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4" r:id="rId2"/>
  </p:sldMasterIdLst>
  <p:notesMasterIdLst>
    <p:notesMasterId r:id="rId36"/>
  </p:notesMasterIdLst>
  <p:handoutMasterIdLst>
    <p:handoutMasterId r:id="rId37"/>
  </p:handoutMasterIdLst>
  <p:sldIdLst>
    <p:sldId id="256" r:id="rId3"/>
    <p:sldId id="308" r:id="rId4"/>
    <p:sldId id="484" r:id="rId5"/>
    <p:sldId id="528" r:id="rId6"/>
    <p:sldId id="523" r:id="rId7"/>
    <p:sldId id="489" r:id="rId8"/>
    <p:sldId id="532" r:id="rId9"/>
    <p:sldId id="490" r:id="rId10"/>
    <p:sldId id="491" r:id="rId11"/>
    <p:sldId id="485" r:id="rId12"/>
    <p:sldId id="492" r:id="rId13"/>
    <p:sldId id="548" r:id="rId14"/>
    <p:sldId id="498" r:id="rId15"/>
    <p:sldId id="500" r:id="rId16"/>
    <p:sldId id="549" r:id="rId17"/>
    <p:sldId id="529" r:id="rId18"/>
    <p:sldId id="550" r:id="rId19"/>
    <p:sldId id="524" r:id="rId20"/>
    <p:sldId id="525" r:id="rId21"/>
    <p:sldId id="535" r:id="rId22"/>
    <p:sldId id="503" r:id="rId23"/>
    <p:sldId id="512" r:id="rId24"/>
    <p:sldId id="516" r:id="rId25"/>
    <p:sldId id="517" r:id="rId26"/>
    <p:sldId id="514" r:id="rId27"/>
    <p:sldId id="519" r:id="rId28"/>
    <p:sldId id="534" r:id="rId29"/>
    <p:sldId id="515" r:id="rId30"/>
    <p:sldId id="545" r:id="rId31"/>
    <p:sldId id="538" r:id="rId32"/>
    <p:sldId id="542" r:id="rId33"/>
    <p:sldId id="551" r:id="rId34"/>
    <p:sldId id="472" r:id="rId35"/>
  </p:sldIdLst>
  <p:sldSz cx="9144000" cy="6858000" type="screen4x3"/>
  <p:notesSz cx="6797675" cy="9926638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FC6C"/>
    <a:srgbClr val="FFFDDD"/>
    <a:srgbClr val="FBF493"/>
    <a:srgbClr val="3BBB0D"/>
    <a:srgbClr val="FB5033"/>
    <a:srgbClr val="FF3333"/>
    <a:srgbClr val="FE7C6E"/>
    <a:srgbClr val="41D00E"/>
    <a:srgbClr val="C1FFE3"/>
    <a:srgbClr val="911F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 varScale="1">
        <p:scale>
          <a:sx n="78" d="100"/>
          <a:sy n="78" d="100"/>
        </p:scale>
        <p:origin x="1522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2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0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 dirty="0"/>
          </a:p>
        </p:txBody>
      </p:sp>
      <p:sp>
        <p:nvSpPr>
          <p:cNvPr id="3" name="Substituent dată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60119-CA50-4CA3-8244-970CEE64C02A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 dirty="0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4E148-F04E-4724-B02E-B1546AC2DD1E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092196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7486A-748E-4AA8-A906-74DFE3630927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9E2477-BB19-44DD-BCEB-32BA04AFBC52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2962276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2477-BB19-44DD-BCEB-32BA04AFBC52}" type="slidenum">
              <a:rPr lang="ro-RO" smtClean="0"/>
              <a:pPr/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93878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2477-BB19-44DD-BCEB-32BA04AFBC52}" type="slidenum">
              <a:rPr lang="ro-RO" smtClean="0"/>
              <a:pPr/>
              <a:t>11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30634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2477-BB19-44DD-BCEB-32BA04AFBC52}" type="slidenum">
              <a:rPr lang="ro-RO" smtClean="0"/>
              <a:pPr/>
              <a:t>12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32442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2477-BB19-44DD-BCEB-32BA04AFBC52}" type="slidenum">
              <a:rPr lang="ro-RO" smtClean="0"/>
              <a:pPr/>
              <a:t>14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46493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2477-BB19-44DD-BCEB-32BA04AFBC52}" type="slidenum">
              <a:rPr lang="ro-RO" smtClean="0"/>
              <a:pPr/>
              <a:t>17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62133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2477-BB19-44DD-BCEB-32BA04AFBC52}" type="slidenum">
              <a:rPr lang="ro-RO" smtClean="0"/>
              <a:pPr/>
              <a:t>31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4699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mailto:secretariat@nord-vest.ro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hyperlink" Target="mailto:comunicare@nord-vest.ro" TargetMode="Externa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dirty="0"/>
              <a:t>Faceți clic pentru a edita stilul de titlu Coordonator</a:t>
            </a:r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408794" y="386104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dirty="0"/>
              <a:t>Faceți clic pentru editarea stilului de subtitlu al coordonatorului</a:t>
            </a:r>
          </a:p>
        </p:txBody>
      </p:sp>
      <p:sp>
        <p:nvSpPr>
          <p:cNvPr id="15" name="Rectangle 13"/>
          <p:cNvSpPr>
            <a:spLocks noChangeArrowheads="1"/>
          </p:cNvSpPr>
          <p:nvPr userDrawn="1"/>
        </p:nvSpPr>
        <p:spPr bwMode="auto">
          <a:xfrm>
            <a:off x="4624" y="10705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dirty="0"/>
          </a:p>
        </p:txBody>
      </p:sp>
      <p:sp>
        <p:nvSpPr>
          <p:cNvPr id="16" name="Rectangle 14"/>
          <p:cNvSpPr>
            <a:spLocks noChangeArrowheads="1"/>
          </p:cNvSpPr>
          <p:nvPr userDrawn="1"/>
        </p:nvSpPr>
        <p:spPr bwMode="auto">
          <a:xfrm>
            <a:off x="1036" y="13255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altLang="ro-RO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</a:t>
            </a:r>
            <a:endParaRPr kumimoji="0" lang="ro-RO" altLang="ro-R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5"/>
          <p:cNvSpPr>
            <a:spLocks noChangeArrowheads="1"/>
          </p:cNvSpPr>
          <p:nvPr userDrawn="1"/>
        </p:nvSpPr>
        <p:spPr bwMode="auto">
          <a:xfrm>
            <a:off x="0" y="20716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altLang="ro-RO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</a:t>
            </a:r>
            <a:endParaRPr kumimoji="0" lang="ro-RO" altLang="ro-R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6"/>
          <p:cNvSpPr>
            <a:spLocks noChangeArrowheads="1"/>
          </p:cNvSpPr>
          <p:nvPr userDrawn="1"/>
        </p:nvSpPr>
        <p:spPr bwMode="auto">
          <a:xfrm>
            <a:off x="0" y="30845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altLang="ro-RO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</a:t>
            </a:r>
            <a:endParaRPr kumimoji="0" lang="ro-RO" altLang="ro-RO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 dirty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Imagin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8588"/>
            <a:ext cx="1350963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in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19063"/>
            <a:ext cx="1600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 descr="C:\Users\cristianciuta\Desktop\NOUL MIV\Logo-uri POR 2014-2020 PNG\Regio\Logo_color_NV_slogan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9688"/>
            <a:ext cx="2671763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in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80963"/>
            <a:ext cx="1854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</p:spTree>
    <p:extLst>
      <p:ext uri="{BB962C8B-B14F-4D97-AF65-F5344CB8AC3E}">
        <p14:creationId xmlns:p14="http://schemas.microsoft.com/office/powerpoint/2010/main" val="2654515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496944" cy="764704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21744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  <p:sp>
        <p:nvSpPr>
          <p:cNvPr id="9" name="Titlu 1"/>
          <p:cNvSpPr txBox="1">
            <a:spLocks/>
          </p:cNvSpPr>
          <p:nvPr userDrawn="1"/>
        </p:nvSpPr>
        <p:spPr>
          <a:xfrm>
            <a:off x="0" y="0"/>
            <a:ext cx="7884368" cy="836712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6000">
                <a:srgbClr val="0070C0"/>
              </a:gs>
              <a:gs pos="27000">
                <a:schemeClr val="bg1"/>
              </a:gs>
              <a:gs pos="18000">
                <a:srgbClr val="FFC000"/>
              </a:gs>
            </a:gsLst>
            <a:lin ang="2700000" scaled="1"/>
            <a:tileRect/>
          </a:gradFill>
          <a:ln w="9525" cap="flat" cmpd="sng" algn="ctr">
            <a:noFill/>
            <a:prstDash val="sysDot"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o-RO" sz="32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8537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</a:t>
            </a:r>
            <a:r>
              <a:rPr lang="en-US" b="1" dirty="0">
                <a:solidFill>
                  <a:srgbClr val="003399"/>
                </a:solidFill>
                <a:latin typeface="+mj-lt"/>
                <a:cs typeface="Arial" charset="0"/>
              </a:rPr>
              <a:t> </a:t>
            </a:r>
          </a:p>
        </p:txBody>
      </p:sp>
      <p:sp>
        <p:nvSpPr>
          <p:cNvPr id="9" name="Titlu 1"/>
          <p:cNvSpPr txBox="1">
            <a:spLocks/>
          </p:cNvSpPr>
          <p:nvPr userDrawn="1"/>
        </p:nvSpPr>
        <p:spPr>
          <a:xfrm>
            <a:off x="0" y="0"/>
            <a:ext cx="7884368" cy="836712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6000">
                <a:srgbClr val="0070C0"/>
              </a:gs>
              <a:gs pos="27000">
                <a:schemeClr val="bg1"/>
              </a:gs>
              <a:gs pos="18000">
                <a:srgbClr val="FFC000"/>
              </a:gs>
            </a:gsLst>
            <a:lin ang="2700000" scaled="1"/>
            <a:tileRect/>
          </a:gradFill>
          <a:ln w="9525" cap="flat" cmpd="sng" algn="ctr">
            <a:noFill/>
            <a:prstDash val="sysDot"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o-RO" sz="32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309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  <p:sp>
        <p:nvSpPr>
          <p:cNvPr id="9" name="Titlu 1"/>
          <p:cNvSpPr txBox="1">
            <a:spLocks/>
          </p:cNvSpPr>
          <p:nvPr userDrawn="1"/>
        </p:nvSpPr>
        <p:spPr>
          <a:xfrm>
            <a:off x="0" y="0"/>
            <a:ext cx="7884368" cy="836712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6000">
                <a:srgbClr val="0070C0"/>
              </a:gs>
              <a:gs pos="27000">
                <a:schemeClr val="bg1"/>
              </a:gs>
              <a:gs pos="18000">
                <a:srgbClr val="FFC000"/>
              </a:gs>
            </a:gsLst>
            <a:lin ang="2700000" scaled="1"/>
            <a:tileRect/>
          </a:gradFill>
          <a:ln w="9525" cap="flat" cmpd="sng" algn="ctr">
            <a:noFill/>
            <a:prstDash val="sysDot"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o-RO" sz="32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816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  <p:sp>
        <p:nvSpPr>
          <p:cNvPr id="9" name="Titlu 1"/>
          <p:cNvSpPr txBox="1">
            <a:spLocks/>
          </p:cNvSpPr>
          <p:nvPr userDrawn="1"/>
        </p:nvSpPr>
        <p:spPr>
          <a:xfrm>
            <a:off x="0" y="0"/>
            <a:ext cx="7884368" cy="836712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6000">
                <a:srgbClr val="0070C0"/>
              </a:gs>
              <a:gs pos="27000">
                <a:schemeClr val="bg1"/>
              </a:gs>
              <a:gs pos="18000">
                <a:srgbClr val="FFC000"/>
              </a:gs>
            </a:gsLst>
            <a:lin ang="2700000" scaled="1"/>
            <a:tileRect/>
          </a:gradFill>
          <a:ln w="9525" cap="flat" cmpd="sng" algn="ctr">
            <a:noFill/>
            <a:prstDash val="sysDot"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o-RO" sz="32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8160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  <p:sp>
        <p:nvSpPr>
          <p:cNvPr id="10" name="Titlu 1"/>
          <p:cNvSpPr txBox="1">
            <a:spLocks/>
          </p:cNvSpPr>
          <p:nvPr userDrawn="1"/>
        </p:nvSpPr>
        <p:spPr>
          <a:xfrm>
            <a:off x="0" y="0"/>
            <a:ext cx="7884368" cy="836712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6000">
                <a:srgbClr val="0070C0"/>
              </a:gs>
              <a:gs pos="27000">
                <a:schemeClr val="bg1"/>
              </a:gs>
              <a:gs pos="18000">
                <a:srgbClr val="FFC000"/>
              </a:gs>
            </a:gsLst>
            <a:lin ang="2700000" scaled="1"/>
            <a:tileRect/>
          </a:gradFill>
          <a:ln w="9525" cap="flat" cmpd="sng" algn="ctr">
            <a:noFill/>
            <a:prstDash val="sysDot"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o-RO" sz="32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2331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10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  <p:sp>
        <p:nvSpPr>
          <p:cNvPr id="12" name="Titlu 1"/>
          <p:cNvSpPr txBox="1">
            <a:spLocks/>
          </p:cNvSpPr>
          <p:nvPr userDrawn="1"/>
        </p:nvSpPr>
        <p:spPr>
          <a:xfrm>
            <a:off x="0" y="0"/>
            <a:ext cx="7884368" cy="836712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6000">
                <a:srgbClr val="0070C0"/>
              </a:gs>
              <a:gs pos="27000">
                <a:schemeClr val="bg1"/>
              </a:gs>
              <a:gs pos="18000">
                <a:srgbClr val="FFC000"/>
              </a:gs>
            </a:gsLst>
            <a:lin ang="2700000" scaled="1"/>
            <a:tileRect/>
          </a:gradFill>
          <a:ln w="9525" cap="flat" cmpd="sng" algn="ctr">
            <a:noFill/>
            <a:prstDash val="sysDot"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o-RO" sz="32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61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3568" y="1700809"/>
            <a:ext cx="7772400" cy="936104"/>
          </a:xfrm>
        </p:spPr>
        <p:txBody>
          <a:bodyPr/>
          <a:lstStyle/>
          <a:p>
            <a:r>
              <a:rPr lang="ro-RO" dirty="0"/>
              <a:t>Faceți clic pentru a edita stilul de titlu Coordonator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6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  <p:sp>
        <p:nvSpPr>
          <p:cNvPr id="8" name="Titlu 1"/>
          <p:cNvSpPr txBox="1">
            <a:spLocks/>
          </p:cNvSpPr>
          <p:nvPr userDrawn="1"/>
        </p:nvSpPr>
        <p:spPr>
          <a:xfrm>
            <a:off x="0" y="0"/>
            <a:ext cx="7884368" cy="836712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6000">
                <a:srgbClr val="0070C0"/>
              </a:gs>
              <a:gs pos="27000">
                <a:schemeClr val="bg1"/>
              </a:gs>
              <a:gs pos="18000">
                <a:srgbClr val="FFC000"/>
              </a:gs>
            </a:gsLst>
            <a:lin ang="2700000" scaled="1"/>
            <a:tileRect/>
          </a:gradFill>
          <a:ln w="9525" cap="flat" cmpd="sng" algn="ctr">
            <a:noFill/>
            <a:prstDash val="sysDot"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o-RO" sz="32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0196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5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 userDrawn="1"/>
        </p:nvSpPr>
        <p:spPr>
          <a:xfrm>
            <a:off x="187325" y="6453336"/>
            <a:ext cx="8769350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003399"/>
                </a:solidFill>
                <a:latin typeface="+mj-lt"/>
                <a:cs typeface="Arial" charset="0"/>
              </a:rPr>
              <a:t>www.inforegio.ro  I  facebook.com/inforegio.ro </a:t>
            </a:r>
          </a:p>
        </p:txBody>
      </p:sp>
      <p:sp>
        <p:nvSpPr>
          <p:cNvPr id="7" name="Titlu 1"/>
          <p:cNvSpPr txBox="1">
            <a:spLocks/>
          </p:cNvSpPr>
          <p:nvPr userDrawn="1"/>
        </p:nvSpPr>
        <p:spPr>
          <a:xfrm>
            <a:off x="0" y="0"/>
            <a:ext cx="7884368" cy="836712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6000">
                <a:srgbClr val="0070C0"/>
              </a:gs>
              <a:gs pos="27000">
                <a:schemeClr val="bg1"/>
              </a:gs>
              <a:gs pos="18000">
                <a:srgbClr val="FFC000"/>
              </a:gs>
            </a:gsLst>
            <a:lin ang="2700000" scaled="1"/>
            <a:tileRect/>
          </a:gradFill>
          <a:ln w="9525" cap="flat" cmpd="sng" algn="ctr">
            <a:noFill/>
            <a:prstDash val="sysDot"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o-RO" sz="3200" b="1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827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o-RO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</p:spTree>
    <p:extLst>
      <p:ext uri="{BB962C8B-B14F-4D97-AF65-F5344CB8AC3E}">
        <p14:creationId xmlns:p14="http://schemas.microsoft.com/office/powerpoint/2010/main" val="19834203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</p:spTree>
    <p:extLst>
      <p:ext uri="{BB962C8B-B14F-4D97-AF65-F5344CB8AC3E}">
        <p14:creationId xmlns:p14="http://schemas.microsoft.com/office/powerpoint/2010/main" val="13844542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</p:spTree>
    <p:extLst>
      <p:ext uri="{BB962C8B-B14F-4D97-AF65-F5344CB8AC3E}">
        <p14:creationId xmlns:p14="http://schemas.microsoft.com/office/powerpoint/2010/main" val="22843105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</p:spTree>
    <p:extLst>
      <p:ext uri="{BB962C8B-B14F-4D97-AF65-F5344CB8AC3E}">
        <p14:creationId xmlns:p14="http://schemas.microsoft.com/office/powerpoint/2010/main" val="19524459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61623"/>
            <a:ext cx="7772400" cy="1335330"/>
          </a:xfrm>
        </p:spPr>
        <p:txBody>
          <a:bodyPr>
            <a:normAutofit/>
          </a:bodyPr>
          <a:lstStyle>
            <a:lvl1pPr>
              <a:defRPr sz="480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996952"/>
            <a:ext cx="6400800" cy="17526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ro-RO" sz="1800" b="0" dirty="0" err="1">
                <a:solidFill>
                  <a:srgbClr val="003399"/>
                </a:solidFill>
                <a:latin typeface="Calibri" pitchFamily="34" charset="0"/>
              </a:rPr>
              <a:t>Investim</a:t>
            </a:r>
            <a:r>
              <a:rPr lang="en-US" altLang="ro-RO" sz="1800" b="0" dirty="0">
                <a:solidFill>
                  <a:srgbClr val="003399"/>
                </a:solidFill>
                <a:latin typeface="Calibri" pitchFamily="34" charset="0"/>
              </a:rPr>
              <a:t> </a:t>
            </a:r>
            <a:r>
              <a:rPr lang="en-US" altLang="ro-RO" sz="1800" b="0" dirty="0" err="1">
                <a:solidFill>
                  <a:srgbClr val="003399"/>
                </a:solidFill>
                <a:latin typeface="Calibri" pitchFamily="34" charset="0"/>
              </a:rPr>
              <a:t>în</a:t>
            </a:r>
            <a:r>
              <a:rPr lang="en-US" altLang="ro-RO" sz="1800" b="0" dirty="0">
                <a:solidFill>
                  <a:srgbClr val="003399"/>
                </a:solidFill>
                <a:latin typeface="Calibri" pitchFamily="34" charset="0"/>
              </a:rPr>
              <a:t> </a:t>
            </a:r>
            <a:r>
              <a:rPr lang="en-US" altLang="ro-RO" sz="1800" b="0" dirty="0" err="1">
                <a:solidFill>
                  <a:srgbClr val="003399"/>
                </a:solidFill>
                <a:latin typeface="Calibri" pitchFamily="34" charset="0"/>
              </a:rPr>
              <a:t>viitorul</a:t>
            </a:r>
            <a:r>
              <a:rPr lang="en-US" altLang="ro-RO" sz="1800" b="0" dirty="0">
                <a:solidFill>
                  <a:srgbClr val="003399"/>
                </a:solidFill>
                <a:latin typeface="Calibri" pitchFamily="34" charset="0"/>
              </a:rPr>
              <a:t> t</a:t>
            </a:r>
            <a:r>
              <a:rPr lang="ro-RO" altLang="ro-RO" sz="1800" b="0" dirty="0">
                <a:solidFill>
                  <a:srgbClr val="003399"/>
                </a:solidFill>
                <a:latin typeface="Calibri" pitchFamily="34" charset="0"/>
              </a:rPr>
              <a:t>ă</a:t>
            </a:r>
            <a:r>
              <a:rPr lang="en-US" altLang="ro-RO" sz="1800" b="0" dirty="0">
                <a:solidFill>
                  <a:srgbClr val="003399"/>
                </a:solidFill>
                <a:latin typeface="Calibri" pitchFamily="34" charset="0"/>
              </a:rPr>
              <a:t>u! </a:t>
            </a:r>
            <a:endParaRPr lang="ro-RO" altLang="ro-RO" sz="1800" b="0" dirty="0">
              <a:solidFill>
                <a:srgbClr val="003399"/>
              </a:solidFill>
              <a:latin typeface="Calibri" pitchFamily="34" charset="0"/>
            </a:endParaRPr>
          </a:p>
          <a:p>
            <a:r>
              <a:rPr lang="ro-RO" altLang="en-US" sz="1800" b="0" dirty="0">
                <a:solidFill>
                  <a:srgbClr val="003399"/>
                </a:solidFill>
                <a:latin typeface="Calibri" pitchFamily="34" charset="0"/>
              </a:rPr>
              <a:t>Proiect cofinanțat din Fondul European de Dezvoltare Regională </a:t>
            </a:r>
          </a:p>
          <a:p>
            <a:r>
              <a:rPr lang="ro-RO" altLang="en-US" sz="1800" b="0" dirty="0">
                <a:solidFill>
                  <a:srgbClr val="003399"/>
                </a:solidFill>
                <a:latin typeface="Calibri" pitchFamily="34" charset="0"/>
              </a:rPr>
              <a:t>prin Programul Operațional Regional 2014-2020</a:t>
            </a:r>
            <a:endParaRPr lang="en-US" altLang="en-US" sz="1800" b="0" dirty="0">
              <a:solidFill>
                <a:srgbClr val="003399"/>
              </a:solidFill>
              <a:latin typeface="Calibri" pitchFamily="34" charset="0"/>
            </a:endParaRPr>
          </a:p>
          <a:p>
            <a:endParaRPr lang="ro-RO" dirty="0"/>
          </a:p>
          <a:p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Imagin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8588"/>
            <a:ext cx="1350963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in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19063"/>
            <a:ext cx="1600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 descr="C:\Users\cristianciuta\Desktop\NOUL MIV\Logo-uri POR 2014-2020 PNG\Regio\Logo_color_NV_slogan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9688"/>
            <a:ext cx="2671763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in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80963"/>
            <a:ext cx="1854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  <p:pic>
        <p:nvPicPr>
          <p:cNvPr id="15" name="Picture 14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267" y="4705515"/>
            <a:ext cx="2410793" cy="1050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Subtitlu 2"/>
          <p:cNvSpPr txBox="1">
            <a:spLocks/>
          </p:cNvSpPr>
          <p:nvPr userDrawn="1"/>
        </p:nvSpPr>
        <p:spPr>
          <a:xfrm>
            <a:off x="6314668" y="4798220"/>
            <a:ext cx="2577812" cy="122306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ADR NORD – VEST </a:t>
            </a:r>
          </a:p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Date de contact </a:t>
            </a:r>
          </a:p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Tel</a:t>
            </a:r>
            <a:r>
              <a:rPr lang="en-US" sz="1200" dirty="0">
                <a:solidFill>
                  <a:srgbClr val="002060"/>
                </a:solidFill>
                <a:latin typeface="+mn-lt"/>
              </a:rPr>
              <a:t>: 0264431550</a:t>
            </a:r>
            <a:endParaRPr lang="ro-RO" sz="1200" dirty="0">
              <a:solidFill>
                <a:srgbClr val="002060"/>
              </a:solidFill>
              <a:latin typeface="+mn-lt"/>
            </a:endParaRPr>
          </a:p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Email</a:t>
            </a:r>
            <a:r>
              <a:rPr lang="en-US" sz="1200" dirty="0">
                <a:solidFill>
                  <a:srgbClr val="002060"/>
                </a:solidFill>
                <a:latin typeface="+mn-lt"/>
              </a:rPr>
              <a:t>: </a:t>
            </a:r>
            <a:r>
              <a:rPr lang="en-US" sz="1200" dirty="0">
                <a:solidFill>
                  <a:srgbClr val="002060"/>
                </a:solidFill>
                <a:latin typeface="+mn-lt"/>
                <a:hlinkClick r:id="rId8"/>
              </a:rPr>
              <a:t>secretariat@nord-vest.ro</a:t>
            </a:r>
            <a:endParaRPr lang="ro-RO" sz="1200" dirty="0">
              <a:solidFill>
                <a:srgbClr val="002060"/>
              </a:solidFill>
              <a:latin typeface="+mn-lt"/>
            </a:endParaRPr>
          </a:p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            </a:t>
            </a:r>
            <a:r>
              <a:rPr lang="ro-RO" sz="1200" dirty="0">
                <a:solidFill>
                  <a:srgbClr val="002060"/>
                </a:solidFill>
                <a:latin typeface="+mn-lt"/>
                <a:hlinkClick r:id="rId9"/>
              </a:rPr>
              <a:t>comunicare</a:t>
            </a:r>
            <a:r>
              <a:rPr lang="en-US" sz="1200" dirty="0">
                <a:solidFill>
                  <a:srgbClr val="002060"/>
                </a:solidFill>
                <a:latin typeface="+mn-lt"/>
                <a:hlinkClick r:id="rId9"/>
              </a:rPr>
              <a:t>@nord-vest.ro</a:t>
            </a:r>
            <a:r>
              <a:rPr lang="en-US" sz="1200" dirty="0">
                <a:solidFill>
                  <a:srgbClr val="002060"/>
                </a:solidFill>
                <a:latin typeface="+mn-lt"/>
              </a:rPr>
              <a:t> </a:t>
            </a:r>
            <a:endParaRPr lang="ro-RO" sz="1200" dirty="0">
              <a:solidFill>
                <a:srgbClr val="00206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1200" dirty="0">
              <a:solidFill>
                <a:srgbClr val="7030A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087493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61623"/>
            <a:ext cx="7772400" cy="1335330"/>
          </a:xfrm>
        </p:spPr>
        <p:txBody>
          <a:bodyPr>
            <a:normAutofit/>
          </a:bodyPr>
          <a:lstStyle>
            <a:lvl1pPr>
              <a:defRPr sz="4800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ro-R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003099"/>
            <a:ext cx="6400800" cy="175260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ro-RO" sz="1800" b="0" dirty="0" err="1">
                <a:solidFill>
                  <a:srgbClr val="003399"/>
                </a:solidFill>
                <a:latin typeface="Calibri" pitchFamily="34" charset="0"/>
              </a:rPr>
              <a:t>Investim</a:t>
            </a:r>
            <a:r>
              <a:rPr lang="en-US" altLang="ro-RO" sz="1800" b="0" dirty="0">
                <a:solidFill>
                  <a:srgbClr val="003399"/>
                </a:solidFill>
                <a:latin typeface="Calibri" pitchFamily="34" charset="0"/>
              </a:rPr>
              <a:t> </a:t>
            </a:r>
            <a:r>
              <a:rPr lang="en-US" altLang="ro-RO" sz="1800" b="0" dirty="0" err="1">
                <a:solidFill>
                  <a:srgbClr val="003399"/>
                </a:solidFill>
                <a:latin typeface="Calibri" pitchFamily="34" charset="0"/>
              </a:rPr>
              <a:t>în</a:t>
            </a:r>
            <a:r>
              <a:rPr lang="en-US" altLang="ro-RO" sz="1800" b="0" dirty="0">
                <a:solidFill>
                  <a:srgbClr val="003399"/>
                </a:solidFill>
                <a:latin typeface="Calibri" pitchFamily="34" charset="0"/>
              </a:rPr>
              <a:t> </a:t>
            </a:r>
            <a:r>
              <a:rPr lang="en-US" altLang="ro-RO" sz="1800" b="0" dirty="0" err="1">
                <a:solidFill>
                  <a:srgbClr val="003399"/>
                </a:solidFill>
                <a:latin typeface="Calibri" pitchFamily="34" charset="0"/>
              </a:rPr>
              <a:t>viitorul</a:t>
            </a:r>
            <a:r>
              <a:rPr lang="en-US" altLang="ro-RO" sz="1800" b="0" dirty="0">
                <a:solidFill>
                  <a:srgbClr val="003399"/>
                </a:solidFill>
                <a:latin typeface="Calibri" pitchFamily="34" charset="0"/>
              </a:rPr>
              <a:t> t</a:t>
            </a:r>
            <a:r>
              <a:rPr lang="ro-RO" altLang="ro-RO" sz="1800" b="0" dirty="0">
                <a:solidFill>
                  <a:srgbClr val="003399"/>
                </a:solidFill>
                <a:latin typeface="Calibri" pitchFamily="34" charset="0"/>
              </a:rPr>
              <a:t>ă</a:t>
            </a:r>
            <a:r>
              <a:rPr lang="en-US" altLang="ro-RO" sz="1800" b="0" dirty="0">
                <a:solidFill>
                  <a:srgbClr val="003399"/>
                </a:solidFill>
                <a:latin typeface="Calibri" pitchFamily="34" charset="0"/>
              </a:rPr>
              <a:t>u! </a:t>
            </a:r>
            <a:endParaRPr lang="ro-RO" altLang="ro-RO" sz="1800" b="0" dirty="0">
              <a:solidFill>
                <a:srgbClr val="003399"/>
              </a:solidFill>
              <a:latin typeface="Calibri" pitchFamily="34" charset="0"/>
            </a:endParaRPr>
          </a:p>
          <a:p>
            <a:r>
              <a:rPr lang="ro-RO" altLang="en-US" sz="1800" b="0" dirty="0">
                <a:solidFill>
                  <a:srgbClr val="003399"/>
                </a:solidFill>
                <a:latin typeface="Calibri" pitchFamily="34" charset="0"/>
              </a:rPr>
              <a:t>Proiect cofinanțat din Fondul European de Dezvoltare Regională </a:t>
            </a:r>
          </a:p>
          <a:p>
            <a:r>
              <a:rPr lang="ro-RO" altLang="en-US" sz="1800" b="0" dirty="0">
                <a:solidFill>
                  <a:srgbClr val="003399"/>
                </a:solidFill>
                <a:latin typeface="Calibri" pitchFamily="34" charset="0"/>
              </a:rPr>
              <a:t>prin Programul Operațional Regional 2014-2020</a:t>
            </a:r>
            <a:endParaRPr lang="en-US" altLang="en-US" sz="1800" b="0" dirty="0">
              <a:solidFill>
                <a:srgbClr val="003399"/>
              </a:solidFill>
              <a:latin typeface="Calibri" pitchFamily="34" charset="0"/>
            </a:endParaRPr>
          </a:p>
          <a:p>
            <a:endParaRPr lang="ro-RO" dirty="0"/>
          </a:p>
          <a:p>
            <a:endParaRPr lang="ro-RO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  <p:pic>
        <p:nvPicPr>
          <p:cNvPr id="7" name="Imagin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8588"/>
            <a:ext cx="1350963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in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19063"/>
            <a:ext cx="1600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3" descr="C:\Users\cristianciuta\Desktop\NOUL MIV\Logo-uri POR 2014-2020 PNG\Regio\Logo_color_NV_slogan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9688"/>
            <a:ext cx="2671763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in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80963"/>
            <a:ext cx="1854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187325" y="6453336"/>
            <a:ext cx="876935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3399"/>
                </a:solidFill>
                <a:latin typeface="+mn-lt"/>
                <a:cs typeface="Arial" charset="0"/>
              </a:rPr>
              <a:t>www.inforegio.ro  I  facebook.com/inforegio.ro </a:t>
            </a:r>
          </a:p>
        </p:txBody>
      </p:sp>
      <p:pic>
        <p:nvPicPr>
          <p:cNvPr id="15" name="Picture 14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267" y="4705515"/>
            <a:ext cx="2410793" cy="1050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Subtitlu 2"/>
          <p:cNvSpPr txBox="1">
            <a:spLocks/>
          </p:cNvSpPr>
          <p:nvPr userDrawn="1"/>
        </p:nvSpPr>
        <p:spPr>
          <a:xfrm>
            <a:off x="426512" y="4797762"/>
            <a:ext cx="2577812" cy="122306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ADR NORD – VEST </a:t>
            </a:r>
          </a:p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Date de contact </a:t>
            </a:r>
          </a:p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Tel</a:t>
            </a:r>
            <a:r>
              <a:rPr lang="en-US" sz="1200" dirty="0">
                <a:solidFill>
                  <a:srgbClr val="002060"/>
                </a:solidFill>
                <a:latin typeface="+mn-lt"/>
              </a:rPr>
              <a:t>: 0264</a:t>
            </a:r>
            <a:r>
              <a:rPr lang="ro-RO" sz="120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sz="1200" dirty="0">
                <a:solidFill>
                  <a:srgbClr val="002060"/>
                </a:solidFill>
                <a:latin typeface="+mn-lt"/>
              </a:rPr>
              <a:t>431550</a:t>
            </a:r>
            <a:endParaRPr lang="ro-RO" sz="1200" dirty="0">
              <a:solidFill>
                <a:srgbClr val="002060"/>
              </a:solidFill>
              <a:latin typeface="+mn-lt"/>
            </a:endParaRPr>
          </a:p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Email</a:t>
            </a:r>
            <a:r>
              <a:rPr lang="en-US" sz="1200" dirty="0">
                <a:solidFill>
                  <a:srgbClr val="002060"/>
                </a:solidFill>
                <a:latin typeface="+mn-lt"/>
              </a:rPr>
              <a:t>: secretariat@nord-vest.ro</a:t>
            </a:r>
            <a:endParaRPr lang="ro-RO" sz="1200" dirty="0">
              <a:solidFill>
                <a:srgbClr val="002060"/>
              </a:solidFill>
              <a:latin typeface="+mn-lt"/>
            </a:endParaRPr>
          </a:p>
          <a:p>
            <a:pPr>
              <a:defRPr/>
            </a:pPr>
            <a:r>
              <a:rPr lang="ro-RO" sz="1200" dirty="0">
                <a:solidFill>
                  <a:srgbClr val="002060"/>
                </a:solidFill>
                <a:latin typeface="+mn-lt"/>
              </a:rPr>
              <a:t>            </a:t>
            </a:r>
            <a:r>
              <a:rPr lang="en-US" sz="1200" dirty="0">
                <a:solidFill>
                  <a:srgbClr val="002060"/>
                </a:solidFill>
                <a:latin typeface="+mn-lt"/>
              </a:rPr>
              <a:t> </a:t>
            </a:r>
            <a:endParaRPr lang="ro-RO" sz="1200" dirty="0">
              <a:solidFill>
                <a:srgbClr val="00206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12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17" name="Subtitlu 2"/>
          <p:cNvSpPr txBox="1">
            <a:spLocks/>
          </p:cNvSpPr>
          <p:nvPr userDrawn="1"/>
        </p:nvSpPr>
        <p:spPr>
          <a:xfrm>
            <a:off x="6549523" y="4797762"/>
            <a:ext cx="2407152" cy="86603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buClrTx/>
              <a:buSzTx/>
              <a:tabLst/>
              <a:defRPr/>
            </a:pPr>
            <a:r>
              <a:rPr kumimoji="0" lang="ro-RO" sz="120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Departamentul de Verificare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buClrTx/>
              <a:buSzTx/>
              <a:tabLst/>
              <a:defRPr/>
            </a:pPr>
            <a:r>
              <a:rPr kumimoji="0" lang="ro-RO" sz="120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a Achizițiilor Publice și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buClrTx/>
              <a:buSzTx/>
              <a:tabLst/>
              <a:defRPr/>
            </a:pPr>
            <a:r>
              <a:rPr kumimoji="0" lang="ro-RO" sz="120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a Conflictului de Interese </a:t>
            </a:r>
          </a:p>
          <a:p>
            <a:pPr marL="342900" indent="-342900">
              <a:defRPr/>
            </a:pPr>
            <a:r>
              <a:rPr lang="ro-RO" sz="1200" dirty="0">
                <a:solidFill>
                  <a:srgbClr val="0070C0"/>
                </a:solidFill>
                <a:latin typeface="+mn-lt"/>
              </a:rPr>
              <a:t>e-mail: </a:t>
            </a:r>
            <a:r>
              <a:rPr lang="en-US" sz="1200" dirty="0">
                <a:solidFill>
                  <a:srgbClr val="0070C0"/>
                </a:solidFill>
                <a:latin typeface="+mn-lt"/>
              </a:rPr>
              <a:t>achizitiipor@nord-vest.ro </a:t>
            </a:r>
            <a:endParaRPr lang="ro-RO" sz="1200" dirty="0">
              <a:solidFill>
                <a:srgbClr val="0070C0"/>
              </a:solidFill>
              <a:latin typeface="+mn-lt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buClrTx/>
              <a:buSzTx/>
              <a:tabLst/>
              <a:defRPr/>
            </a:pPr>
            <a:endParaRPr kumimoji="0" lang="ro-RO" sz="1200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ro-RO" sz="1200" dirty="0">
              <a:solidFill>
                <a:srgbClr val="002060"/>
              </a:solidFill>
              <a:latin typeface="+mj-lt"/>
            </a:endParaRPr>
          </a:p>
          <a:p>
            <a:pPr marL="342900" indent="-342900" algn="r">
              <a:spcBef>
                <a:spcPct val="20000"/>
              </a:spcBef>
              <a:defRPr/>
            </a:pPr>
            <a:r>
              <a:rPr lang="ro-RO" sz="1200" dirty="0">
                <a:solidFill>
                  <a:srgbClr val="7030A0"/>
                </a:solidFill>
                <a:latin typeface="+mj-lt"/>
              </a:rPr>
              <a:t>  </a:t>
            </a:r>
            <a:endParaRPr lang="en-US" sz="12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18" name="Subtitlu 2"/>
          <p:cNvSpPr txBox="1">
            <a:spLocks/>
          </p:cNvSpPr>
          <p:nvPr userDrawn="1"/>
        </p:nvSpPr>
        <p:spPr>
          <a:xfrm>
            <a:off x="6929562" y="5761571"/>
            <a:ext cx="1858838" cy="576979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1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o-RO" sz="105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rebuchet MS" pitchFamily="34" charset="0"/>
              </a:rPr>
              <a:t>                             </a:t>
            </a:r>
            <a:r>
              <a:rPr kumimoji="0" lang="ro-RO" sz="105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Întocmit,</a:t>
            </a:r>
          </a:p>
          <a:p>
            <a:pPr marL="342900" marR="0" lvl="0" indent="-342900" algn="r" defTabSz="914400" rtl="0" eaLnBrk="1" fontAlgn="auto" latinLnBrk="0" hangingPunct="1">
              <a:lnSpc>
                <a:spcPct val="11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ro-RO" sz="1050" i="1" dirty="0">
                <a:solidFill>
                  <a:srgbClr val="0070C0"/>
                </a:solidFill>
                <a:latin typeface="+mn-lt"/>
              </a:rPr>
              <a:t>                   Nicolae Demian</a:t>
            </a:r>
          </a:p>
          <a:p>
            <a:pPr marL="342900" marR="0" lvl="0" indent="-342900" algn="r" defTabSz="914400" rtl="0" eaLnBrk="1" fontAlgn="auto" latinLnBrk="0" hangingPunct="1">
              <a:lnSpc>
                <a:spcPct val="11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ro-RO" sz="105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</a:rPr>
              <a:t>                   expert achiziții</a:t>
            </a:r>
          </a:p>
        </p:txBody>
      </p:sp>
    </p:spTree>
    <p:extLst>
      <p:ext uri="{BB962C8B-B14F-4D97-AF65-F5344CB8AC3E}">
        <p14:creationId xmlns:p14="http://schemas.microsoft.com/office/powerpoint/2010/main" val="1379857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o-RO" dirty="0"/>
              <a:t>Faceți clic pentru a edita stilul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lvl="0"/>
            <a:r>
              <a:rPr lang="ro-RO" dirty="0"/>
              <a:t>Faceți clic pentru a edita stilurile de text Coordonator</a:t>
            </a:r>
          </a:p>
          <a:p>
            <a:pPr lvl="1"/>
            <a:r>
              <a:rPr lang="ro-RO" dirty="0"/>
              <a:t>Al doilea nivel</a:t>
            </a:r>
          </a:p>
          <a:p>
            <a:pPr lvl="2"/>
            <a:r>
              <a:rPr lang="ro-RO" dirty="0"/>
              <a:t>Al treilea nivel</a:t>
            </a:r>
          </a:p>
          <a:p>
            <a:pPr lvl="3"/>
            <a:r>
              <a:rPr lang="ro-RO" dirty="0"/>
              <a:t>Al patrulea nivel</a:t>
            </a:r>
          </a:p>
          <a:p>
            <a:pPr lvl="4"/>
            <a:r>
              <a:rPr lang="ro-RO" dirty="0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dirty="0"/>
              <a:t>Faceți clic pentru a edita stilul de titlu Coordonator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Faceți clic pentru a edita stilul de titlu Coordonator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/>
              <a:t>Faceți clic pentru a edita stilul de titlu Coordonator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dirty="0"/>
              <a:t>Faceți clic pentru a edita stilul de titlu Coordonator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dirty="0"/>
              <a:t>Faceți clic pentru a edita stilurile de text Coordonator</a:t>
            </a:r>
          </a:p>
          <a:p>
            <a:pPr lvl="1"/>
            <a:r>
              <a:rPr lang="ro-RO" dirty="0"/>
              <a:t>Al doilea nivel</a:t>
            </a:r>
          </a:p>
          <a:p>
            <a:pPr lvl="2"/>
            <a:r>
              <a:rPr lang="ro-RO" dirty="0"/>
              <a:t>Al treilea nivel</a:t>
            </a:r>
          </a:p>
          <a:p>
            <a:pPr lvl="3"/>
            <a:r>
              <a:rPr lang="ro-RO" dirty="0"/>
              <a:t>Al patrulea nivel</a:t>
            </a:r>
          </a:p>
          <a:p>
            <a:pPr lvl="4"/>
            <a:r>
              <a:rPr lang="ro-RO" dirty="0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 dirty="0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/>
          </a:solidFill>
          <a:latin typeface="Times New Roman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Times New Roman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Times New Roman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Times New Roman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C8143-AB90-4613-98D5-C4C2B502DCFC}" type="datetimeFigureOut">
              <a:rPr lang="ro-RO" smtClean="0"/>
              <a:pPr/>
              <a:t>27.07.2022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CE5B5-3460-44E8-BCF4-236084A3745A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905080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88" r:id="rId4"/>
    <p:sldLayoutId id="214748368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9" r:id="rId14"/>
    <p:sldLayoutId id="2147483690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secretariat@nord-vest.ro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mailto:secretariat@nord-vest.ro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932086" y="2684439"/>
            <a:ext cx="7344816" cy="1470025"/>
          </a:xfrm>
        </p:spPr>
        <p:txBody>
          <a:bodyPr>
            <a:normAutofit/>
          </a:bodyPr>
          <a:lstStyle/>
          <a:p>
            <a:r>
              <a:rPr lang="ro-RO" sz="5400" b="1" dirty="0">
                <a:solidFill>
                  <a:srgbClr val="0070C0"/>
                </a:solidFill>
                <a:latin typeface="+mn-lt"/>
              </a:rPr>
              <a:t>Verificarea achizițiilor  </a:t>
            </a:r>
            <a:endParaRPr lang="ro-RO" sz="5400" dirty="0">
              <a:latin typeface="+mn-lt"/>
            </a:endParaRPr>
          </a:p>
        </p:txBody>
      </p:sp>
      <p:sp>
        <p:nvSpPr>
          <p:cNvPr id="3" name="Titlu 1"/>
          <p:cNvSpPr txBox="1">
            <a:spLocks/>
          </p:cNvSpPr>
          <p:nvPr/>
        </p:nvSpPr>
        <p:spPr>
          <a:xfrm>
            <a:off x="2660278" y="5284741"/>
            <a:ext cx="3888432" cy="10081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all" normalizeH="0" baseline="0" noProof="0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ea typeface="+mj-ea"/>
                <a:cs typeface="+mj-cs"/>
              </a:rPr>
              <a:t>IULIE </a:t>
            </a:r>
            <a:r>
              <a:rPr kumimoji="0" lang="ro-RO" sz="2800" b="1" i="1" u="none" strike="noStrike" kern="1200" cap="all" normalizeH="0" baseline="0" noProof="0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ea typeface="+mj-ea"/>
                <a:cs typeface="+mj-cs"/>
              </a:rPr>
              <a:t>202</a:t>
            </a:r>
            <a:r>
              <a:rPr kumimoji="0" lang="en-US" sz="2800" b="1" i="1" u="none" strike="noStrike" kern="1200" cap="all" normalizeH="0" baseline="0" noProof="0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ea typeface="+mj-ea"/>
                <a:cs typeface="+mj-cs"/>
              </a:rPr>
              <a:t>2</a:t>
            </a:r>
            <a:r>
              <a:rPr kumimoji="0" lang="ro-RO" sz="2800" b="1" i="1" u="none" strike="noStrike" kern="1200" cap="all" normalizeH="0" baseline="0" noProof="0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uLnTx/>
                <a:uFillTx/>
                <a:ea typeface="+mj-ea"/>
                <a:cs typeface="+mj-cs"/>
              </a:rPr>
              <a:t>  </a:t>
            </a: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2852"/>
            <a:ext cx="9144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I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19063"/>
            <a:ext cx="160020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in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80963"/>
            <a:ext cx="18542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in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8588"/>
            <a:ext cx="1350963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3" descr="C:\Users\cristianciuta\Desktop\NOUL MIV\Logo-uri POR 2014-2020 PNG\Regio\Logo_color_NV_sloga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9688"/>
            <a:ext cx="2671763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A. Dosarul procedurii de achiziție (6)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400600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Termenul de transmitere spre verificare</a:t>
            </a:r>
          </a:p>
          <a:p>
            <a:pPr marL="0" lvl="1" indent="0">
              <a:spcBef>
                <a:spcPts val="0"/>
              </a:spcBef>
              <a:spcAft>
                <a:spcPts val="1800"/>
              </a:spcAft>
              <a:buNone/>
            </a:pPr>
            <a:endParaRPr lang="ro-RO" sz="2400" b="1" dirty="0">
              <a:solidFill>
                <a:srgbClr val="002060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1800"/>
              </a:spcAft>
              <a:buNone/>
            </a:pPr>
            <a:endParaRPr lang="ro-RO" sz="2400" b="1" dirty="0">
              <a:solidFill>
                <a:srgbClr val="002060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1800"/>
              </a:spcAft>
              <a:buNone/>
            </a:pPr>
            <a:endParaRPr lang="ro-RO" sz="2400" b="1" dirty="0">
              <a:solidFill>
                <a:srgbClr val="002060"/>
              </a:solidFill>
            </a:endParaRPr>
          </a:p>
          <a:p>
            <a:pPr marL="0" lvl="1" indent="0">
              <a:spcBef>
                <a:spcPts val="0"/>
              </a:spcBef>
              <a:spcAft>
                <a:spcPts val="1800"/>
              </a:spcAft>
              <a:buNone/>
            </a:pPr>
            <a:endParaRPr lang="ro-RO" sz="24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o-RO" dirty="0"/>
          </a:p>
        </p:txBody>
      </p:sp>
      <p:sp>
        <p:nvSpPr>
          <p:cNvPr id="4" name="Rounded Rectangle 3"/>
          <p:cNvSpPr/>
          <p:nvPr/>
        </p:nvSpPr>
        <p:spPr>
          <a:xfrm>
            <a:off x="395536" y="1700808"/>
            <a:ext cx="8280920" cy="1944216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o-RO" sz="2400" b="1" dirty="0">
                <a:solidFill>
                  <a:srgbClr val="0070C0"/>
                </a:solidFill>
              </a:rPr>
              <a:t>Maximum 10 zile lucrătoare </a:t>
            </a:r>
            <a:r>
              <a:rPr lang="ro-RO" sz="2400" b="1" dirty="0"/>
              <a:t>de la data încheierii contractului</a:t>
            </a:r>
            <a:r>
              <a:rPr lang="ro-RO" sz="2400" dirty="0"/>
              <a:t>, </a:t>
            </a:r>
            <a:r>
              <a:rPr lang="ro-RO" sz="2400" b="1" dirty="0">
                <a:solidFill>
                  <a:srgbClr val="0070C0"/>
                </a:solidFill>
              </a:rPr>
              <a:t>dar cu cel puțin 10 zile lucrătoare</a:t>
            </a:r>
            <a:r>
              <a:rPr lang="ro-RO" sz="2400" b="1" dirty="0"/>
              <a:t> anterior depunerii unei cereri de plată/ rambursare</a:t>
            </a:r>
            <a:r>
              <a:rPr lang="ro-RO" sz="2400" dirty="0"/>
              <a:t>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763688" y="4005064"/>
            <a:ext cx="6624736" cy="1944216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 indent="-457200" algn="just">
              <a:spcBef>
                <a:spcPts val="1200"/>
              </a:spcBef>
              <a:spcAft>
                <a:spcPts val="1800"/>
              </a:spcAft>
            </a:pPr>
            <a:r>
              <a:rPr lang="ro-RO" sz="2400" b="1" dirty="0">
                <a:solidFill>
                  <a:srgbClr val="002060"/>
                </a:solidFill>
              </a:rPr>
              <a:t>Notă: </a:t>
            </a:r>
            <a:r>
              <a:rPr lang="ro-RO" sz="2400" u="sng" dirty="0"/>
              <a:t>în cazul contractelor încheiate anterior semnării Contractului de finanțare</a:t>
            </a:r>
            <a:r>
              <a:rPr lang="ro-RO" sz="2400" dirty="0">
                <a:solidFill>
                  <a:srgbClr val="002060"/>
                </a:solidFill>
              </a:rPr>
              <a:t> termenul de transmitere este de </a:t>
            </a:r>
            <a:r>
              <a:rPr lang="ro-RO" sz="2400" b="1" dirty="0">
                <a:solidFill>
                  <a:srgbClr val="0070C0"/>
                </a:solidFill>
              </a:rPr>
              <a:t>maximum 10 zile lucrătoare de la data semnării Contractului de finanțare</a:t>
            </a:r>
          </a:p>
        </p:txBody>
      </p:sp>
    </p:spTree>
    <p:extLst>
      <p:ext uri="{BB962C8B-B14F-4D97-AF65-F5344CB8AC3E}">
        <p14:creationId xmlns:p14="http://schemas.microsoft.com/office/powerpoint/2010/main" val="1846098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B. Dosarul Actului adițional (1)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400600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10" name="Rounded Rectangle 9"/>
          <p:cNvSpPr/>
          <p:nvPr/>
        </p:nvSpPr>
        <p:spPr>
          <a:xfrm>
            <a:off x="467543" y="1268760"/>
            <a:ext cx="8280919" cy="489654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433388" lvl="1" indent="-342900">
              <a:spcAft>
                <a:spcPts val="24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o-RO" sz="2400" dirty="0">
                <a:solidFill>
                  <a:srgbClr val="0070C0"/>
                </a:solidFill>
              </a:rPr>
              <a:t>Dosar scanat - cu numerotarea și denumirea „</a:t>
            </a:r>
            <a:r>
              <a:rPr lang="ro-RO" sz="2400" dirty="0" err="1">
                <a:solidFill>
                  <a:srgbClr val="0070C0"/>
                </a:solidFill>
              </a:rPr>
              <a:t>scan</a:t>
            </a:r>
            <a:r>
              <a:rPr lang="ro-RO" sz="2400" dirty="0">
                <a:solidFill>
                  <a:srgbClr val="0070C0"/>
                </a:solidFill>
              </a:rPr>
              <a:t>-urilor” exact ca și în OPIS</a:t>
            </a:r>
          </a:p>
          <a:p>
            <a:pPr marL="433388" lvl="1" indent="-342900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o-RO" sz="2400" dirty="0" err="1">
                <a:solidFill>
                  <a:srgbClr val="0070C0"/>
                </a:solidFill>
              </a:rPr>
              <a:t>MySMIS</a:t>
            </a:r>
            <a:r>
              <a:rPr lang="ro-RO" sz="2400" dirty="0">
                <a:solidFill>
                  <a:srgbClr val="0070C0"/>
                </a:solidFill>
              </a:rPr>
              <a:t>/ Achiziții/ Acte adiționale</a:t>
            </a:r>
          </a:p>
          <a:p>
            <a:pPr marL="547688" lvl="2">
              <a:spcAft>
                <a:spcPts val="1200"/>
              </a:spcAft>
              <a:buClr>
                <a:schemeClr val="tx2"/>
              </a:buClr>
            </a:pPr>
            <a:r>
              <a:rPr lang="ro-RO" sz="2400" dirty="0">
                <a:solidFill>
                  <a:srgbClr val="0070C0"/>
                </a:solidFill>
              </a:rPr>
              <a:t>- Introducere informații            generare ID act adițional</a:t>
            </a:r>
          </a:p>
          <a:p>
            <a:pPr marL="547688" lvl="2">
              <a:spcAft>
                <a:spcPts val="600"/>
              </a:spcAft>
              <a:buClr>
                <a:schemeClr val="tx2"/>
              </a:buClr>
            </a:pPr>
            <a:r>
              <a:rPr lang="ro-RO" sz="2400" dirty="0">
                <a:solidFill>
                  <a:srgbClr val="0070C0"/>
                </a:solidFill>
              </a:rPr>
              <a:t>- Încărcare dosar  </a:t>
            </a:r>
          </a:p>
          <a:p>
            <a:pPr marL="90488" lvl="1">
              <a:spcAft>
                <a:spcPts val="1200"/>
              </a:spcAft>
              <a:buClr>
                <a:schemeClr val="tx2"/>
              </a:buClr>
            </a:pPr>
            <a:endParaRPr lang="ro-RO" sz="2400" b="1" i="1" dirty="0">
              <a:solidFill>
                <a:srgbClr val="0070C0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r>
              <a:rPr lang="ro-RO" sz="2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F574D6C4-B011-45D3-A126-29F0F0F66D6A}"/>
              </a:ext>
            </a:extLst>
          </p:cNvPr>
          <p:cNvSpPr/>
          <p:nvPr/>
        </p:nvSpPr>
        <p:spPr>
          <a:xfrm>
            <a:off x="484382" y="908720"/>
            <a:ext cx="8280920" cy="1488030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 w="47625">
            <a:solidFill>
              <a:srgbClr val="0070C0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t"/>
          <a:lstStyle/>
          <a:p>
            <a:pPr marL="176213" indent="-176213"/>
            <a:r>
              <a:rPr lang="ro-RO" sz="2600" dirty="0">
                <a:solidFill>
                  <a:srgbClr val="002060"/>
                </a:solidFill>
              </a:rPr>
              <a:t>  Î</a:t>
            </a:r>
            <a:r>
              <a:rPr lang="en-US" sz="2600" dirty="0" err="1">
                <a:solidFill>
                  <a:srgbClr val="002060"/>
                </a:solidFill>
              </a:rPr>
              <a:t>ntocmirea</a:t>
            </a:r>
            <a:r>
              <a:rPr lang="en-US" sz="2600" dirty="0">
                <a:solidFill>
                  <a:srgbClr val="002060"/>
                </a:solidFill>
              </a:rPr>
              <a:t> – </a:t>
            </a:r>
            <a:r>
              <a:rPr lang="ro-RO" sz="2600" dirty="0">
                <a:solidFill>
                  <a:srgbClr val="002060"/>
                </a:solidFill>
              </a:rPr>
              <a:t>scanarea</a:t>
            </a:r>
            <a:r>
              <a:rPr lang="en-US" sz="2600" dirty="0">
                <a:solidFill>
                  <a:srgbClr val="002060"/>
                </a:solidFill>
              </a:rPr>
              <a:t> - </a:t>
            </a:r>
            <a:r>
              <a:rPr lang="ro-RO" sz="2600" dirty="0">
                <a:solidFill>
                  <a:srgbClr val="002060"/>
                </a:solidFill>
              </a:rPr>
              <a:t>introducerea în </a:t>
            </a:r>
            <a:r>
              <a:rPr lang="ro-RO" sz="2600" dirty="0" err="1">
                <a:solidFill>
                  <a:srgbClr val="002060"/>
                </a:solidFill>
              </a:rPr>
              <a:t>MySMIS</a:t>
            </a:r>
            <a:r>
              <a:rPr lang="en-US" sz="2600" dirty="0">
                <a:solidFill>
                  <a:srgbClr val="002060"/>
                </a:solidFill>
              </a:rPr>
              <a:t> - </a:t>
            </a:r>
            <a:r>
              <a:rPr lang="ro-RO" sz="2600" dirty="0">
                <a:solidFill>
                  <a:srgbClr val="002060"/>
                </a:solidFill>
              </a:rPr>
              <a:t>termenul       și modul de transmitere </a:t>
            </a:r>
          </a:p>
          <a:p>
            <a:r>
              <a:rPr lang="ro-RO" sz="2400" b="1" dirty="0">
                <a:solidFill>
                  <a:srgbClr val="002060"/>
                </a:solidFill>
              </a:rPr>
              <a:t>  = </a:t>
            </a:r>
            <a:r>
              <a:rPr lang="ro-RO" sz="2600" b="1" dirty="0">
                <a:solidFill>
                  <a:srgbClr val="002060"/>
                </a:solidFill>
              </a:rPr>
              <a:t>sunt aceleași </a:t>
            </a:r>
            <a:r>
              <a:rPr lang="ro-RO" sz="2400" b="1" dirty="0">
                <a:solidFill>
                  <a:srgbClr val="002060"/>
                </a:solidFill>
              </a:rPr>
              <a:t>= </a:t>
            </a:r>
            <a:r>
              <a:rPr lang="ro-RO" sz="2600" dirty="0">
                <a:solidFill>
                  <a:srgbClr val="002060"/>
                </a:solidFill>
              </a:rPr>
              <a:t>ca și la dosarul procedurii de achiziție</a:t>
            </a:r>
          </a:p>
          <a:p>
            <a:endParaRPr lang="ro-RO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59357D-E0AA-4B1F-B890-E479C3C150EC}"/>
              </a:ext>
            </a:extLst>
          </p:cNvPr>
          <p:cNvSpPr txBox="1"/>
          <p:nvPr/>
        </p:nvSpPr>
        <p:spPr>
          <a:xfrm>
            <a:off x="3491883" y="4556796"/>
            <a:ext cx="547260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200" dirty="0">
                <a:solidFill>
                  <a:srgbClr val="C00000"/>
                </a:solidFill>
              </a:rPr>
              <a:t>...dacă sunt încărcate mai multe dosare de ADD, acestea sunt numerotate și denumite astfel încât să poată fi identificate fără echivoc </a:t>
            </a:r>
            <a:endParaRPr lang="ro-RO" dirty="0"/>
          </a:p>
          <a:p>
            <a:endParaRPr lang="ro-RO" dirty="0"/>
          </a:p>
          <a:p>
            <a:endParaRPr lang="ro-RO" dirty="0"/>
          </a:p>
        </p:txBody>
      </p:sp>
      <p:sp>
        <p:nvSpPr>
          <p:cNvPr id="12" name="Striped Right Arrow 20">
            <a:extLst>
              <a:ext uri="{FF2B5EF4-FFF2-40B4-BE49-F238E27FC236}">
                <a16:creationId xmlns:a16="http://schemas.microsoft.com/office/drawing/2014/main" id="{D5CE3EB4-235B-4AFC-BC14-8FBAC7E775FA}"/>
              </a:ext>
            </a:extLst>
          </p:cNvPr>
          <p:cNvSpPr/>
          <p:nvPr/>
        </p:nvSpPr>
        <p:spPr>
          <a:xfrm>
            <a:off x="4500828" y="4029203"/>
            <a:ext cx="248027" cy="432048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28742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B. Dosarul Actului adițional (2)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400600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10" name="Rounded Rectangle 9"/>
          <p:cNvSpPr/>
          <p:nvPr/>
        </p:nvSpPr>
        <p:spPr>
          <a:xfrm>
            <a:off x="439657" y="1124744"/>
            <a:ext cx="8236799" cy="489654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pPr marL="433388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o-RO" sz="2400" dirty="0">
                <a:solidFill>
                  <a:srgbClr val="0070C0"/>
                </a:solidFill>
              </a:rPr>
              <a:t>Termenul de transmitere: </a:t>
            </a:r>
            <a:r>
              <a:rPr lang="ro-RO" sz="2400" b="1" dirty="0">
                <a:solidFill>
                  <a:srgbClr val="0070C0"/>
                </a:solidFill>
              </a:rPr>
              <a:t>maximum 10 zile lucrătoare </a:t>
            </a:r>
            <a:r>
              <a:rPr lang="ro-RO" sz="2400" dirty="0">
                <a:solidFill>
                  <a:srgbClr val="0070C0"/>
                </a:solidFill>
              </a:rPr>
              <a:t>de la data încheierii </a:t>
            </a:r>
            <a:r>
              <a:rPr lang="en-US" sz="2400" dirty="0">
                <a:solidFill>
                  <a:srgbClr val="0070C0"/>
                </a:solidFill>
              </a:rPr>
              <a:t>actului adi</a:t>
            </a:r>
            <a:r>
              <a:rPr lang="ro-RO" sz="2400" dirty="0">
                <a:solidFill>
                  <a:srgbClr val="0070C0"/>
                </a:solidFill>
              </a:rPr>
              <a:t>ți</a:t>
            </a:r>
            <a:r>
              <a:rPr lang="en-US" sz="2400" dirty="0">
                <a:solidFill>
                  <a:srgbClr val="0070C0"/>
                </a:solidFill>
              </a:rPr>
              <a:t>onal</a:t>
            </a:r>
            <a:r>
              <a:rPr lang="ro-RO" sz="2400" dirty="0">
                <a:solidFill>
                  <a:srgbClr val="0070C0"/>
                </a:solidFill>
              </a:rPr>
              <a:t>, dar cu cel puțin 10 zile lucrătoare anterior depunerii unei cereri de plată/ rambursare </a:t>
            </a:r>
          </a:p>
          <a:p>
            <a:pPr marL="433388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o-RO" sz="2400" dirty="0">
                <a:solidFill>
                  <a:srgbClr val="0070C0"/>
                </a:solidFill>
              </a:rPr>
              <a:t>Se transmite, pe e-mail: </a:t>
            </a:r>
            <a:r>
              <a:rPr lang="ro-RO" sz="24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secretariat@nord-vest.ro</a:t>
            </a:r>
            <a:r>
              <a:rPr lang="ro-RO" sz="2400" dirty="0">
                <a:solidFill>
                  <a:srgbClr val="0070C0"/>
                </a:solidFill>
              </a:rPr>
              <a:t> - </a:t>
            </a:r>
            <a:r>
              <a:rPr lang="ro-RO" sz="2400" b="1" dirty="0">
                <a:solidFill>
                  <a:srgbClr val="0070C0"/>
                </a:solidFill>
              </a:rPr>
              <a:t>Adresa privind depunerea dosarului ADD - </a:t>
            </a:r>
            <a:r>
              <a:rPr lang="ro-RO" sz="2400" b="1" i="1" dirty="0">
                <a:solidFill>
                  <a:srgbClr val="0070C0"/>
                </a:solidFill>
              </a:rPr>
              <a:t>Formularul 4.5.1.1 </a:t>
            </a:r>
          </a:p>
          <a:p>
            <a:pPr marL="90488" lvl="1">
              <a:spcAft>
                <a:spcPts val="1200"/>
              </a:spcAft>
            </a:pPr>
            <a:endParaRPr lang="ro-RO" sz="2400" dirty="0">
              <a:solidFill>
                <a:srgbClr val="0070C0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r>
              <a:rPr lang="ro-RO" sz="2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Rounded Rectangle 17">
            <a:extLst>
              <a:ext uri="{FF2B5EF4-FFF2-40B4-BE49-F238E27FC236}">
                <a16:creationId xmlns:a16="http://schemas.microsoft.com/office/drawing/2014/main" id="{7368EA12-0DDE-4E9E-AA46-FC04C6C499EA}"/>
              </a:ext>
            </a:extLst>
          </p:cNvPr>
          <p:cNvSpPr/>
          <p:nvPr/>
        </p:nvSpPr>
        <p:spPr>
          <a:xfrm>
            <a:off x="4139952" y="4213989"/>
            <a:ext cx="4065658" cy="1663283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 algn="ctr"/>
            <a:r>
              <a:rPr lang="ro-RO" sz="2200" b="1" dirty="0">
                <a:solidFill>
                  <a:srgbClr val="C00000"/>
                </a:solidFill>
              </a:rPr>
              <a:t>Netransmiterea</a:t>
            </a:r>
            <a:r>
              <a:rPr lang="ro-RO" sz="2200" dirty="0">
                <a:solidFill>
                  <a:srgbClr val="C00000"/>
                </a:solidFill>
              </a:rPr>
              <a:t> Formularului 4.5.1.1 este </a:t>
            </a:r>
            <a:r>
              <a:rPr lang="ro-RO" sz="2200" b="1" dirty="0">
                <a:solidFill>
                  <a:srgbClr val="C00000"/>
                </a:solidFill>
              </a:rPr>
              <a:t>echivalentă </a:t>
            </a:r>
          </a:p>
          <a:p>
            <a:pPr algn="ctr"/>
            <a:r>
              <a:rPr lang="ro-RO" sz="2200" b="1" dirty="0">
                <a:solidFill>
                  <a:srgbClr val="C00000"/>
                </a:solidFill>
              </a:rPr>
              <a:t>cu nedepunerea </a:t>
            </a:r>
            <a:r>
              <a:rPr lang="ro-RO" sz="2200" dirty="0">
                <a:solidFill>
                  <a:srgbClr val="C00000"/>
                </a:solidFill>
              </a:rPr>
              <a:t>dosarului ADD</a:t>
            </a:r>
            <a:endParaRPr lang="ro-RO" sz="2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613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B. Dosarul Actului adițional (3)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361459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Conținut dosar – aspecte specifice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9" name="Rounded Rectangle 8"/>
          <p:cNvSpPr/>
          <p:nvPr/>
        </p:nvSpPr>
        <p:spPr>
          <a:xfrm>
            <a:off x="1789668" y="1988840"/>
            <a:ext cx="7106932" cy="4104458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r>
              <a:rPr lang="ro-RO" sz="2200" b="1" dirty="0">
                <a:solidFill>
                  <a:srgbClr val="C00000"/>
                </a:solidFill>
              </a:rPr>
              <a:t>Dosarul ADD </a:t>
            </a:r>
            <a:r>
              <a:rPr lang="ro-RO" sz="2200" dirty="0">
                <a:solidFill>
                  <a:srgbClr val="C00000"/>
                </a:solidFill>
              </a:rPr>
              <a:t>trebuie să conțină </a:t>
            </a:r>
            <a:r>
              <a:rPr lang="ro-RO" sz="2200" b="1" u="sng" dirty="0">
                <a:solidFill>
                  <a:srgbClr val="C00000"/>
                </a:solidFill>
              </a:rPr>
              <a:t>toate documentele care stau la baza modificărilor efectuate</a:t>
            </a:r>
            <a:r>
              <a:rPr lang="ro-RO" sz="2200" dirty="0">
                <a:solidFill>
                  <a:srgbClr val="C00000"/>
                </a:solidFill>
              </a:rPr>
              <a:t> </a:t>
            </a:r>
            <a:r>
              <a:rPr lang="ro-RO" sz="2200" i="1" dirty="0">
                <a:solidFill>
                  <a:srgbClr val="0070C0"/>
                </a:solidFill>
              </a:rPr>
              <a:t>(inclusiv cele menționate în preambulul Actului adițional)</a:t>
            </a:r>
            <a:r>
              <a:rPr lang="ro-RO" sz="2200" dirty="0">
                <a:solidFill>
                  <a:srgbClr val="0070C0"/>
                </a:solidFill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ro-RO" sz="2200" i="1" dirty="0">
                <a:solidFill>
                  <a:srgbClr val="0070C0"/>
                </a:solidFill>
              </a:rPr>
              <a:t>După caz, acestea pot fi: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RO" sz="2200" dirty="0"/>
              <a:t>Referat de necesitate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RO" sz="2200" dirty="0"/>
              <a:t>Nota justificativă privind încheierea actului adițional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RO" sz="2200" dirty="0"/>
              <a:t>Adrese din partea executantului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RO" sz="2200" dirty="0"/>
              <a:t>Dispoziții de șantier și memorii justificative aferente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RO" sz="2200" dirty="0"/>
              <a:t>NCS și/sau NR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RO" sz="2200" dirty="0"/>
              <a:t>Oferta financiară actualizată </a:t>
            </a:r>
            <a:r>
              <a:rPr lang="ro-RO" sz="2200" i="1" dirty="0"/>
              <a:t>(formularele F și C) </a:t>
            </a:r>
          </a:p>
          <a:p>
            <a:endParaRPr lang="ro-RO" sz="2000" i="1" dirty="0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 rot="5400000">
            <a:off x="671254" y="2032512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 rot="5400000">
            <a:off x="671254" y="4971636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580112" y="1193164"/>
            <a:ext cx="2880320" cy="760566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r>
              <a:rPr lang="ro-RO" sz="2400" b="1" dirty="0"/>
              <a:t>       </a:t>
            </a:r>
            <a:r>
              <a:rPr lang="ro-RO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Foarte important: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281556"/>
            <a:ext cx="411950" cy="583782"/>
          </a:xfrm>
          <a:prstGeom prst="rect">
            <a:avLst/>
          </a:prstGeom>
        </p:spPr>
      </p:pic>
      <p:sp>
        <p:nvSpPr>
          <p:cNvPr id="10" name="Chevron 9"/>
          <p:cNvSpPr/>
          <p:nvPr/>
        </p:nvSpPr>
        <p:spPr>
          <a:xfrm rot="5400000">
            <a:off x="667813" y="3559871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576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B. Dosarul Actului adițional (4)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361459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Conținut dosar – aspecte specifice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9" name="Rounded Rectangle 8"/>
          <p:cNvSpPr/>
          <p:nvPr/>
        </p:nvSpPr>
        <p:spPr>
          <a:xfrm>
            <a:off x="1763688" y="1412776"/>
            <a:ext cx="6912768" cy="4608512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endParaRPr lang="ro-RO" sz="2000" dirty="0"/>
          </a:p>
          <a:p>
            <a:pPr algn="ctr"/>
            <a:endParaRPr lang="ro-RO" sz="2000" dirty="0">
              <a:solidFill>
                <a:schemeClr val="tx1"/>
              </a:solidFill>
            </a:endParaRPr>
          </a:p>
          <a:p>
            <a:pPr algn="ctr"/>
            <a:r>
              <a:rPr lang="ro-RO" sz="2200" dirty="0">
                <a:solidFill>
                  <a:schemeClr val="tx1"/>
                </a:solidFill>
              </a:rPr>
              <a:t>Pentru Actele adiționale care includ </a:t>
            </a:r>
            <a:r>
              <a:rPr lang="ro-RO" sz="2200" b="1" dirty="0">
                <a:solidFill>
                  <a:srgbClr val="0070C0"/>
                </a:solidFill>
              </a:rPr>
              <a:t>modificări de preț</a:t>
            </a:r>
            <a:r>
              <a:rPr lang="ro-RO" sz="2200" dirty="0">
                <a:solidFill>
                  <a:srgbClr val="0070C0"/>
                </a:solidFill>
              </a:rPr>
              <a:t>, </a:t>
            </a:r>
          </a:p>
          <a:p>
            <a:pPr algn="ctr">
              <a:spcBef>
                <a:spcPts val="600"/>
              </a:spcBef>
            </a:pPr>
            <a:r>
              <a:rPr lang="ro-RO" sz="2200" b="1" i="1" dirty="0">
                <a:solidFill>
                  <a:srgbClr val="FF0000"/>
                </a:solidFill>
              </a:rPr>
              <a:t>recomandăm un</a:t>
            </a:r>
            <a:r>
              <a:rPr lang="ro-RO" sz="22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o-RO" sz="2200" b="1" dirty="0">
                <a:solidFill>
                  <a:srgbClr val="C00000"/>
                </a:solidFill>
              </a:rPr>
              <a:t>TABEL COMPARATIV CENTRALIZATOR</a:t>
            </a:r>
            <a:r>
              <a:rPr lang="ro-RO" sz="2200" b="1" dirty="0">
                <a:solidFill>
                  <a:srgbClr val="0070C0"/>
                </a:solidFill>
              </a:rPr>
              <a:t> </a:t>
            </a:r>
          </a:p>
          <a:p>
            <a:pPr algn="ctr"/>
            <a:endParaRPr lang="ro-RO" sz="2200" b="1" dirty="0">
              <a:solidFill>
                <a:srgbClr val="0070C0"/>
              </a:solidFill>
            </a:endParaRPr>
          </a:p>
          <a:p>
            <a:pPr algn="ctr"/>
            <a:r>
              <a:rPr lang="ro-RO" sz="2200" b="1" dirty="0">
                <a:solidFill>
                  <a:srgbClr val="0070C0"/>
                </a:solidFill>
              </a:rPr>
              <a:t>defalcat pe toate tipurile de cheltuieli ce au fost modificate</a:t>
            </a:r>
            <a:r>
              <a:rPr lang="ro-RO" sz="2200" dirty="0"/>
              <a:t>, </a:t>
            </a:r>
          </a:p>
          <a:p>
            <a:pPr algn="ctr">
              <a:spcBef>
                <a:spcPts val="600"/>
              </a:spcBef>
            </a:pPr>
            <a:r>
              <a:rPr lang="ro-RO" sz="2200" b="1" dirty="0">
                <a:solidFill>
                  <a:srgbClr val="0070C0"/>
                </a:solidFill>
              </a:rPr>
              <a:t>din care să reiasă modul de formare a noului preț al contractului</a:t>
            </a:r>
          </a:p>
          <a:p>
            <a:pPr algn="ctr">
              <a:spcBef>
                <a:spcPts val="600"/>
              </a:spcBef>
            </a:pPr>
            <a:endParaRPr lang="ro-RO" sz="2200" b="1" i="1" dirty="0">
              <a:solidFill>
                <a:srgbClr val="0070C0"/>
              </a:solidFill>
            </a:endParaRPr>
          </a:p>
          <a:p>
            <a:r>
              <a:rPr lang="ro-RO" sz="1900" i="1" dirty="0"/>
              <a:t>(plecând de la oferta inițială, modificările efectuate prin acte adiționale anterioare – dacă există, restul rămas de executat la momentul încheierii prezentului ADD, valorile actualizate, etc) </a:t>
            </a:r>
          </a:p>
          <a:p>
            <a:endParaRPr lang="ro-RO" sz="2000" dirty="0"/>
          </a:p>
          <a:p>
            <a:endParaRPr lang="ro-RO" sz="2000" dirty="0"/>
          </a:p>
          <a:p>
            <a:endParaRPr lang="ro-RO" sz="2000" i="1" dirty="0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 rot="5400000">
            <a:off x="711904" y="351594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 rot="5400000">
            <a:off x="711904" y="5128856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 rot="5400000">
            <a:off x="711904" y="179804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1672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B. Dosarul Actului adițional (5)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5289451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Conținut dosar – aspecte specifice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9" name="Rounded Rectangle 8"/>
          <p:cNvSpPr/>
          <p:nvPr/>
        </p:nvSpPr>
        <p:spPr>
          <a:xfrm>
            <a:off x="1547664" y="1412776"/>
            <a:ext cx="7488832" cy="4713387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>
              <a:spcAft>
                <a:spcPts val="1200"/>
              </a:spcAft>
            </a:pPr>
            <a:endParaRPr lang="ro-RO" sz="2400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ro-RO" sz="2200" b="1" dirty="0">
                <a:solidFill>
                  <a:schemeClr val="tx1"/>
                </a:solidFill>
              </a:rPr>
              <a:t>În ipoteza aplicării Ordinului MLPDA nr. 4141 din 20.11.2020 </a:t>
            </a:r>
            <a:r>
              <a:rPr lang="ro-RO" dirty="0">
                <a:solidFill>
                  <a:schemeClr val="tx1"/>
                </a:solidFill>
              </a:rPr>
              <a:t>(care a abrogat Ordinul MDRAP nr. 3077 din 04.11.2019) </a:t>
            </a:r>
          </a:p>
          <a:p>
            <a:pPr>
              <a:spcAft>
                <a:spcPts val="1200"/>
              </a:spcAft>
            </a:pPr>
            <a:r>
              <a:rPr lang="ro-RO" sz="2400" b="1" dirty="0">
                <a:solidFill>
                  <a:schemeClr val="tx1"/>
                </a:solidFill>
              </a:rPr>
              <a:t>- </a:t>
            </a:r>
            <a:r>
              <a:rPr lang="ro-RO" sz="2200" i="1" u="sng" dirty="0">
                <a:solidFill>
                  <a:schemeClr val="tx1"/>
                </a:solidFill>
              </a:rPr>
              <a:t>referitor la plata echipamentelor și/sau a materialelor livrate și recepționate de către beneficiar pe șantier</a:t>
            </a:r>
            <a:r>
              <a:rPr lang="ro-RO" sz="2200" i="1" dirty="0">
                <a:solidFill>
                  <a:schemeClr val="tx1"/>
                </a:solidFill>
              </a:rPr>
              <a:t>...):</a:t>
            </a:r>
          </a:p>
          <a:p>
            <a:endParaRPr lang="ro-RO" sz="2400" dirty="0">
              <a:solidFill>
                <a:srgbClr val="0070C0"/>
              </a:solidFill>
            </a:endParaRPr>
          </a:p>
          <a:p>
            <a:r>
              <a:rPr lang="ro-RO" sz="2200" b="1" dirty="0">
                <a:solidFill>
                  <a:srgbClr val="0070C0"/>
                </a:solidFill>
              </a:rPr>
              <a:t>Actul adițional </a:t>
            </a:r>
            <a:r>
              <a:rPr lang="ro-RO" sz="2200" b="1" i="1" dirty="0">
                <a:solidFill>
                  <a:srgbClr val="0070C0"/>
                </a:solidFill>
              </a:rPr>
              <a:t>- ce conține fie activarea clauzei, fie introducerea clauzei de plată </a:t>
            </a:r>
            <a:r>
              <a:rPr lang="ro-RO" sz="2200" b="1" dirty="0">
                <a:solidFill>
                  <a:srgbClr val="0070C0"/>
                </a:solidFill>
              </a:rPr>
              <a:t>- </a:t>
            </a:r>
            <a:r>
              <a:rPr lang="ro-RO" sz="2200" dirty="0">
                <a:solidFill>
                  <a:srgbClr val="0070C0"/>
                </a:solidFill>
              </a:rPr>
              <a:t>va fi însoțit de: </a:t>
            </a:r>
          </a:p>
          <a:p>
            <a:pPr marL="342900" indent="-342900">
              <a:buFontTx/>
              <a:buChar char="-"/>
            </a:pPr>
            <a:r>
              <a:rPr lang="ro-RO" sz="2200" dirty="0">
                <a:solidFill>
                  <a:srgbClr val="0070C0"/>
                </a:solidFill>
              </a:rPr>
              <a:t>lista cantitativă și valorică cu echipamente/ materiale; </a:t>
            </a:r>
          </a:p>
          <a:p>
            <a:pPr marL="342900" indent="-342900">
              <a:buFontTx/>
              <a:buChar char="-"/>
            </a:pPr>
            <a:r>
              <a:rPr lang="ro-RO" sz="2200" dirty="0">
                <a:solidFill>
                  <a:srgbClr val="0070C0"/>
                </a:solidFill>
              </a:rPr>
              <a:t>documente privind recepția, depozitarea, custodia acestora </a:t>
            </a:r>
            <a:r>
              <a:rPr lang="ro-RO" sz="2200" i="1" dirty="0">
                <a:solidFill>
                  <a:srgbClr val="0070C0"/>
                </a:solidFill>
              </a:rPr>
              <a:t>(după caz)</a:t>
            </a:r>
            <a:r>
              <a:rPr lang="ro-RO" sz="2200" dirty="0">
                <a:solidFill>
                  <a:srgbClr val="0070C0"/>
                </a:solidFill>
              </a:rPr>
              <a:t>; </a:t>
            </a:r>
          </a:p>
          <a:p>
            <a:pPr marL="342900" indent="-342900">
              <a:buFontTx/>
              <a:buChar char="-"/>
            </a:pPr>
            <a:endParaRPr lang="ro-RO" sz="2200" dirty="0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 rot="5400000">
            <a:off x="567888" y="337985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 rot="5400000">
            <a:off x="567888" y="501165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 rot="5400000">
            <a:off x="567888" y="179804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0663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B. Dosarului Act adițional (6)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361459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Conținut dosar – aspecte specifice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9" name="Rounded Rectangle 8"/>
          <p:cNvSpPr/>
          <p:nvPr/>
        </p:nvSpPr>
        <p:spPr>
          <a:xfrm>
            <a:off x="1547664" y="1412776"/>
            <a:ext cx="7272808" cy="4680520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>
              <a:spcAft>
                <a:spcPts val="1200"/>
              </a:spcAft>
            </a:pPr>
            <a:endParaRPr lang="ro-RO" sz="2200" dirty="0">
              <a:solidFill>
                <a:srgbClr val="0070C0"/>
              </a:solidFill>
            </a:endParaRPr>
          </a:p>
          <a:p>
            <a:pPr>
              <a:spcAft>
                <a:spcPts val="1200"/>
              </a:spcAft>
            </a:pPr>
            <a:endParaRPr lang="ro-RO" sz="2400" dirty="0">
              <a:solidFill>
                <a:srgbClr val="0070C0"/>
              </a:solidFill>
            </a:endParaRPr>
          </a:p>
          <a:p>
            <a:pPr>
              <a:spcAft>
                <a:spcPts val="1200"/>
              </a:spcAft>
            </a:pPr>
            <a:r>
              <a:rPr lang="ro-RO" sz="2200" dirty="0">
                <a:solidFill>
                  <a:srgbClr val="0070C0"/>
                </a:solidFill>
              </a:rPr>
              <a:t>- </a:t>
            </a:r>
            <a:r>
              <a:rPr lang="ro-RO" sz="2200" b="1" dirty="0">
                <a:solidFill>
                  <a:srgbClr val="0070C0"/>
                </a:solidFill>
              </a:rPr>
              <a:t>Nota justificativă privind costul creditului</a:t>
            </a:r>
            <a:r>
              <a:rPr lang="ro-RO" sz="2200" dirty="0">
                <a:solidFill>
                  <a:srgbClr val="0070C0"/>
                </a:solidFill>
              </a:rPr>
              <a:t>, aprobată de conducătorul autorității contractante, din care să reiasă că:</a:t>
            </a:r>
          </a:p>
          <a:p>
            <a:pPr lvl="1"/>
            <a:r>
              <a:rPr lang="ro-RO" sz="2200" dirty="0">
                <a:solidFill>
                  <a:srgbClr val="0070C0"/>
                </a:solidFill>
              </a:rPr>
              <a:t>„Costul creditului ce </a:t>
            </a:r>
            <a:r>
              <a:rPr lang="ro-RO" sz="2200" i="1" u="sng" dirty="0">
                <a:solidFill>
                  <a:srgbClr val="0070C0"/>
                </a:solidFill>
              </a:rPr>
              <a:t>ar fi trebuit</a:t>
            </a:r>
            <a:r>
              <a:rPr lang="ro-RO" sz="2200" i="1" dirty="0">
                <a:solidFill>
                  <a:srgbClr val="0070C0"/>
                </a:solidFill>
              </a:rPr>
              <a:t> </a:t>
            </a:r>
            <a:r>
              <a:rPr lang="ro-RO" sz="2200" dirty="0">
                <a:solidFill>
                  <a:srgbClr val="0070C0"/>
                </a:solidFill>
              </a:rPr>
              <a:t>contractat de antreprenor pentru susținerea a 80% din valoarea echipamentelor/materialelor care sunt plătite în avans față de prevederile inițiale ale contractului, respectă </a:t>
            </a:r>
            <a:r>
              <a:rPr lang="ro-RO" sz="2200" b="1" dirty="0">
                <a:solidFill>
                  <a:srgbClr val="0070C0"/>
                </a:solidFill>
              </a:rPr>
              <a:t>cumulativ</a:t>
            </a:r>
            <a:r>
              <a:rPr lang="ro-RO" sz="2200" dirty="0">
                <a:solidFill>
                  <a:srgbClr val="0070C0"/>
                </a:solidFill>
              </a:rPr>
              <a:t> următoarele condiții: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o-RO" sz="2200" i="1" dirty="0">
                <a:solidFill>
                  <a:srgbClr val="0070C0"/>
                </a:solidFill>
              </a:rPr>
              <a:t>nu depășește limita de 15% din valoarea contractului </a:t>
            </a:r>
            <a:r>
              <a:rPr lang="ro-RO" sz="2200" b="1" i="1" dirty="0">
                <a:solidFill>
                  <a:srgbClr val="0070C0"/>
                </a:solidFill>
              </a:rPr>
              <a:t>și 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o-RO" sz="2200" i="1" dirty="0">
                <a:solidFill>
                  <a:srgbClr val="0070C0"/>
                </a:solidFill>
              </a:rPr>
              <a:t>nu depășește perioada de 5 ani </a:t>
            </a:r>
            <a:endParaRPr lang="ro-RO" sz="2200" i="1" dirty="0">
              <a:solidFill>
                <a:schemeClr val="tx1"/>
              </a:solidFill>
            </a:endParaRPr>
          </a:p>
          <a:p>
            <a:pPr marL="800100" lvl="1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ro-RO" sz="2000" i="1" dirty="0">
              <a:solidFill>
                <a:schemeClr val="tx1"/>
              </a:solidFill>
            </a:endParaRPr>
          </a:p>
          <a:p>
            <a:pPr lvl="1">
              <a:spcAft>
                <a:spcPts val="1200"/>
              </a:spcAft>
            </a:pPr>
            <a:endParaRPr lang="ro-RO" sz="2200" dirty="0">
              <a:solidFill>
                <a:srgbClr val="0070C0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 rot="5400000">
            <a:off x="567888" y="337985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 rot="5400000">
            <a:off x="567888" y="501165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4766353"/>
            <a:ext cx="386181" cy="547265"/>
          </a:xfrm>
          <a:prstGeom prst="rect">
            <a:avLst/>
          </a:prstGeom>
        </p:spPr>
      </p:pic>
      <p:sp>
        <p:nvSpPr>
          <p:cNvPr id="16" name="Chevron 15"/>
          <p:cNvSpPr/>
          <p:nvPr/>
        </p:nvSpPr>
        <p:spPr>
          <a:xfrm rot="5400000">
            <a:off x="567888" y="179804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751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C. Dosarul Achiziției directe (1)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496944" cy="5400600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1800"/>
              </a:spcBef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10" name="Rounded Rectangle 9"/>
          <p:cNvSpPr/>
          <p:nvPr/>
        </p:nvSpPr>
        <p:spPr>
          <a:xfrm>
            <a:off x="503548" y="1266049"/>
            <a:ext cx="8280919" cy="489654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433388" lvl="1" indent="-342900">
              <a:spcAft>
                <a:spcPts val="12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o-RO" sz="2400" dirty="0">
                <a:solidFill>
                  <a:srgbClr val="0070C0"/>
                </a:solidFill>
              </a:rPr>
              <a:t>Dosar scanat - cu numerotarea și denumirea „</a:t>
            </a:r>
            <a:r>
              <a:rPr lang="ro-RO" sz="2400" dirty="0" err="1">
                <a:solidFill>
                  <a:srgbClr val="0070C0"/>
                </a:solidFill>
              </a:rPr>
              <a:t>scan</a:t>
            </a:r>
            <a:r>
              <a:rPr lang="ro-RO" sz="2400" dirty="0">
                <a:solidFill>
                  <a:srgbClr val="0070C0"/>
                </a:solidFill>
              </a:rPr>
              <a:t>-urilor” exact ca și în OPIS;</a:t>
            </a:r>
          </a:p>
          <a:p>
            <a:pPr marL="433388" lvl="1" indent="-342900"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ro-RO" sz="2400" dirty="0" err="1">
                <a:solidFill>
                  <a:srgbClr val="0070C0"/>
                </a:solidFill>
              </a:rPr>
              <a:t>MySMIS</a:t>
            </a:r>
            <a:r>
              <a:rPr lang="ro-RO" sz="2400" dirty="0">
                <a:solidFill>
                  <a:srgbClr val="0070C0"/>
                </a:solidFill>
              </a:rPr>
              <a:t>/ Achiziții</a:t>
            </a:r>
          </a:p>
          <a:p>
            <a:pPr marL="452438" lvl="2">
              <a:spcAft>
                <a:spcPts val="600"/>
              </a:spcAft>
              <a:buClr>
                <a:schemeClr val="tx2"/>
              </a:buClr>
              <a:buFontTx/>
              <a:buChar char="-"/>
            </a:pPr>
            <a:r>
              <a:rPr lang="ro-RO" sz="2400" dirty="0">
                <a:solidFill>
                  <a:srgbClr val="0070C0"/>
                </a:solidFill>
              </a:rPr>
              <a:t> Introducere informații contract        generare ID contract</a:t>
            </a:r>
          </a:p>
          <a:p>
            <a:pPr marL="452438" lvl="2">
              <a:spcAft>
                <a:spcPts val="600"/>
              </a:spcAft>
              <a:buClr>
                <a:schemeClr val="tx2"/>
              </a:buClr>
              <a:buFontTx/>
              <a:buChar char="-"/>
            </a:pPr>
            <a:r>
              <a:rPr lang="ro-RO" sz="2400" dirty="0">
                <a:solidFill>
                  <a:srgbClr val="0070C0"/>
                </a:solidFill>
              </a:rPr>
              <a:t> Introducere informații </a:t>
            </a:r>
            <a:r>
              <a:rPr lang="ro-RO" sz="2400" dirty="0">
                <a:solidFill>
                  <a:srgbClr val="0070C0"/>
                </a:solidFill>
                <a:highlight>
                  <a:srgbClr val="BEFC6C"/>
                </a:highlight>
              </a:rPr>
              <a:t>ADD</a:t>
            </a:r>
            <a:r>
              <a:rPr lang="ro-RO" sz="2400" dirty="0">
                <a:solidFill>
                  <a:srgbClr val="0070C0"/>
                </a:solidFill>
              </a:rPr>
              <a:t>        generare </a:t>
            </a:r>
            <a:r>
              <a:rPr lang="ro-RO" sz="2400" dirty="0">
                <a:solidFill>
                  <a:srgbClr val="0070C0"/>
                </a:solidFill>
                <a:highlight>
                  <a:srgbClr val="BEFC6C"/>
                </a:highlight>
              </a:rPr>
              <a:t>ID  ADD </a:t>
            </a:r>
            <a:r>
              <a:rPr lang="ro-RO" sz="1600" dirty="0">
                <a:solidFill>
                  <a:srgbClr val="0070C0"/>
                </a:solidFill>
              </a:rPr>
              <a:t>(după caz)</a:t>
            </a:r>
          </a:p>
          <a:p>
            <a:pPr marL="452438" lvl="2">
              <a:spcAft>
                <a:spcPts val="600"/>
              </a:spcAft>
              <a:buClr>
                <a:schemeClr val="tx2"/>
              </a:buClr>
            </a:pPr>
            <a:r>
              <a:rPr lang="ro-RO" sz="2400" dirty="0">
                <a:solidFill>
                  <a:srgbClr val="0070C0"/>
                </a:solidFill>
              </a:rPr>
              <a:t>- Încărcare dosar</a:t>
            </a:r>
          </a:p>
          <a:p>
            <a:pPr marL="90488" lvl="1">
              <a:spcAft>
                <a:spcPts val="1200"/>
              </a:spcAft>
              <a:buClr>
                <a:schemeClr val="tx2"/>
              </a:buClr>
            </a:pPr>
            <a:endParaRPr lang="ro-RO" sz="2400" b="1" i="1" dirty="0">
              <a:solidFill>
                <a:srgbClr val="0070C0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endParaRPr lang="ro-RO" sz="2400" dirty="0">
              <a:solidFill>
                <a:schemeClr val="tx1"/>
              </a:solidFill>
            </a:endParaRPr>
          </a:p>
          <a:p>
            <a:pPr marL="90488" lvl="1" indent="9525">
              <a:spcAft>
                <a:spcPts val="1200"/>
              </a:spcAft>
            </a:pPr>
            <a:r>
              <a:rPr lang="ro-RO" sz="2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F574D6C4-B011-45D3-A126-29F0F0F66D6A}"/>
              </a:ext>
            </a:extLst>
          </p:cNvPr>
          <p:cNvSpPr/>
          <p:nvPr/>
        </p:nvSpPr>
        <p:spPr>
          <a:xfrm>
            <a:off x="510749" y="911357"/>
            <a:ext cx="8280920" cy="1152128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 w="47625">
            <a:solidFill>
              <a:srgbClr val="0070C0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t"/>
          <a:lstStyle/>
          <a:p>
            <a:r>
              <a:rPr lang="ro-RO" sz="2600" dirty="0">
                <a:solidFill>
                  <a:srgbClr val="002060"/>
                </a:solidFill>
              </a:rPr>
              <a:t>    Î</a:t>
            </a:r>
            <a:r>
              <a:rPr lang="en-US" sz="2600" dirty="0" err="1">
                <a:solidFill>
                  <a:srgbClr val="002060"/>
                </a:solidFill>
              </a:rPr>
              <a:t>ntocmirea</a:t>
            </a:r>
            <a:r>
              <a:rPr lang="en-US" sz="2600" dirty="0">
                <a:solidFill>
                  <a:srgbClr val="002060"/>
                </a:solidFill>
              </a:rPr>
              <a:t> – </a:t>
            </a:r>
            <a:r>
              <a:rPr lang="ro-RO" sz="2600" dirty="0">
                <a:solidFill>
                  <a:srgbClr val="002060"/>
                </a:solidFill>
              </a:rPr>
              <a:t>scanarea</a:t>
            </a:r>
            <a:r>
              <a:rPr lang="en-US" sz="2600" dirty="0">
                <a:solidFill>
                  <a:srgbClr val="002060"/>
                </a:solidFill>
              </a:rPr>
              <a:t> - </a:t>
            </a:r>
            <a:r>
              <a:rPr lang="ro-RO" sz="2600" dirty="0">
                <a:solidFill>
                  <a:srgbClr val="002060"/>
                </a:solidFill>
              </a:rPr>
              <a:t>introducerea în </a:t>
            </a:r>
            <a:r>
              <a:rPr lang="ro-RO" sz="2600" dirty="0" err="1">
                <a:solidFill>
                  <a:srgbClr val="002060"/>
                </a:solidFill>
              </a:rPr>
              <a:t>MySMIS</a:t>
            </a:r>
            <a:endParaRPr lang="ro-RO" sz="2600" dirty="0">
              <a:solidFill>
                <a:srgbClr val="002060"/>
              </a:solidFill>
            </a:endParaRPr>
          </a:p>
          <a:p>
            <a:r>
              <a:rPr lang="ro-RO" sz="2400" b="1" dirty="0">
                <a:solidFill>
                  <a:srgbClr val="002060"/>
                </a:solidFill>
              </a:rPr>
              <a:t>    = </a:t>
            </a:r>
            <a:r>
              <a:rPr lang="ro-RO" sz="2600" b="1" dirty="0">
                <a:solidFill>
                  <a:srgbClr val="002060"/>
                </a:solidFill>
              </a:rPr>
              <a:t>sunt aceleași </a:t>
            </a:r>
            <a:r>
              <a:rPr lang="ro-RO" sz="2400" b="1" dirty="0">
                <a:solidFill>
                  <a:srgbClr val="002060"/>
                </a:solidFill>
              </a:rPr>
              <a:t>= </a:t>
            </a:r>
            <a:r>
              <a:rPr lang="ro-RO" sz="2600" dirty="0">
                <a:solidFill>
                  <a:srgbClr val="002060"/>
                </a:solidFill>
              </a:rPr>
              <a:t>ca și la dosarul procedurii de achiziție</a:t>
            </a:r>
          </a:p>
          <a:p>
            <a:endParaRPr lang="ro-RO" sz="2400" b="1" dirty="0"/>
          </a:p>
        </p:txBody>
      </p:sp>
      <p:sp>
        <p:nvSpPr>
          <p:cNvPr id="12" name="Striped Right Arrow 20">
            <a:extLst>
              <a:ext uri="{FF2B5EF4-FFF2-40B4-BE49-F238E27FC236}">
                <a16:creationId xmlns:a16="http://schemas.microsoft.com/office/drawing/2014/main" id="{D5CE3EB4-235B-4AFC-BC14-8FBAC7E775FA}"/>
              </a:ext>
            </a:extLst>
          </p:cNvPr>
          <p:cNvSpPr/>
          <p:nvPr/>
        </p:nvSpPr>
        <p:spPr>
          <a:xfrm>
            <a:off x="5436096" y="3893587"/>
            <a:ext cx="248027" cy="432048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9" name="Striped Right Arrow 20">
            <a:extLst>
              <a:ext uri="{FF2B5EF4-FFF2-40B4-BE49-F238E27FC236}">
                <a16:creationId xmlns:a16="http://schemas.microsoft.com/office/drawing/2014/main" id="{2512D934-AE46-4072-8DE4-BF3ED486B6AA}"/>
              </a:ext>
            </a:extLst>
          </p:cNvPr>
          <p:cNvSpPr/>
          <p:nvPr/>
        </p:nvSpPr>
        <p:spPr>
          <a:xfrm>
            <a:off x="3491880" y="4794516"/>
            <a:ext cx="248027" cy="432048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61F17D-0E04-4ADA-A98A-2381691955F2}"/>
              </a:ext>
            </a:extLst>
          </p:cNvPr>
          <p:cNvSpPr txBox="1"/>
          <p:nvPr/>
        </p:nvSpPr>
        <p:spPr>
          <a:xfrm>
            <a:off x="3919927" y="4794516"/>
            <a:ext cx="4644515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000" i="1" dirty="0" err="1">
                <a:solidFill>
                  <a:srgbClr val="0070C0"/>
                </a:solidFill>
              </a:rPr>
              <a:t>taburile</a:t>
            </a:r>
            <a:r>
              <a:rPr lang="ro-RO" sz="2000" i="1" dirty="0">
                <a:solidFill>
                  <a:srgbClr val="0070C0"/>
                </a:solidFill>
              </a:rPr>
              <a:t>:  Planificare – Publicare -             Participanți procedură - Rezultat evaluare - Contract achiziție – Acte adiționale         </a:t>
            </a:r>
            <a:r>
              <a:rPr lang="ro-RO" sz="1600" dirty="0">
                <a:solidFill>
                  <a:srgbClr val="0070C0"/>
                </a:solidFill>
              </a:rPr>
              <a:t>(după caz)</a:t>
            </a:r>
          </a:p>
          <a:p>
            <a:endParaRPr lang="ro-RO" dirty="0"/>
          </a:p>
        </p:txBody>
      </p:sp>
      <p:sp>
        <p:nvSpPr>
          <p:cNvPr id="13" name="Striped Right Arrow 20">
            <a:extLst>
              <a:ext uri="{FF2B5EF4-FFF2-40B4-BE49-F238E27FC236}">
                <a16:creationId xmlns:a16="http://schemas.microsoft.com/office/drawing/2014/main" id="{74D61A62-75C1-4E87-A687-9156E25153F9}"/>
              </a:ext>
            </a:extLst>
          </p:cNvPr>
          <p:cNvSpPr/>
          <p:nvPr/>
        </p:nvSpPr>
        <p:spPr>
          <a:xfrm>
            <a:off x="4932040" y="4325635"/>
            <a:ext cx="248027" cy="432048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679681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-29445"/>
            <a:ext cx="8496944" cy="764704"/>
          </a:xfrm>
        </p:spPr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C. Dosarul achiziției directe (2)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Conținut dosar - aspecte specifice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sz="3600" dirty="0">
              <a:ea typeface="+mj-ea"/>
              <a:cs typeface="+mj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907704" y="1556790"/>
            <a:ext cx="6826223" cy="4464497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tIns="36000" rIns="0" bIns="36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rgbClr val="0070C0"/>
                </a:solidFill>
              </a:rPr>
              <a:t>Programul anual al achizițiilor publice (PAAP</a:t>
            </a:r>
            <a:r>
              <a:rPr lang="ro-RO" sz="2400" dirty="0">
                <a:solidFill>
                  <a:srgbClr val="0070C0"/>
                </a:solidFill>
              </a:rPr>
              <a:t>) al Autorității contractante, în vigoare la data demarării achiziției directe </a:t>
            </a:r>
          </a:p>
          <a:p>
            <a:pPr>
              <a:spcBef>
                <a:spcPts val="600"/>
              </a:spcBef>
            </a:pPr>
            <a:r>
              <a:rPr lang="ro-RO" sz="2400" dirty="0">
                <a:solidFill>
                  <a:srgbClr val="0070C0"/>
                </a:solidFill>
              </a:rPr>
              <a:t>     inclusiv </a:t>
            </a:r>
            <a:r>
              <a:rPr lang="ro-RO" sz="2400" b="1" dirty="0">
                <a:solidFill>
                  <a:srgbClr val="0070C0"/>
                </a:solidFill>
              </a:rPr>
              <a:t>Anexa cu achizițiile directe</a:t>
            </a:r>
          </a:p>
          <a:p>
            <a:pPr marL="361950"/>
            <a:r>
              <a:rPr lang="ro-RO" sz="1600" i="1" dirty="0">
                <a:solidFill>
                  <a:srgbClr val="0070C0"/>
                </a:solidFill>
              </a:rPr>
              <a:t>(a se vedea formular program în Ordinul ANAP nr. 281/2016)</a:t>
            </a:r>
            <a:endParaRPr lang="ro-RO" sz="1600" dirty="0">
              <a:solidFill>
                <a:srgbClr val="0070C0"/>
              </a:solidFill>
            </a:endParaRPr>
          </a:p>
          <a:p>
            <a:endParaRPr lang="ro-RO" sz="2400" b="1" dirty="0"/>
          </a:p>
          <a:p>
            <a:endParaRPr lang="ro-RO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rgbClr val="0070C0"/>
                </a:solidFill>
              </a:rPr>
              <a:t>Referatul de necesitate/ Nota justificativă privind valoarea estimată a achiziției</a:t>
            </a:r>
          </a:p>
          <a:p>
            <a:endParaRPr lang="ro-RO" sz="2000" b="1" dirty="0"/>
          </a:p>
          <a:p>
            <a:endParaRPr lang="ro-RO" sz="2000" dirty="0">
              <a:solidFill>
                <a:srgbClr val="0070C0"/>
              </a:solidFill>
            </a:endParaRPr>
          </a:p>
        </p:txBody>
      </p:sp>
      <p:sp>
        <p:nvSpPr>
          <p:cNvPr id="7" name="Chevron 11">
            <a:extLst>
              <a:ext uri="{FF2B5EF4-FFF2-40B4-BE49-F238E27FC236}">
                <a16:creationId xmlns:a16="http://schemas.microsoft.com/office/drawing/2014/main" id="{40817527-EABD-46C2-AF2B-B97A5B5D1B72}"/>
              </a:ext>
            </a:extLst>
          </p:cNvPr>
          <p:cNvSpPr/>
          <p:nvPr/>
        </p:nvSpPr>
        <p:spPr>
          <a:xfrm rot="5400000">
            <a:off x="783912" y="4240289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0" name="Chevron 11">
            <a:extLst>
              <a:ext uri="{FF2B5EF4-FFF2-40B4-BE49-F238E27FC236}">
                <a16:creationId xmlns:a16="http://schemas.microsoft.com/office/drawing/2014/main" id="{35979974-8A32-464C-A760-F2321DE18FAA}"/>
              </a:ext>
            </a:extLst>
          </p:cNvPr>
          <p:cNvSpPr/>
          <p:nvPr/>
        </p:nvSpPr>
        <p:spPr>
          <a:xfrm rot="5400000">
            <a:off x="783912" y="2021983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6199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C. Dosarul achiziției directe (3)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361459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Conținut dosar – aspecte specifice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9" name="Rounded Rectangle 8"/>
          <p:cNvSpPr/>
          <p:nvPr/>
        </p:nvSpPr>
        <p:spPr>
          <a:xfrm>
            <a:off x="1979712" y="1268760"/>
            <a:ext cx="6807432" cy="4857403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tIns="36000" rIns="0" bIns="36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rgbClr val="0070C0"/>
                </a:solidFill>
              </a:rPr>
              <a:t>Dovada îndeplinirii „procedurii” prevăzute la art. 43 din HG nr. 395/2016 : </a:t>
            </a:r>
            <a:r>
              <a:rPr lang="ro-RO" sz="2400" i="1" dirty="0">
                <a:solidFill>
                  <a:srgbClr val="0070C0"/>
                </a:solidFill>
              </a:rPr>
              <a:t>utilizare catalog electronic SEAP/ anunț în secțiunea dedicată a </a:t>
            </a:r>
            <a:r>
              <a:rPr lang="pt-BR" sz="2400" i="1" dirty="0">
                <a:solidFill>
                  <a:srgbClr val="0070C0"/>
                </a:solidFill>
              </a:rPr>
              <a:t>web-site-ului propriu/ANAP sau a SEAP</a:t>
            </a:r>
            <a:r>
              <a:rPr lang="ro-RO" sz="2400" i="1" dirty="0">
                <a:solidFill>
                  <a:srgbClr val="0070C0"/>
                </a:solidFill>
              </a:rPr>
              <a:t>/ consultare candidați/ oferte/ atribuire contract... </a:t>
            </a:r>
            <a:r>
              <a:rPr lang="ro-RO" sz="2400" dirty="0">
                <a:solidFill>
                  <a:srgbClr val="0070C0"/>
                </a:solidFill>
              </a:rPr>
              <a:t>după caz</a:t>
            </a:r>
          </a:p>
          <a:p>
            <a:pPr>
              <a:spcAft>
                <a:spcPts val="900"/>
              </a:spcAft>
            </a:pPr>
            <a:endParaRPr lang="ro-RO" sz="2400" i="1" dirty="0">
              <a:solidFill>
                <a:srgbClr val="0070C0"/>
              </a:solidFill>
            </a:endParaRPr>
          </a:p>
          <a:p>
            <a:pPr marL="342900" indent="-34290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rgbClr val="0070C0"/>
                </a:solidFill>
              </a:rPr>
              <a:t>Documentele privind realizarea efectivă a achiziției: </a:t>
            </a:r>
            <a:r>
              <a:rPr lang="ro-RO" sz="2400" i="1" dirty="0">
                <a:solidFill>
                  <a:srgbClr val="0070C0"/>
                </a:solidFill>
              </a:rPr>
              <a:t>contract, comandă, bon fiscal/ factură, ordin de plată, extras de cont, notă de recepție, fișă de cont, documente de transport, </a:t>
            </a:r>
            <a:r>
              <a:rPr lang="ro-RO" sz="2400" i="1" dirty="0" err="1">
                <a:solidFill>
                  <a:srgbClr val="0070C0"/>
                </a:solidFill>
              </a:rPr>
              <a:t>etc</a:t>
            </a:r>
            <a:r>
              <a:rPr lang="ro-RO" sz="2400" i="1" dirty="0">
                <a:solidFill>
                  <a:srgbClr val="0070C0"/>
                </a:solidFill>
              </a:rPr>
              <a:t> ...</a:t>
            </a:r>
            <a:r>
              <a:rPr lang="ro-RO" sz="2400" dirty="0">
                <a:solidFill>
                  <a:srgbClr val="0070C0"/>
                </a:solidFill>
              </a:rPr>
              <a:t>după caz</a:t>
            </a:r>
          </a:p>
          <a:p>
            <a:endParaRPr lang="ro-RO" sz="2000" dirty="0">
              <a:solidFill>
                <a:srgbClr val="0070C0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 rot="5400000">
            <a:off x="783912" y="4192752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 rot="5400000">
            <a:off x="783912" y="2032512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274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4954562"/>
          </a:xfrm>
        </p:spPr>
        <p:txBody>
          <a:bodyPr>
            <a:noAutofit/>
          </a:bodyPr>
          <a:lstStyle/>
          <a:p>
            <a:pPr lvl="0"/>
            <a:r>
              <a:rPr lang="ro-RO" sz="3600" dirty="0">
                <a:solidFill>
                  <a:srgbClr val="0070C0"/>
                </a:solidFill>
                <a:latin typeface="+mn-lt"/>
              </a:rPr>
              <a:t>Verificarea achizițiilor publice </a:t>
            </a:r>
            <a:br>
              <a:rPr lang="ro-RO" sz="3600" dirty="0">
                <a:solidFill>
                  <a:srgbClr val="0070C0"/>
                </a:solidFill>
                <a:latin typeface="+mn-lt"/>
              </a:rPr>
            </a:br>
            <a:r>
              <a:rPr lang="ro-RO" sz="3600" dirty="0">
                <a:solidFill>
                  <a:srgbClr val="0070C0"/>
                </a:solidFill>
                <a:latin typeface="+mn-lt"/>
              </a:rPr>
              <a:t>și a conflictului de interese </a:t>
            </a:r>
            <a:br>
              <a:rPr lang="ro-RO" sz="3600" dirty="0">
                <a:solidFill>
                  <a:srgbClr val="0070C0"/>
                </a:solidFill>
                <a:latin typeface="+mn-lt"/>
              </a:rPr>
            </a:br>
            <a:r>
              <a:rPr lang="ro-RO" sz="3600" dirty="0">
                <a:solidFill>
                  <a:srgbClr val="0070C0"/>
                </a:solidFill>
                <a:latin typeface="+mn-lt"/>
              </a:rPr>
              <a:t>pentru </a:t>
            </a:r>
            <a:br>
              <a:rPr lang="ro-RO" sz="3600" dirty="0">
                <a:solidFill>
                  <a:srgbClr val="0070C0"/>
                </a:solidFill>
                <a:latin typeface="+mn-lt"/>
              </a:rPr>
            </a:br>
            <a:r>
              <a:rPr lang="ro-RO" sz="3600" b="1" dirty="0">
                <a:solidFill>
                  <a:srgbClr val="0070C0"/>
                </a:solidFill>
                <a:latin typeface="+mn-lt"/>
              </a:rPr>
              <a:t>autoritățile publice</a:t>
            </a:r>
            <a:r>
              <a:rPr lang="ro-RO" sz="3600" dirty="0">
                <a:solidFill>
                  <a:srgbClr val="0070C0"/>
                </a:solidFill>
                <a:latin typeface="+mn-lt"/>
              </a:rPr>
              <a:t> </a:t>
            </a:r>
            <a:br>
              <a:rPr lang="ro-RO" sz="3600" dirty="0">
                <a:solidFill>
                  <a:srgbClr val="0070C0"/>
                </a:solidFill>
                <a:latin typeface="+mn-lt"/>
              </a:rPr>
            </a:br>
            <a:r>
              <a:rPr lang="ro-RO" sz="3600" dirty="0">
                <a:solidFill>
                  <a:srgbClr val="0070C0"/>
                </a:solidFill>
                <a:latin typeface="+mn-lt"/>
              </a:rPr>
              <a:t>și </a:t>
            </a:r>
            <a:br>
              <a:rPr lang="ro-RO" sz="3600" dirty="0">
                <a:solidFill>
                  <a:srgbClr val="0070C0"/>
                </a:solidFill>
                <a:latin typeface="+mn-lt"/>
              </a:rPr>
            </a:br>
            <a:r>
              <a:rPr lang="ro-RO" sz="3600" b="1" dirty="0">
                <a:solidFill>
                  <a:srgbClr val="0070C0"/>
                </a:solidFill>
                <a:latin typeface="+mn-lt"/>
              </a:rPr>
              <a:t>beneficiarii privați </a:t>
            </a:r>
            <a:r>
              <a:rPr lang="ro-RO" sz="3600" i="1" dirty="0">
                <a:solidFill>
                  <a:srgbClr val="0070C0"/>
                </a:solidFill>
                <a:latin typeface="+mn-lt"/>
              </a:rPr>
              <a:t>care </a:t>
            </a:r>
            <a:br>
              <a:rPr lang="ro-RO" sz="3600" dirty="0">
                <a:solidFill>
                  <a:srgbClr val="0070C0"/>
                </a:solidFill>
                <a:latin typeface="+mn-lt"/>
              </a:rPr>
            </a:br>
            <a:r>
              <a:rPr lang="ro-RO" sz="3600" i="1" dirty="0">
                <a:solidFill>
                  <a:srgbClr val="0070C0"/>
                </a:solidFill>
                <a:latin typeface="+mn-lt"/>
              </a:rPr>
              <a:t>au calitatea de autoritate contractantă</a:t>
            </a:r>
            <a:br>
              <a:rPr lang="ro-RO" sz="4000" i="1" dirty="0">
                <a:solidFill>
                  <a:srgbClr val="0070C0"/>
                </a:solidFill>
                <a:latin typeface="+mn-lt"/>
              </a:rPr>
            </a:br>
            <a:endParaRPr lang="ro-RO" sz="4000" i="1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35610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C. Dosarul achiziției directe (4)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496944" cy="5544616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Transmiterea spre verificare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ro-RO" sz="2200" b="1" dirty="0"/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ro-RO" sz="2200" b="1" dirty="0"/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ro-RO" sz="2200" b="1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6" name="Rounded Rectangle 5"/>
          <p:cNvSpPr/>
          <p:nvPr/>
        </p:nvSpPr>
        <p:spPr>
          <a:xfrm>
            <a:off x="323528" y="1340768"/>
            <a:ext cx="8496944" cy="4752528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t"/>
          <a:lstStyle/>
          <a:p>
            <a:pPr algn="ctr"/>
            <a:r>
              <a:rPr lang="ro-RO" sz="2400" b="1" dirty="0"/>
              <a:t>Achiziția directă </a:t>
            </a:r>
            <a:r>
              <a:rPr lang="ro-RO" sz="2400" b="1" dirty="0">
                <a:solidFill>
                  <a:srgbClr val="C00000"/>
                </a:solidFill>
              </a:rPr>
              <a:t>nu se transmite distinct spre verificare </a:t>
            </a:r>
          </a:p>
          <a:p>
            <a:pPr algn="ctr"/>
            <a:r>
              <a:rPr lang="ro-RO" sz="2400" i="1" dirty="0"/>
              <a:t>(așa cum se transmit procedurile de achiziții) </a:t>
            </a:r>
          </a:p>
          <a:p>
            <a:pPr algn="ctr"/>
            <a:r>
              <a:rPr lang="ro-RO" sz="2400" b="1" dirty="0">
                <a:solidFill>
                  <a:srgbClr val="0070C0"/>
                </a:solidFill>
              </a:rPr>
              <a:t>dar, la momentul transmiterii CR/CP,</a:t>
            </a:r>
          </a:p>
          <a:p>
            <a:pPr algn="ctr"/>
            <a:r>
              <a:rPr lang="ro-RO" sz="2400" b="1" dirty="0">
                <a:solidFill>
                  <a:schemeClr val="tx1"/>
                </a:solidFill>
              </a:rPr>
              <a:t> beneficiarul se asigură că achiziția directă este încărcată în </a:t>
            </a:r>
            <a:r>
              <a:rPr lang="ro-RO" sz="2400" b="1" dirty="0" err="1">
                <a:solidFill>
                  <a:schemeClr val="tx1"/>
                </a:solidFill>
              </a:rPr>
              <a:t>MySMIS</a:t>
            </a:r>
            <a:r>
              <a:rPr lang="ro-RO" sz="2400" b="1" dirty="0">
                <a:solidFill>
                  <a:schemeClr val="tx1"/>
                </a:solidFill>
              </a:rPr>
              <a:t> – modulul „Achiziții”</a:t>
            </a:r>
          </a:p>
          <a:p>
            <a:endParaRPr lang="ro-RO" sz="2400" dirty="0"/>
          </a:p>
          <a:p>
            <a:endParaRPr lang="ro-RO" sz="2400" dirty="0"/>
          </a:p>
          <a:p>
            <a:endParaRPr lang="ro-RO" sz="2400" dirty="0"/>
          </a:p>
          <a:p>
            <a:pPr algn="ctr"/>
            <a:r>
              <a:rPr lang="ro-RO" sz="2400" b="1" dirty="0">
                <a:solidFill>
                  <a:srgbClr val="0070C0"/>
                </a:solidFill>
              </a:rPr>
              <a:t>Fiecare CP/CR este însoțită </a:t>
            </a:r>
            <a:r>
              <a:rPr lang="ro-RO" sz="2400" b="1" dirty="0">
                <a:solidFill>
                  <a:srgbClr val="C00000"/>
                </a:solidFill>
              </a:rPr>
              <a:t>OBLIGATORIU</a:t>
            </a:r>
            <a:r>
              <a:rPr lang="ro-RO" sz="2400" b="1" dirty="0">
                <a:solidFill>
                  <a:srgbClr val="0070C0"/>
                </a:solidFill>
              </a:rPr>
              <a:t> de</a:t>
            </a:r>
          </a:p>
          <a:p>
            <a:pPr algn="ctr"/>
            <a:r>
              <a:rPr lang="ro-RO" sz="2400" b="1" dirty="0">
                <a:solidFill>
                  <a:srgbClr val="0070C0"/>
                </a:solidFill>
              </a:rPr>
              <a:t>Situația achizițiilor aferentă CP nr…/CR nr… </a:t>
            </a:r>
            <a:r>
              <a:rPr lang="ro-RO" sz="2400" b="1" i="1" dirty="0">
                <a:solidFill>
                  <a:srgbClr val="0070C0"/>
                </a:solidFill>
              </a:rPr>
              <a:t>- Formularul 4.5.1.2 </a:t>
            </a:r>
            <a:r>
              <a:rPr lang="ro-RO" sz="2400" b="1" dirty="0"/>
              <a:t>document ce conține </a:t>
            </a:r>
            <a:r>
              <a:rPr lang="ro-RO" sz="2400" b="1" dirty="0">
                <a:solidFill>
                  <a:schemeClr val="tx1"/>
                </a:solidFill>
              </a:rPr>
              <a:t>toate achizițiile </a:t>
            </a:r>
            <a:r>
              <a:rPr lang="ro-RO" sz="2400" b="1" dirty="0"/>
              <a:t>ce se solicită </a:t>
            </a:r>
          </a:p>
          <a:p>
            <a:pPr algn="ctr"/>
            <a:r>
              <a:rPr lang="ro-RO" sz="2400" b="1" dirty="0"/>
              <a:t>la plată/rambursare</a:t>
            </a:r>
          </a:p>
          <a:p>
            <a:endParaRPr lang="ro-RO" sz="2400" dirty="0"/>
          </a:p>
          <a:p>
            <a:endParaRPr lang="ro-RO" sz="2400" dirty="0"/>
          </a:p>
          <a:p>
            <a:pPr>
              <a:spcBef>
                <a:spcPts val="1200"/>
              </a:spcBef>
            </a:pPr>
            <a:endParaRPr lang="ro-RO" sz="1000" dirty="0"/>
          </a:p>
        </p:txBody>
      </p:sp>
      <p:sp>
        <p:nvSpPr>
          <p:cNvPr id="7" name="Chevron 6"/>
          <p:cNvSpPr/>
          <p:nvPr/>
        </p:nvSpPr>
        <p:spPr>
          <a:xfrm rot="5400000">
            <a:off x="4263154" y="3646986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005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556792"/>
          </a:xfrm>
        </p:spPr>
        <p:txBody>
          <a:bodyPr>
            <a:normAutofit fontScale="90000"/>
          </a:bodyPr>
          <a:lstStyle/>
          <a:p>
            <a:pPr algn="l">
              <a:spcBef>
                <a:spcPts val="0"/>
              </a:spcBef>
            </a:pPr>
            <a:br>
              <a:rPr lang="ro-RO" sz="3100" b="1" dirty="0"/>
            </a:br>
            <a:r>
              <a:rPr lang="ro-RO" sz="3100" dirty="0">
                <a:latin typeface="+mn-lt"/>
              </a:rPr>
              <a:t>D. Notificarea privind modificările intervenite în structura personalului/ contractorilor/ terților susținători/ subcontractorilor </a:t>
            </a:r>
            <a:r>
              <a:rPr lang="ro-RO" sz="3100" i="1" dirty="0">
                <a:latin typeface="+mn-lt"/>
              </a:rPr>
              <a:t>– Formularul 4.7.1   (1)</a:t>
            </a:r>
            <a:br>
              <a:rPr lang="ro-RO" sz="3100" i="1" dirty="0">
                <a:latin typeface="+mn-lt"/>
              </a:rPr>
            </a:br>
            <a:endParaRPr lang="ro-RO" sz="3100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4" cy="4752528"/>
          </a:xfrm>
          <a:noFill/>
        </p:spPr>
        <p:txBody>
          <a:bodyPr>
            <a:normAutofit/>
          </a:bodyPr>
          <a:lstStyle/>
          <a:p>
            <a:pPr marL="0" lvl="1" indent="9525">
              <a:spcBef>
                <a:spcPts val="600"/>
              </a:spcBef>
              <a:spcAft>
                <a:spcPts val="600"/>
              </a:spcAft>
              <a:buNone/>
            </a:pPr>
            <a:r>
              <a:rPr lang="ro-R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Scop: </a:t>
            </a:r>
            <a:r>
              <a:rPr lang="ro-RO" sz="2400" b="1" dirty="0">
                <a:solidFill>
                  <a:srgbClr val="0070C0"/>
                </a:solidFill>
              </a:rPr>
              <a:t>pentru verificarea conflictului de interese în implementare</a:t>
            </a:r>
          </a:p>
          <a:p>
            <a:pPr marL="0" lvl="1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ro-RO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Obiect și conținut </a:t>
            </a:r>
          </a:p>
          <a:p>
            <a:pPr marL="0" indent="0">
              <a:spcBef>
                <a:spcPts val="0"/>
              </a:spcBef>
              <a:buNone/>
            </a:pPr>
            <a:endParaRPr lang="ro-RO" dirty="0"/>
          </a:p>
        </p:txBody>
      </p:sp>
      <p:sp>
        <p:nvSpPr>
          <p:cNvPr id="7" name="Rounded Rectangle 6"/>
          <p:cNvSpPr/>
          <p:nvPr/>
        </p:nvSpPr>
        <p:spPr>
          <a:xfrm>
            <a:off x="395536" y="2930569"/>
            <a:ext cx="8352928" cy="2592288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indent="19050">
              <a:spcAft>
                <a:spcPts val="900"/>
              </a:spcAft>
              <a:buNone/>
            </a:pPr>
            <a:r>
              <a:rPr lang="ro-RO" sz="2400" dirty="0"/>
              <a:t>În cazul unui </a:t>
            </a:r>
            <a:r>
              <a:rPr lang="ro-RO" sz="2400" b="1" dirty="0"/>
              <a:t>contract atribuit printr-o </a:t>
            </a:r>
            <a:r>
              <a:rPr lang="ro-RO" sz="2400" b="1" u="sng" dirty="0">
                <a:solidFill>
                  <a:srgbClr val="0070C0"/>
                </a:solidFill>
              </a:rPr>
              <a:t>procedură</a:t>
            </a:r>
            <a:r>
              <a:rPr lang="ro-RO" sz="2400" dirty="0">
                <a:solidFill>
                  <a:schemeClr val="tx1"/>
                </a:solidFill>
              </a:rPr>
              <a:t> </a:t>
            </a:r>
            <a:r>
              <a:rPr lang="ro-RO" sz="2400" dirty="0"/>
              <a:t>de achiziție publică, </a:t>
            </a:r>
            <a:r>
              <a:rPr lang="ro-RO" sz="2400" dirty="0">
                <a:solidFill>
                  <a:srgbClr val="0070C0"/>
                </a:solidFill>
              </a:rPr>
              <a:t>beneficiarii </a:t>
            </a:r>
            <a:r>
              <a:rPr lang="ro-RO" sz="2400" b="1" dirty="0">
                <a:solidFill>
                  <a:srgbClr val="0070C0"/>
                </a:solidFill>
              </a:rPr>
              <a:t>– autorități</a:t>
            </a:r>
            <a:r>
              <a:rPr lang="ro-RO" sz="2400" dirty="0">
                <a:solidFill>
                  <a:srgbClr val="0070C0"/>
                </a:solidFill>
              </a:rPr>
              <a:t> </a:t>
            </a:r>
            <a:r>
              <a:rPr lang="ro-RO" sz="2400" b="1" dirty="0">
                <a:solidFill>
                  <a:srgbClr val="0070C0"/>
                </a:solidFill>
              </a:rPr>
              <a:t>contractante – </a:t>
            </a:r>
          </a:p>
          <a:p>
            <a:pPr indent="19050">
              <a:spcAft>
                <a:spcPts val="600"/>
              </a:spcAft>
              <a:buNone/>
            </a:pPr>
            <a:r>
              <a:rPr lang="ro-RO" sz="2400" b="1" dirty="0">
                <a:solidFill>
                  <a:srgbClr val="0070C0"/>
                </a:solidFill>
              </a:rPr>
              <a:t>au obligația notificării OI</a:t>
            </a:r>
            <a:r>
              <a:rPr lang="ro-RO" sz="2400" dirty="0">
                <a:solidFill>
                  <a:srgbClr val="0070C0"/>
                </a:solidFill>
              </a:rPr>
              <a:t> </a:t>
            </a:r>
            <a:r>
              <a:rPr lang="ro-RO" sz="2400" b="1" dirty="0">
                <a:solidFill>
                  <a:srgbClr val="0070C0"/>
                </a:solidFill>
              </a:rPr>
              <a:t>în situația în care</a:t>
            </a:r>
            <a:r>
              <a:rPr lang="ro-RO" sz="2400" dirty="0">
                <a:solidFill>
                  <a:srgbClr val="0070C0"/>
                </a:solidFill>
              </a:rPr>
              <a:t> </a:t>
            </a:r>
            <a:r>
              <a:rPr lang="ro-RO" sz="2400" dirty="0"/>
              <a:t>– </a:t>
            </a:r>
          </a:p>
          <a:p>
            <a:pPr indent="19050">
              <a:spcAft>
                <a:spcPts val="600"/>
              </a:spcAft>
              <a:buNone/>
            </a:pPr>
            <a:r>
              <a:rPr lang="ro-RO" sz="2400" u="sng" dirty="0"/>
              <a:t>pe parcursul derulării contractului</a:t>
            </a:r>
            <a:r>
              <a:rPr lang="ro-RO" sz="2400" dirty="0"/>
              <a:t> </a:t>
            </a:r>
            <a:r>
              <a:rPr lang="ro-RO" sz="2400" dirty="0">
                <a:solidFill>
                  <a:srgbClr val="0070C0"/>
                </a:solidFill>
              </a:rPr>
              <a:t>- </a:t>
            </a:r>
            <a:r>
              <a:rPr lang="ro-RO" sz="2400" b="1" dirty="0">
                <a:solidFill>
                  <a:srgbClr val="0070C0"/>
                </a:solidFill>
              </a:rPr>
              <a:t>apar modificări ale următoarelor categorii de personal: </a:t>
            </a:r>
          </a:p>
        </p:txBody>
      </p:sp>
      <p:sp>
        <p:nvSpPr>
          <p:cNvPr id="8" name="Chevron 7"/>
          <p:cNvSpPr/>
          <p:nvPr/>
        </p:nvSpPr>
        <p:spPr>
          <a:xfrm rot="5400000">
            <a:off x="4323733" y="5621483"/>
            <a:ext cx="545684" cy="62521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717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96944" cy="1008112"/>
          </a:xfrm>
        </p:spPr>
        <p:txBody>
          <a:bodyPr>
            <a:normAutofit fontScale="90000"/>
          </a:bodyPr>
          <a:lstStyle/>
          <a:p>
            <a:pPr algn="l"/>
            <a:br>
              <a:rPr lang="ro-RO" sz="3100" b="1" dirty="0"/>
            </a:br>
            <a:r>
              <a:rPr lang="ro-RO" sz="3100" dirty="0">
                <a:latin typeface="+mn-lt"/>
              </a:rPr>
              <a:t>D. Notificarea privind modificările intervenite în structura personalului/...– </a:t>
            </a:r>
            <a:r>
              <a:rPr lang="ro-RO" sz="3100" i="1" dirty="0">
                <a:latin typeface="+mn-lt"/>
              </a:rPr>
              <a:t>Formularul 4.7.1   (2)</a:t>
            </a:r>
            <a:br>
              <a:rPr lang="ro-RO" sz="3100" dirty="0">
                <a:latin typeface="+mn-lt"/>
              </a:rPr>
            </a:br>
            <a:endParaRPr lang="ro-RO" sz="31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503552" cy="5184576"/>
          </a:xfrm>
          <a:noFill/>
        </p:spPr>
        <p:txBody>
          <a:bodyPr>
            <a:normAutofit/>
          </a:bodyPr>
          <a:lstStyle/>
          <a:p>
            <a:pPr marL="0" lvl="1" indent="9525">
              <a:buNone/>
            </a:pPr>
            <a:r>
              <a:rPr lang="ro-RO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Obiect și conținut</a:t>
            </a: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5" name="Rounded Rectangle 4"/>
          <p:cNvSpPr/>
          <p:nvPr/>
        </p:nvSpPr>
        <p:spPr>
          <a:xfrm>
            <a:off x="323528" y="1772816"/>
            <a:ext cx="8496944" cy="4248472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lvl="1">
              <a:spcBef>
                <a:spcPts val="600"/>
              </a:spcBef>
            </a:pPr>
            <a:endParaRPr lang="ro-RO" sz="2000" b="1" dirty="0"/>
          </a:p>
          <a:p>
            <a:pPr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ro-RO" sz="2200" b="1" dirty="0"/>
              <a:t>Managerul de proiect </a:t>
            </a:r>
            <a:r>
              <a:rPr lang="ro-RO" sz="2200" dirty="0"/>
              <a:t>sau </a:t>
            </a:r>
            <a:r>
              <a:rPr lang="ro-RO" sz="2200" b="1" dirty="0"/>
              <a:t>membri ai echipei de proiect </a:t>
            </a:r>
            <a:r>
              <a:rPr lang="ro-RO" sz="2200" dirty="0"/>
              <a:t>nu mai fac parte din structura beneficiarului</a:t>
            </a:r>
          </a:p>
          <a:p>
            <a:pPr marL="447675" lvl="2">
              <a:spcAft>
                <a:spcPts val="600"/>
              </a:spcAft>
            </a:pPr>
            <a:r>
              <a:rPr lang="ro-RO" sz="1600" i="1" dirty="0"/>
              <a:t>(</a:t>
            </a:r>
            <a:r>
              <a:rPr lang="ro-RO" sz="1600" i="1" u="sng" dirty="0"/>
              <a:t>se aplică numai personalului propriu </a:t>
            </a:r>
            <a:r>
              <a:rPr lang="ro-RO" sz="1600" i="1" dirty="0"/>
              <a:t>– nu se aplică membrilor echipei de proiect, atunci când managementul care a fost </a:t>
            </a:r>
            <a:r>
              <a:rPr lang="ro-RO" sz="1600" i="1" dirty="0" err="1"/>
              <a:t>externalizat</a:t>
            </a:r>
            <a:r>
              <a:rPr lang="ro-RO" sz="1600" i="1" dirty="0"/>
              <a:t>);</a:t>
            </a:r>
            <a:endParaRPr lang="ro-RO" sz="1600" b="1" dirty="0"/>
          </a:p>
          <a:p>
            <a:pPr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ro-RO" sz="2200" b="1" dirty="0"/>
              <a:t>Președintele sau membrii comisiei </a:t>
            </a:r>
            <a:r>
              <a:rPr lang="ro-RO" sz="2200" dirty="0"/>
              <a:t>care a evaluat oferte aferente contractelor încheiate în cadrul proiectului POR nu mai fac parte din structura beneficiarului;</a:t>
            </a:r>
          </a:p>
          <a:p>
            <a:pPr lvl="1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ro-RO" sz="2200" b="1" dirty="0"/>
              <a:t>Se schimbă subcontractorii </a:t>
            </a:r>
            <a:r>
              <a:rPr lang="ro-RO" sz="2200" dirty="0"/>
              <a:t>sau </a:t>
            </a:r>
            <a:r>
              <a:rPr lang="ro-RO" sz="2200" b="1" dirty="0"/>
              <a:t>apar subcontractori noi</a:t>
            </a:r>
            <a:r>
              <a:rPr lang="ro-RO" sz="2200" dirty="0"/>
              <a:t>                               </a:t>
            </a:r>
            <a:r>
              <a:rPr lang="ro-RO" sz="1600" i="1" dirty="0"/>
              <a:t>(art. 219 alin. 2 din Legea nr. 98/2016)</a:t>
            </a: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endParaRPr lang="ro-RO" sz="2100" dirty="0"/>
          </a:p>
        </p:txBody>
      </p:sp>
    </p:spTree>
    <p:extLst>
      <p:ext uri="{BB962C8B-B14F-4D97-AF65-F5344CB8AC3E}">
        <p14:creationId xmlns:p14="http://schemas.microsoft.com/office/powerpoint/2010/main" val="25163742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96944" cy="1008112"/>
          </a:xfrm>
        </p:spPr>
        <p:txBody>
          <a:bodyPr>
            <a:normAutofit fontScale="90000"/>
          </a:bodyPr>
          <a:lstStyle/>
          <a:p>
            <a:pPr algn="l"/>
            <a:br>
              <a:rPr lang="ro-RO" sz="3100" b="1" dirty="0"/>
            </a:br>
            <a:r>
              <a:rPr lang="ro-RO" sz="3100" dirty="0">
                <a:latin typeface="+mn-lt"/>
              </a:rPr>
              <a:t>D. Notificarea privind modificările intervenite în structura personalului/...– </a:t>
            </a:r>
            <a:r>
              <a:rPr lang="ro-RO" sz="3100" i="1" dirty="0">
                <a:latin typeface="+mn-lt"/>
              </a:rPr>
              <a:t>Formularul 4.7.1   (3)</a:t>
            </a:r>
            <a:br>
              <a:rPr lang="ro-RO" sz="3100" dirty="0">
                <a:latin typeface="+mn-lt"/>
              </a:rPr>
            </a:br>
            <a:endParaRPr lang="ro-RO" sz="31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8503552" cy="4896544"/>
          </a:xfrm>
          <a:noFill/>
        </p:spPr>
        <p:txBody>
          <a:bodyPr>
            <a:normAutofit/>
          </a:bodyPr>
          <a:lstStyle/>
          <a:p>
            <a:pPr marL="0" lvl="1" indent="9525">
              <a:buNone/>
            </a:pPr>
            <a:r>
              <a:rPr lang="ro-RO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Obiect și conținut</a:t>
            </a: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5" name="Rounded Rectangle 4"/>
          <p:cNvSpPr/>
          <p:nvPr/>
        </p:nvSpPr>
        <p:spPr>
          <a:xfrm>
            <a:off x="354013" y="1988840"/>
            <a:ext cx="8496944" cy="4032448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endParaRPr lang="ro-RO" sz="2000" b="1" dirty="0"/>
          </a:p>
          <a:p>
            <a:pPr marL="457200" lvl="0" indent="-457200">
              <a:spcBef>
                <a:spcPts val="600"/>
              </a:spcBef>
              <a:spcAft>
                <a:spcPts val="600"/>
              </a:spcAft>
              <a:buFont typeface="+mj-lt"/>
              <a:buAutoNum type="alphaLcPeriod" startAt="4"/>
            </a:pPr>
            <a:r>
              <a:rPr lang="ro-RO" sz="2200" b="1" dirty="0"/>
              <a:t>Se schimbă membrii asocierii;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 startAt="4"/>
            </a:pPr>
            <a:r>
              <a:rPr lang="ro-RO" sz="2200" b="1" dirty="0"/>
              <a:t>Se schimbă persoanele desemnate pentru executarea contractului</a:t>
            </a:r>
            <a:r>
              <a:rPr lang="ro-RO" sz="2200" dirty="0"/>
              <a:t>, nominalizate de ofertantul câștigător;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 startAt="4"/>
            </a:pPr>
            <a:r>
              <a:rPr lang="ro-RO" sz="2200" b="1" dirty="0"/>
              <a:t>Se schimbă persoanele cu funcție de decizie </a:t>
            </a:r>
            <a:r>
              <a:rPr lang="ro-RO" sz="2200" dirty="0"/>
              <a:t>în cadrul </a:t>
            </a:r>
            <a:r>
              <a:rPr lang="en-US" sz="2200" dirty="0"/>
              <a:t>beneficiarului</a:t>
            </a:r>
            <a:r>
              <a:rPr lang="ro-RO" sz="2200" dirty="0"/>
              <a:t>;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 startAt="4"/>
            </a:pPr>
            <a:r>
              <a:rPr lang="ro-RO" sz="2200" b="1" dirty="0"/>
              <a:t>Se schimbă componența echipei de implementare a proiectului</a:t>
            </a:r>
            <a:r>
              <a:rPr lang="ro-RO" sz="2200" dirty="0"/>
              <a:t>;</a:t>
            </a:r>
          </a:p>
          <a:p>
            <a: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lphaLcPeriod" startAt="4"/>
            </a:pPr>
            <a:r>
              <a:rPr lang="ro-RO" sz="2200" b="1" dirty="0"/>
              <a:t>Se schimbă terții susținători</a:t>
            </a:r>
          </a:p>
          <a:p>
            <a:pPr marL="342900" lvl="1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ro-RO" sz="2100" dirty="0"/>
          </a:p>
        </p:txBody>
      </p:sp>
    </p:spTree>
    <p:extLst>
      <p:ext uri="{BB962C8B-B14F-4D97-AF65-F5344CB8AC3E}">
        <p14:creationId xmlns:p14="http://schemas.microsoft.com/office/powerpoint/2010/main" val="35913197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96944" cy="1008112"/>
          </a:xfrm>
        </p:spPr>
        <p:txBody>
          <a:bodyPr>
            <a:normAutofit fontScale="90000"/>
          </a:bodyPr>
          <a:lstStyle/>
          <a:p>
            <a:pPr algn="l"/>
            <a:br>
              <a:rPr lang="ro-RO" sz="3100" dirty="0"/>
            </a:br>
            <a:r>
              <a:rPr lang="ro-RO" sz="3100" dirty="0">
                <a:latin typeface="+mn-lt"/>
              </a:rPr>
              <a:t>D. Notificarea privind modificările intervenite în structura personalului/...– </a:t>
            </a:r>
            <a:r>
              <a:rPr lang="ro-RO" sz="3100" i="1" dirty="0">
                <a:latin typeface="+mn-lt"/>
              </a:rPr>
              <a:t>Formularul 4.7.1   (4)</a:t>
            </a:r>
            <a:br>
              <a:rPr lang="ro-RO" sz="3100" dirty="0">
                <a:latin typeface="+mn-lt"/>
              </a:rPr>
            </a:br>
            <a:r>
              <a:rPr lang="ro-RO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517448" cy="5187468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Completarea Formularului 4.7.1 și documente atașate</a:t>
            </a: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8" name="Rounded Rectangle 7"/>
          <p:cNvSpPr/>
          <p:nvPr/>
        </p:nvSpPr>
        <p:spPr>
          <a:xfrm>
            <a:off x="412726" y="1478657"/>
            <a:ext cx="8445440" cy="4683412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t"/>
          <a:lstStyle/>
          <a:p>
            <a:r>
              <a:rPr lang="ro-RO" sz="2200" dirty="0">
                <a:solidFill>
                  <a:srgbClr val="C00000"/>
                </a:solidFill>
              </a:rPr>
              <a:t>SPECIFIC</a:t>
            </a:r>
            <a:r>
              <a:rPr lang="ro-RO" sz="2200" dirty="0"/>
              <a:t> pentru situațiile a) și b): </a:t>
            </a:r>
          </a:p>
          <a:p>
            <a:pPr marL="174625" indent="-174625">
              <a:tabLst>
                <a:tab pos="87313" algn="l"/>
                <a:tab pos="447675" algn="l"/>
                <a:tab pos="628650" algn="l"/>
              </a:tabLst>
            </a:pPr>
            <a:r>
              <a:rPr lang="ro-RO" sz="2200" dirty="0"/>
              <a:t>	a) – </a:t>
            </a:r>
            <a:r>
              <a:rPr lang="ro-RO" sz="2200" b="1" dirty="0"/>
              <a:t>managerul de proiect/ membri ai echipei de proiect  </a:t>
            </a:r>
          </a:p>
          <a:p>
            <a:pPr marL="174625" indent="-174625">
              <a:tabLst>
                <a:tab pos="87313" algn="l"/>
                <a:tab pos="447675" algn="l"/>
                <a:tab pos="628650" algn="l"/>
              </a:tabLst>
            </a:pPr>
            <a:r>
              <a:rPr lang="ro-RO" sz="2200" dirty="0"/>
              <a:t>	b) – </a:t>
            </a:r>
            <a:r>
              <a:rPr lang="ro-RO" sz="2200" b="1" dirty="0"/>
              <a:t>președintele sau membri ai comisiei de evaluare a ofertelor </a:t>
            </a:r>
            <a:endParaRPr lang="ro-RO" sz="2200" b="1" i="1" dirty="0"/>
          </a:p>
          <a:p>
            <a:pPr marL="87313">
              <a:spcBef>
                <a:spcPts val="300"/>
              </a:spcBef>
            </a:pPr>
            <a:r>
              <a:rPr lang="ro-RO" sz="2200" i="1" dirty="0"/>
              <a:t> </a:t>
            </a:r>
            <a:r>
              <a:rPr lang="ro-RO" sz="2200" b="1" dirty="0">
                <a:solidFill>
                  <a:srgbClr val="0070C0"/>
                </a:solidFill>
              </a:rPr>
              <a:t>nu mai fac parte din structura beneficiarului</a:t>
            </a:r>
            <a:r>
              <a:rPr lang="ro-RO" sz="2000" dirty="0">
                <a:solidFill>
                  <a:srgbClr val="0070C0"/>
                </a:solidFill>
              </a:rPr>
              <a:t>,</a:t>
            </a:r>
          </a:p>
          <a:p>
            <a:pPr algn="ctr"/>
            <a:endParaRPr lang="ro-RO" sz="2400" b="1" dirty="0"/>
          </a:p>
        </p:txBody>
      </p:sp>
      <p:sp>
        <p:nvSpPr>
          <p:cNvPr id="12" name="Chevron 11"/>
          <p:cNvSpPr/>
          <p:nvPr/>
        </p:nvSpPr>
        <p:spPr>
          <a:xfrm rot="5400000">
            <a:off x="875511" y="4375877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907704" y="3429000"/>
            <a:ext cx="6840760" cy="2568119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>
              <a:spcBef>
                <a:spcPts val="0"/>
              </a:spcBef>
            </a:pPr>
            <a:r>
              <a:rPr lang="ro-RO" sz="2000" dirty="0"/>
              <a:t>beneficiarul POR transmite, anexată Notificării, </a:t>
            </a:r>
          </a:p>
          <a:p>
            <a:pPr indent="19050">
              <a:spcBef>
                <a:spcPts val="600"/>
              </a:spcBef>
              <a:spcAft>
                <a:spcPts val="600"/>
              </a:spcAft>
            </a:pPr>
            <a:r>
              <a:rPr lang="ro-RO" sz="2000" b="1" dirty="0">
                <a:solidFill>
                  <a:srgbClr val="C00000"/>
                </a:solidFill>
              </a:rPr>
              <a:t>Declarația pe proprie răspundere din partea respectivei persoane </a:t>
            </a:r>
            <a:r>
              <a:rPr lang="ro-RO" sz="2000" dirty="0">
                <a:solidFill>
                  <a:srgbClr val="C00000"/>
                </a:solidFill>
              </a:rPr>
              <a:t>– </a:t>
            </a:r>
            <a:r>
              <a:rPr lang="ro-RO" sz="2000" i="1" dirty="0">
                <a:solidFill>
                  <a:srgbClr val="0070C0"/>
                </a:solidFill>
              </a:rPr>
              <a:t>Formularul 4.7.3 – </a:t>
            </a:r>
          </a:p>
          <a:p>
            <a:pPr indent="19050">
              <a:spcBef>
                <a:spcPts val="600"/>
              </a:spcBef>
            </a:pPr>
            <a:r>
              <a:rPr lang="ro-RO" sz="2000" dirty="0"/>
              <a:t>că </a:t>
            </a:r>
            <a:r>
              <a:rPr lang="ro-RO" sz="2000" b="1" dirty="0"/>
              <a:t>nu a devenit angajată/ acționar sau subcontractor </a:t>
            </a:r>
            <a:r>
              <a:rPr lang="ro-RO" sz="2000" dirty="0"/>
              <a:t>al agenților economici care au încheiat contracte în cadrul proiectului POR</a:t>
            </a:r>
          </a:p>
        </p:txBody>
      </p:sp>
    </p:spTree>
    <p:extLst>
      <p:ext uri="{BB962C8B-B14F-4D97-AF65-F5344CB8AC3E}">
        <p14:creationId xmlns:p14="http://schemas.microsoft.com/office/powerpoint/2010/main" val="34250481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96944" cy="1008112"/>
          </a:xfrm>
        </p:spPr>
        <p:txBody>
          <a:bodyPr>
            <a:normAutofit fontScale="90000"/>
          </a:bodyPr>
          <a:lstStyle/>
          <a:p>
            <a:pPr algn="l"/>
            <a:br>
              <a:rPr lang="ro-RO" sz="3100" b="1" dirty="0"/>
            </a:br>
            <a:r>
              <a:rPr lang="ro-RO" sz="3100" dirty="0">
                <a:latin typeface="+mn-lt"/>
              </a:rPr>
              <a:t>D. Notificarea privind modificările intervenite în structura personalului/...– </a:t>
            </a:r>
            <a:r>
              <a:rPr lang="ro-RO" sz="3100" i="1" dirty="0">
                <a:latin typeface="+mn-lt"/>
              </a:rPr>
              <a:t>Formularul 4.7.1   (5)</a:t>
            </a:r>
            <a:br>
              <a:rPr lang="ro-RO" sz="3100" dirty="0">
                <a:latin typeface="+mn-lt"/>
              </a:rPr>
            </a:br>
            <a:endParaRPr lang="ro-RO" sz="31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328592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Completarea Formularului 4.7.1 și documente atașate</a:t>
            </a:r>
            <a:endParaRPr lang="ro-RO" dirty="0"/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Aft>
                <a:spcPts val="1200"/>
              </a:spcAft>
              <a:buNone/>
            </a:pPr>
            <a:endParaRPr lang="ro-R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10" name="Rounded Rectangle 9"/>
          <p:cNvSpPr/>
          <p:nvPr/>
        </p:nvSpPr>
        <p:spPr>
          <a:xfrm>
            <a:off x="354807" y="1556792"/>
            <a:ext cx="8496944" cy="4608512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200" b="1" u="sng" dirty="0">
                <a:solidFill>
                  <a:srgbClr val="C00000"/>
                </a:solidFill>
              </a:rPr>
              <a:t>Dacă</a:t>
            </a:r>
            <a:r>
              <a:rPr lang="ro-RO" sz="2200" b="1" dirty="0"/>
              <a:t> persoana în cauză nu este disponibilă să dea declarația </a:t>
            </a:r>
            <a:r>
              <a:rPr lang="ro-RO" sz="2200" dirty="0"/>
              <a:t>beneficiarul va depune </a:t>
            </a:r>
            <a:r>
              <a:rPr lang="ro-RO" sz="2200" b="1" dirty="0"/>
              <a:t>declarații ale contractorilor</a:t>
            </a:r>
            <a:r>
              <a:rPr lang="ro-RO" sz="2200" dirty="0"/>
              <a:t> </a:t>
            </a:r>
          </a:p>
          <a:p>
            <a:r>
              <a:rPr lang="ro-RO" sz="2200" i="1" dirty="0"/>
              <a:t>(subcontractorilor, dacă este cazul) </a:t>
            </a:r>
            <a:r>
              <a:rPr lang="ro-RO" sz="2200" dirty="0"/>
              <a:t>că nu au angajat persoana respectivă.</a:t>
            </a:r>
          </a:p>
          <a:p>
            <a:endParaRPr lang="ro-RO" sz="2200" dirty="0"/>
          </a:p>
          <a:p>
            <a:r>
              <a:rPr lang="ro-RO" sz="2200" b="1" i="1" dirty="0">
                <a:solidFill>
                  <a:srgbClr val="0070C0"/>
                </a:solidFill>
              </a:rPr>
              <a:t>Declarația persoanei în cauză – Formularul 4.7.3 </a:t>
            </a:r>
          </a:p>
          <a:p>
            <a:r>
              <a:rPr lang="ro-RO" sz="2200" b="1" dirty="0">
                <a:solidFill>
                  <a:schemeClr val="tx1"/>
                </a:solidFill>
              </a:rPr>
              <a:t>sau </a:t>
            </a:r>
          </a:p>
          <a:p>
            <a:r>
              <a:rPr lang="ro-RO" sz="2200" b="1" i="1" dirty="0">
                <a:solidFill>
                  <a:srgbClr val="0070C0"/>
                </a:solidFill>
              </a:rPr>
              <a:t>Declarația contractorilor/subcontractorilor </a:t>
            </a:r>
          </a:p>
          <a:p>
            <a:r>
              <a:rPr lang="ro-RO" sz="2200" b="1" dirty="0">
                <a:solidFill>
                  <a:schemeClr val="tx1"/>
                </a:solidFill>
              </a:rPr>
              <a:t>va fi actualizată și reatașată </a:t>
            </a:r>
            <a:r>
              <a:rPr lang="ro-RO" sz="2200" b="1" dirty="0"/>
              <a:t>la toate cererile de rambursare ulterioare,</a:t>
            </a:r>
            <a:r>
              <a:rPr lang="ro-RO" sz="2200" dirty="0"/>
              <a:t> </a:t>
            </a:r>
            <a:r>
              <a:rPr lang="ro-RO" sz="2200" b="1" dirty="0"/>
              <a:t>ce vor fi depuse la OI în intervalul de 12 luni </a:t>
            </a:r>
            <a:r>
              <a:rPr lang="ro-RO" sz="2200" dirty="0"/>
              <a:t>de la data atribuirii contractului respectiv </a:t>
            </a:r>
            <a:r>
              <a:rPr lang="ro-RO" i="1" dirty="0"/>
              <a:t>(art. 61 din Legea nr. 98/2016)</a:t>
            </a:r>
          </a:p>
        </p:txBody>
      </p:sp>
    </p:spTree>
    <p:extLst>
      <p:ext uri="{BB962C8B-B14F-4D97-AF65-F5344CB8AC3E}">
        <p14:creationId xmlns:p14="http://schemas.microsoft.com/office/powerpoint/2010/main" val="29398065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96944" cy="1008112"/>
          </a:xfrm>
        </p:spPr>
        <p:txBody>
          <a:bodyPr>
            <a:normAutofit fontScale="90000"/>
          </a:bodyPr>
          <a:lstStyle/>
          <a:p>
            <a:pPr algn="l"/>
            <a:br>
              <a:rPr lang="ro-RO" sz="3100" dirty="0"/>
            </a:br>
            <a:r>
              <a:rPr lang="ro-RO" sz="3100" dirty="0">
                <a:latin typeface="+mn-lt"/>
              </a:rPr>
              <a:t>D. Notificarea privind modificările intervenite în structura personalului/...– </a:t>
            </a:r>
            <a:r>
              <a:rPr lang="ro-RO" sz="3100" i="1" dirty="0">
                <a:latin typeface="+mn-lt"/>
              </a:rPr>
              <a:t>Formularul 4.7.1   (6)</a:t>
            </a:r>
            <a:br>
              <a:rPr lang="ro-RO" sz="3100" dirty="0">
                <a:latin typeface="+mn-lt"/>
              </a:rPr>
            </a:br>
            <a:r>
              <a:rPr lang="ro-RO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517448" cy="5043452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Completarea Formularului 4.7.1 și documente atașate</a:t>
            </a:r>
            <a:endParaRPr lang="ro-RO" sz="2800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8" name="Rounded Rectangle 7"/>
          <p:cNvSpPr/>
          <p:nvPr/>
        </p:nvSpPr>
        <p:spPr>
          <a:xfrm>
            <a:off x="404714" y="1628800"/>
            <a:ext cx="6399534" cy="2376263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t"/>
          <a:lstStyle/>
          <a:p>
            <a:r>
              <a:rPr lang="ro-RO" sz="2200" dirty="0">
                <a:solidFill>
                  <a:srgbClr val="C00000"/>
                </a:solidFill>
              </a:rPr>
              <a:t>SPECIFIC</a:t>
            </a:r>
            <a:r>
              <a:rPr lang="ro-RO" sz="2200" dirty="0"/>
              <a:t> pentru situația e): </a:t>
            </a:r>
          </a:p>
          <a:p>
            <a:pPr>
              <a:spcBef>
                <a:spcPts val="1200"/>
              </a:spcBef>
            </a:pPr>
            <a:r>
              <a:rPr lang="ro-RO" sz="2200" b="1" dirty="0"/>
              <a:t>e)</a:t>
            </a:r>
            <a:r>
              <a:rPr lang="ro-RO" sz="2200" dirty="0"/>
              <a:t> </a:t>
            </a:r>
            <a:r>
              <a:rPr lang="ro-RO" sz="2200" b="1" dirty="0"/>
              <a:t>Se schimbă persoanele desemnate pentru executarea contractului</a:t>
            </a:r>
            <a:r>
              <a:rPr lang="ro-RO" sz="2200" dirty="0"/>
              <a:t>, nominalizate de ofertantul câștigător </a:t>
            </a:r>
            <a:r>
              <a:rPr lang="ro-RO" sz="2200" i="1" dirty="0"/>
              <a:t>(experții cheie)</a:t>
            </a:r>
          </a:p>
          <a:p>
            <a:pPr algn="ctr"/>
            <a:endParaRPr lang="ro-RO" sz="2400" b="1" dirty="0"/>
          </a:p>
        </p:txBody>
      </p:sp>
      <p:sp>
        <p:nvSpPr>
          <p:cNvPr id="12" name="Chevron 11"/>
          <p:cNvSpPr/>
          <p:nvPr/>
        </p:nvSpPr>
        <p:spPr>
          <a:xfrm rot="5400000">
            <a:off x="999044" y="4624800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195736" y="3356992"/>
            <a:ext cx="6696744" cy="2808312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 lvl="0">
              <a:buNone/>
            </a:pPr>
            <a:r>
              <a:rPr lang="ro-RO" sz="2200" dirty="0"/>
              <a:t>beneficiarul POR transmite, anexată Notificării</a:t>
            </a:r>
          </a:p>
          <a:p>
            <a:pPr lvl="0">
              <a:spcBef>
                <a:spcPts val="600"/>
              </a:spcBef>
              <a:buNone/>
            </a:pPr>
            <a:r>
              <a:rPr lang="ro-RO" sz="2200" b="1" dirty="0">
                <a:solidFill>
                  <a:srgbClr val="C00000"/>
                </a:solidFill>
              </a:rPr>
              <a:t>o Declarație pe propria răspundere - </a:t>
            </a:r>
            <a:r>
              <a:rPr lang="ro-RO" sz="2200" i="1" dirty="0">
                <a:solidFill>
                  <a:srgbClr val="0070C0"/>
                </a:solidFill>
              </a:rPr>
              <a:t>Formularul  4.7.4 </a:t>
            </a:r>
          </a:p>
          <a:p>
            <a:pPr lvl="0">
              <a:spcAft>
                <a:spcPts val="600"/>
              </a:spcAft>
              <a:buNone/>
            </a:pPr>
            <a:r>
              <a:rPr lang="ro-RO" sz="2200" b="1" dirty="0">
                <a:solidFill>
                  <a:srgbClr val="C00000"/>
                </a:solidFill>
              </a:rPr>
              <a:t>din care să reiasă că noua persoană nominalizată </a:t>
            </a:r>
          </a:p>
          <a:p>
            <a:pPr lvl="0">
              <a:buNone/>
            </a:pPr>
            <a:r>
              <a:rPr lang="ro-RO" sz="2200" u="sng" dirty="0"/>
              <a:t>nu beneficiază de drepturi bănești </a:t>
            </a:r>
            <a:r>
              <a:rPr lang="ro-RO" sz="2200" dirty="0"/>
              <a:t>din exercitarea uneia din următoarele calități: </a:t>
            </a:r>
            <a:r>
              <a:rPr lang="ro-RO" sz="2200" u="sng" dirty="0"/>
              <a:t>membru în conducerea AC</a:t>
            </a:r>
            <a:r>
              <a:rPr lang="ro-RO" sz="2200" dirty="0"/>
              <a:t>, </a:t>
            </a:r>
            <a:r>
              <a:rPr lang="ro-RO" sz="2200" u="sng" dirty="0"/>
              <a:t>membru în echipa de implementare a proiectului</a:t>
            </a:r>
            <a:r>
              <a:rPr lang="ro-RO" sz="2200" dirty="0"/>
              <a:t> și/sau </a:t>
            </a:r>
            <a:r>
              <a:rPr lang="ro-RO" sz="2200" u="sng" dirty="0"/>
              <a:t>membru în comisia de evaluare a ofertelor</a:t>
            </a:r>
          </a:p>
        </p:txBody>
      </p:sp>
    </p:spTree>
    <p:extLst>
      <p:ext uri="{BB962C8B-B14F-4D97-AF65-F5344CB8AC3E}">
        <p14:creationId xmlns:p14="http://schemas.microsoft.com/office/powerpoint/2010/main" val="4062589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96944" cy="864096"/>
          </a:xfrm>
        </p:spPr>
        <p:txBody>
          <a:bodyPr>
            <a:normAutofit fontScale="90000"/>
          </a:bodyPr>
          <a:lstStyle/>
          <a:p>
            <a:pPr algn="l"/>
            <a:br>
              <a:rPr lang="ro-RO" sz="3100" dirty="0"/>
            </a:br>
            <a:r>
              <a:rPr lang="ro-RO" sz="2900" dirty="0">
                <a:latin typeface="+mn-lt"/>
              </a:rPr>
              <a:t>D. Notificarea privind modificările intervenite în structura personalului/...– </a:t>
            </a:r>
            <a:r>
              <a:rPr lang="ro-RO" sz="2900" i="1" dirty="0">
                <a:latin typeface="+mn-lt"/>
              </a:rPr>
              <a:t>Formularul 4.7.1   (7)</a:t>
            </a:r>
            <a:br>
              <a:rPr lang="ro-RO" sz="2900" dirty="0">
                <a:latin typeface="+mn-lt"/>
              </a:rPr>
            </a:br>
            <a:r>
              <a:rPr lang="ro-RO" sz="40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517448" cy="5403492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Completarea Formularului 4.7.1 și documente atașate</a:t>
            </a:r>
            <a:endParaRPr lang="ro-RO" sz="2400" dirty="0"/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8" name="Rounded Rectangle 7"/>
          <p:cNvSpPr/>
          <p:nvPr/>
        </p:nvSpPr>
        <p:spPr>
          <a:xfrm>
            <a:off x="323528" y="1268760"/>
            <a:ext cx="8496944" cy="4899436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marL="0" lvl="1" indent="19050"/>
            <a:r>
              <a:rPr lang="ro-RO" sz="2200" dirty="0">
                <a:solidFill>
                  <a:srgbClr val="0070C0"/>
                </a:solidFill>
              </a:rPr>
              <a:t>      </a:t>
            </a:r>
            <a:r>
              <a:rPr lang="ro-RO" sz="2400" b="1" dirty="0">
                <a:solidFill>
                  <a:srgbClr val="C00000"/>
                </a:solidFill>
              </a:rPr>
              <a:t>ATENȚIE:</a:t>
            </a:r>
            <a:r>
              <a:rPr lang="ro-RO" sz="2200" dirty="0">
                <a:solidFill>
                  <a:srgbClr val="0070C0"/>
                </a:solidFill>
              </a:rPr>
              <a:t>  </a:t>
            </a:r>
            <a:r>
              <a:rPr lang="ro-RO" sz="2200" b="1" dirty="0">
                <a:solidFill>
                  <a:srgbClr val="0070C0"/>
                </a:solidFill>
              </a:rPr>
              <a:t>În oricare din situațiile c), d) e) și h) - mai sus menționate </a:t>
            </a:r>
            <a:r>
              <a:rPr lang="ro-RO" sz="2200" i="1" dirty="0">
                <a:solidFill>
                  <a:srgbClr val="0070C0"/>
                </a:solidFill>
              </a:rPr>
              <a:t>(</a:t>
            </a:r>
            <a:r>
              <a:rPr lang="ro-RO" sz="2000" i="1" dirty="0">
                <a:solidFill>
                  <a:srgbClr val="0070C0"/>
                </a:solidFill>
              </a:rPr>
              <a:t>schimbarea subcontractorilor/ introducerea de subcontractori, schimbarea membrilor asocierii, a experților cheie, a terților susținători), </a:t>
            </a:r>
          </a:p>
          <a:p>
            <a:pPr marL="457200" indent="-457200">
              <a:spcBef>
                <a:spcPts val="600"/>
              </a:spcBef>
              <a:spcAft>
                <a:spcPts val="300"/>
              </a:spcAft>
              <a:buAutoNum type="alphaLcParenR"/>
            </a:pPr>
            <a:r>
              <a:rPr lang="ro-RO" sz="2200" dirty="0">
                <a:solidFill>
                  <a:schemeClr val="tx1"/>
                </a:solidFill>
              </a:rPr>
              <a:t>în Notificare se menționează </a:t>
            </a:r>
            <a:r>
              <a:rPr lang="ro-RO" sz="2200" b="1" dirty="0">
                <a:solidFill>
                  <a:srgbClr val="0070C0"/>
                </a:solidFill>
              </a:rPr>
              <a:t>numele și datele de identificare </a:t>
            </a:r>
            <a:r>
              <a:rPr lang="ro-RO" sz="2200" dirty="0">
                <a:solidFill>
                  <a:schemeClr val="tx1"/>
                </a:solidFill>
              </a:rPr>
              <a:t>a acestora</a:t>
            </a:r>
            <a:r>
              <a:rPr lang="ro-RO" sz="2200" b="1" dirty="0">
                <a:solidFill>
                  <a:schemeClr val="tx1"/>
                </a:solidFill>
              </a:rPr>
              <a:t> </a:t>
            </a:r>
            <a:r>
              <a:rPr lang="ro-RO" sz="2200" i="1" dirty="0">
                <a:solidFill>
                  <a:schemeClr val="tx1"/>
                </a:solidFill>
              </a:rPr>
              <a:t>(după caz) </a:t>
            </a:r>
          </a:p>
          <a:p>
            <a:pPr marL="457200" indent="-457200">
              <a:spcBef>
                <a:spcPts val="1200"/>
              </a:spcBef>
              <a:spcAft>
                <a:spcPts val="300"/>
              </a:spcAft>
              <a:buAutoNum type="alphaLcParenR"/>
            </a:pPr>
            <a:r>
              <a:rPr lang="ro-RO" sz="2200" dirty="0">
                <a:solidFill>
                  <a:schemeClr val="tx1"/>
                </a:solidFill>
              </a:rPr>
              <a:t>la Notificare se vor atașa documente* </a:t>
            </a:r>
            <a:r>
              <a:rPr lang="ro-RO" sz="2200" dirty="0"/>
              <a:t>din care rezultă: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ro-RO" sz="2200" b="1" dirty="0">
                <a:solidFill>
                  <a:srgbClr val="0070C0"/>
                </a:solidFill>
              </a:rPr>
              <a:t>necesitatea modificării </a:t>
            </a:r>
            <a:r>
              <a:rPr lang="ro-RO" sz="2200" dirty="0">
                <a:solidFill>
                  <a:srgbClr val="0070C0"/>
                </a:solidFill>
              </a:rPr>
              <a:t>și </a:t>
            </a:r>
            <a:r>
              <a:rPr lang="ro-RO" sz="2200" b="1" dirty="0">
                <a:solidFill>
                  <a:srgbClr val="0070C0"/>
                </a:solidFill>
              </a:rPr>
              <a:t>încadrarea legală a acesteia </a:t>
            </a:r>
            <a:r>
              <a:rPr lang="ro-RO" sz="2200" i="1" dirty="0">
                <a:solidFill>
                  <a:srgbClr val="0070C0"/>
                </a:solidFill>
              </a:rPr>
              <a:t>  </a:t>
            </a:r>
          </a:p>
          <a:p>
            <a:pPr marL="628650" lvl="1" indent="-342900">
              <a:buFont typeface="Arial" panose="020B0604020202020204" pitchFamily="34" charset="0"/>
              <a:buChar char="•"/>
            </a:pPr>
            <a:r>
              <a:rPr lang="ro-RO" sz="2200" dirty="0">
                <a:solidFill>
                  <a:srgbClr val="0070C0"/>
                </a:solidFill>
              </a:rPr>
              <a:t>faptul că autoritatea contractantă </a:t>
            </a:r>
            <a:r>
              <a:rPr lang="ro-RO" sz="2200" b="1" dirty="0">
                <a:solidFill>
                  <a:srgbClr val="0070C0"/>
                </a:solidFill>
              </a:rPr>
              <a:t>și-a îndeplinit obligațiile legale de verificare</a:t>
            </a:r>
            <a:r>
              <a:rPr lang="ro-RO" sz="2200" dirty="0">
                <a:solidFill>
                  <a:srgbClr val="0070C0"/>
                </a:solidFill>
              </a:rPr>
              <a:t> și persoanele nou nominalizate </a:t>
            </a:r>
            <a:r>
              <a:rPr lang="ro-RO" sz="2200" b="1" dirty="0">
                <a:solidFill>
                  <a:srgbClr val="0070C0"/>
                </a:solidFill>
              </a:rPr>
              <a:t>îndeplinesc toate criteriile de calificare și selecție</a:t>
            </a:r>
            <a:r>
              <a:rPr lang="ro-RO" sz="2200" dirty="0">
                <a:solidFill>
                  <a:srgbClr val="0070C0"/>
                </a:solidFill>
              </a:rPr>
              <a:t> pentru poziția respectivă</a:t>
            </a:r>
          </a:p>
          <a:p>
            <a:pPr marL="0" lvl="1">
              <a:spcAft>
                <a:spcPts val="300"/>
              </a:spcAft>
            </a:pPr>
            <a:r>
              <a:rPr lang="ro-RO" i="1" dirty="0">
                <a:solidFill>
                  <a:schemeClr val="tx1"/>
                </a:solidFill>
              </a:rPr>
              <a:t>(art. 221 din Legea nr. 98/2016;   art. 150-162 din HG nr. 395/2016)</a:t>
            </a:r>
          </a:p>
          <a:p>
            <a:pPr marL="447675" indent="19050">
              <a:spcBef>
                <a:spcPts val="1200"/>
              </a:spcBef>
              <a:spcAft>
                <a:spcPts val="300"/>
              </a:spcAft>
            </a:pPr>
            <a:r>
              <a:rPr lang="ro-RO" dirty="0">
                <a:solidFill>
                  <a:srgbClr val="C00000"/>
                </a:solidFill>
              </a:rPr>
              <a:t>*</a:t>
            </a:r>
            <a:r>
              <a:rPr lang="ro-RO" i="1" dirty="0">
                <a:solidFill>
                  <a:srgbClr val="C00000"/>
                </a:solidFill>
              </a:rPr>
              <a:t>cu excepția situației când modificarea respectivă face obiectul unui Act adițional la contract, înaintat distinct spre verificare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3013">
            <a:off x="464097" y="1238884"/>
            <a:ext cx="347952" cy="49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8273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24936" cy="936104"/>
          </a:xfrm>
        </p:spPr>
        <p:txBody>
          <a:bodyPr>
            <a:normAutofit fontScale="90000"/>
          </a:bodyPr>
          <a:lstStyle/>
          <a:p>
            <a:pPr algn="l">
              <a:spcBef>
                <a:spcPts val="0"/>
              </a:spcBef>
            </a:pPr>
            <a:br>
              <a:rPr lang="ro-RO" sz="3100" b="1" dirty="0"/>
            </a:br>
            <a:r>
              <a:rPr lang="ro-RO" sz="3100" dirty="0">
                <a:latin typeface="+mn-lt"/>
              </a:rPr>
              <a:t>D. Notificarea privind modificările intervenite în structura personalului/... – </a:t>
            </a:r>
            <a:r>
              <a:rPr lang="ro-RO" sz="3100" i="1" dirty="0">
                <a:latin typeface="+mn-lt"/>
              </a:rPr>
              <a:t>Formularul 4.7.1   (8)</a:t>
            </a:r>
            <a:br>
              <a:rPr lang="ro-RO" sz="3100" dirty="0">
                <a:latin typeface="+mn-lt"/>
              </a:rPr>
            </a:br>
            <a:endParaRPr lang="ro-RO" sz="31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136" y="980728"/>
            <a:ext cx="8496944" cy="5328592"/>
          </a:xfrm>
          <a:noFill/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ro-RO" dirty="0"/>
          </a:p>
          <a:p>
            <a:pPr marL="0" indent="0">
              <a:spcBef>
                <a:spcPts val="0"/>
              </a:spcBef>
              <a:buNone/>
            </a:pPr>
            <a:endParaRPr lang="ro-RO" dirty="0"/>
          </a:p>
          <a:p>
            <a:pPr marL="0" indent="0">
              <a:spcBef>
                <a:spcPts val="0"/>
              </a:spcBef>
              <a:buNone/>
            </a:pPr>
            <a:endParaRPr lang="ro-RO" dirty="0"/>
          </a:p>
        </p:txBody>
      </p:sp>
      <p:sp>
        <p:nvSpPr>
          <p:cNvPr id="10" name="Rounded Rectangle 9"/>
          <p:cNvSpPr/>
          <p:nvPr/>
        </p:nvSpPr>
        <p:spPr>
          <a:xfrm>
            <a:off x="349211" y="980728"/>
            <a:ext cx="8513846" cy="5184576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pPr>
              <a:spcAft>
                <a:spcPts val="600"/>
              </a:spcAft>
            </a:pPr>
            <a:r>
              <a:rPr lang="ro-RO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Notificarea se transmite:</a:t>
            </a:r>
          </a:p>
          <a:p>
            <a:r>
              <a:rPr lang="ro-RO" sz="2200" b="1" dirty="0">
                <a:solidFill>
                  <a:srgbClr val="0070C0"/>
                </a:solidFill>
              </a:rPr>
              <a:t>a) Fie independent de CR/CP </a:t>
            </a:r>
            <a:r>
              <a:rPr lang="ro-RO" sz="2200" dirty="0"/>
              <a:t>– în termen de </a:t>
            </a:r>
            <a:r>
              <a:rPr lang="ro-RO" sz="2200" b="1" dirty="0">
                <a:solidFill>
                  <a:srgbClr val="0070C0"/>
                </a:solidFill>
              </a:rPr>
              <a:t>20 de zile lucrătoare </a:t>
            </a:r>
            <a:r>
              <a:rPr lang="ro-RO" sz="2200" dirty="0"/>
              <a:t>de la producerea evenimentului </a:t>
            </a:r>
            <a:r>
              <a:rPr lang="ro-RO" sz="2200" dirty="0">
                <a:solidFill>
                  <a:srgbClr val="0070C0"/>
                </a:solidFill>
              </a:rPr>
              <a:t>– pe email: secretariat@nord-vest.ro</a:t>
            </a:r>
          </a:p>
          <a:p>
            <a:r>
              <a:rPr lang="ro-RO" sz="2200" b="1" dirty="0">
                <a:solidFill>
                  <a:srgbClr val="0070C0"/>
                </a:solidFill>
              </a:rPr>
              <a:t>b) Fie odată cu CP/CR - </a:t>
            </a:r>
            <a:r>
              <a:rPr lang="ro-RO" sz="2200" dirty="0">
                <a:solidFill>
                  <a:schemeClr val="tx1"/>
                </a:solidFill>
              </a:rPr>
              <a:t>dacă depunerea unei astfel de cereri intervine </a:t>
            </a:r>
            <a:r>
              <a:rPr lang="ro-RO" sz="2200" dirty="0"/>
              <a:t>până la expirarea termenului de 20 de zile lucrătoare</a:t>
            </a:r>
          </a:p>
          <a:p>
            <a:pPr marL="361950"/>
            <a:endParaRPr lang="ro-RO" i="1" dirty="0"/>
          </a:p>
          <a:p>
            <a:pPr marL="361950"/>
            <a:endParaRPr lang="ro-RO" i="1" dirty="0"/>
          </a:p>
          <a:p>
            <a:r>
              <a:rPr lang="ro-RO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CONEXIUNEA dintre fiecare CR/CP și Notificare: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o-RO" sz="2200" b="1" dirty="0">
                <a:solidFill>
                  <a:srgbClr val="0070C0"/>
                </a:solidFill>
              </a:rPr>
              <a:t>În situația când Notificarea a fost transmisă independent </a:t>
            </a:r>
            <a:r>
              <a:rPr lang="ro-RO" sz="2200" i="1" dirty="0">
                <a:solidFill>
                  <a:srgbClr val="0070C0"/>
                </a:solidFill>
              </a:rPr>
              <a:t>– conform pct. a) –</a:t>
            </a:r>
            <a:r>
              <a:rPr lang="ro-RO" sz="2200" b="1" dirty="0">
                <a:solidFill>
                  <a:srgbClr val="0070C0"/>
                </a:solidFill>
              </a:rPr>
              <a:t> </a:t>
            </a:r>
            <a:r>
              <a:rPr lang="ro-RO" sz="2200" b="1" dirty="0">
                <a:solidFill>
                  <a:srgbClr val="C00000"/>
                </a:solidFill>
              </a:rPr>
              <a:t>este obligatoriu să fie retransmisă și în cadrul proximei CP/CR </a:t>
            </a:r>
            <a:r>
              <a:rPr lang="ro-RO" sz="2200" b="1" dirty="0">
                <a:solidFill>
                  <a:srgbClr val="0070C0"/>
                </a:solidFill>
              </a:rPr>
              <a:t>– deoarece fiecare CP/CR trebuie să conțină o astfel de Notificare.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ro-RO" sz="14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3136">
            <a:off x="8333792" y="3536268"/>
            <a:ext cx="370064" cy="44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4028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424936" cy="936104"/>
          </a:xfrm>
        </p:spPr>
        <p:txBody>
          <a:bodyPr>
            <a:normAutofit fontScale="90000"/>
          </a:bodyPr>
          <a:lstStyle/>
          <a:p>
            <a:pPr algn="l">
              <a:spcBef>
                <a:spcPts val="0"/>
              </a:spcBef>
            </a:pPr>
            <a:br>
              <a:rPr lang="ro-RO" sz="3100" b="1" dirty="0"/>
            </a:br>
            <a:r>
              <a:rPr lang="ro-RO" sz="3100" dirty="0">
                <a:latin typeface="+mn-lt"/>
              </a:rPr>
              <a:t>D. Notificarea privind modificările intervenite în structura personalului/... – </a:t>
            </a:r>
            <a:r>
              <a:rPr lang="ro-RO" sz="3100" i="1" dirty="0">
                <a:latin typeface="+mn-lt"/>
              </a:rPr>
              <a:t>Formularul 4.7.1   (9)</a:t>
            </a:r>
            <a:br>
              <a:rPr lang="ro-RO" sz="3100" dirty="0">
                <a:latin typeface="+mn-lt"/>
              </a:rPr>
            </a:br>
            <a:endParaRPr lang="ro-RO" sz="31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136" y="1124744"/>
            <a:ext cx="8496944" cy="5184576"/>
          </a:xfrm>
          <a:noFill/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ro-RO" dirty="0"/>
          </a:p>
          <a:p>
            <a:pPr marL="0" indent="0">
              <a:spcBef>
                <a:spcPts val="0"/>
              </a:spcBef>
              <a:buNone/>
            </a:pPr>
            <a:endParaRPr lang="ro-RO" dirty="0"/>
          </a:p>
        </p:txBody>
      </p:sp>
      <p:sp>
        <p:nvSpPr>
          <p:cNvPr id="10" name="Rounded Rectangle 9"/>
          <p:cNvSpPr/>
          <p:nvPr/>
        </p:nvSpPr>
        <p:spPr>
          <a:xfrm>
            <a:off x="354494" y="908720"/>
            <a:ext cx="8424936" cy="511956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ro-RO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Referitor la conținutul Notificării: 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RO" sz="2200" b="1" dirty="0">
                <a:solidFill>
                  <a:srgbClr val="0070C0"/>
                </a:solidFill>
              </a:rPr>
              <a:t>O anumită modificare - este notificată </a:t>
            </a:r>
            <a:r>
              <a:rPr lang="ro-RO" sz="2200" b="1" u="sng" dirty="0">
                <a:solidFill>
                  <a:srgbClr val="0070C0"/>
                </a:solidFill>
              </a:rPr>
              <a:t>o singură dată</a:t>
            </a:r>
            <a:r>
              <a:rPr lang="ro-RO" sz="2200" dirty="0">
                <a:solidFill>
                  <a:srgbClr val="0070C0"/>
                </a:solidFill>
              </a:rPr>
              <a:t> - </a:t>
            </a:r>
            <a:r>
              <a:rPr lang="ro-RO" sz="2200" i="1" dirty="0"/>
              <a:t>aferent unei singure CP/CR</a:t>
            </a:r>
          </a:p>
          <a:p>
            <a:pPr lvl="0"/>
            <a:endParaRPr lang="ro-RO" sz="2200" i="1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o-RO" sz="2200" dirty="0"/>
              <a:t>În următoarea Notificare, aferentă următoarei CP/CR, </a:t>
            </a:r>
          </a:p>
          <a:p>
            <a:pPr lvl="1"/>
            <a:r>
              <a:rPr lang="ro-RO" sz="2200" b="1" dirty="0">
                <a:solidFill>
                  <a:srgbClr val="0070C0"/>
                </a:solidFill>
              </a:rPr>
              <a:t>- fie se semnalează o nouă modificare, </a:t>
            </a:r>
            <a:r>
              <a:rPr lang="ro-RO" sz="2200" dirty="0">
                <a:solidFill>
                  <a:srgbClr val="0070C0"/>
                </a:solidFill>
              </a:rPr>
              <a:t>se completează tabelele aferente</a:t>
            </a:r>
            <a:r>
              <a:rPr lang="ro-RO" sz="2200" dirty="0"/>
              <a:t> </a:t>
            </a:r>
            <a:r>
              <a:rPr lang="ro-RO" sz="2200" b="1" dirty="0">
                <a:solidFill>
                  <a:srgbClr val="0070C0"/>
                </a:solidFill>
              </a:rPr>
              <a:t>cu noile schimbări intervenite și se atașează Declarații </a:t>
            </a:r>
            <a:r>
              <a:rPr lang="ro-RO" sz="2200" dirty="0">
                <a:solidFill>
                  <a:srgbClr val="0070C0"/>
                </a:solidFill>
              </a:rPr>
              <a:t>(după caz)</a:t>
            </a:r>
            <a:r>
              <a:rPr lang="ro-RO" sz="2200" dirty="0"/>
              <a:t>, </a:t>
            </a:r>
          </a:p>
          <a:p>
            <a:pPr marL="638175" lvl="1" indent="-180975"/>
            <a:r>
              <a:rPr lang="ro-RO" sz="2200" dirty="0">
                <a:solidFill>
                  <a:srgbClr val="0070C0"/>
                </a:solidFill>
              </a:rPr>
              <a:t>- </a:t>
            </a:r>
            <a:r>
              <a:rPr lang="ro-RO" sz="2200" b="1" dirty="0">
                <a:solidFill>
                  <a:srgbClr val="0070C0"/>
                </a:solidFill>
              </a:rPr>
              <a:t>fie se precizează </a:t>
            </a:r>
            <a:r>
              <a:rPr lang="ro-RO" sz="2200" dirty="0">
                <a:solidFill>
                  <a:srgbClr val="0070C0"/>
                </a:solidFill>
              </a:rPr>
              <a:t>doar pe prima pagină că </a:t>
            </a:r>
            <a:r>
              <a:rPr lang="ro-RO" sz="2200" b="1" dirty="0">
                <a:solidFill>
                  <a:srgbClr val="0070C0"/>
                </a:solidFill>
              </a:rPr>
              <a:t>nu au intervenit  modificări </a:t>
            </a:r>
            <a:r>
              <a:rPr lang="ro-RO" i="1" dirty="0"/>
              <a:t>(prin raportare la Notificarea de la CP/CR precedentă)</a:t>
            </a:r>
          </a:p>
          <a:p>
            <a:pPr marL="638175" lvl="1" indent="-180975"/>
            <a:endParaRPr lang="ro-RO" sz="2000" i="1" dirty="0"/>
          </a:p>
          <a:p>
            <a:pPr marL="523875" lvl="0" indent="-342900">
              <a:buFont typeface="Arial" panose="020B0604020202020204" pitchFamily="34" charset="0"/>
              <a:buChar char="•"/>
            </a:pPr>
            <a:r>
              <a:rPr lang="ro-RO" i="1" dirty="0">
                <a:solidFill>
                  <a:srgbClr val="C00000"/>
                </a:solidFill>
              </a:rPr>
              <a:t>OBS: Declarația persoanei ce a plecat din structură că nu a devenit angajată...se actualizează/retransmite în perioada celor 12 luni de la încheierea contractului.</a:t>
            </a:r>
          </a:p>
          <a:p>
            <a:r>
              <a:rPr lang="ro-RO" i="1" dirty="0"/>
              <a:t> </a:t>
            </a:r>
            <a:endParaRPr lang="ro-RO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ro-RO" sz="1400" i="1" dirty="0"/>
          </a:p>
        </p:txBody>
      </p:sp>
    </p:spTree>
    <p:extLst>
      <p:ext uri="{BB962C8B-B14F-4D97-AF65-F5344CB8AC3E}">
        <p14:creationId xmlns:p14="http://schemas.microsoft.com/office/powerpoint/2010/main" val="4181915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600" dirty="0">
                <a:latin typeface="+mn-lt"/>
              </a:rPr>
              <a:t>Obiectul</a:t>
            </a:r>
            <a:r>
              <a:rPr lang="ro-RO" sz="3600" b="1" dirty="0">
                <a:latin typeface="+mn-lt"/>
              </a:rPr>
              <a:t> </a:t>
            </a:r>
            <a:r>
              <a:rPr lang="ro-RO" sz="3600" dirty="0">
                <a:latin typeface="+mn-lt"/>
              </a:rPr>
              <a:t>verificării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23528" y="908720"/>
            <a:ext cx="8496944" cy="88450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srgbClr val="0070C0">
                <a:alpha val="50000"/>
              </a:srgb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800" b="1" dirty="0"/>
              <a:t>A. Dosar</a:t>
            </a:r>
            <a:r>
              <a:rPr lang="en-US" sz="2800" b="1" dirty="0"/>
              <a:t>ul</a:t>
            </a:r>
            <a:r>
              <a:rPr lang="ro-RO" sz="2800" b="1" dirty="0"/>
              <a:t> procedurii de achiziție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23528" y="1937240"/>
            <a:ext cx="8496944" cy="88450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srgbClr val="0070C0">
                <a:alpha val="50000"/>
              </a:srgb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800" b="1" dirty="0"/>
              <a:t>B. Dosar</a:t>
            </a:r>
            <a:r>
              <a:rPr lang="en-US" sz="2800" b="1" dirty="0"/>
              <a:t>ul</a:t>
            </a:r>
            <a:r>
              <a:rPr lang="ro-RO" sz="2800" b="1" dirty="0"/>
              <a:t> Act</a:t>
            </a:r>
            <a:r>
              <a:rPr lang="en-US" sz="2800" b="1" dirty="0"/>
              <a:t>ului</a:t>
            </a:r>
            <a:r>
              <a:rPr lang="ro-RO" sz="2800" b="1" dirty="0"/>
              <a:t> adițional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23528" y="4149080"/>
            <a:ext cx="8496944" cy="1800200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srgbClr val="0070C0">
                <a:alpha val="50000"/>
              </a:srgb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endParaRPr lang="ro-RO" sz="2800" b="1" dirty="0"/>
          </a:p>
          <a:p>
            <a:r>
              <a:rPr lang="ro-RO" sz="2800" b="1" dirty="0"/>
              <a:t>D. </a:t>
            </a:r>
            <a:r>
              <a:rPr lang="ro-RO" sz="2800" b="1" dirty="0">
                <a:solidFill>
                  <a:schemeClr val="tx1"/>
                </a:solidFill>
              </a:rPr>
              <a:t>Notificarea privind modificările intervenite în structura personalului/ contractorilor/ terților susținători/ subcontractorilor</a:t>
            </a:r>
            <a:r>
              <a:rPr lang="ro-RO" sz="2800" dirty="0">
                <a:solidFill>
                  <a:schemeClr val="tx1"/>
                </a:solidFill>
              </a:rPr>
              <a:t> </a:t>
            </a:r>
            <a:r>
              <a:rPr lang="ro-RO" sz="2800" i="1" dirty="0">
                <a:solidFill>
                  <a:schemeClr val="tx1"/>
                </a:solidFill>
              </a:rPr>
              <a:t>– Formularul 4.7.1</a:t>
            </a:r>
            <a:endParaRPr lang="ro-RO" sz="2800" b="1" i="1" dirty="0">
              <a:solidFill>
                <a:schemeClr val="tx1"/>
              </a:solidFill>
            </a:endParaRPr>
          </a:p>
          <a:p>
            <a:endParaRPr lang="ro-RO" sz="28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323528" y="3068960"/>
            <a:ext cx="8496944" cy="88450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srgbClr val="0070C0">
                <a:alpha val="50000"/>
              </a:srgb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800" b="1" dirty="0"/>
              <a:t>C. Dosar</a:t>
            </a:r>
            <a:r>
              <a:rPr lang="en-US" sz="2800" b="1" dirty="0"/>
              <a:t>ul</a:t>
            </a:r>
            <a:r>
              <a:rPr lang="ro-RO" sz="2800" b="1" dirty="0"/>
              <a:t> Achiziție</a:t>
            </a:r>
            <a:r>
              <a:rPr lang="en-US" sz="2800" b="1" dirty="0" err="1"/>
              <a:t>i</a:t>
            </a:r>
            <a:r>
              <a:rPr lang="ro-RO" sz="2800" b="1" dirty="0"/>
              <a:t> direct</a:t>
            </a:r>
            <a:r>
              <a:rPr lang="en-US" sz="2800" b="1" dirty="0"/>
              <a:t>e</a:t>
            </a:r>
            <a:endParaRPr lang="ro-RO" sz="2800" b="1" dirty="0"/>
          </a:p>
        </p:txBody>
      </p:sp>
    </p:spTree>
    <p:extLst>
      <p:ext uri="{BB962C8B-B14F-4D97-AF65-F5344CB8AC3E}">
        <p14:creationId xmlns:p14="http://schemas.microsoft.com/office/powerpoint/2010/main" val="41228728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136" y="980728"/>
            <a:ext cx="8496944" cy="5328592"/>
          </a:xfrm>
          <a:noFill/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ro-RO" dirty="0"/>
          </a:p>
          <a:p>
            <a:pPr marL="0" indent="0">
              <a:spcBef>
                <a:spcPts val="0"/>
              </a:spcBef>
              <a:buNone/>
            </a:pPr>
            <a:endParaRPr lang="ro-RO" dirty="0"/>
          </a:p>
          <a:p>
            <a:pPr marL="0" indent="0">
              <a:spcBef>
                <a:spcPts val="0"/>
              </a:spcBef>
              <a:buNone/>
            </a:pPr>
            <a:endParaRPr lang="ro-RO" dirty="0"/>
          </a:p>
        </p:txBody>
      </p:sp>
      <p:sp>
        <p:nvSpPr>
          <p:cNvPr id="10" name="Rounded Rectangle 9"/>
          <p:cNvSpPr/>
          <p:nvPr/>
        </p:nvSpPr>
        <p:spPr>
          <a:xfrm>
            <a:off x="402144" y="1700808"/>
            <a:ext cx="8568952" cy="453650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r>
              <a:rPr lang="ro-RO" sz="2400" b="1" dirty="0">
                <a:solidFill>
                  <a:srgbClr val="0070C0"/>
                </a:solidFill>
              </a:rPr>
              <a:t>Achizițiile efectuate prin Procedură și Actele adiționale aferente </a:t>
            </a:r>
            <a:r>
              <a:rPr lang="ro-RO" sz="2400" b="1" dirty="0">
                <a:solidFill>
                  <a:schemeClr val="tx1"/>
                </a:solidFill>
              </a:rPr>
              <a:t>se transmit spre verificare întotdeauna anterior CP/CR</a:t>
            </a:r>
            <a:r>
              <a:rPr lang="ro-RO" sz="2400" dirty="0">
                <a:solidFill>
                  <a:schemeClr val="tx1"/>
                </a:solidFill>
              </a:rPr>
              <a:t> pentru ca la momentul înaintării CP/CR acestea să fie deja verificate! </a:t>
            </a:r>
          </a:p>
          <a:p>
            <a:r>
              <a:rPr lang="ro-RO" i="1" dirty="0">
                <a:solidFill>
                  <a:schemeClr val="tx1"/>
                </a:solidFill>
              </a:rPr>
              <a:t>(a se vedea </a:t>
            </a:r>
            <a:r>
              <a:rPr lang="ro-RO" i="1" dirty="0" err="1">
                <a:solidFill>
                  <a:schemeClr val="tx1"/>
                </a:solidFill>
              </a:rPr>
              <a:t>slide</a:t>
            </a:r>
            <a:r>
              <a:rPr lang="ro-RO" i="1" dirty="0">
                <a:solidFill>
                  <a:schemeClr val="tx1"/>
                </a:solidFill>
              </a:rPr>
              <a:t> 10 și </a:t>
            </a:r>
            <a:r>
              <a:rPr lang="ro-RO" i="1" dirty="0" err="1">
                <a:solidFill>
                  <a:schemeClr val="tx1"/>
                </a:solidFill>
              </a:rPr>
              <a:t>slide</a:t>
            </a:r>
            <a:r>
              <a:rPr lang="ro-RO" i="1" dirty="0">
                <a:solidFill>
                  <a:schemeClr val="tx1"/>
                </a:solidFill>
              </a:rPr>
              <a:t> 12)</a:t>
            </a:r>
          </a:p>
          <a:p>
            <a:endParaRPr lang="ro-RO" sz="2400" dirty="0">
              <a:solidFill>
                <a:schemeClr val="tx1"/>
              </a:solidFill>
            </a:endParaRPr>
          </a:p>
          <a:p>
            <a:endParaRPr lang="ro-RO" i="1" dirty="0">
              <a:solidFill>
                <a:srgbClr val="0070C0"/>
              </a:solidFill>
            </a:endParaRPr>
          </a:p>
          <a:p>
            <a:r>
              <a:rPr lang="ro-RO" sz="2400" b="1" dirty="0">
                <a:solidFill>
                  <a:srgbClr val="0070C0"/>
                </a:solidFill>
              </a:rPr>
              <a:t>Pentru Achizițiile directe: </a:t>
            </a:r>
            <a:r>
              <a:rPr lang="ro-RO" sz="2400" b="1" dirty="0">
                <a:solidFill>
                  <a:schemeClr val="tx1"/>
                </a:solidFill>
              </a:rPr>
              <a:t>la momentul transmiterii CP/CR,</a:t>
            </a:r>
          </a:p>
          <a:p>
            <a:r>
              <a:rPr lang="ro-RO" sz="2400" b="1" dirty="0">
                <a:solidFill>
                  <a:srgbClr val="0070C0"/>
                </a:solidFill>
              </a:rPr>
              <a:t>beneficiarul se asigură că achiziția directă - </a:t>
            </a:r>
            <a:r>
              <a:rPr lang="ro-RO" sz="2200" i="1" dirty="0">
                <a:solidFill>
                  <a:srgbClr val="0070C0"/>
                </a:solidFill>
              </a:rPr>
              <a:t>și dacă e cazul Actul adițional aferent –</a:t>
            </a:r>
            <a:r>
              <a:rPr lang="ro-RO" sz="2400" i="1" dirty="0">
                <a:solidFill>
                  <a:srgbClr val="0070C0"/>
                </a:solidFill>
              </a:rPr>
              <a:t> </a:t>
            </a:r>
            <a:r>
              <a:rPr lang="ro-RO" sz="2400" b="1" dirty="0">
                <a:solidFill>
                  <a:srgbClr val="0070C0"/>
                </a:solidFill>
              </a:rPr>
              <a:t>sunt încărcate în </a:t>
            </a:r>
            <a:r>
              <a:rPr lang="ro-RO" sz="2400" b="1" dirty="0" err="1">
                <a:solidFill>
                  <a:srgbClr val="0070C0"/>
                </a:solidFill>
              </a:rPr>
              <a:t>MySMIS</a:t>
            </a:r>
            <a:r>
              <a:rPr lang="ro-RO" sz="2400" b="1" dirty="0">
                <a:solidFill>
                  <a:srgbClr val="0070C0"/>
                </a:solidFill>
              </a:rPr>
              <a:t> – modulul „Achiziții”</a:t>
            </a:r>
          </a:p>
          <a:p>
            <a:r>
              <a:rPr lang="ro-RO" i="1" dirty="0">
                <a:solidFill>
                  <a:schemeClr val="tx1"/>
                </a:solidFill>
              </a:rPr>
              <a:t>(a se vedea </a:t>
            </a:r>
            <a:r>
              <a:rPr lang="ro-RO" i="1" dirty="0" err="1">
                <a:solidFill>
                  <a:schemeClr val="tx1"/>
                </a:solidFill>
              </a:rPr>
              <a:t>slide</a:t>
            </a:r>
            <a:r>
              <a:rPr lang="ro-RO" i="1" dirty="0">
                <a:solidFill>
                  <a:schemeClr val="tx1"/>
                </a:solidFill>
              </a:rPr>
              <a:t> 20)</a:t>
            </a:r>
          </a:p>
          <a:p>
            <a:endParaRPr lang="ro-RO" sz="2400" dirty="0">
              <a:solidFill>
                <a:srgbClr val="0070C0"/>
              </a:solidFill>
            </a:endParaRPr>
          </a:p>
          <a:p>
            <a:endParaRPr lang="ro-RO" i="1" dirty="0">
              <a:solidFill>
                <a:schemeClr val="tx1"/>
              </a:solidFill>
            </a:endParaRPr>
          </a:p>
          <a:p>
            <a:br>
              <a:rPr lang="ro-RO" sz="2200" b="1" dirty="0">
                <a:solidFill>
                  <a:srgbClr val="FF0000"/>
                </a:solidFill>
              </a:rPr>
            </a:br>
            <a:endParaRPr lang="ro-RO" sz="2200" b="1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2144" y="116632"/>
            <a:ext cx="8424936" cy="136815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ro-RO" sz="2800" dirty="0">
                <a:latin typeface="+mn-lt"/>
              </a:rPr>
              <a:t>CONEXIUNEA </a:t>
            </a:r>
          </a:p>
          <a:p>
            <a:pPr algn="l">
              <a:spcBef>
                <a:spcPts val="0"/>
              </a:spcBef>
            </a:pPr>
            <a:r>
              <a:rPr lang="ro-RO" sz="2800" dirty="0">
                <a:latin typeface="+mn-lt"/>
              </a:rPr>
              <a:t>dintre momentul transmiterii fiecărei CP/CR și verificarea achizițiilor/actelor adiționale </a:t>
            </a:r>
          </a:p>
        </p:txBody>
      </p:sp>
    </p:spTree>
    <p:extLst>
      <p:ext uri="{BB962C8B-B14F-4D97-AF65-F5344CB8AC3E}">
        <p14:creationId xmlns:p14="http://schemas.microsoft.com/office/powerpoint/2010/main" val="9773489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136" y="980728"/>
            <a:ext cx="8496944" cy="5328592"/>
          </a:xfrm>
          <a:noFill/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ro-RO" dirty="0"/>
          </a:p>
          <a:p>
            <a:pPr marL="0" indent="0">
              <a:spcBef>
                <a:spcPts val="0"/>
              </a:spcBef>
              <a:buNone/>
            </a:pPr>
            <a:endParaRPr lang="ro-RO" dirty="0"/>
          </a:p>
          <a:p>
            <a:pPr marL="0" indent="0">
              <a:spcBef>
                <a:spcPts val="0"/>
              </a:spcBef>
              <a:buNone/>
            </a:pPr>
            <a:endParaRPr lang="ro-RO" dirty="0"/>
          </a:p>
        </p:txBody>
      </p:sp>
      <p:sp>
        <p:nvSpPr>
          <p:cNvPr id="10" name="Rounded Rectangle 9"/>
          <p:cNvSpPr/>
          <p:nvPr/>
        </p:nvSpPr>
        <p:spPr>
          <a:xfrm>
            <a:off x="330136" y="1268759"/>
            <a:ext cx="8490336" cy="5040561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0" rIns="0" bIns="36000" rtlCol="0" anchor="t"/>
          <a:lstStyle/>
          <a:p>
            <a:pPr algn="ctr"/>
            <a:r>
              <a:rPr lang="ro-RO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Fiecare CP/CR conține obligatoriu:</a:t>
            </a:r>
            <a:endParaRPr lang="ro-RO" sz="2200" b="1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67544" y="1988840"/>
            <a:ext cx="8208912" cy="4176464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rgbClr val="0070C0"/>
                </a:solidFill>
              </a:rPr>
              <a:t>Situația achizițiilor aferente cererii </a:t>
            </a:r>
            <a:r>
              <a:rPr lang="ro-RO" sz="2400" dirty="0">
                <a:solidFill>
                  <a:schemeClr val="tx1"/>
                </a:solidFill>
              </a:rPr>
              <a:t>– în care </a:t>
            </a:r>
            <a:r>
              <a:rPr lang="ro-RO" sz="2400" b="1" dirty="0">
                <a:solidFill>
                  <a:schemeClr val="tx1"/>
                </a:solidFill>
              </a:rPr>
              <a:t>se menționează toate achizițiile</a:t>
            </a:r>
            <a:r>
              <a:rPr lang="ro-RO" sz="2400" dirty="0">
                <a:solidFill>
                  <a:schemeClr val="tx1"/>
                </a:solidFill>
              </a:rPr>
              <a:t> </a:t>
            </a:r>
            <a:r>
              <a:rPr lang="ro-RO" sz="2400" i="1" dirty="0">
                <a:solidFill>
                  <a:schemeClr val="tx1"/>
                </a:solidFill>
              </a:rPr>
              <a:t>– fie efectuate prin procedură, fie directe – </a:t>
            </a:r>
            <a:r>
              <a:rPr lang="ro-RO" sz="2400" dirty="0">
                <a:solidFill>
                  <a:schemeClr val="tx1"/>
                </a:solidFill>
              </a:rPr>
              <a:t>ce se solicită la plată </a:t>
            </a:r>
            <a:r>
              <a:rPr lang="ro-RO" sz="2400" b="1" dirty="0">
                <a:solidFill>
                  <a:schemeClr val="tx1"/>
                </a:solidFill>
              </a:rPr>
              <a:t>și actele adiționale </a:t>
            </a:r>
            <a:r>
              <a:rPr lang="ro-RO" sz="2400" dirty="0">
                <a:solidFill>
                  <a:schemeClr val="tx1"/>
                </a:solidFill>
              </a:rPr>
              <a:t>la respectivele contracte;</a:t>
            </a:r>
          </a:p>
          <a:p>
            <a:pPr marL="342900" indent="-342900">
              <a:spcBef>
                <a:spcPts val="9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rgbClr val="0070C0"/>
                </a:solidFill>
              </a:rPr>
              <a:t>Notificarea</a:t>
            </a:r>
            <a:r>
              <a:rPr lang="ro-RO" sz="2400" dirty="0">
                <a:solidFill>
                  <a:schemeClr val="tx1"/>
                </a:solidFill>
              </a:rPr>
              <a:t> privind </a:t>
            </a:r>
            <a:r>
              <a:rPr lang="ro-RO" sz="2400" b="1" dirty="0">
                <a:solidFill>
                  <a:schemeClr val="tx1"/>
                </a:solidFill>
              </a:rPr>
              <a:t>modificările</a:t>
            </a:r>
            <a:r>
              <a:rPr lang="ro-RO" sz="2400" dirty="0">
                <a:solidFill>
                  <a:schemeClr val="tx1"/>
                </a:solidFill>
              </a:rPr>
              <a:t> intervenite în structura personalului/ contractorilor/ terților susținători/ subcontractorilor – </a:t>
            </a:r>
            <a:r>
              <a:rPr lang="ro-RO" sz="2400" i="1" dirty="0">
                <a:solidFill>
                  <a:srgbClr val="0070C0"/>
                </a:solidFill>
              </a:rPr>
              <a:t>Formularul 4.7.1;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400" b="1" dirty="0">
                <a:solidFill>
                  <a:srgbClr val="0070C0"/>
                </a:solidFill>
              </a:rPr>
              <a:t>Declarația pe propria răspundere a reprezentantului legal </a:t>
            </a:r>
            <a:r>
              <a:rPr lang="ro-RO" sz="2400" dirty="0">
                <a:solidFill>
                  <a:schemeClr val="tx1"/>
                </a:solidFill>
              </a:rPr>
              <a:t>din care rezultă că nu se află într-o situație de </a:t>
            </a:r>
            <a:r>
              <a:rPr lang="ro-RO" sz="2400" b="1" dirty="0">
                <a:solidFill>
                  <a:schemeClr val="tx1"/>
                </a:solidFill>
              </a:rPr>
              <a:t>conflict de interese</a:t>
            </a:r>
          </a:p>
          <a:p>
            <a:pPr algn="ctr"/>
            <a:endParaRPr lang="ro-RO" sz="2400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95536" y="-24202"/>
            <a:ext cx="8424936" cy="108012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r>
              <a:rPr lang="ro-RO" sz="2600" dirty="0">
                <a:latin typeface="+mn-lt"/>
              </a:rPr>
              <a:t>CONEXIUNEA </a:t>
            </a:r>
          </a:p>
          <a:p>
            <a:pPr algn="l">
              <a:spcBef>
                <a:spcPts val="0"/>
              </a:spcBef>
            </a:pPr>
            <a:r>
              <a:rPr lang="ro-RO" sz="2600" dirty="0">
                <a:latin typeface="+mn-lt"/>
              </a:rPr>
              <a:t>dintre fiecare CP/CR și verificarea achizițiilor/actelor adiționale și a conflictului de interese </a:t>
            </a:r>
          </a:p>
        </p:txBody>
      </p:sp>
    </p:spTree>
    <p:extLst>
      <p:ext uri="{BB962C8B-B14F-4D97-AF65-F5344CB8AC3E}">
        <p14:creationId xmlns:p14="http://schemas.microsoft.com/office/powerpoint/2010/main" val="10314206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Informații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7ABB55-1674-4D8C-8EBB-9E16126C2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79" y="836712"/>
            <a:ext cx="8589642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3762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b="1" dirty="0"/>
              <a:t>Vă mulțumim !</a:t>
            </a:r>
            <a:endParaRPr lang="ro-RO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ro-RO" sz="1800" dirty="0">
                <a:solidFill>
                  <a:srgbClr val="003399"/>
                </a:solidFill>
                <a:latin typeface="Calibri" pitchFamily="34" charset="0"/>
              </a:rPr>
              <a:t>Investim în viitorul t</a:t>
            </a:r>
            <a:r>
              <a:rPr lang="ro-RO" altLang="ro-RO" sz="1800" dirty="0">
                <a:solidFill>
                  <a:srgbClr val="003399"/>
                </a:solidFill>
                <a:latin typeface="Calibri" pitchFamily="34" charset="0"/>
              </a:rPr>
              <a:t>ă</a:t>
            </a:r>
            <a:r>
              <a:rPr lang="en-US" altLang="ro-RO" sz="1800" dirty="0">
                <a:solidFill>
                  <a:srgbClr val="003399"/>
                </a:solidFill>
                <a:latin typeface="Calibri" pitchFamily="34" charset="0"/>
              </a:rPr>
              <a:t>u! </a:t>
            </a:r>
            <a:endParaRPr lang="ro-RO" altLang="ro-RO" sz="1800" dirty="0">
              <a:solidFill>
                <a:srgbClr val="003399"/>
              </a:solidFill>
              <a:latin typeface="Calibri" pitchFamily="34" charset="0"/>
            </a:endParaRPr>
          </a:p>
          <a:p>
            <a:r>
              <a:rPr lang="ro-RO" altLang="en-US" sz="1800" dirty="0">
                <a:solidFill>
                  <a:srgbClr val="003399"/>
                </a:solidFill>
                <a:latin typeface="Calibri" pitchFamily="34" charset="0"/>
              </a:rPr>
              <a:t>Proiect cofinanțat din Fondul European de Dezvoltare Regională </a:t>
            </a:r>
          </a:p>
          <a:p>
            <a:r>
              <a:rPr lang="ro-RO" altLang="en-US" sz="1800" dirty="0">
                <a:solidFill>
                  <a:srgbClr val="003399"/>
                </a:solidFill>
                <a:latin typeface="Calibri" pitchFamily="34" charset="0"/>
              </a:rPr>
              <a:t>prin Programul Operațional Regional 2014-2020</a:t>
            </a:r>
            <a:endParaRPr lang="en-US" altLang="en-US" sz="1800" dirty="0">
              <a:solidFill>
                <a:srgbClr val="00339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85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Autofit/>
          </a:bodyPr>
          <a:lstStyle/>
          <a:p>
            <a:pPr algn="l"/>
            <a:r>
              <a:rPr lang="ro-RO" sz="3600" dirty="0">
                <a:latin typeface="+mn-lt"/>
              </a:rPr>
              <a:t>Baza legală</a:t>
            </a: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95536" y="908720"/>
            <a:ext cx="8352928" cy="5184576"/>
          </a:xfrm>
        </p:spPr>
        <p:txBody>
          <a:bodyPr anchor="ctr">
            <a:normAutofit fontScale="85000" lnSpcReduction="10000"/>
          </a:bodyPr>
          <a:lstStyle/>
          <a:p>
            <a:pPr>
              <a:spcBef>
                <a:spcPts val="900"/>
              </a:spcBef>
            </a:pPr>
            <a:r>
              <a:rPr lang="ro-RO" sz="2400" b="1" dirty="0">
                <a:solidFill>
                  <a:srgbClr val="002060"/>
                </a:solidFill>
              </a:rPr>
              <a:t>Instrucțiunea AMPOR nr. 42/ 31.05.2017 </a:t>
            </a:r>
            <a:r>
              <a:rPr lang="ro-RO" sz="2400" dirty="0"/>
              <a:t>privind transmiterea și conținutul dosarului de achiziție, precum și documentele aferente achizițiilor prezentate de beneficiari la depunerea cererilor de plată/rambursare 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o-RO" sz="2400" b="1" dirty="0">
                <a:solidFill>
                  <a:srgbClr val="002060"/>
                </a:solidFill>
              </a:rPr>
              <a:t>Instrucțiunea AMPOR nr. 130/ 11.11.2019 </a:t>
            </a:r>
            <a:r>
              <a:rPr lang="ro-RO" sz="2400" dirty="0"/>
              <a:t>privind transmiterea dosarului de achiziție, precum și documentele aferente achizițiilor prezentate de către beneficiari la depunerea cererilor de plată/rambursare </a:t>
            </a:r>
          </a:p>
          <a:p>
            <a:pPr>
              <a:spcBef>
                <a:spcPts val="0"/>
              </a:spcBef>
            </a:pPr>
            <a:r>
              <a:rPr lang="ro-RO" sz="2400" b="1" dirty="0">
                <a:solidFill>
                  <a:srgbClr val="002060"/>
                </a:solidFill>
              </a:rPr>
              <a:t>Ordinul MLPDA nr. 4141/ 20.11.2020 </a:t>
            </a:r>
            <a:r>
              <a:rPr lang="ro-RO" sz="2400" dirty="0"/>
              <a:t>pentru modificarea Instrucțiunii privind plata echipamentelor și/sau materialelor livrate și recepționate de către beneficiar pe șantier, în cadrul contractelor de lucrări finanțate prin Programul Operațional Regional, aprobată prin Ordinul viceprim-ministrului, ministrul dezvoltării regionale și administrației publice nr. 3077/04.11.2019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o-RO" sz="2400" b="1" dirty="0">
                <a:solidFill>
                  <a:srgbClr val="002060"/>
                </a:solidFill>
              </a:rPr>
              <a:t>OUG nr. 65 din 7 mai 2020 </a:t>
            </a:r>
            <a:r>
              <a:rPr lang="ro-RO" sz="2400" dirty="0"/>
              <a:t>privind unele măsuri pentru digitalizarea sistemului de coordonare și gestionare a fondurilor europene structurale și de investiții pentru perioada de programare 2014-2020				</a:t>
            </a:r>
          </a:p>
        </p:txBody>
      </p:sp>
    </p:spTree>
    <p:extLst>
      <p:ext uri="{BB962C8B-B14F-4D97-AF65-F5344CB8AC3E}">
        <p14:creationId xmlns:p14="http://schemas.microsoft.com/office/powerpoint/2010/main" val="1590856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A. Dosar</a:t>
            </a:r>
            <a:r>
              <a:rPr lang="en-US" sz="3600" dirty="0">
                <a:latin typeface="+mn-lt"/>
              </a:rPr>
              <a:t>ul</a:t>
            </a:r>
            <a:r>
              <a:rPr lang="ro-RO" sz="3600" dirty="0">
                <a:latin typeface="+mn-lt"/>
              </a:rPr>
              <a:t> procedurii</a:t>
            </a:r>
            <a:r>
              <a:rPr lang="en-US" sz="3600" dirty="0">
                <a:latin typeface="+mn-lt"/>
              </a:rPr>
              <a:t> de </a:t>
            </a:r>
            <a:r>
              <a:rPr lang="ro-RO" sz="3600" dirty="0">
                <a:latin typeface="+mn-lt"/>
              </a:rPr>
              <a:t>achiziție (1)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496944" cy="5289451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Întocmire dosar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8" name="Rounded Rectangle 7"/>
          <p:cNvSpPr/>
          <p:nvPr/>
        </p:nvSpPr>
        <p:spPr>
          <a:xfrm>
            <a:off x="395536" y="1484783"/>
            <a:ext cx="2448272" cy="3415571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2400" b="1" dirty="0"/>
              <a:t>a) Desfășurarea procedurii</a:t>
            </a:r>
            <a:r>
              <a:rPr lang="ro-RO" sz="2400" dirty="0"/>
              <a:t> </a:t>
            </a:r>
          </a:p>
          <a:p>
            <a:pPr algn="ctr"/>
            <a:endParaRPr lang="ro-RO" sz="2400" b="1" dirty="0"/>
          </a:p>
          <a:p>
            <a:pPr algn="ctr"/>
            <a:r>
              <a:rPr lang="ro-RO" sz="2400" b="1" dirty="0"/>
              <a:t>+ </a:t>
            </a:r>
          </a:p>
          <a:p>
            <a:pPr algn="ctr"/>
            <a:endParaRPr lang="ro-RO" sz="2400" b="1" dirty="0"/>
          </a:p>
          <a:p>
            <a:pPr algn="ctr"/>
            <a:r>
              <a:rPr lang="ro-RO" sz="2400" b="1" dirty="0"/>
              <a:t>întocmirea </a:t>
            </a:r>
          </a:p>
          <a:p>
            <a:pPr algn="ctr"/>
            <a:r>
              <a:rPr lang="ro-RO" sz="2400" b="1" dirty="0"/>
              <a:t>Dosarului</a:t>
            </a:r>
          </a:p>
          <a:p>
            <a:pPr algn="ctr"/>
            <a:r>
              <a:rPr lang="ro-RO" sz="2400" b="1" dirty="0"/>
              <a:t>achiziției 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203848" y="980728"/>
            <a:ext cx="5649088" cy="1944218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000" u="sng" dirty="0">
                <a:solidFill>
                  <a:srgbClr val="0070C0"/>
                </a:solidFill>
              </a:rPr>
              <a:t>Componența dosarului</a:t>
            </a:r>
            <a:r>
              <a:rPr lang="ro-RO" sz="2000" dirty="0">
                <a:solidFill>
                  <a:srgbClr val="0070C0"/>
                </a:solidFill>
              </a:rPr>
              <a:t> – conform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Instrucțiunilor AMPOR  nr. 42/2017 și nr. 130/2019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Listei de verificare a conformității dosarului de achiziție publică </a:t>
            </a:r>
            <a:r>
              <a:rPr lang="ro-RO" sz="2000" i="1" dirty="0">
                <a:solidFill>
                  <a:srgbClr val="0070C0"/>
                </a:solidFill>
              </a:rPr>
              <a:t>(Anexa A1/ Anexa A2)</a:t>
            </a:r>
          </a:p>
        </p:txBody>
      </p:sp>
      <p:sp>
        <p:nvSpPr>
          <p:cNvPr id="12" name="Chevron 11"/>
          <p:cNvSpPr/>
          <p:nvPr/>
        </p:nvSpPr>
        <p:spPr>
          <a:xfrm rot="5400000">
            <a:off x="1346830" y="5200864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203848" y="3192568"/>
            <a:ext cx="5616624" cy="792088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000" dirty="0">
                <a:solidFill>
                  <a:srgbClr val="0070C0"/>
                </a:solidFill>
              </a:rPr>
              <a:t>Dosarul achiziției va avea </a:t>
            </a:r>
            <a:r>
              <a:rPr lang="ro-RO" sz="2000" b="1" dirty="0">
                <a:solidFill>
                  <a:srgbClr val="0070C0"/>
                </a:solidFill>
              </a:rPr>
              <a:t>paginile numerotate </a:t>
            </a:r>
            <a:r>
              <a:rPr lang="ro-RO" sz="2000" dirty="0">
                <a:solidFill>
                  <a:srgbClr val="0070C0"/>
                </a:solidFill>
              </a:rPr>
              <a:t>și va cuprinde </a:t>
            </a:r>
            <a:r>
              <a:rPr lang="ro-RO" sz="2000" b="1" dirty="0">
                <a:solidFill>
                  <a:srgbClr val="0070C0"/>
                </a:solidFill>
              </a:rPr>
              <a:t>obligatoriu</a:t>
            </a:r>
            <a:r>
              <a:rPr lang="ro-RO" sz="2000" b="1" dirty="0">
                <a:solidFill>
                  <a:srgbClr val="C00000"/>
                </a:solidFill>
              </a:rPr>
              <a:t> - OPISUL </a:t>
            </a:r>
            <a:r>
              <a:rPr lang="ro-RO" sz="2000" dirty="0">
                <a:solidFill>
                  <a:srgbClr val="0070C0"/>
                </a:solidFill>
              </a:rPr>
              <a:t>documentelor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203848" y="4317736"/>
            <a:ext cx="5616624" cy="1731085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000" b="1" u="sng" dirty="0">
                <a:solidFill>
                  <a:srgbClr val="C00000"/>
                </a:solidFill>
              </a:rPr>
              <a:t>Beneficiarul nu mai aplică</a:t>
            </a:r>
            <a:r>
              <a:rPr lang="ro-RO" sz="2000" b="1" dirty="0">
                <a:solidFill>
                  <a:srgbClr val="0070C0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000" b="1" dirty="0">
                <a:solidFill>
                  <a:srgbClr val="0070C0"/>
                </a:solidFill>
              </a:rPr>
              <a:t>mențiunea „Conform cu originalul” și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000" b="1" dirty="0">
                <a:solidFill>
                  <a:srgbClr val="0070C0"/>
                </a:solidFill>
              </a:rPr>
              <a:t>semnătura</a:t>
            </a:r>
            <a:r>
              <a:rPr lang="ro-RO" sz="2000" dirty="0">
                <a:solidFill>
                  <a:srgbClr val="0070C0"/>
                </a:solidFill>
              </a:rPr>
              <a:t> reprezentantului legal/ managerului de proiect/ persoanei desemnate pe documentele ce alcătuiesc dosarul achiziției</a:t>
            </a:r>
          </a:p>
        </p:txBody>
      </p:sp>
      <p:pic>
        <p:nvPicPr>
          <p:cNvPr id="1027" name="Picture 3" descr="C:\Users\nicolaedemian\Documents\A. Oratorus\# 2016 - 00. Draft Noul pachet legi - Nicu\Icon\OK-2 no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3" y="4305371"/>
            <a:ext cx="526658" cy="59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358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A. Dosar</a:t>
            </a:r>
            <a:r>
              <a:rPr lang="en-US" sz="3600" dirty="0">
                <a:latin typeface="+mn-lt"/>
              </a:rPr>
              <a:t>ul</a:t>
            </a:r>
            <a:r>
              <a:rPr lang="ro-RO" sz="3600" dirty="0">
                <a:latin typeface="+mn-lt"/>
              </a:rPr>
              <a:t> procedurii</a:t>
            </a:r>
            <a:r>
              <a:rPr lang="en-US" sz="3600" dirty="0">
                <a:latin typeface="+mn-lt"/>
              </a:rPr>
              <a:t> de</a:t>
            </a:r>
            <a:r>
              <a:rPr lang="ro-RO" sz="3600" dirty="0">
                <a:latin typeface="+mn-lt"/>
              </a:rPr>
              <a:t> achiziție (2)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1"/>
            <a:ext cx="8517448" cy="5259476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Întocmire dosar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8" name="Rounded Rectangle 7"/>
          <p:cNvSpPr/>
          <p:nvPr/>
        </p:nvSpPr>
        <p:spPr>
          <a:xfrm>
            <a:off x="395536" y="1484783"/>
            <a:ext cx="2304256" cy="3312371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2400" b="1" dirty="0"/>
              <a:t>b) Scanarea </a:t>
            </a:r>
          </a:p>
          <a:p>
            <a:pPr algn="ctr"/>
            <a:r>
              <a:rPr lang="ro-RO" sz="2400" b="1" dirty="0"/>
              <a:t>dosarului achiziției </a:t>
            </a:r>
          </a:p>
          <a:p>
            <a:pPr algn="ctr"/>
            <a:endParaRPr lang="ro-RO" sz="2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3059832" y="1058026"/>
            <a:ext cx="5760640" cy="3451094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b"/>
          <a:lstStyle/>
          <a:p>
            <a:pPr marL="0" lvl="1">
              <a:spcBef>
                <a:spcPts val="600"/>
              </a:spcBef>
              <a:spcAft>
                <a:spcPts val="600"/>
              </a:spcAft>
            </a:pPr>
            <a:endParaRPr lang="ro-RO" sz="2000" dirty="0">
              <a:solidFill>
                <a:srgbClr val="0070C0"/>
              </a:solidFill>
            </a:endParaRP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endParaRPr lang="ro-RO" sz="2000" dirty="0">
              <a:solidFill>
                <a:srgbClr val="0070C0"/>
              </a:solidFill>
            </a:endParaRP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endParaRPr lang="ro-RO" sz="2000" dirty="0">
              <a:solidFill>
                <a:srgbClr val="0070C0"/>
              </a:solidFill>
            </a:endParaRP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endParaRPr lang="ro-RO" sz="2000" dirty="0">
              <a:solidFill>
                <a:srgbClr val="0070C0"/>
              </a:solidFill>
            </a:endParaRP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r>
              <a:rPr lang="ro-RO" sz="2000" dirty="0">
                <a:solidFill>
                  <a:srgbClr val="0070C0"/>
                </a:solidFill>
              </a:rPr>
              <a:t>Se scanează – </a:t>
            </a:r>
            <a:r>
              <a:rPr lang="ro-RO" sz="2000" i="1" dirty="0">
                <a:solidFill>
                  <a:srgbClr val="0070C0"/>
                </a:solidFill>
              </a:rPr>
              <a:t>pe cât posibil </a:t>
            </a:r>
            <a:r>
              <a:rPr lang="ro-RO" sz="2000" dirty="0">
                <a:solidFill>
                  <a:srgbClr val="0070C0"/>
                </a:solidFill>
              </a:rPr>
              <a:t>– pe capitole, secțiuni întregi; </a:t>
            </a:r>
          </a:p>
          <a:p>
            <a:pPr marL="0" lvl="1"/>
            <a:r>
              <a:rPr lang="ro-RO" sz="2000" dirty="0">
                <a:solidFill>
                  <a:srgbClr val="0070C0"/>
                </a:solidFill>
              </a:rPr>
              <a:t>Se numerotează și se denumește fiecare „</a:t>
            </a:r>
            <a:r>
              <a:rPr lang="ro-RO" sz="2000" dirty="0" err="1">
                <a:solidFill>
                  <a:srgbClr val="0070C0"/>
                </a:solidFill>
              </a:rPr>
              <a:t>scan</a:t>
            </a:r>
            <a:r>
              <a:rPr lang="ro-RO" sz="2000" dirty="0">
                <a:solidFill>
                  <a:srgbClr val="0070C0"/>
                </a:solidFill>
              </a:rPr>
              <a:t>”, cu precizarea </a:t>
            </a:r>
            <a:r>
              <a:rPr lang="en-US" sz="2000" dirty="0" err="1">
                <a:solidFill>
                  <a:srgbClr val="0070C0"/>
                </a:solidFill>
              </a:rPr>
              <a:t>sumar</a:t>
            </a:r>
            <a:r>
              <a:rPr lang="ro-RO" sz="2000" dirty="0">
                <a:solidFill>
                  <a:srgbClr val="0070C0"/>
                </a:solidFill>
              </a:rPr>
              <a:t>ă a conținutului </a:t>
            </a:r>
          </a:p>
          <a:p>
            <a:pPr marL="0" lvl="1"/>
            <a:r>
              <a:rPr lang="ro-RO" sz="2000" i="1" dirty="0">
                <a:solidFill>
                  <a:srgbClr val="0070C0"/>
                </a:solidFill>
              </a:rPr>
              <a:t>De exemplu:</a:t>
            </a:r>
          </a:p>
          <a:p>
            <a:pPr marL="723900" lvl="2" indent="-457200">
              <a:buFont typeface="Arial" panose="020B0604020202020204" pitchFamily="34" charset="0"/>
              <a:buChar char="•"/>
            </a:pPr>
            <a:r>
              <a:rPr lang="ro-RO" sz="2000" b="1" dirty="0">
                <a:solidFill>
                  <a:srgbClr val="0070C0"/>
                </a:solidFill>
              </a:rPr>
              <a:t>00. OPIS</a:t>
            </a:r>
          </a:p>
          <a:p>
            <a:pPr marL="723900" lvl="2" indent="-45720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01. PAAP </a:t>
            </a:r>
          </a:p>
          <a:p>
            <a:pPr marL="723900" lvl="2" indent="-45720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02. Strategia de contractare </a:t>
            </a:r>
          </a:p>
          <a:p>
            <a:pPr marL="723900" lvl="2" indent="-45720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......</a:t>
            </a:r>
          </a:p>
        </p:txBody>
      </p:sp>
      <p:sp>
        <p:nvSpPr>
          <p:cNvPr id="12" name="Chevron 11"/>
          <p:cNvSpPr/>
          <p:nvPr/>
        </p:nvSpPr>
        <p:spPr>
          <a:xfrm rot="5400000">
            <a:off x="1238818" y="5162762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059832" y="4790466"/>
            <a:ext cx="5760640" cy="1302830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000" dirty="0">
                <a:solidFill>
                  <a:srgbClr val="0070C0"/>
                </a:solidFill>
              </a:rPr>
              <a:t>Copia electronică a dosarului va fi </a:t>
            </a:r>
            <a:r>
              <a:rPr lang="ro-RO" sz="2000" b="1" dirty="0">
                <a:solidFill>
                  <a:srgbClr val="0070C0"/>
                </a:solidFill>
              </a:rPr>
              <a:t>semnată obligatoriu electronic </a:t>
            </a:r>
            <a:r>
              <a:rPr lang="ro-RO" sz="2000" dirty="0">
                <a:solidFill>
                  <a:srgbClr val="0070C0"/>
                </a:solidFill>
              </a:rPr>
              <a:t>de reprezentantul legal/ managerul de proiect/ persoana desemnată</a:t>
            </a:r>
          </a:p>
        </p:txBody>
      </p:sp>
    </p:spTree>
    <p:extLst>
      <p:ext uri="{BB962C8B-B14F-4D97-AF65-F5344CB8AC3E}">
        <p14:creationId xmlns:p14="http://schemas.microsoft.com/office/powerpoint/2010/main" val="1599087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A. Dosarul procedurii de achiziție (3)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376" y="980728"/>
            <a:ext cx="8522591" cy="5145435"/>
          </a:xfrm>
          <a:noFill/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Întocmire dosar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14" name="Rounded Rectangle 13"/>
          <p:cNvSpPr/>
          <p:nvPr/>
        </p:nvSpPr>
        <p:spPr>
          <a:xfrm>
            <a:off x="385376" y="1628800"/>
            <a:ext cx="8363087" cy="4497362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t"/>
          <a:lstStyle/>
          <a:p>
            <a:endParaRPr lang="ro-RO" sz="2400" b="1" dirty="0">
              <a:solidFill>
                <a:srgbClr val="FF0000"/>
              </a:solidFill>
            </a:endParaRPr>
          </a:p>
          <a:p>
            <a:endParaRPr lang="ro-RO" sz="2000" dirty="0">
              <a:solidFill>
                <a:srgbClr val="0070C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o-RO" sz="2200" b="1" dirty="0">
                <a:solidFill>
                  <a:srgbClr val="0070C0"/>
                </a:solidFill>
              </a:rPr>
              <a:t>Opisul</a:t>
            </a:r>
            <a:r>
              <a:rPr lang="ro-RO" sz="2200" dirty="0">
                <a:solidFill>
                  <a:srgbClr val="0070C0"/>
                </a:solidFill>
              </a:rPr>
              <a:t> dosarului – </a:t>
            </a:r>
            <a:r>
              <a:rPr lang="ro-RO" sz="2200" b="1" dirty="0">
                <a:solidFill>
                  <a:srgbClr val="FF0000"/>
                </a:solidFill>
              </a:rPr>
              <a:t>este OBLIGATORIU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o-RO" sz="2200" dirty="0">
                <a:solidFill>
                  <a:srgbClr val="0070C0"/>
                </a:solidFill>
              </a:rPr>
              <a:t>Documentele scanate au </a:t>
            </a:r>
            <a:r>
              <a:rPr lang="ro-RO" sz="2200" b="1" dirty="0">
                <a:solidFill>
                  <a:srgbClr val="0070C0"/>
                </a:solidFill>
              </a:rPr>
              <a:t>exact aceeași numerotare </a:t>
            </a:r>
            <a:r>
              <a:rPr lang="ro-RO" sz="2200" dirty="0">
                <a:solidFill>
                  <a:srgbClr val="0070C0"/>
                </a:solidFill>
              </a:rPr>
              <a:t>și </a:t>
            </a:r>
            <a:r>
              <a:rPr lang="ro-RO" sz="2200" b="1" dirty="0">
                <a:solidFill>
                  <a:srgbClr val="0070C0"/>
                </a:solidFill>
              </a:rPr>
              <a:t>aceeași denumire </a:t>
            </a:r>
            <a:r>
              <a:rPr lang="ro-RO" sz="2200" dirty="0">
                <a:solidFill>
                  <a:srgbClr val="0070C0"/>
                </a:solidFill>
              </a:rPr>
              <a:t>ca și în </a:t>
            </a:r>
            <a:r>
              <a:rPr lang="ro-RO" sz="2200" b="1" dirty="0">
                <a:solidFill>
                  <a:srgbClr val="0070C0"/>
                </a:solidFill>
              </a:rPr>
              <a:t>OPIS</a:t>
            </a:r>
            <a:r>
              <a:rPr lang="ro-RO" sz="2200" dirty="0">
                <a:solidFill>
                  <a:srgbClr val="0070C0"/>
                </a:solidFill>
              </a:rPr>
              <a:t>;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o-RO" sz="2200" b="1" dirty="0">
                <a:solidFill>
                  <a:srgbClr val="0070C0"/>
                </a:solidFill>
              </a:rPr>
              <a:t>Dosarul scanat </a:t>
            </a:r>
            <a:r>
              <a:rPr lang="ro-RO" sz="2200" dirty="0">
                <a:solidFill>
                  <a:srgbClr val="0070C0"/>
                </a:solidFill>
              </a:rPr>
              <a:t>al achiziției este </a:t>
            </a:r>
            <a:r>
              <a:rPr lang="ro-RO" sz="2200" b="1" dirty="0">
                <a:solidFill>
                  <a:srgbClr val="0070C0"/>
                </a:solidFill>
              </a:rPr>
              <a:t>identic cu dosarul original </a:t>
            </a:r>
            <a:r>
              <a:rPr lang="ro-RO" sz="2200" dirty="0">
                <a:solidFill>
                  <a:srgbClr val="0070C0"/>
                </a:solidFill>
              </a:rPr>
              <a:t>de la sediul beneficiarului</a:t>
            </a:r>
            <a:endParaRPr lang="ro-RO" sz="2200" i="1" dirty="0">
              <a:solidFill>
                <a:srgbClr val="0070C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4963">
            <a:off x="5280796" y="2386490"/>
            <a:ext cx="408033" cy="492272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372395" y="1588008"/>
            <a:ext cx="8363086" cy="721246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 w="25400" cmpd="sng">
            <a:solidFill>
              <a:srgbClr val="FFC000"/>
            </a:solidFill>
            <a:prstDash val="solid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 algn="ctr"/>
            <a:endParaRPr lang="ro-RO" sz="2200" b="1" dirty="0">
              <a:solidFill>
                <a:srgbClr val="C00000"/>
              </a:solidFill>
            </a:endParaRPr>
          </a:p>
          <a:p>
            <a:pPr algn="ctr"/>
            <a:r>
              <a:rPr lang="ro-RO" sz="2400" b="1" dirty="0">
                <a:solidFill>
                  <a:srgbClr val="002060"/>
                </a:solidFill>
              </a:rPr>
              <a:t>Referitor la dosarul scanat al achiziției încărcat în </a:t>
            </a:r>
            <a:r>
              <a:rPr lang="ro-RO" sz="2400" b="1" dirty="0" err="1">
                <a:solidFill>
                  <a:srgbClr val="002060"/>
                </a:solidFill>
              </a:rPr>
              <a:t>MySMIS</a:t>
            </a:r>
            <a:endParaRPr lang="ro-RO" sz="2400" b="1" dirty="0">
              <a:solidFill>
                <a:srgbClr val="002060"/>
              </a:solidFill>
            </a:endParaRPr>
          </a:p>
          <a:p>
            <a:pPr algn="r"/>
            <a:endParaRPr lang="ro-RO" sz="2000" dirty="0">
              <a:solidFill>
                <a:srgbClr val="0070C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763688" y="4725144"/>
            <a:ext cx="6696744" cy="1233265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200" b="1" i="1" dirty="0">
                <a:solidFill>
                  <a:srgbClr val="C00000"/>
                </a:solidFill>
              </a:rPr>
              <a:t>Reținem</a:t>
            </a:r>
            <a:r>
              <a:rPr lang="ro-RO" sz="2200" b="1" dirty="0">
                <a:solidFill>
                  <a:srgbClr val="C00000"/>
                </a:solidFill>
              </a:rPr>
              <a:t>: </a:t>
            </a:r>
          </a:p>
          <a:p>
            <a:r>
              <a:rPr lang="ro-RO" sz="2200" b="1" dirty="0">
                <a:solidFill>
                  <a:srgbClr val="C00000"/>
                </a:solidFill>
              </a:rPr>
              <a:t>dosarul achiziției nu se transmite fizic - pe hârtie, la OI</a:t>
            </a:r>
          </a:p>
        </p:txBody>
      </p:sp>
    </p:spTree>
    <p:extLst>
      <p:ext uri="{BB962C8B-B14F-4D97-AF65-F5344CB8AC3E}">
        <p14:creationId xmlns:p14="http://schemas.microsoft.com/office/powerpoint/2010/main" val="1830154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A. Dosarul procedurii de achiziție (4)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461024" cy="5310469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Întocmire dosar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8" name="Rounded Rectangle 7"/>
          <p:cNvSpPr/>
          <p:nvPr/>
        </p:nvSpPr>
        <p:spPr>
          <a:xfrm>
            <a:off x="395536" y="1412777"/>
            <a:ext cx="2304256" cy="3487577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chemeClr val="accent6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2400" b="1" dirty="0"/>
              <a:t>c) Completarea informațiilor despre contract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o-RO" sz="2400" b="1" dirty="0"/>
              <a:t>și </a:t>
            </a:r>
          </a:p>
          <a:p>
            <a:pPr algn="ctr"/>
            <a:r>
              <a:rPr lang="ro-RO" sz="2400" b="1" dirty="0"/>
              <a:t>încărcarea dosarului achiziției </a:t>
            </a:r>
          </a:p>
          <a:p>
            <a:pPr algn="ctr"/>
            <a:r>
              <a:rPr lang="ro-RO" sz="2400" b="1" dirty="0"/>
              <a:t>în </a:t>
            </a:r>
            <a:r>
              <a:rPr lang="ro-RO" sz="2400" b="1" dirty="0" err="1"/>
              <a:t>MySMIS</a:t>
            </a:r>
            <a:endParaRPr lang="ro-RO" sz="2400" b="1" dirty="0"/>
          </a:p>
          <a:p>
            <a:pPr algn="ctr"/>
            <a:endParaRPr lang="ro-RO" sz="2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3059832" y="980729"/>
            <a:ext cx="5685113" cy="3384376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000" b="1" dirty="0">
                <a:solidFill>
                  <a:srgbClr val="002060"/>
                </a:solidFill>
              </a:rPr>
              <a:t>Informațiile referitoare la un contract </a:t>
            </a:r>
          </a:p>
          <a:p>
            <a:r>
              <a:rPr lang="ro-RO" sz="2000" b="1" dirty="0">
                <a:solidFill>
                  <a:srgbClr val="0070C0"/>
                </a:solidFill>
              </a:rPr>
              <a:t>– </a:t>
            </a:r>
            <a:r>
              <a:rPr lang="ro-RO" sz="2000" b="1" u="sng" dirty="0">
                <a:solidFill>
                  <a:srgbClr val="0070C0"/>
                </a:solidFill>
              </a:rPr>
              <a:t>se introduc o singură dată</a:t>
            </a:r>
            <a:r>
              <a:rPr lang="ro-RO" sz="2000" b="1" dirty="0">
                <a:solidFill>
                  <a:srgbClr val="0070C0"/>
                </a:solidFill>
              </a:rPr>
              <a:t> </a:t>
            </a:r>
            <a:r>
              <a:rPr lang="ro-RO" sz="2000" i="1" dirty="0">
                <a:solidFill>
                  <a:srgbClr val="0070C0"/>
                </a:solidFill>
              </a:rPr>
              <a:t>(pe o singură linie)</a:t>
            </a:r>
            <a:r>
              <a:rPr lang="ro-RO" sz="2000" dirty="0">
                <a:solidFill>
                  <a:srgbClr val="0070C0"/>
                </a:solidFill>
              </a:rPr>
              <a:t>,</a:t>
            </a:r>
          </a:p>
          <a:p>
            <a:pPr>
              <a:spcAft>
                <a:spcPts val="600"/>
              </a:spcAft>
            </a:pPr>
            <a:r>
              <a:rPr lang="ro-RO" sz="2000" b="1" dirty="0">
                <a:solidFill>
                  <a:srgbClr val="0070C0"/>
                </a:solidFill>
              </a:rPr>
              <a:t>în </a:t>
            </a:r>
            <a:r>
              <a:rPr lang="ro-RO" sz="2000" b="1" dirty="0" err="1">
                <a:solidFill>
                  <a:srgbClr val="0070C0"/>
                </a:solidFill>
              </a:rPr>
              <a:t>MySMIS</a:t>
            </a:r>
            <a:r>
              <a:rPr lang="ro-RO" sz="2000" b="1" dirty="0">
                <a:solidFill>
                  <a:srgbClr val="0070C0"/>
                </a:solidFill>
              </a:rPr>
              <a:t>/ </a:t>
            </a:r>
            <a:r>
              <a:rPr lang="ro-RO" sz="2000" b="1" dirty="0">
                <a:solidFill>
                  <a:srgbClr val="0070C0"/>
                </a:solidFill>
                <a:highlight>
                  <a:srgbClr val="BEFC6C"/>
                </a:highlight>
              </a:rPr>
              <a:t>modulul „Achiziții</a:t>
            </a:r>
            <a:r>
              <a:rPr lang="ro-RO" sz="2000" b="1" dirty="0">
                <a:solidFill>
                  <a:srgbClr val="0070C0"/>
                </a:solidFill>
              </a:rPr>
              <a:t>”: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Denumire contract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Tip contract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Nr. .../dată contract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Valoare fără/ cu TVA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sz="2000" dirty="0">
                <a:solidFill>
                  <a:srgbClr val="0070C0"/>
                </a:solidFill>
              </a:rPr>
              <a:t>Contractor...etc</a:t>
            </a:r>
          </a:p>
        </p:txBody>
      </p:sp>
      <p:sp>
        <p:nvSpPr>
          <p:cNvPr id="12" name="Chevron 11"/>
          <p:cNvSpPr/>
          <p:nvPr/>
        </p:nvSpPr>
        <p:spPr>
          <a:xfrm rot="5400000">
            <a:off x="1202814" y="5200864"/>
            <a:ext cx="617692" cy="67436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059833" y="4509120"/>
            <a:ext cx="5685112" cy="1681918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r>
              <a:rPr lang="ro-RO" sz="2000" b="1" dirty="0">
                <a:solidFill>
                  <a:srgbClr val="002060"/>
                </a:solidFill>
              </a:rPr>
              <a:t>Dosarul achiziției - scanat </a:t>
            </a:r>
            <a:r>
              <a:rPr lang="ro-RO" sz="2000" b="1" dirty="0">
                <a:solidFill>
                  <a:srgbClr val="0070C0"/>
                </a:solidFill>
              </a:rPr>
              <a:t>– se încarcă în </a:t>
            </a:r>
            <a:r>
              <a:rPr lang="ro-RO" sz="2000" b="1" dirty="0" err="1">
                <a:solidFill>
                  <a:srgbClr val="0070C0"/>
                </a:solidFill>
              </a:rPr>
              <a:t>MySMIS</a:t>
            </a:r>
            <a:r>
              <a:rPr lang="ro-RO" sz="2000" b="1" dirty="0">
                <a:solidFill>
                  <a:srgbClr val="0070C0"/>
                </a:solidFill>
              </a:rPr>
              <a:t>/ modulul „Achiziții”/ în </a:t>
            </a:r>
            <a:r>
              <a:rPr lang="ro-RO" sz="2000" b="1" dirty="0" err="1">
                <a:solidFill>
                  <a:srgbClr val="0070C0"/>
                </a:solidFill>
              </a:rPr>
              <a:t>taburile</a:t>
            </a:r>
            <a:r>
              <a:rPr lang="ro-RO" sz="2000" b="1" dirty="0">
                <a:solidFill>
                  <a:srgbClr val="0070C0"/>
                </a:solidFill>
              </a:rPr>
              <a:t>:</a:t>
            </a:r>
          </a:p>
          <a:p>
            <a:r>
              <a:rPr lang="ro-RO" sz="2000" dirty="0">
                <a:solidFill>
                  <a:srgbClr val="0070C0"/>
                </a:solidFill>
              </a:rPr>
              <a:t>Planificare; Publicare; Participanți procedură;</a:t>
            </a:r>
          </a:p>
          <a:p>
            <a:r>
              <a:rPr lang="ro-RO" sz="2000" dirty="0">
                <a:solidFill>
                  <a:srgbClr val="0070C0"/>
                </a:solidFill>
              </a:rPr>
              <a:t>Rezultat evaluare; Contract achiziție</a:t>
            </a:r>
          </a:p>
          <a:p>
            <a:pPr algn="r"/>
            <a:r>
              <a:rPr lang="ro-RO" sz="2000" b="1" i="1" dirty="0">
                <a:solidFill>
                  <a:srgbClr val="0070C0"/>
                </a:solidFill>
              </a:rPr>
              <a:t>la „Atașamente</a:t>
            </a:r>
            <a:r>
              <a:rPr lang="ro-RO" sz="2000" dirty="0">
                <a:solidFill>
                  <a:srgbClr val="0070C0"/>
                </a:solidFill>
              </a:rPr>
              <a:t>”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436210" y="2417759"/>
            <a:ext cx="2088232" cy="147761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 algn="ctr"/>
            <a:r>
              <a:rPr lang="ro-RO" sz="2000" b="1" dirty="0">
                <a:solidFill>
                  <a:srgbClr val="00B050"/>
                </a:solidFill>
              </a:rPr>
              <a:t>Sistemul </a:t>
            </a:r>
          </a:p>
          <a:p>
            <a:pPr algn="ctr"/>
            <a:r>
              <a:rPr lang="ro-RO" sz="2000" b="1" dirty="0">
                <a:solidFill>
                  <a:srgbClr val="00B050"/>
                </a:solidFill>
              </a:rPr>
              <a:t>generează </a:t>
            </a:r>
          </a:p>
          <a:p>
            <a:pPr algn="ctr"/>
            <a:r>
              <a:rPr lang="ro-RO" sz="2000" b="1" dirty="0">
                <a:solidFill>
                  <a:srgbClr val="00B050"/>
                </a:solidFill>
              </a:rPr>
              <a:t>ID - ul contractului</a:t>
            </a:r>
            <a:endParaRPr lang="ro-RO" sz="2000" dirty="0">
              <a:solidFill>
                <a:srgbClr val="00B050"/>
              </a:solidFill>
            </a:endParaRPr>
          </a:p>
        </p:txBody>
      </p:sp>
      <p:sp>
        <p:nvSpPr>
          <p:cNvPr id="21" name="Striped Right Arrow 20"/>
          <p:cNvSpPr/>
          <p:nvPr/>
        </p:nvSpPr>
        <p:spPr>
          <a:xfrm>
            <a:off x="5932154" y="2734618"/>
            <a:ext cx="288032" cy="843894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1901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o-RO" sz="3600" dirty="0">
                <a:latin typeface="+mn-lt"/>
              </a:rPr>
              <a:t>A. Dosarul procedurii de achiziție (5)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304" y="947861"/>
            <a:ext cx="8522591" cy="5217443"/>
          </a:xfrm>
          <a:noFill/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ro-R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Transmitere dosar </a:t>
            </a:r>
          </a:p>
          <a:p>
            <a:pPr marL="0" indent="0">
              <a:buNone/>
            </a:pPr>
            <a:endParaRPr lang="ro-RO" dirty="0"/>
          </a:p>
          <a:p>
            <a:pPr marL="0" indent="0">
              <a:buNone/>
            </a:pPr>
            <a:endParaRPr lang="ro-RO" dirty="0"/>
          </a:p>
        </p:txBody>
      </p:sp>
      <p:sp>
        <p:nvSpPr>
          <p:cNvPr id="8" name="Rounded Rectangle 7"/>
          <p:cNvSpPr/>
          <p:nvPr/>
        </p:nvSpPr>
        <p:spPr>
          <a:xfrm>
            <a:off x="388268" y="1484784"/>
            <a:ext cx="8216180" cy="3744416"/>
          </a:xfrm>
          <a:prstGeom prst="roundRect">
            <a:avLst/>
          </a:prstGeom>
          <a:pattFill prst="pct25">
            <a:fgClr>
              <a:srgbClr val="FFC000"/>
            </a:fgClr>
            <a:bgClr>
              <a:schemeClr val="bg1"/>
            </a:bgClr>
          </a:pattFill>
          <a:ln>
            <a:solidFill>
              <a:srgbClr val="FFC000"/>
            </a:solidFill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36000" rIns="0" bIns="36000" rtlCol="0" anchor="t"/>
          <a:lstStyle/>
          <a:p>
            <a:r>
              <a:rPr lang="ro-RO" sz="2400" b="1" dirty="0">
                <a:solidFill>
                  <a:srgbClr val="C00000"/>
                </a:solidFill>
              </a:rPr>
              <a:t>d) Informarea OI privind depunerea dosarului achiziției </a:t>
            </a:r>
            <a:endParaRPr lang="ro-RO" sz="2400" dirty="0">
              <a:solidFill>
                <a:srgbClr val="C00000"/>
              </a:solidFill>
            </a:endParaRPr>
          </a:p>
          <a:p>
            <a:pPr algn="ctr">
              <a:spcBef>
                <a:spcPts val="1200"/>
              </a:spcBef>
              <a:spcAft>
                <a:spcPts val="600"/>
              </a:spcAft>
            </a:pPr>
            <a:r>
              <a:rPr lang="ro-RO" sz="2200" dirty="0">
                <a:solidFill>
                  <a:srgbClr val="002060"/>
                </a:solidFill>
              </a:rPr>
              <a:t>Se transmite – </a:t>
            </a:r>
            <a:r>
              <a:rPr lang="ro-RO" sz="2200" b="1" dirty="0">
                <a:solidFill>
                  <a:srgbClr val="002060"/>
                </a:solidFill>
              </a:rPr>
              <a:t>pe e-mail</a:t>
            </a:r>
            <a:r>
              <a:rPr lang="ro-RO" sz="2200" dirty="0">
                <a:solidFill>
                  <a:srgbClr val="002060"/>
                </a:solidFill>
              </a:rPr>
              <a:t>: </a:t>
            </a:r>
            <a:r>
              <a:rPr lang="ro-RO" sz="2200" dirty="0">
                <a:solidFill>
                  <a:srgbClr val="002060"/>
                </a:solidFill>
                <a:hlinkClick r:id="rId2"/>
              </a:rPr>
              <a:t>secretariat@nord-vest.ro</a:t>
            </a:r>
            <a:endParaRPr lang="ro-RO" sz="2200" dirty="0">
              <a:solidFill>
                <a:srgbClr val="002060"/>
              </a:solidFill>
            </a:endParaRPr>
          </a:p>
          <a:p>
            <a:pPr algn="ctr">
              <a:spcBef>
                <a:spcPts val="1200"/>
              </a:spcBef>
              <a:spcAft>
                <a:spcPts val="600"/>
              </a:spcAft>
            </a:pPr>
            <a:endParaRPr lang="ro-RO" sz="2200" dirty="0">
              <a:solidFill>
                <a:srgbClr val="002060"/>
              </a:solidFill>
            </a:endParaRPr>
          </a:p>
          <a:p>
            <a:pPr algn="ctr"/>
            <a:r>
              <a:rPr lang="ro-RO" sz="2400" b="1" dirty="0">
                <a:solidFill>
                  <a:srgbClr val="002060"/>
                </a:solidFill>
              </a:rPr>
              <a:t>Adresa privind depunerea dosarului achiziției</a:t>
            </a:r>
          </a:p>
          <a:p>
            <a:pPr algn="ctr"/>
            <a:r>
              <a:rPr lang="ro-RO" sz="2400" b="1" i="1" dirty="0">
                <a:solidFill>
                  <a:srgbClr val="002060"/>
                </a:solidFill>
              </a:rPr>
              <a:t>Formularul 4.5.1.1 </a:t>
            </a:r>
          </a:p>
          <a:p>
            <a:pPr algn="ctr"/>
            <a:endParaRPr lang="ro-RO" sz="2200" i="1" dirty="0">
              <a:solidFill>
                <a:srgbClr val="002060"/>
              </a:solidFill>
            </a:endParaRPr>
          </a:p>
          <a:p>
            <a:pPr lvl="1"/>
            <a:endParaRPr lang="ro-RO" sz="2200" dirty="0">
              <a:solidFill>
                <a:srgbClr val="00206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829202" y="4502020"/>
            <a:ext cx="3633610" cy="1663283"/>
          </a:xfrm>
          <a:prstGeom prst="roundRect">
            <a:avLst/>
          </a:prstGeom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pPr algn="ctr"/>
            <a:r>
              <a:rPr lang="ro-RO" sz="2200" b="1" dirty="0">
                <a:solidFill>
                  <a:srgbClr val="C00000"/>
                </a:solidFill>
              </a:rPr>
              <a:t>Netransmiterea</a:t>
            </a:r>
            <a:r>
              <a:rPr lang="ro-RO" sz="2200" dirty="0">
                <a:solidFill>
                  <a:srgbClr val="C00000"/>
                </a:solidFill>
              </a:rPr>
              <a:t> Formularului 4.5.1.1 este </a:t>
            </a:r>
            <a:r>
              <a:rPr lang="ro-RO" sz="2200" b="1" dirty="0">
                <a:solidFill>
                  <a:srgbClr val="C00000"/>
                </a:solidFill>
              </a:rPr>
              <a:t>echivalentă </a:t>
            </a:r>
          </a:p>
          <a:p>
            <a:pPr algn="ctr"/>
            <a:r>
              <a:rPr lang="ro-RO" sz="2200" b="1" dirty="0">
                <a:solidFill>
                  <a:srgbClr val="C00000"/>
                </a:solidFill>
              </a:rPr>
              <a:t>cu nedepunerea </a:t>
            </a:r>
            <a:r>
              <a:rPr lang="ro-RO" sz="2200" dirty="0">
                <a:solidFill>
                  <a:srgbClr val="C00000"/>
                </a:solidFill>
              </a:rPr>
              <a:t>dosarului de achiziție</a:t>
            </a:r>
            <a:endParaRPr lang="ro-RO" sz="2200" dirty="0">
              <a:solidFill>
                <a:srgbClr val="0070C0"/>
              </a:solidFill>
            </a:endParaRPr>
          </a:p>
        </p:txBody>
      </p:sp>
      <p:sp>
        <p:nvSpPr>
          <p:cNvPr id="21" name="Chevron 20"/>
          <p:cNvSpPr/>
          <p:nvPr/>
        </p:nvSpPr>
        <p:spPr>
          <a:xfrm rot="5400000">
            <a:off x="4175328" y="2731778"/>
            <a:ext cx="288032" cy="386332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A7EF37-CA26-47F4-8A1C-02D7D11ECF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7147">
            <a:off x="7516891" y="1165342"/>
            <a:ext cx="654084" cy="926915"/>
          </a:xfrm>
          <a:prstGeom prst="rect">
            <a:avLst/>
          </a:prstGeom>
        </p:spPr>
      </p:pic>
      <p:sp>
        <p:nvSpPr>
          <p:cNvPr id="10" name="Rounded Rectangle 17">
            <a:extLst>
              <a:ext uri="{FF2B5EF4-FFF2-40B4-BE49-F238E27FC236}">
                <a16:creationId xmlns:a16="http://schemas.microsoft.com/office/drawing/2014/main" id="{E295FC89-9F54-4B60-B7CA-1A497082DC1C}"/>
              </a:ext>
            </a:extLst>
          </p:cNvPr>
          <p:cNvSpPr/>
          <p:nvPr/>
        </p:nvSpPr>
        <p:spPr>
          <a:xfrm>
            <a:off x="529207" y="4506686"/>
            <a:ext cx="3785593" cy="1655576"/>
          </a:xfrm>
          <a:prstGeom prst="roundRect">
            <a:avLst/>
          </a:prstGeom>
          <a:pattFill prst="pct40">
            <a:fgClr>
              <a:schemeClr val="accent6">
                <a:lumMod val="20000"/>
                <a:lumOff val="80000"/>
              </a:schemeClr>
            </a:fgClr>
            <a:bgClr>
              <a:schemeClr val="bg1"/>
            </a:bgClr>
          </a:pattFill>
          <a:ln w="15875">
            <a:noFill/>
            <a:prstDash val="dash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2000" tIns="36000" rIns="0" bIns="36000" rtlCol="0" anchor="ctr"/>
          <a:lstStyle/>
          <a:p>
            <a:endParaRPr lang="ro-RO" sz="2200" i="1" dirty="0">
              <a:solidFill>
                <a:srgbClr val="002060"/>
              </a:solidFill>
            </a:endParaRPr>
          </a:p>
          <a:p>
            <a:pPr algn="ctr"/>
            <a:r>
              <a:rPr lang="en-US" sz="2200" i="1" dirty="0">
                <a:solidFill>
                  <a:srgbClr val="002060"/>
                </a:solidFill>
              </a:rPr>
              <a:t>…cu datele de identificare ale </a:t>
            </a:r>
            <a:r>
              <a:rPr lang="ro-RO" sz="2200" i="1" u="sng" dirty="0">
                <a:solidFill>
                  <a:srgbClr val="002060"/>
                </a:solidFill>
              </a:rPr>
              <a:t>persoanei de contact </a:t>
            </a:r>
            <a:endParaRPr lang="en-US" sz="2200" i="1" u="sng" dirty="0">
              <a:solidFill>
                <a:srgbClr val="002060"/>
              </a:solidFill>
            </a:endParaRPr>
          </a:p>
          <a:p>
            <a:pPr algn="ctr"/>
            <a:r>
              <a:rPr lang="ro-RO" sz="2200" i="1" dirty="0">
                <a:solidFill>
                  <a:srgbClr val="002060"/>
                </a:solidFill>
              </a:rPr>
              <a:t>pentru răspunsul la clarificări </a:t>
            </a:r>
            <a:endParaRPr lang="ro-RO" sz="2400" dirty="0">
              <a:solidFill>
                <a:srgbClr val="002060"/>
              </a:solidFill>
            </a:endParaRPr>
          </a:p>
          <a:p>
            <a:endParaRPr lang="ro-RO" sz="2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185324"/>
      </p:ext>
    </p:extLst>
  </p:cSld>
  <p:clrMapOvr>
    <a:masterClrMapping/>
  </p:clrMapOvr>
</p:sld>
</file>

<file path=ppt/theme/theme1.xml><?xml version="1.0" encoding="utf-8"?>
<a:theme xmlns:a="http://schemas.openxmlformats.org/drawingml/2006/main" name="1_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14669</TotalTime>
  <Words>2709</Words>
  <Application>Microsoft Office PowerPoint</Application>
  <PresentationFormat>On-screen Show (4:3)</PresentationFormat>
  <Paragraphs>335</Paragraphs>
  <Slides>33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Cambria</vt:lpstr>
      <vt:lpstr>Times New Roman</vt:lpstr>
      <vt:lpstr>Trebuchet MS</vt:lpstr>
      <vt:lpstr>Wingdings</vt:lpstr>
      <vt:lpstr>1_Temă Office</vt:lpstr>
      <vt:lpstr>Office Theme</vt:lpstr>
      <vt:lpstr>Verificarea achizițiilor  </vt:lpstr>
      <vt:lpstr>Verificarea achizițiilor publice  și a conflictului de interese  pentru  autoritățile publice  și  beneficiarii privați care  au calitatea de autoritate contractantă </vt:lpstr>
      <vt:lpstr>Obiectul verificării</vt:lpstr>
      <vt:lpstr>Baza legală</vt:lpstr>
      <vt:lpstr>A. Dosarul procedurii de achiziție (1) </vt:lpstr>
      <vt:lpstr>A. Dosarul procedurii de achiziție (2) </vt:lpstr>
      <vt:lpstr>A. Dosarul procedurii de achiziție (3) </vt:lpstr>
      <vt:lpstr>A. Dosarul procedurii de achiziție (4) </vt:lpstr>
      <vt:lpstr>A. Dosarul procedurii de achiziție (5) </vt:lpstr>
      <vt:lpstr>A. Dosarul procedurii de achiziție (6) </vt:lpstr>
      <vt:lpstr>B. Dosarul Actului adițional (1) </vt:lpstr>
      <vt:lpstr>B. Dosarul Actului adițional (2) </vt:lpstr>
      <vt:lpstr>B. Dosarul Actului adițional (3) </vt:lpstr>
      <vt:lpstr>B. Dosarul Actului adițional (4) </vt:lpstr>
      <vt:lpstr>B. Dosarul Actului adițional (5) </vt:lpstr>
      <vt:lpstr>B. Dosarului Act adițional (6) </vt:lpstr>
      <vt:lpstr>C. Dosarul Achiziției directe (1) </vt:lpstr>
      <vt:lpstr>C. Dosarul achiziției directe (2) </vt:lpstr>
      <vt:lpstr>C. Dosarul achiziției directe (3) </vt:lpstr>
      <vt:lpstr>C. Dosarul achiziției directe (4) </vt:lpstr>
      <vt:lpstr> D. Notificarea privind modificările intervenite în structura personalului/ contractorilor/ terților susținători/ subcontractorilor – Formularul 4.7.1   (1) </vt:lpstr>
      <vt:lpstr> D. Notificarea privind modificările intervenite în structura personalului/...– Formularul 4.7.1   (2) </vt:lpstr>
      <vt:lpstr> D. Notificarea privind modificările intervenite în structura personalului/...– Formularul 4.7.1   (3) </vt:lpstr>
      <vt:lpstr> D. Notificarea privind modificările intervenite în structura personalului/...– Formularul 4.7.1   (4)  </vt:lpstr>
      <vt:lpstr> D. Notificarea privind modificările intervenite în structura personalului/...– Formularul 4.7.1   (5) </vt:lpstr>
      <vt:lpstr> D. Notificarea privind modificările intervenite în structura personalului/...– Formularul 4.7.1   (6)  </vt:lpstr>
      <vt:lpstr> D. Notificarea privind modificările intervenite în structura personalului/...– Formularul 4.7.1   (7)  </vt:lpstr>
      <vt:lpstr> D. Notificarea privind modificările intervenite în structura personalului/... – Formularul 4.7.1   (8) </vt:lpstr>
      <vt:lpstr> D. Notificarea privind modificările intervenite în structura personalului/... – Formularul 4.7.1   (9) </vt:lpstr>
      <vt:lpstr>PowerPoint Presentation</vt:lpstr>
      <vt:lpstr>PowerPoint Presentation</vt:lpstr>
      <vt:lpstr>Informații</vt:lpstr>
      <vt:lpstr>Vă mulțumim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nicolaedemian</dc:creator>
  <cp:lastModifiedBy>Nicolae Demian</cp:lastModifiedBy>
  <cp:revision>2274</cp:revision>
  <cp:lastPrinted>2020-06-25T10:01:58Z</cp:lastPrinted>
  <dcterms:created xsi:type="dcterms:W3CDTF">2016-06-17T09:46:57Z</dcterms:created>
  <dcterms:modified xsi:type="dcterms:W3CDTF">2022-07-27T16:53:04Z</dcterms:modified>
</cp:coreProperties>
</file>