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5"/>
  </p:notesMasterIdLst>
  <p:handoutMasterIdLst>
    <p:handoutMasterId r:id="rId56"/>
  </p:handoutMasterIdLst>
  <p:sldIdLst>
    <p:sldId id="256" r:id="rId2"/>
    <p:sldId id="311" r:id="rId3"/>
    <p:sldId id="351" r:id="rId4"/>
    <p:sldId id="398" r:id="rId5"/>
    <p:sldId id="345" r:id="rId6"/>
    <p:sldId id="347" r:id="rId7"/>
    <p:sldId id="348" r:id="rId8"/>
    <p:sldId id="308" r:id="rId9"/>
    <p:sldId id="354" r:id="rId10"/>
    <p:sldId id="399" r:id="rId11"/>
    <p:sldId id="403" r:id="rId12"/>
    <p:sldId id="404" r:id="rId13"/>
    <p:sldId id="405" r:id="rId14"/>
    <p:sldId id="406" r:id="rId15"/>
    <p:sldId id="355" r:id="rId16"/>
    <p:sldId id="358" r:id="rId17"/>
    <p:sldId id="401" r:id="rId18"/>
    <p:sldId id="407" r:id="rId19"/>
    <p:sldId id="408" r:id="rId20"/>
    <p:sldId id="409" r:id="rId21"/>
    <p:sldId id="410" r:id="rId22"/>
    <p:sldId id="402" r:id="rId23"/>
    <p:sldId id="411" r:id="rId24"/>
    <p:sldId id="412" r:id="rId25"/>
    <p:sldId id="413" r:id="rId26"/>
    <p:sldId id="414" r:id="rId27"/>
    <p:sldId id="415" r:id="rId28"/>
    <p:sldId id="416" r:id="rId29"/>
    <p:sldId id="419" r:id="rId30"/>
    <p:sldId id="430" r:id="rId31"/>
    <p:sldId id="440" r:id="rId32"/>
    <p:sldId id="441" r:id="rId33"/>
    <p:sldId id="446" r:id="rId34"/>
    <p:sldId id="447" r:id="rId35"/>
    <p:sldId id="444" r:id="rId36"/>
    <p:sldId id="445" r:id="rId37"/>
    <p:sldId id="437" r:id="rId38"/>
    <p:sldId id="431" r:id="rId39"/>
    <p:sldId id="432" r:id="rId40"/>
    <p:sldId id="436" r:id="rId41"/>
    <p:sldId id="450" r:id="rId42"/>
    <p:sldId id="448" r:id="rId43"/>
    <p:sldId id="449" r:id="rId44"/>
    <p:sldId id="435" r:id="rId45"/>
    <p:sldId id="434" r:id="rId46"/>
    <p:sldId id="438" r:id="rId47"/>
    <p:sldId id="439" r:id="rId48"/>
    <p:sldId id="442" r:id="rId49"/>
    <p:sldId id="420" r:id="rId50"/>
    <p:sldId id="421" r:id="rId51"/>
    <p:sldId id="422" r:id="rId52"/>
    <p:sldId id="423" r:id="rId53"/>
    <p:sldId id="316" r:id="rId54"/>
  </p:sldIdLst>
  <p:sldSz cx="9144000" cy="6858000" type="screen4x3"/>
  <p:notesSz cx="6797675" cy="9926638"/>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80"/>
    <a:srgbClr val="008000"/>
    <a:srgbClr val="B6064D"/>
    <a:srgbClr val="FC3C28"/>
    <a:srgbClr val="41D00E"/>
    <a:srgbClr val="3BBB0D"/>
    <a:srgbClr val="FB5033"/>
    <a:srgbClr val="FE7C6E"/>
    <a:srgbClr val="FF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4723" autoAdjust="0"/>
  </p:normalViewPr>
  <p:slideViewPr>
    <p:cSldViewPr>
      <p:cViewPr>
        <p:scale>
          <a:sx n="80" d="100"/>
          <a:sy n="80" d="100"/>
        </p:scale>
        <p:origin x="-2520" y="-7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73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2960119-CA50-4CA3-8244-970CEE64C02A}" type="datetimeFigureOut">
              <a:rPr lang="ro-RO" smtClean="0"/>
              <a:pPr/>
              <a:t>19.06.2019</a:t>
            </a:fld>
            <a:endParaRPr lang="ro-RO"/>
          </a:p>
        </p:txBody>
      </p:sp>
      <p:sp>
        <p:nvSpPr>
          <p:cNvPr id="4" name="Substituent subsol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ro-RO"/>
          </a:p>
        </p:txBody>
      </p:sp>
      <p:sp>
        <p:nvSpPr>
          <p:cNvPr id="5" name="Substituent număr diapozitiv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0394E148-F04E-4724-B02E-B1546AC2DD1E}" type="slidenum">
              <a:rPr lang="ro-RO" smtClean="0"/>
              <a:pPr/>
              <a:t>‹#›</a:t>
            </a:fld>
            <a:endParaRPr lang="ro-RO"/>
          </a:p>
        </p:txBody>
      </p:sp>
    </p:spTree>
    <p:extLst>
      <p:ext uri="{BB962C8B-B14F-4D97-AF65-F5344CB8AC3E}">
        <p14:creationId xmlns:p14="http://schemas.microsoft.com/office/powerpoint/2010/main" val="3259016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3C7486A-748E-4AA8-A906-74DFE3630927}" type="datetimeFigureOut">
              <a:rPr lang="ro-RO" smtClean="0"/>
              <a:pPr/>
              <a:t>19.06.2019</a:t>
            </a:fld>
            <a:endParaRPr lang="ro-R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79E2477-BB19-44DD-BCEB-32BA04AFBC52}" type="slidenum">
              <a:rPr lang="ro-RO" smtClean="0"/>
              <a:pPr/>
              <a:t>‹#›</a:t>
            </a:fld>
            <a:endParaRPr lang="ro-RO"/>
          </a:p>
        </p:txBody>
      </p:sp>
    </p:spTree>
    <p:extLst>
      <p:ext uri="{BB962C8B-B14F-4D97-AF65-F5344CB8AC3E}">
        <p14:creationId xmlns:p14="http://schemas.microsoft.com/office/powerpoint/2010/main" val="296227694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10"/>
          </p:nvPr>
        </p:nvSpPr>
        <p:spPr/>
        <p:txBody>
          <a:bodyPr/>
          <a:lstStyle/>
          <a:p>
            <a:fld id="{079E2477-BB19-44DD-BCEB-32BA04AFBC52}" type="slidenum">
              <a:rPr lang="ro-RO" smtClean="0"/>
              <a:pPr/>
              <a:t>1</a:t>
            </a:fld>
            <a:endParaRPr lang="ro-RO"/>
          </a:p>
        </p:txBody>
      </p:sp>
    </p:spTree>
    <p:extLst>
      <p:ext uri="{BB962C8B-B14F-4D97-AF65-F5344CB8AC3E}">
        <p14:creationId xmlns:p14="http://schemas.microsoft.com/office/powerpoint/2010/main" val="714743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079E2477-BB19-44DD-BCEB-32BA04AFBC52}" type="slidenum">
              <a:rPr lang="ro-RO" smtClean="0"/>
              <a:pPr/>
              <a:t>33</a:t>
            </a:fld>
            <a:endParaRPr lang="ro-RO"/>
          </a:p>
        </p:txBody>
      </p:sp>
    </p:spTree>
    <p:extLst>
      <p:ext uri="{BB962C8B-B14F-4D97-AF65-F5344CB8AC3E}">
        <p14:creationId xmlns:p14="http://schemas.microsoft.com/office/powerpoint/2010/main" val="2379848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079E2477-BB19-44DD-BCEB-32BA04AFBC52}" type="slidenum">
              <a:rPr lang="ro-RO" smtClean="0"/>
              <a:pPr/>
              <a:t>34</a:t>
            </a:fld>
            <a:endParaRPr lang="ro-RO"/>
          </a:p>
        </p:txBody>
      </p:sp>
    </p:spTree>
    <p:extLst>
      <p:ext uri="{BB962C8B-B14F-4D97-AF65-F5344CB8AC3E}">
        <p14:creationId xmlns:p14="http://schemas.microsoft.com/office/powerpoint/2010/main" val="2379848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079E2477-BB19-44DD-BCEB-32BA04AFBC52}" type="slidenum">
              <a:rPr lang="ro-RO" smtClean="0"/>
              <a:pPr/>
              <a:t>44</a:t>
            </a:fld>
            <a:endParaRPr lang="ro-RO"/>
          </a:p>
        </p:txBody>
      </p:sp>
    </p:spTree>
    <p:extLst>
      <p:ext uri="{BB962C8B-B14F-4D97-AF65-F5344CB8AC3E}">
        <p14:creationId xmlns:p14="http://schemas.microsoft.com/office/powerpoint/2010/main" val="3518409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079E2477-BB19-44DD-BCEB-32BA04AFBC52}" type="slidenum">
              <a:rPr lang="ro-RO" smtClean="0"/>
              <a:pPr/>
              <a:t>52</a:t>
            </a:fld>
            <a:endParaRPr lang="ro-RO"/>
          </a:p>
        </p:txBody>
      </p:sp>
    </p:spTree>
    <p:extLst>
      <p:ext uri="{BB962C8B-B14F-4D97-AF65-F5344CB8AC3E}">
        <p14:creationId xmlns:p14="http://schemas.microsoft.com/office/powerpoint/2010/main" val="34808033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dirty="0" smtClean="0"/>
              <a:t>Faceți clic pentru a edita stilul de titlu Coordonator</a:t>
            </a:r>
            <a:endParaRPr lang="ro-RO" dirty="0"/>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dirty="0" smtClean="0"/>
              <a:t>Faceți clic pentru editarea stilului de subtitlu al coordonatorului</a:t>
            </a:r>
            <a:endParaRPr lang="ro-RO" dirty="0"/>
          </a:p>
        </p:txBody>
      </p:sp>
      <p:sp>
        <p:nvSpPr>
          <p:cNvPr id="4" name="Substituent dată 3"/>
          <p:cNvSpPr>
            <a:spLocks noGrp="1"/>
          </p:cNvSpPr>
          <p:nvPr>
            <p:ph type="dt" sz="half" idx="10"/>
          </p:nvPr>
        </p:nvSpPr>
        <p:spPr/>
        <p:txBody>
          <a:bodyPr/>
          <a:lstStyle/>
          <a:p>
            <a:fld id="{6C24B852-DABE-4D06-A9C0-020A7DD80045}" type="datetime1">
              <a:rPr lang="ro-RO" smtClean="0"/>
              <a:t>19.06.2019</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FA2CE5B5-3460-44E8-BCF4-236084A3745A}" type="slidenum">
              <a:rPr lang="ro-RO" smtClean="0"/>
              <a:pPr/>
              <a:t>‹#›</a:t>
            </a:fld>
            <a:endParaRPr lang="ro-RO"/>
          </a:p>
        </p:txBody>
      </p:sp>
      <p:pic>
        <p:nvPicPr>
          <p:cNvPr id="7" name="Picture 3" descr="C:\Users\nicolaedemian\Desktop\Sigla sus.PNG"/>
          <p:cNvPicPr>
            <a:picLocks noChangeArrowheads="1"/>
          </p:cNvPicPr>
          <p:nvPr userDrawn="1"/>
        </p:nvPicPr>
        <p:blipFill>
          <a:blip r:embed="rId2" cstate="print"/>
          <a:srcRect/>
          <a:stretch>
            <a:fillRect/>
          </a:stretch>
        </p:blipFill>
        <p:spPr bwMode="auto">
          <a:xfrm>
            <a:off x="60823" y="0"/>
            <a:ext cx="9022862" cy="1524000"/>
          </a:xfrm>
          <a:prstGeom prst="rect">
            <a:avLst/>
          </a:prstGeom>
          <a:noFill/>
        </p:spPr>
      </p:pic>
      <p:pic>
        <p:nvPicPr>
          <p:cNvPr id="8" name="Picture 2" descr="C:\Users\nicolaedemian\Desktop\sigla josss.PNG"/>
          <p:cNvPicPr>
            <a:picLocks noChangeAspect="1" noChangeArrowheads="1"/>
          </p:cNvPicPr>
          <p:nvPr userDrawn="1"/>
        </p:nvPicPr>
        <p:blipFill>
          <a:blip r:embed="rId3" cstate="print"/>
          <a:srcRect/>
          <a:stretch>
            <a:fillRect/>
          </a:stretch>
        </p:blipFill>
        <p:spPr bwMode="auto">
          <a:xfrm>
            <a:off x="0" y="6200794"/>
            <a:ext cx="9144000" cy="657206"/>
          </a:xfrm>
          <a:prstGeom prst="rect">
            <a:avLst/>
          </a:prstGeom>
          <a:noFill/>
        </p:spPr>
      </p:pic>
      <p:pic>
        <p:nvPicPr>
          <p:cNvPr id="10" name="Picture 3" descr="C:\Users\nicolaedemian\Downloads\Sigla joss.png"/>
          <p:cNvPicPr>
            <a:picLocks noChangeAspect="1" noChangeArrowheads="1"/>
          </p:cNvPicPr>
          <p:nvPr userDrawn="1"/>
        </p:nvPicPr>
        <p:blipFill>
          <a:blip r:embed="rId4" cstate="print"/>
          <a:srcRect/>
          <a:stretch>
            <a:fillRect/>
          </a:stretch>
        </p:blipFill>
        <p:spPr bwMode="auto">
          <a:xfrm>
            <a:off x="0" y="6226175"/>
            <a:ext cx="9144000" cy="631825"/>
          </a:xfrm>
          <a:prstGeom prst="rect">
            <a:avLst/>
          </a:prstGeom>
          <a:noFill/>
        </p:spPr>
      </p:pic>
      <p:pic>
        <p:nvPicPr>
          <p:cNvPr id="11" name="Picture 4" descr="noua sigla color"/>
          <p:cNvPicPr>
            <a:picLocks noChangeAspect="1" noChangeArrowheads="1"/>
          </p:cNvPicPr>
          <p:nvPr userDrawn="1"/>
        </p:nvPicPr>
        <p:blipFill>
          <a:blip r:embed="rId5" cstate="print"/>
          <a:srcRect/>
          <a:stretch>
            <a:fillRect/>
          </a:stretch>
        </p:blipFill>
        <p:spPr bwMode="auto">
          <a:xfrm>
            <a:off x="3275856" y="4437112"/>
            <a:ext cx="2594361" cy="1775512"/>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6CAF0260-0BB6-4CC2-B30E-26D1A1145F9B}" type="datetime1">
              <a:rPr lang="ro-RO" smtClean="0"/>
              <a:t>19.06.2019</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FA2CE5B5-3460-44E8-BCF4-236084A3745A}"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D93C12B1-B826-473A-B523-F6AE5B7C89DC}" type="datetime1">
              <a:rPr lang="ro-RO" smtClean="0"/>
              <a:t>19.06.2019</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FA2CE5B5-3460-44E8-BCF4-236084A3745A}" type="slidenum">
              <a:rPr lang="ro-RO" smtClean="0"/>
              <a:pPr/>
              <a:t>‹#›</a:t>
            </a:fld>
            <a:endParaRPr lang="ro-R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BA76E306-53B7-43A5-93F4-A7D55FC3AEF1}" type="datetime1">
              <a:rPr lang="ro-RO" smtClean="0"/>
              <a:t>19.06.2019</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FA2CE5B5-3460-44E8-BCF4-236084A3745A}"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3568" y="1700809"/>
            <a:ext cx="7772400" cy="936104"/>
          </a:xfrm>
        </p:spPr>
        <p:txBody>
          <a:bodyPr/>
          <a:lstStyle/>
          <a:p>
            <a:r>
              <a:rPr lang="ro-RO" dirty="0" smtClean="0"/>
              <a:t>Faceți clic pentru a edita stilul de titlu Coordonator</a:t>
            </a:r>
            <a:endParaRPr lang="ro-RO" dirty="0"/>
          </a:p>
        </p:txBody>
      </p:sp>
      <p:sp>
        <p:nvSpPr>
          <p:cNvPr id="5" name="Substituent subsol 4"/>
          <p:cNvSpPr>
            <a:spLocks noGrp="1"/>
          </p:cNvSpPr>
          <p:nvPr>
            <p:ph type="ftr" sz="quarter" idx="11"/>
          </p:nvPr>
        </p:nvSpPr>
        <p:spPr>
          <a:xfrm>
            <a:off x="251520" y="6381328"/>
            <a:ext cx="8640960" cy="476672"/>
          </a:xfrm>
        </p:spPr>
        <p:txBody>
          <a:bodyPr/>
          <a:lstStyle/>
          <a:p>
            <a:endParaRPr lang="ro-RO" dirty="0"/>
          </a:p>
        </p:txBody>
      </p:sp>
      <p:pic>
        <p:nvPicPr>
          <p:cNvPr id="7" name="Picture 3" descr="C:\Users\nicolaedemian\Desktop\Sigla sus.PNG"/>
          <p:cNvPicPr>
            <a:picLocks noChangeArrowheads="1"/>
          </p:cNvPicPr>
          <p:nvPr userDrawn="1"/>
        </p:nvPicPr>
        <p:blipFill>
          <a:blip r:embed="rId2" cstate="print"/>
          <a:srcRect/>
          <a:stretch>
            <a:fillRect/>
          </a:stretch>
        </p:blipFill>
        <p:spPr bwMode="auto">
          <a:xfrm>
            <a:off x="60823" y="0"/>
            <a:ext cx="9022862" cy="1524000"/>
          </a:xfrm>
          <a:prstGeom prst="rect">
            <a:avLst/>
          </a:prstGeom>
          <a:noFill/>
        </p:spPr>
      </p:pic>
      <p:pic>
        <p:nvPicPr>
          <p:cNvPr id="9" name="Picture 4" descr="noua sigla color"/>
          <p:cNvPicPr>
            <a:picLocks noChangeAspect="1" noChangeArrowheads="1"/>
          </p:cNvPicPr>
          <p:nvPr userDrawn="1"/>
        </p:nvPicPr>
        <p:blipFill>
          <a:blip r:embed="rId3" cstate="print"/>
          <a:srcRect/>
          <a:stretch>
            <a:fillRect/>
          </a:stretch>
        </p:blipFill>
        <p:spPr bwMode="auto">
          <a:xfrm>
            <a:off x="107504" y="2996952"/>
            <a:ext cx="2594361" cy="1847520"/>
          </a:xfrm>
          <a:prstGeom prst="rect">
            <a:avLst/>
          </a:prstGeom>
          <a:noFill/>
          <a:ln w="9525">
            <a:noFill/>
            <a:miter lim="800000"/>
            <a:headEnd/>
            <a:tailEnd/>
          </a:ln>
        </p:spPr>
      </p:pic>
      <p:sp>
        <p:nvSpPr>
          <p:cNvPr id="12" name="Substituent subsol 4"/>
          <p:cNvSpPr txBox="1">
            <a:spLocks/>
          </p:cNvSpPr>
          <p:nvPr userDrawn="1"/>
        </p:nvSpPr>
        <p:spPr>
          <a:xfrm>
            <a:off x="2699792" y="3429000"/>
            <a:ext cx="6264696" cy="1224136"/>
          </a:xfrm>
          <a:prstGeom prst="rect">
            <a:avLst/>
          </a:prstGeom>
        </p:spPr>
        <p:txBody>
          <a:bodyPr vert="horz" lIns="91440" tIns="45720" rIns="91440" bIns="45720" rtlCol="0" anchor="t"/>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ro-RO" sz="1400" b="0" i="0" u="none" strike="noStrike" kern="1200" cap="none" spc="0" normalizeH="0" baseline="0" noProof="0" dirty="0" smtClean="0">
                <a:ln>
                  <a:noFill/>
                </a:ln>
                <a:effectLst/>
                <a:uLnTx/>
                <a:uFillTx/>
                <a:latin typeface="Trebuchet MS" pitchFamily="34" charset="0"/>
                <a:ea typeface="+mn-ea"/>
                <a:cs typeface="+mn-cs"/>
              </a:rPr>
              <a:t>Sediul social: 407059, Rădaia, nr. 50, Comuna Baciu, jud. Cluj</a:t>
            </a:r>
          </a:p>
          <a:p>
            <a:pPr marL="0" marR="0" lvl="0" indent="0" defTabSz="914400" rtl="0" eaLnBrk="1" fontAlgn="auto" latinLnBrk="0" hangingPunct="1">
              <a:lnSpc>
                <a:spcPct val="100000"/>
              </a:lnSpc>
              <a:spcBef>
                <a:spcPts val="0"/>
              </a:spcBef>
              <a:spcAft>
                <a:spcPts val="0"/>
              </a:spcAft>
              <a:buClrTx/>
              <a:buSzTx/>
              <a:buFontTx/>
              <a:buNone/>
              <a:tabLst/>
              <a:defRPr/>
            </a:pPr>
            <a:r>
              <a:rPr lang="ro-RO" sz="1400" b="0" i="0" dirty="0" smtClean="0">
                <a:latin typeface="Trebuchet MS" pitchFamily="34" charset="0"/>
              </a:rPr>
              <a:t>Sediul secundar: 400118, Calea Dorobanților, nr. 3, Cluj-Napoca, </a:t>
            </a:r>
          </a:p>
          <a:p>
            <a:pPr marL="0" marR="0" lvl="0" indent="0" defTabSz="914400" rtl="0" eaLnBrk="1" fontAlgn="auto" latinLnBrk="0" hangingPunct="1">
              <a:lnSpc>
                <a:spcPct val="100000"/>
              </a:lnSpc>
              <a:spcBef>
                <a:spcPts val="0"/>
              </a:spcBef>
              <a:spcAft>
                <a:spcPts val="0"/>
              </a:spcAft>
              <a:buClrTx/>
              <a:buSzTx/>
              <a:buFontTx/>
              <a:buNone/>
              <a:tabLst/>
              <a:defRPr/>
            </a:pPr>
            <a:r>
              <a:rPr lang="ro-RO" sz="1400" b="0" i="0" dirty="0" smtClean="0">
                <a:latin typeface="Trebuchet MS" pitchFamily="34" charset="0"/>
              </a:rPr>
              <a:t>tel: 0264 431550, fax: 0264 439222</a:t>
            </a:r>
          </a:p>
          <a:p>
            <a:pPr marL="0" marR="0" lvl="0" indent="0" defTabSz="914400" rtl="0" eaLnBrk="1" fontAlgn="auto" latinLnBrk="0" hangingPunct="1">
              <a:lnSpc>
                <a:spcPct val="100000"/>
              </a:lnSpc>
              <a:spcBef>
                <a:spcPts val="0"/>
              </a:spcBef>
              <a:spcAft>
                <a:spcPts val="0"/>
              </a:spcAft>
              <a:buClrTx/>
              <a:buSzTx/>
              <a:buFontTx/>
              <a:buNone/>
              <a:tabLst/>
              <a:defRPr/>
            </a:pPr>
            <a:r>
              <a:rPr kumimoji="0" lang="ro-RO" sz="1400" b="0" i="0" u="none" strike="noStrike" kern="1200" cap="none" spc="0" normalizeH="0" baseline="0" noProof="0" dirty="0" smtClean="0">
                <a:ln>
                  <a:noFill/>
                </a:ln>
                <a:effectLst/>
                <a:uLnTx/>
                <a:uFillTx/>
                <a:latin typeface="Trebuchet MS" pitchFamily="34" charset="0"/>
                <a:ea typeface="+mn-ea"/>
                <a:cs typeface="+mn-cs"/>
              </a:rPr>
              <a:t>secretariat@nord-vest.ro,</a:t>
            </a:r>
            <a:r>
              <a:rPr kumimoji="0" lang="ro-RO" sz="1400" b="0" i="0" u="none" strike="noStrike" kern="1200" cap="none" spc="0" normalizeH="0" noProof="0" dirty="0" smtClean="0">
                <a:ln>
                  <a:noFill/>
                </a:ln>
                <a:effectLst/>
                <a:uLnTx/>
                <a:uFillTx/>
                <a:latin typeface="Trebuchet MS" pitchFamily="34" charset="0"/>
                <a:ea typeface="+mn-ea"/>
                <a:cs typeface="+mn-cs"/>
              </a:rPr>
              <a:t> comunicare@nord-vest.ro, </a:t>
            </a:r>
          </a:p>
          <a:p>
            <a:pPr marL="0" marR="0" lvl="0" indent="0" defTabSz="914400" rtl="0" eaLnBrk="1" fontAlgn="auto" latinLnBrk="0" hangingPunct="1">
              <a:lnSpc>
                <a:spcPct val="100000"/>
              </a:lnSpc>
              <a:spcBef>
                <a:spcPts val="0"/>
              </a:spcBef>
              <a:spcAft>
                <a:spcPts val="0"/>
              </a:spcAft>
              <a:buClrTx/>
              <a:buSzTx/>
              <a:buFontTx/>
              <a:buNone/>
              <a:tabLst/>
              <a:defRPr/>
            </a:pPr>
            <a:r>
              <a:rPr kumimoji="0" lang="ro-RO" sz="1400" b="0" i="0" u="none" strike="noStrike" kern="1200" cap="none" spc="0" normalizeH="0" noProof="0" dirty="0" smtClean="0">
                <a:ln>
                  <a:noFill/>
                </a:ln>
                <a:effectLst/>
                <a:uLnTx/>
                <a:uFillTx/>
                <a:latin typeface="Trebuchet MS" pitchFamily="34" charset="0"/>
                <a:ea typeface="+mn-ea"/>
                <a:cs typeface="+mn-cs"/>
              </a:rPr>
              <a:t>www.nord-vest.ro, www.transilvania-nord.ro, www.northerntransylvania.eu</a:t>
            </a:r>
            <a:endParaRPr kumimoji="0" lang="ro-RO" sz="1400" b="0" i="0" u="none" strike="noStrike" kern="1200" cap="none" spc="0" normalizeH="0" baseline="0" noProof="0" dirty="0" smtClean="0">
              <a:ln>
                <a:noFill/>
              </a:ln>
              <a:effectLst/>
              <a:uLnTx/>
              <a:uFillTx/>
              <a:latin typeface="Trebuchet MS"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200" b="0" i="0" u="none" strike="noStrike" kern="1200" cap="none" spc="0" normalizeH="0" baseline="0" noProof="0" dirty="0" smtClean="0">
                <a:ln>
                  <a:noFill/>
                </a:ln>
                <a:solidFill>
                  <a:schemeClr val="tx1">
                    <a:tint val="75000"/>
                  </a:schemeClr>
                </a:solidFill>
                <a:effectLst/>
                <a:uLnTx/>
                <a:uFillTx/>
                <a:latin typeface="+mn-lt"/>
                <a:ea typeface="+mn-ea"/>
                <a:cs typeface="+mn-cs"/>
              </a:rPr>
              <a:t> </a:t>
            </a:r>
            <a:endParaRPr kumimoji="0" lang="ro-RO"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27" name="Picture 3" descr="C:\Users\nicolaedemian\Downloads\Sigla joss.png"/>
          <p:cNvPicPr>
            <a:picLocks noChangeAspect="1" noChangeArrowheads="1"/>
          </p:cNvPicPr>
          <p:nvPr userDrawn="1"/>
        </p:nvPicPr>
        <p:blipFill>
          <a:blip r:embed="rId4" cstate="print"/>
          <a:srcRect/>
          <a:stretch>
            <a:fillRect/>
          </a:stretch>
        </p:blipFill>
        <p:spPr bwMode="auto">
          <a:xfrm>
            <a:off x="0" y="5661248"/>
            <a:ext cx="9144000" cy="631825"/>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hasCustomPrompt="1"/>
          </p:nvPr>
        </p:nvSpPr>
        <p:spPr>
          <a:xfrm>
            <a:off x="457200" y="274638"/>
            <a:ext cx="8229600" cy="562074"/>
          </a:xfrm>
        </p:spPr>
        <p:txBody>
          <a:bodyPr/>
          <a:lstStyle/>
          <a:p>
            <a:r>
              <a:rPr lang="ro-RO" dirty="0" smtClean="0"/>
              <a:t>Faceți clic pentru a edita stilul</a:t>
            </a:r>
            <a:endParaRPr lang="ro-RO" dirty="0"/>
          </a:p>
        </p:txBody>
      </p:sp>
      <p:sp>
        <p:nvSpPr>
          <p:cNvPr id="3" name="Substituent conținut 2"/>
          <p:cNvSpPr>
            <a:spLocks noGrp="1"/>
          </p:cNvSpPr>
          <p:nvPr>
            <p:ph idx="1"/>
          </p:nvPr>
        </p:nvSpPr>
        <p:spPr>
          <a:xfrm>
            <a:off x="457200" y="980728"/>
            <a:ext cx="8229600" cy="5145435"/>
          </a:xfrm>
        </p:spPr>
        <p:txBody>
          <a:bodyPr/>
          <a:lstStyle/>
          <a:p>
            <a:pPr lvl="0"/>
            <a:r>
              <a:rPr lang="ro-RO" dirty="0" smtClean="0"/>
              <a:t>Faceți clic pentru a edita stilurile de text Coordonator</a:t>
            </a:r>
          </a:p>
          <a:p>
            <a:pPr lvl="1"/>
            <a:r>
              <a:rPr lang="ro-RO" dirty="0" smtClean="0"/>
              <a:t>Al doilea nivel</a:t>
            </a:r>
          </a:p>
          <a:p>
            <a:pPr lvl="2"/>
            <a:r>
              <a:rPr lang="ro-RO" dirty="0" smtClean="0"/>
              <a:t>Al treilea nivel</a:t>
            </a:r>
          </a:p>
          <a:p>
            <a:pPr lvl="3"/>
            <a:r>
              <a:rPr lang="ro-RO" dirty="0" smtClean="0"/>
              <a:t>Al patrulea nivel</a:t>
            </a:r>
          </a:p>
          <a:p>
            <a:pPr lvl="4"/>
            <a:r>
              <a:rPr lang="ro-RO" dirty="0" smtClean="0"/>
              <a:t>Al cincilea nivel</a:t>
            </a:r>
            <a:endParaRPr lang="ro-RO" dirty="0"/>
          </a:p>
        </p:txBody>
      </p:sp>
      <p:sp>
        <p:nvSpPr>
          <p:cNvPr id="4" name="Substituent dată 3"/>
          <p:cNvSpPr>
            <a:spLocks noGrp="1"/>
          </p:cNvSpPr>
          <p:nvPr>
            <p:ph type="dt" sz="half" idx="10"/>
          </p:nvPr>
        </p:nvSpPr>
        <p:spPr/>
        <p:txBody>
          <a:bodyPr/>
          <a:lstStyle/>
          <a:p>
            <a:fld id="{7B3A5BF5-37A5-4B18-BE67-A9C802288A2D}" type="datetime1">
              <a:rPr lang="ro-RO" smtClean="0"/>
              <a:t>19.06.2019</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FA2CE5B5-3460-44E8-BCF4-236084A3745A}" type="slidenum">
              <a:rPr lang="ro-RO" smtClean="0"/>
              <a:pPr/>
              <a:t>‹#›</a:t>
            </a:fld>
            <a:endParaRPr lang="ro-RO"/>
          </a:p>
        </p:txBody>
      </p:sp>
      <p:pic>
        <p:nvPicPr>
          <p:cNvPr id="7" name="Picture 2" descr="C:\Users\nicolaedemian\Desktop\sigla josss.PNG"/>
          <p:cNvPicPr>
            <a:picLocks noChangeAspect="1" noChangeArrowheads="1"/>
          </p:cNvPicPr>
          <p:nvPr userDrawn="1"/>
        </p:nvPicPr>
        <p:blipFill>
          <a:blip r:embed="rId2" cstate="print"/>
          <a:srcRect/>
          <a:stretch>
            <a:fillRect/>
          </a:stretch>
        </p:blipFill>
        <p:spPr bwMode="auto">
          <a:xfrm>
            <a:off x="0" y="6200794"/>
            <a:ext cx="9144000" cy="657206"/>
          </a:xfrm>
          <a:prstGeom prst="rect">
            <a:avLst/>
          </a:prstGeom>
          <a:noFill/>
        </p:spPr>
      </p:pic>
      <p:pic>
        <p:nvPicPr>
          <p:cNvPr id="8" name="Picture 3" descr="C:\Users\nicolaedemian\Downloads\Sigla joss.png"/>
          <p:cNvPicPr>
            <a:picLocks noChangeAspect="1" noChangeArrowheads="1"/>
          </p:cNvPicPr>
          <p:nvPr userDrawn="1"/>
        </p:nvPicPr>
        <p:blipFill>
          <a:blip r:embed="rId3" cstate="print"/>
          <a:srcRect/>
          <a:stretch>
            <a:fillRect/>
          </a:stretch>
        </p:blipFill>
        <p:spPr bwMode="auto">
          <a:xfrm>
            <a:off x="0" y="6226175"/>
            <a:ext cx="9144000" cy="631825"/>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dirty="0" smtClean="0"/>
              <a:t>Faceți clic pentru a edita stilul de titlu Coordonator</a:t>
            </a:r>
            <a:endParaRPr lang="ro-RO" dirty="0"/>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p>
            <a:fld id="{C799619D-ED51-47AE-AC0B-99D76D249315}" type="datetime1">
              <a:rPr lang="ro-RO" smtClean="0"/>
              <a:t>19.06.2019</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FA2CE5B5-3460-44E8-BCF4-236084A3745A}" type="slidenum">
              <a:rPr lang="ro-RO" smtClean="0"/>
              <a:pPr/>
              <a:t>‹#›</a:t>
            </a:fld>
            <a:endParaRPr lang="ro-RO"/>
          </a:p>
        </p:txBody>
      </p:sp>
      <p:pic>
        <p:nvPicPr>
          <p:cNvPr id="7" name="Picture 2" descr="C:\Users\nicolaedemian\Desktop\sigla josss.PNG"/>
          <p:cNvPicPr>
            <a:picLocks noChangeAspect="1" noChangeArrowheads="1"/>
          </p:cNvPicPr>
          <p:nvPr userDrawn="1"/>
        </p:nvPicPr>
        <p:blipFill>
          <a:blip r:embed="rId2" cstate="print"/>
          <a:srcRect/>
          <a:stretch>
            <a:fillRect/>
          </a:stretch>
        </p:blipFill>
        <p:spPr bwMode="auto">
          <a:xfrm>
            <a:off x="0" y="6200794"/>
            <a:ext cx="9144000" cy="657206"/>
          </a:xfrm>
          <a:prstGeom prst="rect">
            <a:avLst/>
          </a:prstGeom>
          <a:noFill/>
        </p:spPr>
      </p:pic>
      <p:pic>
        <p:nvPicPr>
          <p:cNvPr id="8" name="Picture 3" descr="C:\Users\nicolaedemian\Downloads\Sigla joss.png"/>
          <p:cNvPicPr>
            <a:picLocks noChangeAspect="1" noChangeArrowheads="1"/>
          </p:cNvPicPr>
          <p:nvPr userDrawn="1"/>
        </p:nvPicPr>
        <p:blipFill>
          <a:blip r:embed="rId3" cstate="print"/>
          <a:srcRect/>
          <a:stretch>
            <a:fillRect/>
          </a:stretch>
        </p:blipFill>
        <p:spPr bwMode="auto">
          <a:xfrm>
            <a:off x="0" y="6226175"/>
            <a:ext cx="9144000" cy="631825"/>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Faceți clic pentru a edita stilul de titlu Coordonator</a:t>
            </a:r>
            <a:endParaRPr lang="ro-RO" dirty="0"/>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dată 4"/>
          <p:cNvSpPr>
            <a:spLocks noGrp="1"/>
          </p:cNvSpPr>
          <p:nvPr>
            <p:ph type="dt" sz="half" idx="10"/>
          </p:nvPr>
        </p:nvSpPr>
        <p:spPr/>
        <p:txBody>
          <a:bodyPr/>
          <a:lstStyle/>
          <a:p>
            <a:fld id="{C569E57D-D3D1-4E8A-9CCA-A6A5E6D58315}" type="datetime1">
              <a:rPr lang="ro-RO" smtClean="0"/>
              <a:t>19.06.2019</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FA2CE5B5-3460-44E8-BCF4-236084A3745A}" type="slidenum">
              <a:rPr lang="ro-RO" smtClean="0"/>
              <a:pPr/>
              <a:t>‹#›</a:t>
            </a:fld>
            <a:endParaRPr lang="ro-RO"/>
          </a:p>
        </p:txBody>
      </p:sp>
      <p:pic>
        <p:nvPicPr>
          <p:cNvPr id="8" name="Picture 2" descr="C:\Users\nicolaedemian\Desktop\sigla josss.PNG"/>
          <p:cNvPicPr>
            <a:picLocks noChangeAspect="1" noChangeArrowheads="1"/>
          </p:cNvPicPr>
          <p:nvPr userDrawn="1"/>
        </p:nvPicPr>
        <p:blipFill>
          <a:blip r:embed="rId2" cstate="print"/>
          <a:srcRect/>
          <a:stretch>
            <a:fillRect/>
          </a:stretch>
        </p:blipFill>
        <p:spPr bwMode="auto">
          <a:xfrm>
            <a:off x="0" y="6200794"/>
            <a:ext cx="9144000" cy="657206"/>
          </a:xfrm>
          <a:prstGeom prst="rect">
            <a:avLst/>
          </a:prstGeom>
          <a:noFill/>
        </p:spPr>
      </p:pic>
      <p:pic>
        <p:nvPicPr>
          <p:cNvPr id="9" name="Picture 3" descr="C:\Users\nicolaedemian\Downloads\Sigla joss.png"/>
          <p:cNvPicPr>
            <a:picLocks noChangeAspect="1" noChangeArrowheads="1"/>
          </p:cNvPicPr>
          <p:nvPr userDrawn="1"/>
        </p:nvPicPr>
        <p:blipFill>
          <a:blip r:embed="rId3" cstate="print"/>
          <a:srcRect/>
          <a:stretch>
            <a:fillRect/>
          </a:stretch>
        </p:blipFill>
        <p:spPr bwMode="auto">
          <a:xfrm>
            <a:off x="0" y="6226175"/>
            <a:ext cx="9144000" cy="631825"/>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dată 6"/>
          <p:cNvSpPr>
            <a:spLocks noGrp="1"/>
          </p:cNvSpPr>
          <p:nvPr>
            <p:ph type="dt" sz="half" idx="10"/>
          </p:nvPr>
        </p:nvSpPr>
        <p:spPr/>
        <p:txBody>
          <a:bodyPr/>
          <a:lstStyle/>
          <a:p>
            <a:fld id="{6A59C9ED-0A91-4B6C-ACA5-0AB277FD44CC}" type="datetime1">
              <a:rPr lang="ro-RO" smtClean="0"/>
              <a:t>19.06.2019</a:t>
            </a:fld>
            <a:endParaRPr lang="ro-RO"/>
          </a:p>
        </p:txBody>
      </p:sp>
      <p:sp>
        <p:nvSpPr>
          <p:cNvPr id="8" name="Substituent subsol 7"/>
          <p:cNvSpPr>
            <a:spLocks noGrp="1"/>
          </p:cNvSpPr>
          <p:nvPr>
            <p:ph type="ftr" sz="quarter" idx="11"/>
          </p:nvPr>
        </p:nvSpPr>
        <p:spPr/>
        <p:txBody>
          <a:bodyPr/>
          <a:lstStyle/>
          <a:p>
            <a:endParaRPr lang="ro-RO"/>
          </a:p>
        </p:txBody>
      </p:sp>
      <p:sp>
        <p:nvSpPr>
          <p:cNvPr id="9" name="Substituent număr diapozitiv 8"/>
          <p:cNvSpPr>
            <a:spLocks noGrp="1"/>
          </p:cNvSpPr>
          <p:nvPr>
            <p:ph type="sldNum" sz="quarter" idx="12"/>
          </p:nvPr>
        </p:nvSpPr>
        <p:spPr/>
        <p:txBody>
          <a:bodyPr/>
          <a:lstStyle/>
          <a:p>
            <a:fld id="{FA2CE5B5-3460-44E8-BCF4-236084A3745A}" type="slidenum">
              <a:rPr lang="ro-RO" smtClean="0"/>
              <a:pPr/>
              <a:t>‹#›</a:t>
            </a:fld>
            <a:endParaRPr lang="ro-RO"/>
          </a:p>
        </p:txBody>
      </p:sp>
      <p:pic>
        <p:nvPicPr>
          <p:cNvPr id="10" name="Picture 2" descr="C:\Users\nicolaedemian\Desktop\sigla josss.PNG"/>
          <p:cNvPicPr>
            <a:picLocks noChangeAspect="1" noChangeArrowheads="1"/>
          </p:cNvPicPr>
          <p:nvPr userDrawn="1"/>
        </p:nvPicPr>
        <p:blipFill>
          <a:blip r:embed="rId2" cstate="print"/>
          <a:srcRect/>
          <a:stretch>
            <a:fillRect/>
          </a:stretch>
        </p:blipFill>
        <p:spPr bwMode="auto">
          <a:xfrm>
            <a:off x="0" y="6200794"/>
            <a:ext cx="9144000" cy="657206"/>
          </a:xfrm>
          <a:prstGeom prst="rect">
            <a:avLst/>
          </a:prstGeom>
          <a:noFill/>
        </p:spPr>
      </p:pic>
      <p:pic>
        <p:nvPicPr>
          <p:cNvPr id="11" name="Picture 3" descr="C:\Users\nicolaedemian\Downloads\Sigla joss.png"/>
          <p:cNvPicPr>
            <a:picLocks noChangeAspect="1" noChangeArrowheads="1"/>
          </p:cNvPicPr>
          <p:nvPr userDrawn="1"/>
        </p:nvPicPr>
        <p:blipFill>
          <a:blip r:embed="rId3" cstate="print"/>
          <a:srcRect/>
          <a:stretch>
            <a:fillRect/>
          </a:stretch>
        </p:blipFill>
        <p:spPr bwMode="auto">
          <a:xfrm>
            <a:off x="0" y="6226175"/>
            <a:ext cx="9144000" cy="631825"/>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dată 2"/>
          <p:cNvSpPr>
            <a:spLocks noGrp="1"/>
          </p:cNvSpPr>
          <p:nvPr>
            <p:ph type="dt" sz="half" idx="10"/>
          </p:nvPr>
        </p:nvSpPr>
        <p:spPr/>
        <p:txBody>
          <a:bodyPr/>
          <a:lstStyle/>
          <a:p>
            <a:fld id="{5261A8A9-17D6-4DEE-8879-2B71F142EAF7}" type="datetime1">
              <a:rPr lang="ro-RO" smtClean="0"/>
              <a:t>19.06.2019</a:t>
            </a:fld>
            <a:endParaRPr lang="ro-RO"/>
          </a:p>
        </p:txBody>
      </p:sp>
      <p:sp>
        <p:nvSpPr>
          <p:cNvPr id="4" name="Substituent subsol 3"/>
          <p:cNvSpPr>
            <a:spLocks noGrp="1"/>
          </p:cNvSpPr>
          <p:nvPr>
            <p:ph type="ftr" sz="quarter" idx="11"/>
          </p:nvPr>
        </p:nvSpPr>
        <p:spPr/>
        <p:txBody>
          <a:bodyPr/>
          <a:lstStyle/>
          <a:p>
            <a:endParaRPr lang="ro-RO"/>
          </a:p>
        </p:txBody>
      </p:sp>
      <p:sp>
        <p:nvSpPr>
          <p:cNvPr id="5" name="Substituent număr diapozitiv 4"/>
          <p:cNvSpPr>
            <a:spLocks noGrp="1"/>
          </p:cNvSpPr>
          <p:nvPr>
            <p:ph type="sldNum" sz="quarter" idx="12"/>
          </p:nvPr>
        </p:nvSpPr>
        <p:spPr/>
        <p:txBody>
          <a:bodyPr/>
          <a:lstStyle/>
          <a:p>
            <a:fld id="{FA2CE5B5-3460-44E8-BCF4-236084A3745A}" type="slidenum">
              <a:rPr lang="ro-RO" smtClean="0"/>
              <a:pPr/>
              <a:t>‹#›</a:t>
            </a:fld>
            <a:endParaRPr lang="ro-RO"/>
          </a:p>
        </p:txBody>
      </p:sp>
      <p:pic>
        <p:nvPicPr>
          <p:cNvPr id="6" name="Picture 2" descr="C:\Users\nicolaedemian\Desktop\sigla josss.PNG"/>
          <p:cNvPicPr>
            <a:picLocks noChangeAspect="1" noChangeArrowheads="1"/>
          </p:cNvPicPr>
          <p:nvPr userDrawn="1"/>
        </p:nvPicPr>
        <p:blipFill>
          <a:blip r:embed="rId2" cstate="print"/>
          <a:srcRect/>
          <a:stretch>
            <a:fillRect/>
          </a:stretch>
        </p:blipFill>
        <p:spPr bwMode="auto">
          <a:xfrm>
            <a:off x="0" y="6200794"/>
            <a:ext cx="9144000" cy="657206"/>
          </a:xfrm>
          <a:prstGeom prst="rect">
            <a:avLst/>
          </a:prstGeom>
          <a:noFill/>
        </p:spPr>
      </p:pic>
      <p:pic>
        <p:nvPicPr>
          <p:cNvPr id="7" name="Picture 3" descr="C:\Users\nicolaedemian\Downloads\Sigla joss.png"/>
          <p:cNvPicPr>
            <a:picLocks noChangeAspect="1" noChangeArrowheads="1"/>
          </p:cNvPicPr>
          <p:nvPr userDrawn="1"/>
        </p:nvPicPr>
        <p:blipFill>
          <a:blip r:embed="rId3" cstate="print"/>
          <a:srcRect/>
          <a:stretch>
            <a:fillRect/>
          </a:stretch>
        </p:blipFill>
        <p:spPr bwMode="auto">
          <a:xfrm>
            <a:off x="0" y="6226175"/>
            <a:ext cx="9144000" cy="631825"/>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3DEF0D0-A71B-433E-9A79-52DE230FB9E0}" type="datetime1">
              <a:rPr lang="ro-RO" smtClean="0"/>
              <a:t>19.06.2019</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FA2CE5B5-3460-44E8-BCF4-236084A3745A}" type="slidenum">
              <a:rPr lang="ro-RO" smtClean="0"/>
              <a:pPr/>
              <a:t>‹#›</a:t>
            </a:fld>
            <a:endParaRPr lang="ro-RO"/>
          </a:p>
        </p:txBody>
      </p:sp>
      <p:pic>
        <p:nvPicPr>
          <p:cNvPr id="5" name="Picture 2" descr="C:\Users\nicolaedemian\Desktop\sigla josss.PNG"/>
          <p:cNvPicPr>
            <a:picLocks noChangeAspect="1" noChangeArrowheads="1"/>
          </p:cNvPicPr>
          <p:nvPr userDrawn="1"/>
        </p:nvPicPr>
        <p:blipFill>
          <a:blip r:embed="rId2" cstate="print"/>
          <a:srcRect/>
          <a:stretch>
            <a:fillRect/>
          </a:stretch>
        </p:blipFill>
        <p:spPr bwMode="auto">
          <a:xfrm>
            <a:off x="0" y="6200794"/>
            <a:ext cx="9144000" cy="657206"/>
          </a:xfrm>
          <a:prstGeom prst="rect">
            <a:avLst/>
          </a:prstGeom>
          <a:noFill/>
        </p:spPr>
      </p:pic>
      <p:pic>
        <p:nvPicPr>
          <p:cNvPr id="6" name="Picture 3" descr="C:\Users\nicolaedemian\Downloads\Sigla joss.png"/>
          <p:cNvPicPr>
            <a:picLocks noChangeAspect="1" noChangeArrowheads="1"/>
          </p:cNvPicPr>
          <p:nvPr userDrawn="1"/>
        </p:nvPicPr>
        <p:blipFill>
          <a:blip r:embed="rId3" cstate="print"/>
          <a:srcRect/>
          <a:stretch>
            <a:fillRect/>
          </a:stretch>
        </p:blipFill>
        <p:spPr bwMode="auto">
          <a:xfrm>
            <a:off x="0" y="6226175"/>
            <a:ext cx="9144000" cy="631825"/>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FB5C6AF1-3250-484E-86A0-44B386FF1042}" type="datetime1">
              <a:rPr lang="ro-RO" smtClean="0"/>
              <a:t>19.06.2019</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FA2CE5B5-3460-44E8-BCF4-236084A3745A}" type="slidenum">
              <a:rPr lang="ro-RO" smtClean="0"/>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dirty="0" smtClean="0"/>
              <a:t>Faceți clic pentru a edita stilul de titlu Coordonator</a:t>
            </a:r>
            <a:endParaRPr lang="ro-RO" dirty="0"/>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dirty="0" smtClean="0"/>
              <a:t>Faceți clic pentru a edita stilurile de text Coordonator</a:t>
            </a:r>
          </a:p>
          <a:p>
            <a:pPr lvl="1"/>
            <a:r>
              <a:rPr lang="ro-RO" dirty="0" smtClean="0"/>
              <a:t>Al doilea nivel</a:t>
            </a:r>
          </a:p>
          <a:p>
            <a:pPr lvl="2"/>
            <a:r>
              <a:rPr lang="ro-RO" dirty="0" smtClean="0"/>
              <a:t>Al treilea nivel</a:t>
            </a:r>
          </a:p>
          <a:p>
            <a:pPr lvl="3"/>
            <a:r>
              <a:rPr lang="ro-RO" dirty="0" smtClean="0"/>
              <a:t>Al patrulea nivel</a:t>
            </a:r>
          </a:p>
          <a:p>
            <a:pPr lvl="4"/>
            <a:r>
              <a:rPr lang="ro-RO" dirty="0" smtClean="0"/>
              <a:t>Al cincilea nivel</a:t>
            </a:r>
            <a:endParaRPr lang="ro-RO" dirty="0"/>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B08AB-FE75-424E-A7CD-EDE3BD5F7F01}" type="datetime1">
              <a:rPr lang="ro-RO" smtClean="0"/>
              <a:t>19.06.2019</a:t>
            </a:fld>
            <a:endParaRPr lang="ro-RO"/>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CE5B5-3460-44E8-BCF4-236084A3745A}"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Times New Roman"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tx1"/>
          </a:solidFill>
          <a:latin typeface="Times New Roman"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Times New Roman"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Times New Roman"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Times New Roman"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idrept.ro/00162677.htm"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u 1"/>
          <p:cNvSpPr txBox="1">
            <a:spLocks/>
          </p:cNvSpPr>
          <p:nvPr/>
        </p:nvSpPr>
        <p:spPr>
          <a:xfrm>
            <a:off x="2843808" y="3501008"/>
            <a:ext cx="3451920" cy="1008111"/>
          </a:xfrm>
          <a:prstGeom prst="rect">
            <a:avLst/>
          </a:prstGeom>
        </p:spPr>
        <p:txBody>
          <a:bodyPr vert="horz" lIns="91440" tIns="45720" rIns="91440" bIns="45720" rtlCol="0" anchor="ct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o-RO" sz="2800" b="1" i="1" u="none" strike="noStrike" kern="1200" cap="all" normalizeH="0" baseline="0" noProof="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LnTx/>
              <a:uFillTx/>
              <a:latin typeface="Trebuchet MS" pitchFamily="34" charset="0"/>
              <a:ea typeface="+mj-ea"/>
              <a:cs typeface="+mj-cs"/>
            </a:endParaRPr>
          </a:p>
        </p:txBody>
      </p:sp>
      <p:sp>
        <p:nvSpPr>
          <p:cNvPr id="4" name="Titlu 12"/>
          <p:cNvSpPr txBox="1">
            <a:spLocks/>
          </p:cNvSpPr>
          <p:nvPr/>
        </p:nvSpPr>
        <p:spPr>
          <a:xfrm>
            <a:off x="454968" y="2420888"/>
            <a:ext cx="8229600" cy="7920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chemeClr val="tx2">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IMPLEMENTAREA  SI  MONITORIZAREA  PROIECTELOR </a:t>
            </a:r>
            <a:br>
              <a:rPr lang="en-US" sz="3200" b="1" dirty="0" smtClean="0">
                <a:solidFill>
                  <a:schemeClr val="tx2">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US" sz="3200" b="1" dirty="0" smtClean="0">
                <a:solidFill>
                  <a:schemeClr val="tx2">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FINANTATE  DIN POR 2014 - 2020</a:t>
            </a:r>
            <a:endParaRPr lang="ro-RO" sz="3200" b="1" dirty="0">
              <a:solidFill>
                <a:schemeClr val="tx2">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5" name="Substituent conținut 13"/>
          <p:cNvSpPr txBox="1">
            <a:spLocks/>
          </p:cNvSpPr>
          <p:nvPr/>
        </p:nvSpPr>
        <p:spPr>
          <a:xfrm>
            <a:off x="0" y="4005063"/>
            <a:ext cx="9036496" cy="4445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baseline="0">
                <a:solidFill>
                  <a:schemeClr val="tx1">
                    <a:tint val="75000"/>
                  </a:schemeClr>
                </a:solidFill>
                <a:latin typeface="Times New Roman" pitchFamily="18" charset="0"/>
                <a:ea typeface="+mn-ea"/>
                <a:cs typeface="+mn-cs"/>
              </a:defRPr>
            </a:lvl1pPr>
            <a:lvl2pPr marL="457200" indent="0" algn="ctr" defTabSz="914400" rtl="0" eaLnBrk="1" latinLnBrk="0" hangingPunct="1">
              <a:spcBef>
                <a:spcPct val="20000"/>
              </a:spcBef>
              <a:buFont typeface="Arial" pitchFamily="34" charset="0"/>
              <a:buNone/>
              <a:defRPr sz="2800" kern="1200" baseline="0">
                <a:solidFill>
                  <a:schemeClr val="tx1">
                    <a:tint val="75000"/>
                  </a:schemeClr>
                </a:solidFill>
                <a:latin typeface="Times New Roman" pitchFamily="18" charset="0"/>
                <a:ea typeface="+mn-ea"/>
                <a:cs typeface="+mn-cs"/>
              </a:defRPr>
            </a:lvl2pPr>
            <a:lvl3pPr marL="914400" indent="0" algn="ctr" defTabSz="914400" rtl="0" eaLnBrk="1" latinLnBrk="0" hangingPunct="1">
              <a:spcBef>
                <a:spcPct val="20000"/>
              </a:spcBef>
              <a:buFont typeface="Arial" pitchFamily="34" charset="0"/>
              <a:buNone/>
              <a:defRPr sz="2400" kern="1200" baseline="0">
                <a:solidFill>
                  <a:schemeClr val="tx1">
                    <a:tint val="75000"/>
                  </a:schemeClr>
                </a:solidFill>
                <a:latin typeface="Times New Roman" pitchFamily="18" charset="0"/>
                <a:ea typeface="+mn-ea"/>
                <a:cs typeface="+mn-cs"/>
              </a:defRPr>
            </a:lvl3pPr>
            <a:lvl4pPr marL="1371600" indent="0" algn="ctr" defTabSz="914400" rtl="0" eaLnBrk="1" latinLnBrk="0" hangingPunct="1">
              <a:spcBef>
                <a:spcPct val="20000"/>
              </a:spcBef>
              <a:buFont typeface="Arial" pitchFamily="34" charset="0"/>
              <a:buNone/>
              <a:defRPr sz="2000" kern="1200" baseline="0">
                <a:solidFill>
                  <a:schemeClr val="tx1">
                    <a:tint val="75000"/>
                  </a:schemeClr>
                </a:solidFill>
                <a:latin typeface="Times New Roman" pitchFamily="18" charset="0"/>
                <a:ea typeface="+mn-ea"/>
                <a:cs typeface="+mn-cs"/>
              </a:defRPr>
            </a:lvl4pPr>
            <a:lvl5pPr marL="1828800" indent="0" algn="ctr" defTabSz="914400" rtl="0" eaLnBrk="1" latinLnBrk="0" hangingPunct="1">
              <a:spcBef>
                <a:spcPct val="20000"/>
              </a:spcBef>
              <a:buFont typeface="Arial" pitchFamily="34" charset="0"/>
              <a:buNone/>
              <a:defRPr sz="2000" kern="1200" baseline="0">
                <a:solidFill>
                  <a:schemeClr val="tx1">
                    <a:tint val="75000"/>
                  </a:schemeClr>
                </a:solidFill>
                <a:latin typeface="Times New Roman" pitchFamily="18"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b="1" dirty="0" smtClean="0">
                <a:solidFill>
                  <a:schemeClr val="tx2">
                    <a:lumMod val="75000"/>
                  </a:schemeClr>
                </a:solidFill>
                <a:latin typeface="Calibri" panose="020F0502020204030204" pitchFamily="34" charset="0"/>
                <a:cs typeface="Calibri" panose="020F0502020204030204" pitchFamily="34" charset="0"/>
              </a:rPr>
              <a:t>19 IUNIE</a:t>
            </a:r>
            <a:r>
              <a:rPr lang="ro-RO" sz="2400" b="1" smtClean="0">
                <a:solidFill>
                  <a:schemeClr val="tx2">
                    <a:lumMod val="75000"/>
                  </a:schemeClr>
                </a:solidFill>
                <a:latin typeface="Calibri" panose="020F0502020204030204" pitchFamily="34" charset="0"/>
                <a:cs typeface="Calibri" panose="020F0502020204030204" pitchFamily="34" charset="0"/>
              </a:rPr>
              <a:t> 201</a:t>
            </a:r>
            <a:r>
              <a:rPr lang="en-US" sz="2400" b="1" dirty="0" smtClean="0">
                <a:solidFill>
                  <a:schemeClr val="tx2">
                    <a:lumMod val="75000"/>
                  </a:schemeClr>
                </a:solidFill>
                <a:latin typeface="Calibri" panose="020F0502020204030204" pitchFamily="34" charset="0"/>
                <a:cs typeface="Calibri" panose="020F0502020204030204" pitchFamily="34" charset="0"/>
              </a:rPr>
              <a:t>9</a:t>
            </a:r>
            <a:endParaRPr lang="ro-RO" sz="2400" b="1" dirty="0">
              <a:solidFill>
                <a:schemeClr val="tx2">
                  <a:lumMod val="75000"/>
                </a:schemeClr>
              </a:solidFill>
              <a:latin typeface="Calibri" panose="020F0502020204030204" pitchFamily="34" charset="0"/>
              <a:cs typeface="Calibri" panose="020F0502020204030204" pitchFamily="34" charset="0"/>
            </a:endParaRPr>
          </a:p>
        </p:txBody>
      </p:sp>
      <p:sp>
        <p:nvSpPr>
          <p:cNvPr id="7" name="Slide Number Placeholder 6"/>
          <p:cNvSpPr>
            <a:spLocks noGrp="1"/>
          </p:cNvSpPr>
          <p:nvPr>
            <p:ph type="sldNum" sz="quarter" idx="12"/>
          </p:nvPr>
        </p:nvSpPr>
        <p:spPr>
          <a:xfrm>
            <a:off x="7164288" y="6453336"/>
            <a:ext cx="323056" cy="365125"/>
          </a:xfrm>
        </p:spPr>
        <p:txBody>
          <a:bodyPr/>
          <a:lstStyle/>
          <a:p>
            <a:fld id="{FA2CE5B5-3460-44E8-BCF4-236084A3745A}" type="slidenum">
              <a:rPr lang="ro-RO" smtClean="0"/>
              <a:pPr/>
              <a:t>1</a:t>
            </a:fld>
            <a:endParaRPr lang="ro-RO" dirty="0"/>
          </a:p>
        </p:txBody>
      </p:sp>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258" y="304800"/>
            <a:ext cx="8534400" cy="998841"/>
          </a:xfrm>
          <a:prstGeom prst="rect">
            <a:avLst/>
          </a:prstGeom>
          <a:solidFill>
            <a:srgbClr val="FFFFFF"/>
          </a:solidFill>
        </p:spPr>
      </p:pic>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9" name="Rectangle 8"/>
          <p:cNvSpPr>
            <a:spLocks noChangeArrowheads="1"/>
          </p:cNvSpPr>
          <p:nvPr/>
        </p:nvSpPr>
        <p:spPr bwMode="auto">
          <a:xfrm>
            <a:off x="2689170" y="6539471"/>
            <a:ext cx="4060149" cy="307777"/>
          </a:xfrm>
          <a:prstGeom prst="rect">
            <a:avLst/>
          </a:prstGeom>
          <a:solidFill>
            <a:srgbClr val="1ABFE6">
              <a:alpha val="0"/>
            </a:srgbClr>
          </a:solidFill>
          <a:ln>
            <a:noFill/>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pic>
        <p:nvPicPr>
          <p:cNvPr id="10" name="Picture 11" descr="C:\Users\cristianciuta\Desktop\12.02.2018\Sigle si etichete\Sigla buna AD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9080" y="4648200"/>
            <a:ext cx="2992437"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Săgeată dreapta vărgată 8" hidden="1"/>
          <p:cNvSpPr/>
          <p:nvPr/>
        </p:nvSpPr>
        <p:spPr>
          <a:xfrm>
            <a:off x="1043608" y="4077072"/>
            <a:ext cx="576064" cy="1224136"/>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o-RO"/>
          </a:p>
        </p:txBody>
      </p:sp>
      <p:sp>
        <p:nvSpPr>
          <p:cNvPr id="7" name="Rectangle 6"/>
          <p:cNvSpPr/>
          <p:nvPr/>
        </p:nvSpPr>
        <p:spPr>
          <a:xfrm>
            <a:off x="755576" y="620688"/>
            <a:ext cx="8077678" cy="5382692"/>
          </a:xfrm>
          <a:prstGeom prst="rect">
            <a:avLst/>
          </a:prstGeom>
        </p:spPr>
        <p:txBody>
          <a:bodyPr wrap="square">
            <a:spAutoFit/>
          </a:bodyPr>
          <a:lstStyle/>
          <a:p>
            <a:pPr>
              <a:lnSpc>
                <a:spcPct val="120000"/>
              </a:lnSpc>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GENERALE</a:t>
            </a:r>
            <a:r>
              <a:rPr lang="ro-RO" b="1" dirty="0" smtClean="0">
                <a:latin typeface="Calibri" panose="020F0502020204030204" pitchFamily="34" charset="0"/>
                <a:cs typeface="Calibri" panose="020F0502020204030204" pitchFamily="34" charset="0"/>
              </a:rPr>
              <a:t> </a:t>
            </a:r>
            <a:endParaRPr lang="en-US" b="1" dirty="0" smtClean="0">
              <a:latin typeface="Calibri" panose="020F0502020204030204" pitchFamily="34" charset="0"/>
              <a:cs typeface="Calibri" panose="020F0502020204030204" pitchFamily="34" charset="0"/>
            </a:endParaRPr>
          </a:p>
          <a:p>
            <a:pPr>
              <a:lnSpc>
                <a:spcPct val="120000"/>
              </a:lnSpc>
            </a:pPr>
            <a:r>
              <a:rPr lang="x-none" b="1" u="sng">
                <a:latin typeface="Calibri" panose="020F0502020204030204" pitchFamily="34" charset="0"/>
                <a:cs typeface="Calibri" panose="020F0502020204030204" pitchFamily="34" charset="0"/>
              </a:rPr>
              <a:t>Obligațiile părților</a:t>
            </a:r>
            <a:r>
              <a:rPr lang="ro-RO" b="1" u="sng" dirty="0">
                <a:latin typeface="Calibri" panose="020F0502020204030204" pitchFamily="34" charset="0"/>
                <a:cs typeface="Calibri" panose="020F0502020204030204" pitchFamily="34" charset="0"/>
              </a:rPr>
              <a:t>/</a:t>
            </a:r>
            <a:r>
              <a:rPr lang="ro-RO" b="1" u="sng" cap="all" dirty="0">
                <a:latin typeface="Calibri" panose="020F0502020204030204" pitchFamily="34" charset="0"/>
                <a:cs typeface="Calibri" panose="020F0502020204030204" pitchFamily="34" charset="0"/>
              </a:rPr>
              <a:t> </a:t>
            </a:r>
            <a:r>
              <a:rPr lang="ro-RO" b="1" u="sng" dirty="0">
                <a:latin typeface="Calibri" panose="020F0502020204030204" pitchFamily="34" charset="0"/>
                <a:cs typeface="Calibri" panose="020F0502020204030204" pitchFamily="34" charset="0"/>
              </a:rPr>
              <a:t>Drepturile și obligațiile beneficiarului /Partenerului</a:t>
            </a:r>
          </a:p>
          <a:p>
            <a:pPr marL="28575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Să îndosarieze și păstreze toate documentele proiectului </a:t>
            </a:r>
            <a:r>
              <a:rPr lang="ro-RO" b="1" dirty="0" smtClean="0">
                <a:latin typeface="Calibri" panose="020F0502020204030204" pitchFamily="34" charset="0"/>
                <a:cs typeface="Calibri" panose="020F0502020204030204" pitchFamily="34" charset="0"/>
              </a:rPr>
              <a:t>în original precum şi copii</a:t>
            </a:r>
            <a:r>
              <a:rPr lang="ro-RO" dirty="0" smtClean="0">
                <a:latin typeface="Calibri" panose="020F0502020204030204" pitchFamily="34" charset="0"/>
                <a:cs typeface="Calibri" panose="020F0502020204030204" pitchFamily="34" charset="0"/>
              </a:rPr>
              <a:t> ale documentelor partenerilor, dacă este cazul, inclusiv documentele contabile - </a:t>
            </a:r>
            <a:r>
              <a:rPr lang="ro-RO" u="sng" dirty="0" smtClean="0">
                <a:latin typeface="Calibri" panose="020F0502020204030204" pitchFamily="34" charset="0"/>
                <a:cs typeface="Calibri" panose="020F0502020204030204" pitchFamily="34" charset="0"/>
              </a:rPr>
              <a:t>până la închiderea oficială a Programului/expirarea perioadei de durabilitate a proiectului;</a:t>
            </a:r>
            <a:endParaRPr lang="en-US" u="sng" dirty="0" smtClean="0">
              <a:latin typeface="Calibri" panose="020F0502020204030204" pitchFamily="34" charset="0"/>
              <a:cs typeface="Calibri" panose="020F0502020204030204" pitchFamily="34" charset="0"/>
            </a:endParaRPr>
          </a:p>
          <a:p>
            <a:pPr marL="285750" indent="-285750" algn="just">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Să completeze/actualizeze datele, ori de cate ori este cazul, în MYSMIS 2014;</a:t>
            </a:r>
          </a:p>
          <a:p>
            <a:pPr marL="285750" indent="-285750" algn="just">
              <a:lnSpc>
                <a:spcPct val="120000"/>
              </a:lnSpc>
              <a:buFont typeface="Arial" panose="020B0604020202020204" pitchFamily="34" charset="0"/>
              <a:buChar char="•"/>
            </a:pPr>
            <a:r>
              <a:rPr lang="en-US" dirty="0" smtClean="0">
                <a:latin typeface="Calibri" panose="020F0502020204030204" pitchFamily="34" charset="0"/>
                <a:cs typeface="Calibri" panose="020F0502020204030204" pitchFamily="34" charset="0"/>
              </a:rPr>
              <a:t>S</a:t>
            </a:r>
            <a:r>
              <a:rPr lang="ro-RO" dirty="0" smtClean="0">
                <a:latin typeface="Calibri" panose="020F0502020204030204" pitchFamily="34" charset="0"/>
                <a:cs typeface="Calibri" panose="020F0502020204030204" pitchFamily="34" charset="0"/>
              </a:rPr>
              <a:t>ă </a:t>
            </a:r>
            <a:r>
              <a:rPr lang="ro-RO" dirty="0">
                <a:latin typeface="Calibri" panose="020F0502020204030204" pitchFamily="34" charset="0"/>
                <a:cs typeface="Calibri" panose="020F0502020204030204" pitchFamily="34" charset="0"/>
              </a:rPr>
              <a:t>plătească sumele necesare asigurării cofinanţării eligibile şi a finanţării cheltuielilor </a:t>
            </a:r>
            <a:r>
              <a:rPr lang="ro-RO" dirty="0" smtClean="0">
                <a:latin typeface="Calibri" panose="020F0502020204030204" pitchFamily="34" charset="0"/>
                <a:cs typeface="Calibri" panose="020F0502020204030204" pitchFamily="34" charset="0"/>
              </a:rPr>
              <a:t>neeligibile</a:t>
            </a:r>
            <a:r>
              <a:rPr lang="en-US" dirty="0" smtClean="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a:p>
            <a:pPr marL="28575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Să </a:t>
            </a:r>
            <a:r>
              <a:rPr lang="ro-RO" dirty="0">
                <a:latin typeface="Calibri" panose="020F0502020204030204" pitchFamily="34" charset="0"/>
                <a:cs typeface="Calibri" panose="020F0502020204030204" pitchFamily="34" charset="0"/>
              </a:rPr>
              <a:t>ţină o evidenţă contabilă analitică a </a:t>
            </a:r>
            <a:r>
              <a:rPr lang="ro-RO" dirty="0" smtClean="0">
                <a:latin typeface="Calibri" panose="020F0502020204030204" pitchFamily="34" charset="0"/>
                <a:cs typeface="Calibri" panose="020F0502020204030204" pitchFamily="34" charset="0"/>
              </a:rPr>
              <a:t>proiectului – conturi analitice;</a:t>
            </a:r>
          </a:p>
          <a:p>
            <a:pPr marL="28575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Să respecte </a:t>
            </a:r>
            <a:r>
              <a:rPr lang="ro-RO" dirty="0">
                <a:latin typeface="Calibri" panose="020F0502020204030204" pitchFamily="34" charset="0"/>
                <a:cs typeface="Calibri" panose="020F0502020204030204" pitchFamily="34" charset="0"/>
              </a:rPr>
              <a:t>prevederile legislaţiei </a:t>
            </a: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domeniul achiziţiilor </a:t>
            </a:r>
            <a:r>
              <a:rPr lang="ro-RO" dirty="0" smtClean="0">
                <a:latin typeface="Calibri" panose="020F0502020204030204" pitchFamily="34" charset="0"/>
                <a:cs typeface="Calibri" panose="020F0502020204030204" pitchFamily="34" charset="0"/>
              </a:rPr>
              <a:t>publice;</a:t>
            </a:r>
          </a:p>
          <a:p>
            <a:pPr marL="285750" indent="-285750" algn="just">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Să </a:t>
            </a:r>
            <a:r>
              <a:rPr lang="ro-RO" dirty="0" smtClean="0">
                <a:latin typeface="Calibri" panose="020F0502020204030204" pitchFamily="34" charset="0"/>
                <a:cs typeface="Calibri" panose="020F0502020204030204" pitchFamily="34" charset="0"/>
              </a:rPr>
              <a:t>întocmească RP şi CR/Cr. plată pt. verificare de OI;</a:t>
            </a:r>
          </a:p>
          <a:p>
            <a:pPr marL="285750" lvl="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Pentru </a:t>
            </a:r>
            <a:r>
              <a:rPr lang="x-none" smtClean="0">
                <a:latin typeface="Calibri" panose="020F0502020204030204" pitchFamily="34" charset="0"/>
                <a:cs typeface="Calibri" panose="020F0502020204030204" pitchFamily="34" charset="0"/>
              </a:rPr>
              <a:t>garanţii, </a:t>
            </a:r>
            <a:r>
              <a:rPr lang="x-none">
                <a:latin typeface="Calibri" panose="020F0502020204030204" pitchFamily="34" charset="0"/>
                <a:cs typeface="Calibri" panose="020F0502020204030204" pitchFamily="34" charset="0"/>
              </a:rPr>
              <a:t>în condiţiile </a:t>
            </a:r>
            <a:r>
              <a:rPr lang="x-none" smtClean="0">
                <a:latin typeface="Calibri" panose="020F0502020204030204" pitchFamily="34" charset="0"/>
                <a:cs typeface="Calibri" panose="020F0502020204030204" pitchFamily="34" charset="0"/>
              </a:rPr>
              <a:t>legii</a:t>
            </a:r>
            <a:r>
              <a:rPr lang="ro-RO" dirty="0" smtClean="0">
                <a:latin typeface="Calibri" panose="020F0502020204030204" pitchFamily="34" charset="0"/>
                <a:cs typeface="Calibri" panose="020F0502020204030204" pitchFamily="34" charset="0"/>
              </a:rPr>
              <a:t> – Beneficiarul </a:t>
            </a:r>
            <a:r>
              <a:rPr lang="x-none" smtClean="0">
                <a:latin typeface="Calibri" panose="020F0502020204030204" pitchFamily="34" charset="0"/>
                <a:cs typeface="Calibri" panose="020F0502020204030204" pitchFamily="34" charset="0"/>
              </a:rPr>
              <a:t>este </a:t>
            </a:r>
            <a:r>
              <a:rPr lang="x-none">
                <a:latin typeface="Calibri" panose="020F0502020204030204" pitchFamily="34" charset="0"/>
                <a:cs typeface="Calibri" panose="020F0502020204030204" pitchFamily="34" charset="0"/>
              </a:rPr>
              <a:t>obligat să transmită AM/OI, o copie </a:t>
            </a:r>
            <a:r>
              <a:rPr lang="x-none" smtClean="0">
                <a:latin typeface="Calibri" panose="020F0502020204030204" pitchFamily="34" charset="0"/>
                <a:cs typeface="Calibri" panose="020F0502020204030204" pitchFamily="34" charset="0"/>
              </a:rPr>
              <a:t>Contract </a:t>
            </a:r>
            <a:r>
              <a:rPr lang="x-none">
                <a:latin typeface="Calibri" panose="020F0502020204030204" pitchFamily="34" charset="0"/>
                <a:cs typeface="Calibri" panose="020F0502020204030204" pitchFamily="34" charset="0"/>
              </a:rPr>
              <a:t>de Credit şi </a:t>
            </a:r>
            <a:r>
              <a:rPr lang="x-none" smtClean="0">
                <a:latin typeface="Calibri" panose="020F0502020204030204" pitchFamily="34" charset="0"/>
                <a:cs typeface="Calibri" panose="020F0502020204030204" pitchFamily="34" charset="0"/>
              </a:rPr>
              <a:t>Ipotecă</a:t>
            </a:r>
            <a:r>
              <a:rPr lang="ro-RO" dirty="0" smtClean="0">
                <a:latin typeface="Calibri" panose="020F0502020204030204" pitchFamily="34" charset="0"/>
                <a:cs typeface="Calibri" panose="020F0502020204030204" pitchFamily="34" charset="0"/>
              </a:rPr>
              <a:t> _</a:t>
            </a:r>
            <a:r>
              <a:rPr lang="x-none" smtClean="0">
                <a:latin typeface="Calibri" panose="020F0502020204030204" pitchFamily="34" charset="0"/>
                <a:cs typeface="Calibri" panose="020F0502020204030204" pitchFamily="34" charset="0"/>
              </a:rPr>
              <a:t> </a:t>
            </a:r>
            <a:r>
              <a:rPr lang="x-none">
                <a:latin typeface="Calibri" panose="020F0502020204030204" pitchFamily="34" charset="0"/>
                <a:cs typeface="Calibri" panose="020F0502020204030204" pitchFamily="34" charset="0"/>
              </a:rPr>
              <a:t>în </a:t>
            </a:r>
            <a:r>
              <a:rPr lang="x-none" smtClean="0">
                <a:latin typeface="Calibri" panose="020F0502020204030204" pitchFamily="34" charset="0"/>
                <a:cs typeface="Calibri" panose="020F0502020204030204" pitchFamily="34" charset="0"/>
              </a:rPr>
              <a:t>maximum </a:t>
            </a:r>
            <a:r>
              <a:rPr lang="x-none">
                <a:latin typeface="Calibri" panose="020F0502020204030204" pitchFamily="34" charset="0"/>
                <a:cs typeface="Calibri" panose="020F0502020204030204" pitchFamily="34" charset="0"/>
              </a:rPr>
              <a:t>10 (zece) zile lucrătoare de la semnarea </a:t>
            </a:r>
            <a:r>
              <a:rPr lang="x-none" smtClean="0">
                <a:latin typeface="Calibri" panose="020F0502020204030204" pitchFamily="34" charset="0"/>
                <a:cs typeface="Calibri" panose="020F0502020204030204" pitchFamily="34" charset="0"/>
              </a:rPr>
              <a:t>acestuia</a:t>
            </a:r>
            <a:r>
              <a:rPr lang="ro-RO" dirty="0" smtClean="0">
                <a:latin typeface="Calibri" panose="020F0502020204030204" pitchFamily="34" charset="0"/>
                <a:cs typeface="Calibri" panose="020F0502020204030204" pitchFamily="34" charset="0"/>
              </a:rPr>
              <a:t> +</a:t>
            </a:r>
            <a:r>
              <a:rPr lang="x-none" smtClean="0">
                <a:latin typeface="Calibri" panose="020F0502020204030204" pitchFamily="34" charset="0"/>
                <a:cs typeface="Calibri" panose="020F0502020204030204" pitchFamily="34" charset="0"/>
              </a:rPr>
              <a:t> raportul </a:t>
            </a:r>
            <a:r>
              <a:rPr lang="x-none">
                <a:latin typeface="Calibri" panose="020F0502020204030204" pitchFamily="34" charset="0"/>
                <a:cs typeface="Calibri" panose="020F0502020204030204" pitchFamily="34" charset="0"/>
              </a:rPr>
              <a:t>de evaluare a imobilului </a:t>
            </a:r>
            <a:r>
              <a:rPr lang="x-none" smtClean="0">
                <a:latin typeface="Calibri" panose="020F0502020204030204" pitchFamily="34" charset="0"/>
                <a:cs typeface="Calibri" panose="020F0502020204030204" pitchFamily="34" charset="0"/>
              </a:rPr>
              <a:t>finanţat</a:t>
            </a:r>
            <a:r>
              <a:rPr lang="ro-RO" dirty="0" smtClean="0">
                <a:latin typeface="Calibri" panose="020F0502020204030204" pitchFamily="34" charset="0"/>
                <a:cs typeface="Calibri" panose="020F0502020204030204" pitchFamily="34" charset="0"/>
              </a:rPr>
              <a:t> prin POR, </a:t>
            </a:r>
            <a:r>
              <a:rPr lang="x-none">
                <a:latin typeface="Calibri" panose="020F0502020204030204" pitchFamily="34" charset="0"/>
                <a:cs typeface="Calibri" panose="020F0502020204030204" pitchFamily="34" charset="0"/>
              </a:rPr>
              <a:t>în cazul </a:t>
            </a:r>
            <a:r>
              <a:rPr lang="x-none" smtClean="0">
                <a:latin typeface="Calibri" panose="020F0502020204030204" pitchFamily="34" charset="0"/>
                <a:cs typeface="Calibri" panose="020F0502020204030204" pitchFamily="34" charset="0"/>
              </a:rPr>
              <a:t>imobilelor</a:t>
            </a:r>
            <a:r>
              <a:rPr lang="ro-RO" dirty="0" smtClean="0">
                <a:latin typeface="Calibri" panose="020F0502020204030204" pitchFamily="34" charset="0"/>
                <a:cs typeface="Calibri" panose="020F0502020204030204" pitchFamily="34" charset="0"/>
              </a:rPr>
              <a:t>;</a:t>
            </a:r>
          </a:p>
        </p:txBody>
      </p:sp>
      <p:sp>
        <p:nvSpPr>
          <p:cNvPr id="3" name="Slide Number Placeholder 2"/>
          <p:cNvSpPr>
            <a:spLocks noGrp="1"/>
          </p:cNvSpPr>
          <p:nvPr>
            <p:ph type="sldNum" sz="quarter" idx="12"/>
          </p:nvPr>
        </p:nvSpPr>
        <p:spPr>
          <a:xfrm>
            <a:off x="7092280" y="6481354"/>
            <a:ext cx="432048" cy="365125"/>
          </a:xfrm>
        </p:spPr>
        <p:txBody>
          <a:bodyPr/>
          <a:lstStyle/>
          <a:p>
            <a:fld id="{FA2CE5B5-3460-44E8-BCF4-236084A3745A}" type="slidenum">
              <a:rPr lang="ro-RO" smtClean="0"/>
              <a:pPr/>
              <a:t>10</a:t>
            </a:fld>
            <a:endParaRPr lang="ro-RO"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Săgeată dreapta vărgată 8" hidden="1"/>
          <p:cNvSpPr/>
          <p:nvPr/>
        </p:nvSpPr>
        <p:spPr>
          <a:xfrm>
            <a:off x="1043608" y="4077072"/>
            <a:ext cx="576064" cy="1224136"/>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o-RO"/>
          </a:p>
        </p:txBody>
      </p:sp>
      <p:sp>
        <p:nvSpPr>
          <p:cNvPr id="3" name="Rectangle 2"/>
          <p:cNvSpPr/>
          <p:nvPr/>
        </p:nvSpPr>
        <p:spPr>
          <a:xfrm>
            <a:off x="726448" y="692696"/>
            <a:ext cx="8077678" cy="5287601"/>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GENERALE</a:t>
            </a:r>
            <a:r>
              <a:rPr lang="ro-RO" b="1" dirty="0" smtClean="0">
                <a:latin typeface="Calibri" panose="020F0502020204030204" pitchFamily="34" charset="0"/>
                <a:cs typeface="Calibri" panose="020F0502020204030204" pitchFamily="34" charset="0"/>
              </a:rPr>
              <a:t> </a:t>
            </a:r>
            <a:endParaRPr lang="en-US" b="1" dirty="0" smtClean="0">
              <a:latin typeface="Calibri" panose="020F0502020204030204" pitchFamily="34" charset="0"/>
              <a:cs typeface="Calibri" panose="020F0502020204030204" pitchFamily="34" charset="0"/>
            </a:endParaRPr>
          </a:p>
          <a:p>
            <a:pPr>
              <a:lnSpc>
                <a:spcPct val="130000"/>
              </a:lnSpc>
              <a:spcBef>
                <a:spcPts val="600"/>
              </a:spcBef>
            </a:pPr>
            <a:r>
              <a:rPr lang="x-none" b="1" u="sng">
                <a:latin typeface="Calibri" panose="020F0502020204030204" pitchFamily="34" charset="0"/>
                <a:cs typeface="Calibri" panose="020F0502020204030204" pitchFamily="34" charset="0"/>
              </a:rPr>
              <a:t>Obligațiile părților</a:t>
            </a:r>
            <a:r>
              <a:rPr lang="ro-RO" b="1" u="sng" dirty="0">
                <a:latin typeface="Calibri" panose="020F0502020204030204" pitchFamily="34" charset="0"/>
                <a:cs typeface="Calibri" panose="020F0502020204030204" pitchFamily="34" charset="0"/>
              </a:rPr>
              <a:t>/</a:t>
            </a:r>
            <a:r>
              <a:rPr lang="ro-RO" b="1" u="sng" cap="all" dirty="0">
                <a:latin typeface="Calibri" panose="020F0502020204030204" pitchFamily="34" charset="0"/>
                <a:cs typeface="Calibri" panose="020F0502020204030204" pitchFamily="34" charset="0"/>
              </a:rPr>
              <a:t> </a:t>
            </a:r>
            <a:r>
              <a:rPr lang="ro-RO" b="1" u="sng" dirty="0">
                <a:latin typeface="Calibri" panose="020F0502020204030204" pitchFamily="34" charset="0"/>
                <a:cs typeface="Calibri" panose="020F0502020204030204" pitchFamily="34" charset="0"/>
              </a:rPr>
              <a:t>Drepturile și obligațiile beneficiarului /Partenerului</a:t>
            </a:r>
          </a:p>
          <a:p>
            <a:pPr marL="285750" lvl="0" indent="-285750" hangingPunct="0">
              <a:lnSpc>
                <a:spcPct val="120000"/>
              </a:lnSpc>
              <a:buFont typeface="Arial" panose="020B0604020202020204" pitchFamily="34" charset="0"/>
              <a:buChar char="•"/>
            </a:pPr>
            <a:r>
              <a:rPr lang="x-none" smtClean="0">
                <a:latin typeface="Calibri" panose="020F0502020204030204" pitchFamily="34" charset="0"/>
                <a:cs typeface="Calibri" panose="020F0502020204030204" pitchFamily="34" charset="0"/>
              </a:rPr>
              <a:t>Beneficiarul </a:t>
            </a:r>
            <a:r>
              <a:rPr lang="x-none">
                <a:latin typeface="Calibri" panose="020F0502020204030204" pitchFamily="34" charset="0"/>
                <a:cs typeface="Calibri" panose="020F0502020204030204" pitchFamily="34" charset="0"/>
              </a:rPr>
              <a:t>are obligația de a informa AM/OI </a:t>
            </a:r>
            <a:r>
              <a:rPr lang="ro-RO" dirty="0" smtClean="0">
                <a:latin typeface="Calibri" panose="020F0502020204030204" pitchFamily="34" charset="0"/>
                <a:cs typeface="Calibri" panose="020F0502020204030204" pitchFamily="34" charset="0"/>
              </a:rPr>
              <a:t>_ în </a:t>
            </a:r>
            <a:r>
              <a:rPr lang="x-none" smtClean="0">
                <a:latin typeface="Calibri" panose="020F0502020204030204" pitchFamily="34" charset="0"/>
                <a:cs typeface="Calibri" panose="020F0502020204030204" pitchFamily="34" charset="0"/>
              </a:rPr>
              <a:t>maxim </a:t>
            </a:r>
            <a:r>
              <a:rPr lang="x-none">
                <a:latin typeface="Calibri" panose="020F0502020204030204" pitchFamily="34" charset="0"/>
                <a:cs typeface="Calibri" panose="020F0502020204030204" pitchFamily="34" charset="0"/>
              </a:rPr>
              <a:t>3 (trei) zile lucrătoare cu privire </a:t>
            </a:r>
            <a:r>
              <a:rPr lang="x-none" smtClean="0">
                <a:latin typeface="Calibri" panose="020F0502020204030204" pitchFamily="34" charset="0"/>
                <a:cs typeface="Calibri" panose="020F0502020204030204" pitchFamily="34" charset="0"/>
              </a:rPr>
              <a:t>la</a:t>
            </a:r>
            <a:r>
              <a:rPr lang="ro-RO" dirty="0" smtClean="0">
                <a:latin typeface="Calibri" panose="020F0502020204030204" pitchFamily="34" charset="0"/>
                <a:cs typeface="Calibri" panose="020F0502020204030204" pitchFamily="34" charset="0"/>
              </a:rPr>
              <a:t>:</a:t>
            </a:r>
            <a:endParaRPr lang="ro-RO" sz="4000" dirty="0">
              <a:latin typeface="Calibri" panose="020F0502020204030204" pitchFamily="34" charset="0"/>
              <a:cs typeface="Calibri" panose="020F0502020204030204" pitchFamily="34" charset="0"/>
            </a:endParaRPr>
          </a:p>
          <a:p>
            <a:pPr marL="800100" lvl="1" indent="-342900" hangingPunct="0">
              <a:lnSpc>
                <a:spcPct val="120000"/>
              </a:lnSpc>
              <a:buFont typeface="+mj-lt"/>
              <a:buAutoNum type="arabicPeriod"/>
            </a:pPr>
            <a:r>
              <a:rPr lang="x-none" smtClean="0">
                <a:latin typeface="Calibri" panose="020F0502020204030204" pitchFamily="34" charset="0"/>
                <a:cs typeface="Calibri" panose="020F0502020204030204" pitchFamily="34" charset="0"/>
              </a:rPr>
              <a:t>schimbarea denumirii, schimbarea adresei sediului beneficiarului; </a:t>
            </a:r>
            <a:endParaRPr lang="ro-RO" dirty="0" smtClean="0">
              <a:latin typeface="Calibri" panose="020F0502020204030204" pitchFamily="34" charset="0"/>
              <a:cs typeface="Calibri" panose="020F0502020204030204" pitchFamily="34" charset="0"/>
            </a:endParaRPr>
          </a:p>
          <a:p>
            <a:pPr marL="800100" lvl="1" indent="-342900" hangingPunct="0">
              <a:lnSpc>
                <a:spcPct val="120000"/>
              </a:lnSpc>
              <a:buFont typeface="+mj-lt"/>
              <a:buAutoNum type="arabicPeriod"/>
            </a:pPr>
            <a:r>
              <a:rPr lang="x-none" smtClean="0">
                <a:latin typeface="Calibri" panose="020F0502020204030204" pitchFamily="34" charset="0"/>
                <a:cs typeface="Calibri" panose="020F0502020204030204" pitchFamily="34" charset="0"/>
              </a:rPr>
              <a:t>schimbarea </a:t>
            </a:r>
            <a:r>
              <a:rPr lang="x-none">
                <a:latin typeface="Calibri" panose="020F0502020204030204" pitchFamily="34" charset="0"/>
                <a:cs typeface="Calibri" panose="020F0502020204030204" pitchFamily="34" charset="0"/>
              </a:rPr>
              <a:t>contului special deschis pentru Proiect;</a:t>
            </a:r>
            <a:endParaRPr lang="ro-RO" dirty="0">
              <a:latin typeface="Calibri" panose="020F0502020204030204" pitchFamily="34" charset="0"/>
              <a:cs typeface="Calibri" panose="020F0502020204030204" pitchFamily="34" charset="0"/>
            </a:endParaRPr>
          </a:p>
          <a:p>
            <a:pPr marL="800100" lvl="1" indent="-342900" hangingPunct="0">
              <a:lnSpc>
                <a:spcPct val="120000"/>
              </a:lnSpc>
              <a:buFont typeface="+mj-lt"/>
              <a:buAutoNum type="arabicPeriod"/>
            </a:pPr>
            <a:r>
              <a:rPr lang="x-none">
                <a:latin typeface="Calibri" panose="020F0502020204030204" pitchFamily="34" charset="0"/>
                <a:cs typeface="Calibri" panose="020F0502020204030204" pitchFamily="34" charset="0"/>
              </a:rPr>
              <a:t>înlocuirea reprezentantului legal;</a:t>
            </a:r>
            <a:endParaRPr lang="ro-RO" dirty="0">
              <a:latin typeface="Calibri" panose="020F0502020204030204" pitchFamily="34" charset="0"/>
              <a:cs typeface="Calibri" panose="020F0502020204030204" pitchFamily="34" charset="0"/>
            </a:endParaRPr>
          </a:p>
          <a:p>
            <a:pPr lvl="0">
              <a:lnSpc>
                <a:spcPct val="120000"/>
              </a:lnSpc>
              <a:spcBef>
                <a:spcPts val="600"/>
              </a:spcBef>
            </a:pPr>
            <a:r>
              <a:rPr lang="ro-RO" b="1" dirty="0" smtClean="0">
                <a:latin typeface="Calibri" panose="020F0502020204030204" pitchFamily="34" charset="0"/>
                <a:cs typeface="Calibri" panose="020F0502020204030204" pitchFamily="34" charset="0"/>
              </a:rPr>
              <a:t>Nota: 1, 2, 3 - </a:t>
            </a:r>
            <a:r>
              <a:rPr lang="ro-RO" dirty="0" smtClean="0">
                <a:latin typeface="Calibri" panose="020F0502020204030204" pitchFamily="34" charset="0"/>
                <a:cs typeface="Calibri" panose="020F0502020204030204" pitchFamily="34" charset="0"/>
              </a:rPr>
              <a:t>NU necesita</a:t>
            </a:r>
            <a:r>
              <a:rPr lang="x-none" smtClean="0">
                <a:latin typeface="Calibri" panose="020F0502020204030204" pitchFamily="34" charset="0"/>
                <a:cs typeface="Calibri" panose="020F0502020204030204" pitchFamily="34" charset="0"/>
              </a:rPr>
              <a:t> aprob</a:t>
            </a:r>
            <a:r>
              <a:rPr lang="ro-RO" dirty="0" smtClean="0">
                <a:latin typeface="Calibri" panose="020F0502020204030204" pitchFamily="34" charset="0"/>
                <a:cs typeface="Calibri" panose="020F0502020204030204" pitchFamily="34" charset="0"/>
              </a:rPr>
              <a:t>are</a:t>
            </a:r>
            <a:r>
              <a:rPr lang="x-none" smtClean="0">
                <a:latin typeface="Calibri" panose="020F0502020204030204" pitchFamily="34" charset="0"/>
                <a:cs typeface="Calibri" panose="020F0502020204030204" pitchFamily="34" charset="0"/>
              </a:rPr>
              <a:t> AM/OI</a:t>
            </a:r>
            <a:r>
              <a:rPr lang="ro-RO" dirty="0" smtClean="0">
                <a:latin typeface="Calibri" panose="020F0502020204030204" pitchFamily="34" charset="0"/>
                <a:cs typeface="Calibri" panose="020F0502020204030204" pitchFamily="34" charset="0"/>
              </a:rPr>
              <a:t> !</a:t>
            </a:r>
          </a:p>
          <a:p>
            <a:pPr marL="432000" lvl="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În caul verificarilor la fața locului _ Beneficiarul </a:t>
            </a:r>
            <a:r>
              <a:rPr lang="ro-RO" dirty="0">
                <a:latin typeface="Calibri" panose="020F0502020204030204" pitchFamily="34" charset="0"/>
                <a:cs typeface="Calibri" panose="020F0502020204030204" pitchFamily="34" charset="0"/>
              </a:rPr>
              <a:t>este obligat </a:t>
            </a:r>
            <a:r>
              <a:rPr lang="ro-RO" dirty="0" smtClean="0">
                <a:latin typeface="Calibri" panose="020F0502020204030204" pitchFamily="34" charset="0"/>
                <a:cs typeface="Calibri" panose="020F0502020204030204" pitchFamily="34" charset="0"/>
              </a:rPr>
              <a:t>să: </a:t>
            </a:r>
          </a:p>
          <a:p>
            <a:pPr marL="889200" lvl="2" indent="-285750">
              <a:lnSpc>
                <a:spcPct val="12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Participe;</a:t>
            </a:r>
          </a:p>
          <a:p>
            <a:pPr marL="889200" lvl="2" indent="-285750">
              <a:lnSpc>
                <a:spcPct val="12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Să </a:t>
            </a:r>
            <a:r>
              <a:rPr lang="ro-RO" dirty="0">
                <a:latin typeface="Calibri" panose="020F0502020204030204" pitchFamily="34" charset="0"/>
                <a:cs typeface="Calibri" panose="020F0502020204030204" pitchFamily="34" charset="0"/>
              </a:rPr>
              <a:t>invite persoanele care sunt implicate în implementarea </a:t>
            </a:r>
            <a:r>
              <a:rPr lang="ro-RO" dirty="0" smtClean="0">
                <a:latin typeface="Calibri" panose="020F0502020204030204" pitchFamily="34" charset="0"/>
                <a:cs typeface="Calibri" panose="020F0502020204030204" pitchFamily="34" charset="0"/>
              </a:rPr>
              <a:t>proiectului;</a:t>
            </a:r>
          </a:p>
          <a:p>
            <a:pPr marL="432000" lvl="1"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În cazul unei defecțiuni a sistemului MySMIS 2014 sau al forței majore, Beneficiarul poate prezenta informațiile solicitate în format </a:t>
            </a:r>
            <a:r>
              <a:rPr lang="ro-RO" dirty="0" smtClean="0">
                <a:latin typeface="Calibri" panose="020F0502020204030204" pitchFamily="34" charset="0"/>
                <a:cs typeface="Calibri" panose="020F0502020204030204" pitchFamily="34" charset="0"/>
              </a:rPr>
              <a:t>scriptic - </a:t>
            </a:r>
            <a:r>
              <a:rPr lang="ro-RO" dirty="0">
                <a:latin typeface="Calibri" panose="020F0502020204030204" pitchFamily="34" charset="0"/>
                <a:cs typeface="Calibri" panose="020F0502020204030204" pitchFamily="34" charset="0"/>
              </a:rPr>
              <a:t>Beneficiarul va adăuga documentele respective în MySMIS </a:t>
            </a:r>
            <a:r>
              <a:rPr lang="ro-RO" dirty="0" smtClean="0">
                <a:latin typeface="Calibri" panose="020F0502020204030204" pitchFamily="34" charset="0"/>
                <a:cs typeface="Calibri" panose="020F0502020204030204" pitchFamily="34" charset="0"/>
              </a:rPr>
              <a:t>2014 imediat după încetarea situațiai;</a:t>
            </a:r>
            <a:endParaRPr lang="ro-RO"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20272" y="6489306"/>
            <a:ext cx="432048" cy="365125"/>
          </a:xfrm>
        </p:spPr>
        <p:txBody>
          <a:bodyPr/>
          <a:lstStyle/>
          <a:p>
            <a:fld id="{FA2CE5B5-3460-44E8-BCF4-236084A3745A}" type="slidenum">
              <a:rPr lang="ro-RO" smtClean="0"/>
              <a:pPr/>
              <a:t>11</a:t>
            </a:fld>
            <a:endParaRPr lang="ro-RO"/>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479035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Săgeată dreapta vărgată 8" hidden="1"/>
          <p:cNvSpPr/>
          <p:nvPr/>
        </p:nvSpPr>
        <p:spPr>
          <a:xfrm>
            <a:off x="1043608" y="4077072"/>
            <a:ext cx="576064" cy="1224136"/>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o-RO"/>
          </a:p>
        </p:txBody>
      </p:sp>
      <p:sp>
        <p:nvSpPr>
          <p:cNvPr id="3" name="Rectangle 2"/>
          <p:cNvSpPr/>
          <p:nvPr/>
        </p:nvSpPr>
        <p:spPr>
          <a:xfrm>
            <a:off x="653102" y="332655"/>
            <a:ext cx="8239378" cy="5381473"/>
          </a:xfrm>
          <a:prstGeom prst="rect">
            <a:avLst/>
          </a:prstGeom>
          <a:solidFill>
            <a:schemeClr val="bg1"/>
          </a:solidFill>
          <a:ln>
            <a:solidFill>
              <a:schemeClr val="bg1"/>
            </a:solidFill>
          </a:ln>
        </p:spPr>
        <p:txBody>
          <a:bodyPr wrap="square">
            <a:spAutoFit/>
          </a:bodyPr>
          <a:lstStyle/>
          <a:p>
            <a:pPr>
              <a:lnSpc>
                <a:spcPct val="110000"/>
              </a:lnSpc>
              <a:spcBef>
                <a:spcPts val="300"/>
              </a:spcBef>
            </a:pPr>
            <a:r>
              <a:rPr lang="en-US" sz="1600" b="1" dirty="0">
                <a:latin typeface="Calibri" panose="020F0502020204030204" pitchFamily="34" charset="0"/>
                <a:cs typeface="Calibri" panose="020F0502020204030204" pitchFamily="34" charset="0"/>
              </a:rPr>
              <a:t>CONDITII</a:t>
            </a:r>
            <a:r>
              <a:rPr lang="ro-RO" sz="1600" b="1" dirty="0">
                <a:latin typeface="Calibri" panose="020F0502020204030204" pitchFamily="34" charset="0"/>
                <a:cs typeface="Calibri" panose="020F0502020204030204" pitchFamily="34" charset="0"/>
              </a:rPr>
              <a:t> </a:t>
            </a:r>
            <a:r>
              <a:rPr lang="en-US" sz="1600" b="1" dirty="0">
                <a:latin typeface="Calibri" panose="020F0502020204030204" pitchFamily="34" charset="0"/>
                <a:cs typeface="Calibri" panose="020F0502020204030204" pitchFamily="34" charset="0"/>
              </a:rPr>
              <a:t>GENERALE</a:t>
            </a:r>
            <a:r>
              <a:rPr lang="ro-RO" sz="1600" b="1" dirty="0">
                <a:latin typeface="Calibri" panose="020F0502020204030204" pitchFamily="34" charset="0"/>
                <a:cs typeface="Calibri" panose="020F0502020204030204" pitchFamily="34" charset="0"/>
              </a:rPr>
              <a:t> </a:t>
            </a:r>
            <a:endParaRPr lang="en-US" sz="1600" b="1" dirty="0">
              <a:latin typeface="Calibri" panose="020F0502020204030204" pitchFamily="34" charset="0"/>
              <a:cs typeface="Calibri" panose="020F0502020204030204" pitchFamily="34" charset="0"/>
            </a:endParaRPr>
          </a:p>
          <a:p>
            <a:pPr>
              <a:lnSpc>
                <a:spcPct val="110000"/>
              </a:lnSpc>
              <a:spcBef>
                <a:spcPts val="300"/>
              </a:spcBef>
            </a:pPr>
            <a:r>
              <a:rPr lang="x-none" sz="1600" b="1" u="sng" smtClean="0">
                <a:latin typeface="Calibri" panose="020F0502020204030204" pitchFamily="34" charset="0"/>
                <a:cs typeface="Calibri" panose="020F0502020204030204" pitchFamily="34" charset="0"/>
              </a:rPr>
              <a:t>Cesiunea </a:t>
            </a:r>
            <a:r>
              <a:rPr lang="x-none" sz="1600" b="1" u="sng">
                <a:latin typeface="Calibri" panose="020F0502020204030204" pitchFamily="34" charset="0"/>
                <a:cs typeface="Calibri" panose="020F0502020204030204" pitchFamily="34" charset="0"/>
              </a:rPr>
              <a:t>și contractarea </a:t>
            </a:r>
            <a:endParaRPr lang="ro-RO" sz="1600" b="1" u="sng" dirty="0">
              <a:latin typeface="Calibri" panose="020F0502020204030204" pitchFamily="34" charset="0"/>
              <a:cs typeface="Calibri" panose="020F0502020204030204" pitchFamily="34" charset="0"/>
            </a:endParaRPr>
          </a:p>
          <a:p>
            <a:pPr marL="285750" indent="-285750" algn="just">
              <a:lnSpc>
                <a:spcPct val="110000"/>
              </a:lnSpc>
              <a:buFont typeface="Arial" panose="020B0604020202020204" pitchFamily="34" charset="0"/>
              <a:buChar char="•"/>
            </a:pPr>
            <a:r>
              <a:rPr lang="ro-RO" sz="1600" dirty="0">
                <a:latin typeface="Calibri" panose="020F0502020204030204" pitchFamily="34" charset="0"/>
                <a:cs typeface="Calibri" panose="020F0502020204030204" pitchFamily="34" charset="0"/>
              </a:rPr>
              <a:t>În cazul externalizării/contractării unor activităţi din cadrul proiectului, responsabilitatea pentru implementarea acelor activități revine </a:t>
            </a:r>
            <a:r>
              <a:rPr lang="ro-RO" sz="1600" dirty="0" smtClean="0">
                <a:latin typeface="Calibri" panose="020F0502020204030204" pitchFamily="34" charset="0"/>
                <a:cs typeface="Calibri" panose="020F0502020204030204" pitchFamily="34" charset="0"/>
              </a:rPr>
              <a:t>Beneficiarului;</a:t>
            </a:r>
          </a:p>
          <a:p>
            <a:pPr marL="285750" indent="-285750" algn="just">
              <a:lnSpc>
                <a:spcPct val="110000"/>
              </a:lnSpc>
              <a:buFont typeface="Arial" panose="020B0604020202020204" pitchFamily="34" charset="0"/>
              <a:buChar char="•"/>
            </a:pPr>
            <a:r>
              <a:rPr lang="ro-RO" sz="1600" dirty="0" smtClean="0">
                <a:latin typeface="Calibri" panose="020F0502020204030204" pitchFamily="34" charset="0"/>
                <a:cs typeface="Calibri" panose="020F0502020204030204" pitchFamily="34" charset="0"/>
              </a:rPr>
              <a:t>Contractul + drepturile şi obligaţiile </a:t>
            </a:r>
            <a:r>
              <a:rPr lang="ro-RO" sz="1600" b="1" u="sng" dirty="0" smtClean="0">
                <a:latin typeface="Calibri" panose="020F0502020204030204" pitchFamily="34" charset="0"/>
                <a:cs typeface="Calibri" panose="020F0502020204030204" pitchFamily="34" charset="0"/>
              </a:rPr>
              <a:t>NU pot </a:t>
            </a:r>
            <a:r>
              <a:rPr lang="ro-RO" sz="1600" b="1" u="sng" dirty="0">
                <a:latin typeface="Calibri" panose="020F0502020204030204" pitchFamily="34" charset="0"/>
                <a:cs typeface="Calibri" panose="020F0502020204030204" pitchFamily="34" charset="0"/>
              </a:rPr>
              <a:t>face obiectul cesiunii </a:t>
            </a:r>
            <a:r>
              <a:rPr lang="ro-RO" sz="1600" dirty="0">
                <a:latin typeface="Calibri" panose="020F0502020204030204" pitchFamily="34" charset="0"/>
                <a:cs typeface="Calibri" panose="020F0502020204030204" pitchFamily="34" charset="0"/>
              </a:rPr>
              <a:t>totale sau parțiale, </a:t>
            </a:r>
            <a:r>
              <a:rPr lang="ro-RO" sz="1600" dirty="0" smtClean="0">
                <a:latin typeface="Calibri" panose="020F0502020204030204" pitchFamily="34" charset="0"/>
                <a:cs typeface="Calibri" panose="020F0502020204030204" pitchFamily="34" charset="0"/>
              </a:rPr>
              <a:t>sau </a:t>
            </a:r>
            <a:r>
              <a:rPr lang="ro-RO" sz="1600" dirty="0">
                <a:latin typeface="Calibri" panose="020F0502020204030204" pitchFamily="34" charset="0"/>
                <a:cs typeface="Calibri" panose="020F0502020204030204" pitchFamily="34" charset="0"/>
              </a:rPr>
              <a:t>a oricărui alt mecanism de transmisiune şi/sau transformare a obligaţiilor şi </a:t>
            </a:r>
            <a:r>
              <a:rPr lang="ro-RO" sz="1600" dirty="0" smtClean="0">
                <a:latin typeface="Calibri" panose="020F0502020204030204" pitchFamily="34" charset="0"/>
                <a:cs typeface="Calibri" panose="020F0502020204030204" pitchFamily="34" charset="0"/>
              </a:rPr>
              <a:t>drepturilor;</a:t>
            </a:r>
          </a:p>
          <a:p>
            <a:pPr algn="just">
              <a:lnSpc>
                <a:spcPct val="110000"/>
              </a:lnSpc>
              <a:spcBef>
                <a:spcPts val="600"/>
              </a:spcBef>
            </a:pPr>
            <a:r>
              <a:rPr lang="x-none" sz="1600" b="1" u="sng" smtClean="0">
                <a:latin typeface="Calibri" panose="020F0502020204030204" pitchFamily="34" charset="0"/>
                <a:cs typeface="Calibri" panose="020F0502020204030204" pitchFamily="34" charset="0"/>
              </a:rPr>
              <a:t>MODIFICĂRI ȘI COMPLETĂRI</a:t>
            </a:r>
            <a:r>
              <a:rPr lang="en-US" sz="1600" b="1" u="sng" dirty="0" smtClean="0">
                <a:latin typeface="Calibri" panose="020F0502020204030204" pitchFamily="34" charset="0"/>
                <a:cs typeface="Calibri" panose="020F0502020204030204" pitchFamily="34" charset="0"/>
              </a:rPr>
              <a:t> LA CONTRACTUL DE FINAN</a:t>
            </a:r>
            <a:r>
              <a:rPr lang="ro-RO" sz="1600" b="1" u="sng" dirty="0" smtClean="0">
                <a:latin typeface="Calibri" panose="020F0502020204030204" pitchFamily="34" charset="0"/>
                <a:cs typeface="Calibri" panose="020F0502020204030204" pitchFamily="34" charset="0"/>
              </a:rPr>
              <a:t>Ț</a:t>
            </a:r>
            <a:r>
              <a:rPr lang="en-US" sz="1600" b="1" u="sng" dirty="0" smtClean="0">
                <a:latin typeface="Calibri" panose="020F0502020204030204" pitchFamily="34" charset="0"/>
                <a:cs typeface="Calibri" panose="020F0502020204030204" pitchFamily="34" charset="0"/>
              </a:rPr>
              <a:t>RE</a:t>
            </a:r>
            <a:endParaRPr lang="ro-RO" sz="1600" b="1" u="sng" dirty="0" smtClean="0">
              <a:latin typeface="Calibri" panose="020F0502020204030204" pitchFamily="34" charset="0"/>
              <a:cs typeface="Calibri" panose="020F0502020204030204" pitchFamily="34" charset="0"/>
            </a:endParaRPr>
          </a:p>
          <a:p>
            <a:pPr marL="285750" indent="-285750" algn="just">
              <a:lnSpc>
                <a:spcPct val="110000"/>
              </a:lnSpc>
              <a:spcBef>
                <a:spcPts val="600"/>
              </a:spcBef>
              <a:buFont typeface="Arial" panose="020B0604020202020204" pitchFamily="34" charset="0"/>
              <a:buChar char="•"/>
            </a:pPr>
            <a:r>
              <a:rPr lang="ro-RO" sz="1600" b="1" dirty="0" smtClean="0">
                <a:latin typeface="Calibri" panose="020F0502020204030204" pitchFamily="34" charset="0"/>
                <a:cs typeface="Calibri" panose="020F0502020204030204" pitchFamily="34" charset="0"/>
              </a:rPr>
              <a:t>Modificarea Contractului/Anexelor </a:t>
            </a:r>
            <a:r>
              <a:rPr lang="ro-RO" sz="1600" dirty="0" smtClean="0">
                <a:latin typeface="Calibri" panose="020F0502020204030204" pitchFamily="34" charset="0"/>
                <a:cs typeface="Calibri" panose="020F0502020204030204" pitchFamily="34" charset="0"/>
              </a:rPr>
              <a:t>(în aceleasi conditii)_ </a:t>
            </a:r>
            <a:r>
              <a:rPr lang="en-US" sz="1600" b="1" dirty="0" smtClean="0">
                <a:latin typeface="Calibri" panose="020F0502020204030204" pitchFamily="34" charset="0"/>
                <a:cs typeface="Calibri" panose="020F0502020204030204" pitchFamily="34" charset="0"/>
              </a:rPr>
              <a:t>A</a:t>
            </a:r>
            <a:r>
              <a:rPr lang="ro-RO" sz="1600" b="1" dirty="0" smtClean="0">
                <a:latin typeface="Calibri" panose="020F0502020204030204" pitchFamily="34" charset="0"/>
                <a:cs typeface="Calibri" panose="020F0502020204030204" pitchFamily="34" charset="0"/>
              </a:rPr>
              <a:t>ct adiţional </a:t>
            </a:r>
            <a:r>
              <a:rPr lang="ro-RO" sz="1600" dirty="0" smtClean="0">
                <a:latin typeface="Calibri" panose="020F0502020204030204" pitchFamily="34" charset="0"/>
                <a:cs typeface="Calibri" panose="020F0502020204030204" pitchFamily="34" charset="0"/>
              </a:rPr>
              <a:t>(Anexa 18)</a:t>
            </a:r>
            <a:r>
              <a:rPr lang="ro-RO" sz="1600" b="1" dirty="0" smtClean="0">
                <a:latin typeface="Calibri" panose="020F0502020204030204" pitchFamily="34" charset="0"/>
                <a:cs typeface="Calibri" panose="020F0502020204030204" pitchFamily="34" charset="0"/>
              </a:rPr>
              <a:t>;</a:t>
            </a:r>
          </a:p>
          <a:p>
            <a:pPr marL="285750" lvl="0" indent="-285750" hangingPunct="0">
              <a:buFont typeface="Arial" panose="020B0604020202020204" pitchFamily="34" charset="0"/>
              <a:buChar char="•"/>
            </a:pPr>
            <a:r>
              <a:rPr lang="ro-RO" sz="1600" b="1" dirty="0" smtClean="0">
                <a:latin typeface="Calibri" panose="020F0502020204030204" pitchFamily="34" charset="0"/>
                <a:cs typeface="Calibri" panose="020F0502020204030204" pitchFamily="34" charset="0"/>
              </a:rPr>
              <a:t>Beneficiarul transmite solicitarea </a:t>
            </a:r>
            <a:r>
              <a:rPr lang="en-US" sz="1600" b="1" dirty="0" smtClean="0">
                <a:latin typeface="Calibri" panose="020F0502020204030204" pitchFamily="34" charset="0"/>
                <a:cs typeface="Calibri" panose="020F0502020204030204" pitchFamily="34" charset="0"/>
              </a:rPr>
              <a:t>+ </a:t>
            </a:r>
            <a:r>
              <a:rPr lang="en-US" sz="1600" b="1" dirty="0" err="1" smtClean="0">
                <a:latin typeface="Calibri" panose="020F0502020204030204" pitchFamily="34" charset="0"/>
                <a:cs typeface="Calibri" panose="020F0502020204030204" pitchFamily="34" charset="0"/>
              </a:rPr>
              <a:t>justificari</a:t>
            </a:r>
            <a:r>
              <a:rPr lang="en-US" sz="1600" b="1" dirty="0" smtClean="0">
                <a:latin typeface="Calibri" panose="020F0502020204030204" pitchFamily="34" charset="0"/>
                <a:cs typeface="Calibri" panose="020F0502020204030204" pitchFamily="34" charset="0"/>
              </a:rPr>
              <a:t> </a:t>
            </a:r>
            <a:r>
              <a:rPr lang="ro-RO" sz="1600" b="1" dirty="0" smtClean="0">
                <a:latin typeface="Calibri" panose="020F0502020204030204" pitchFamily="34" charset="0"/>
                <a:cs typeface="Calibri" panose="020F0502020204030204" pitchFamily="34" charset="0"/>
              </a:rPr>
              <a:t>la OI/AM </a:t>
            </a:r>
            <a:r>
              <a:rPr lang="ro-RO" sz="1600" b="1" dirty="0">
                <a:latin typeface="Calibri" panose="020F0502020204030204" pitchFamily="34" charset="0"/>
                <a:cs typeface="Calibri" panose="020F0502020204030204" pitchFamily="34" charset="0"/>
              </a:rPr>
              <a:t>cu </a:t>
            </a:r>
            <a:r>
              <a:rPr lang="ro-RO" sz="1600" b="1" dirty="0" smtClean="0">
                <a:latin typeface="Calibri" panose="020F0502020204030204" pitchFamily="34" charset="0"/>
                <a:cs typeface="Calibri" panose="020F0502020204030204" pitchFamily="34" charset="0"/>
              </a:rPr>
              <a:t>min. 20 de </a:t>
            </a:r>
            <a:r>
              <a:rPr lang="ro-RO" sz="1600" b="1" dirty="0">
                <a:latin typeface="Calibri" panose="020F0502020204030204" pitchFamily="34" charset="0"/>
                <a:cs typeface="Calibri" panose="020F0502020204030204" pitchFamily="34" charset="0"/>
              </a:rPr>
              <a:t>zile </a:t>
            </a:r>
            <a:r>
              <a:rPr lang="ro-RO" sz="1600" b="1" dirty="0" smtClean="0">
                <a:latin typeface="Calibri" panose="020F0502020204030204" pitchFamily="34" charset="0"/>
                <a:cs typeface="Calibri" panose="020F0502020204030204" pitchFamily="34" charset="0"/>
              </a:rPr>
              <a:t>lucrătoare; </a:t>
            </a:r>
            <a:endParaRPr lang="en-US" sz="1600" b="1" dirty="0" smtClean="0">
              <a:latin typeface="Calibri" panose="020F0502020204030204" pitchFamily="34" charset="0"/>
              <a:cs typeface="Calibri" panose="020F0502020204030204" pitchFamily="34" charset="0"/>
            </a:endParaRPr>
          </a:p>
          <a:p>
            <a:pPr marL="285750" lvl="0" indent="-285750" hangingPunct="0">
              <a:buFont typeface="Arial" panose="020B0604020202020204" pitchFamily="34" charset="0"/>
              <a:buChar char="•"/>
            </a:pPr>
            <a:r>
              <a:rPr lang="ro-RO" sz="1600" b="1" dirty="0" smtClean="0">
                <a:latin typeface="Calibri" panose="020F0502020204030204" pitchFamily="34" charset="0"/>
                <a:cs typeface="Calibri" panose="020F0502020204030204" pitchFamily="34" charset="0"/>
              </a:rPr>
              <a:t>EXCEPȚII – prin Notificare - </a:t>
            </a:r>
            <a:r>
              <a:rPr lang="ro-RO" sz="1600" b="1" u="sng" dirty="0" smtClean="0">
                <a:latin typeface="Calibri" panose="020F0502020204030204" pitchFamily="34" charset="0"/>
                <a:cs typeface="Calibri" panose="020F0502020204030204" pitchFamily="34" charset="0"/>
              </a:rPr>
              <a:t>intra </a:t>
            </a:r>
            <a:r>
              <a:rPr lang="ro-RO" sz="1600" b="1" u="sng" dirty="0">
                <a:latin typeface="Calibri" panose="020F0502020204030204" pitchFamily="34" charset="0"/>
                <a:cs typeface="Calibri" panose="020F0502020204030204" pitchFamily="34" charset="0"/>
              </a:rPr>
              <a:t>în vigoare din a 11-a </a:t>
            </a:r>
            <a:r>
              <a:rPr lang="ro-RO" sz="1600" b="1" u="sng" dirty="0" smtClean="0">
                <a:latin typeface="Calibri" panose="020F0502020204030204" pitchFamily="34" charset="0"/>
                <a:cs typeface="Calibri" panose="020F0502020204030204" pitchFamily="34" charset="0"/>
              </a:rPr>
              <a:t>zi după înreg. </a:t>
            </a:r>
            <a:r>
              <a:rPr lang="ro-RO" sz="1600" b="1" u="sng" dirty="0">
                <a:latin typeface="Calibri" panose="020F0502020204030204" pitchFamily="34" charset="0"/>
                <a:cs typeface="Calibri" panose="020F0502020204030204" pitchFamily="34" charset="0"/>
              </a:rPr>
              <a:t>l</a:t>
            </a:r>
            <a:r>
              <a:rPr lang="ro-RO" sz="1600" b="1" u="sng" dirty="0" smtClean="0">
                <a:latin typeface="Calibri" panose="020F0502020204030204" pitchFamily="34" charset="0"/>
                <a:cs typeface="Calibri" panose="020F0502020204030204" pitchFamily="34" charset="0"/>
              </a:rPr>
              <a:t>a OI/AM:</a:t>
            </a:r>
          </a:p>
          <a:p>
            <a:pPr marL="342900" indent="-342900" algn="just">
              <a:lnSpc>
                <a:spcPct val="110000"/>
              </a:lnSpc>
              <a:buFont typeface="+mj-lt"/>
              <a:buAutoNum type="alphaLcParenR"/>
            </a:pPr>
            <a:r>
              <a:rPr lang="ro-RO" sz="1600" b="1" u="sng" dirty="0" smtClean="0">
                <a:latin typeface="Calibri" panose="020F0502020204030204" pitchFamily="34" charset="0"/>
                <a:cs typeface="Calibri" panose="020F0502020204030204" pitchFamily="34" charset="0"/>
              </a:rPr>
              <a:t>Bugetul proiectului</a:t>
            </a:r>
            <a:r>
              <a:rPr lang="ro-RO" sz="1600" b="1" dirty="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 în </a:t>
            </a:r>
            <a:r>
              <a:rPr lang="ro-RO" sz="1600" dirty="0">
                <a:latin typeface="Calibri" panose="020F0502020204030204" pitchFamily="34" charset="0"/>
                <a:cs typeface="Calibri" panose="020F0502020204030204" pitchFamily="34" charset="0"/>
              </a:rPr>
              <a:t>limita a 10% între capitole </a:t>
            </a:r>
            <a:r>
              <a:rPr lang="ro-RO" sz="1600" dirty="0" smtClean="0">
                <a:latin typeface="Calibri" panose="020F0502020204030204" pitchFamily="34" charset="0"/>
                <a:cs typeface="Calibri" panose="020F0502020204030204" pitchFamily="34" charset="0"/>
              </a:rPr>
              <a:t>bugetare – cu încadrare în limitele maxime din Ghidul Solicitantului;</a:t>
            </a:r>
          </a:p>
          <a:p>
            <a:pPr marL="342900" lvl="1" indent="-342900" algn="just">
              <a:lnSpc>
                <a:spcPct val="110000"/>
              </a:lnSpc>
              <a:buFont typeface="+mj-lt"/>
              <a:buAutoNum type="alphaLcParenR" startAt="2"/>
            </a:pPr>
            <a:r>
              <a:rPr lang="ro-RO" sz="1600" b="1" u="sng" dirty="0" smtClean="0">
                <a:latin typeface="Calibri" panose="020F0502020204030204" pitchFamily="34" charset="0"/>
                <a:cs typeface="Calibri" panose="020F0502020204030204" pitchFamily="34" charset="0"/>
              </a:rPr>
              <a:t>Bugetul </a:t>
            </a:r>
            <a:r>
              <a:rPr lang="ro-RO" sz="1600" b="1" u="sng" dirty="0">
                <a:latin typeface="Calibri" panose="020F0502020204030204" pitchFamily="34" charset="0"/>
                <a:cs typeface="Calibri" panose="020F0502020204030204" pitchFamily="34" charset="0"/>
              </a:rPr>
              <a:t>proiectului</a:t>
            </a:r>
            <a:r>
              <a:rPr lang="ro-RO" sz="1600" b="1" dirty="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 </a:t>
            </a:r>
            <a:r>
              <a:rPr lang="x-none" sz="1600" smtClean="0">
                <a:latin typeface="Calibri" panose="020F0502020204030204" pitchFamily="34" charset="0"/>
                <a:cs typeface="Calibri" panose="020F0502020204030204" pitchFamily="34" charset="0"/>
              </a:rPr>
              <a:t>în </a:t>
            </a:r>
            <a:r>
              <a:rPr lang="x-none" sz="1600">
                <a:latin typeface="Calibri" panose="020F0502020204030204" pitchFamily="34" charset="0"/>
                <a:cs typeface="Calibri" panose="020F0502020204030204" pitchFamily="34" charset="0"/>
              </a:rPr>
              <a:t>cadrul aceluiași capitol bugetar, între tipurile de cheltuieli</a:t>
            </a:r>
            <a:r>
              <a:rPr lang="x-none" sz="1600" smtClean="0">
                <a:latin typeface="Calibri" panose="020F0502020204030204" pitchFamily="34" charset="0"/>
                <a:cs typeface="Calibri" panose="020F0502020204030204" pitchFamily="34" charset="0"/>
              </a:rPr>
              <a:t>;</a:t>
            </a:r>
            <a:endParaRPr lang="ro-RO" sz="1600" dirty="0" smtClean="0">
              <a:latin typeface="Calibri" panose="020F0502020204030204" pitchFamily="34" charset="0"/>
              <a:cs typeface="Calibri" panose="020F0502020204030204" pitchFamily="34" charset="0"/>
            </a:endParaRPr>
          </a:p>
          <a:p>
            <a:pPr marL="342900" lvl="1" indent="-342900" algn="just">
              <a:lnSpc>
                <a:spcPct val="110000"/>
              </a:lnSpc>
              <a:buFont typeface="+mj-lt"/>
              <a:buAutoNum type="alphaLcParenR" startAt="2"/>
            </a:pPr>
            <a:r>
              <a:rPr lang="ro-RO" sz="1600" b="1" dirty="0" smtClean="0">
                <a:latin typeface="Calibri" panose="020F0502020204030204" pitchFamily="34" charset="0"/>
                <a:cs typeface="Calibri" panose="020F0502020204030204" pitchFamily="34" charset="0"/>
              </a:rPr>
              <a:t>Modificari  </a:t>
            </a:r>
            <a:r>
              <a:rPr lang="ro-RO" sz="1600" b="1" dirty="0">
                <a:latin typeface="Calibri" panose="020F0502020204030204" pitchFamily="34" charset="0"/>
                <a:cs typeface="Calibri" panose="020F0502020204030204" pitchFamily="34" charset="0"/>
              </a:rPr>
              <a:t>în echipa de </a:t>
            </a:r>
            <a:r>
              <a:rPr lang="ro-RO" sz="1600" b="1" dirty="0" smtClean="0">
                <a:latin typeface="Calibri" panose="020F0502020204030204" pitchFamily="34" charset="0"/>
                <a:cs typeface="Calibri" panose="020F0502020204030204" pitchFamily="34" charset="0"/>
              </a:rPr>
              <a:t>implementare</a:t>
            </a:r>
            <a:r>
              <a:rPr lang="en-US" sz="1600" b="1" dirty="0" smtClean="0">
                <a:latin typeface="Calibri" panose="020F0502020204030204" pitchFamily="34" charset="0"/>
                <a:cs typeface="Calibri" panose="020F0502020204030204" pitchFamily="34" charset="0"/>
              </a:rPr>
              <a:t> – </a:t>
            </a:r>
            <a:r>
              <a:rPr lang="en-US" sz="1600" dirty="0" err="1">
                <a:latin typeface="Calibri" panose="020F0502020204030204" pitchFamily="34" charset="0"/>
                <a:cs typeface="Calibri" panose="020F0502020204030204" pitchFamily="34" charset="0"/>
              </a:rPr>
              <a:t>Notificare</a:t>
            </a:r>
            <a:r>
              <a:rPr lang="en-US" sz="1600" dirty="0">
                <a:latin typeface="Calibri" panose="020F0502020204030204" pitchFamily="34" charset="0"/>
                <a:cs typeface="Calibri" panose="020F0502020204030204" pitchFamily="34" charset="0"/>
              </a:rPr>
              <a:t>  conf. </a:t>
            </a:r>
            <a:r>
              <a:rPr lang="en-US" sz="1600" dirty="0" err="1">
                <a:latin typeface="Calibri" panose="020F0502020204030204" pitchFamily="34" charset="0"/>
                <a:cs typeface="Calibri" panose="020F0502020204030204" pitchFamily="34" charset="0"/>
              </a:rPr>
              <a:t>Anexa</a:t>
            </a:r>
            <a:r>
              <a:rPr lang="en-US" sz="1600" dirty="0">
                <a:latin typeface="Calibri" panose="020F0502020204030204" pitchFamily="34" charset="0"/>
                <a:cs typeface="Calibri" panose="020F0502020204030204" pitchFamily="34" charset="0"/>
              </a:rPr>
              <a:t> 4.7.1 + </a:t>
            </a:r>
            <a:r>
              <a:rPr lang="en-US" sz="1600" dirty="0" err="1">
                <a:latin typeface="Calibri" panose="020F0502020204030204" pitchFamily="34" charset="0"/>
                <a:cs typeface="Calibri" panose="020F0502020204030204" pitchFamily="34" charset="0"/>
              </a:rPr>
              <a:t>Declaratie</a:t>
            </a:r>
            <a:r>
              <a:rPr lang="en-US" sz="1600" dirty="0">
                <a:latin typeface="Calibri" panose="020F0502020204030204" pitchFamily="34" charset="0"/>
                <a:cs typeface="Calibri" panose="020F0502020204030204" pitchFamily="34" charset="0"/>
              </a:rPr>
              <a:t> conf. </a:t>
            </a:r>
            <a:r>
              <a:rPr lang="en-US" sz="1600" dirty="0" err="1">
                <a:latin typeface="Calibri" panose="020F0502020204030204" pitchFamily="34" charset="0"/>
                <a:cs typeface="Calibri" panose="020F0502020204030204" pitchFamily="34" charset="0"/>
              </a:rPr>
              <a:t>Anexa</a:t>
            </a:r>
            <a:r>
              <a:rPr lang="en-US" sz="1600" dirty="0">
                <a:latin typeface="Calibri" panose="020F0502020204030204" pitchFamily="34" charset="0"/>
                <a:cs typeface="Calibri" panose="020F0502020204030204" pitchFamily="34" charset="0"/>
              </a:rPr>
              <a:t> 4.7.3</a:t>
            </a:r>
            <a:r>
              <a:rPr lang="ro-RO" sz="1600" dirty="0" smtClean="0">
                <a:latin typeface="Calibri" panose="020F0502020204030204" pitchFamily="34" charset="0"/>
                <a:cs typeface="Calibri" panose="020F0502020204030204" pitchFamily="34" charset="0"/>
              </a:rPr>
              <a:t>;</a:t>
            </a:r>
            <a:endParaRPr lang="ro-RO" sz="1600" b="1" dirty="0" smtClean="0">
              <a:latin typeface="Calibri" panose="020F0502020204030204" pitchFamily="34" charset="0"/>
              <a:cs typeface="Calibri" panose="020F0502020204030204" pitchFamily="34" charset="0"/>
            </a:endParaRPr>
          </a:p>
          <a:p>
            <a:pPr marL="342900" lvl="1" indent="-342900" algn="just">
              <a:lnSpc>
                <a:spcPct val="110000"/>
              </a:lnSpc>
              <a:buFont typeface="+mj-lt"/>
              <a:buAutoNum type="alphaLcParenR" startAt="2"/>
            </a:pPr>
            <a:r>
              <a:rPr lang="en-US" sz="1600" b="1" dirty="0" smtClean="0">
                <a:latin typeface="Calibri" panose="020F0502020204030204" pitchFamily="34" charset="0"/>
                <a:cs typeface="Calibri" panose="020F0502020204030204" pitchFamily="34" charset="0"/>
              </a:rPr>
              <a:t>M</a:t>
            </a:r>
            <a:r>
              <a:rPr lang="ro-RO" sz="1600" b="1" dirty="0" smtClean="0">
                <a:latin typeface="Calibri" panose="020F0502020204030204" pitchFamily="34" charset="0"/>
                <a:cs typeface="Calibri" panose="020F0502020204030204" pitchFamily="34" charset="0"/>
              </a:rPr>
              <a:t>odificarea </a:t>
            </a:r>
            <a:r>
              <a:rPr lang="en-US" sz="1600" b="1" dirty="0" err="1" smtClean="0">
                <a:latin typeface="Calibri" panose="020F0502020204030204" pitchFamily="34" charset="0"/>
                <a:cs typeface="Calibri" panose="020F0502020204030204" pitchFamily="34" charset="0"/>
              </a:rPr>
              <a:t>calendarului</a:t>
            </a:r>
            <a:r>
              <a:rPr lang="ro-RO" sz="1600" b="1" dirty="0" smtClean="0">
                <a:latin typeface="Calibri" panose="020F0502020204030204" pitchFamily="34" charset="0"/>
                <a:cs typeface="Calibri" panose="020F0502020204030204" pitchFamily="34" charset="0"/>
              </a:rPr>
              <a:t> </a:t>
            </a:r>
            <a:r>
              <a:rPr lang="ro-RO" sz="1600" b="1" dirty="0">
                <a:latin typeface="Calibri" panose="020F0502020204030204" pitchFamily="34" charset="0"/>
                <a:cs typeface="Calibri" panose="020F0502020204030204" pitchFamily="34" charset="0"/>
              </a:rPr>
              <a:t>de </a:t>
            </a:r>
            <a:r>
              <a:rPr lang="ro-RO" sz="1600" b="1" dirty="0" smtClean="0">
                <a:latin typeface="Calibri" panose="020F0502020204030204" pitchFamily="34" charset="0"/>
                <a:cs typeface="Calibri" panose="020F0502020204030204" pitchFamily="34" charset="0"/>
              </a:rPr>
              <a:t>activităţi</a:t>
            </a:r>
            <a:r>
              <a:rPr lang="ro-RO" sz="1600" dirty="0" smtClean="0">
                <a:latin typeface="Calibri" panose="020F0502020204030204" pitchFamily="34" charset="0"/>
                <a:cs typeface="Calibri" panose="020F0502020204030204" pitchFamily="34" charset="0"/>
              </a:rPr>
              <a:t> – !!! </a:t>
            </a:r>
            <a:r>
              <a:rPr lang="ro-RO" sz="1600" b="1" dirty="0" smtClean="0">
                <a:latin typeface="Calibri" panose="020F0502020204030204" pitchFamily="34" charset="0"/>
                <a:cs typeface="Calibri" panose="020F0502020204030204" pitchFamily="34" charset="0"/>
              </a:rPr>
              <a:t>FĂRĂ</a:t>
            </a:r>
            <a:r>
              <a:rPr lang="ro-RO" sz="1600" dirty="0" smtClean="0">
                <a:latin typeface="Calibri" panose="020F0502020204030204" pitchFamily="34" charset="0"/>
                <a:cs typeface="Calibri" panose="020F0502020204030204" pitchFamily="34" charset="0"/>
              </a:rPr>
              <a:t> </a:t>
            </a:r>
            <a:r>
              <a:rPr lang="ro-RO" sz="1600" b="1" dirty="0" smtClean="0">
                <a:latin typeface="Calibri" panose="020F0502020204030204" pitchFamily="34" charset="0"/>
                <a:cs typeface="Calibri" panose="020F0502020204030204" pitchFamily="34" charset="0"/>
              </a:rPr>
              <a:t>depașire perioadă de</a:t>
            </a:r>
            <a:r>
              <a:rPr lang="en-US" sz="1600" b="1" dirty="0">
                <a:latin typeface="Calibri" panose="020F0502020204030204" pitchFamily="34" charset="0"/>
                <a:cs typeface="Calibri" panose="020F0502020204030204" pitchFamily="34" charset="0"/>
              </a:rPr>
              <a:t> </a:t>
            </a:r>
            <a:r>
              <a:rPr lang="ro-RO" sz="1600" b="1" dirty="0" smtClean="0">
                <a:latin typeface="Calibri" panose="020F0502020204030204" pitchFamily="34" charset="0"/>
                <a:cs typeface="Calibri" panose="020F0502020204030204" pitchFamily="34" charset="0"/>
              </a:rPr>
              <a:t>implementare;</a:t>
            </a:r>
          </a:p>
          <a:p>
            <a:pPr marL="342900" indent="-342900">
              <a:lnSpc>
                <a:spcPct val="110000"/>
              </a:lnSpc>
              <a:buFont typeface="+mj-lt"/>
              <a:buAutoNum type="alphaLcParenR" startAt="5"/>
            </a:pPr>
            <a:r>
              <a:rPr lang="ro-RO" sz="1600" b="1" dirty="0">
                <a:latin typeface="Calibri" panose="020F0502020204030204" pitchFamily="34" charset="0"/>
                <a:cs typeface="Calibri" panose="020F0502020204030204" pitchFamily="34" charset="0"/>
              </a:rPr>
              <a:t>Modificarea graficului  de rambursare a cheltuielilor</a:t>
            </a:r>
            <a:r>
              <a:rPr lang="ro-RO" sz="1600" dirty="0" smtClean="0">
                <a:latin typeface="Calibri" panose="020F0502020204030204" pitchFamily="34" charset="0"/>
                <a:cs typeface="Calibri" panose="020F0502020204030204" pitchFamily="34" charset="0"/>
              </a:rPr>
              <a:t>;</a:t>
            </a:r>
          </a:p>
          <a:p>
            <a:pPr marL="342900" indent="-342900">
              <a:lnSpc>
                <a:spcPct val="110000"/>
              </a:lnSpc>
              <a:buFont typeface="+mj-lt"/>
              <a:buAutoNum type="alphaLcParenR" startAt="5"/>
            </a:pPr>
            <a:r>
              <a:rPr lang="ro-RO" sz="16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Reducerea </a:t>
            </a:r>
            <a:r>
              <a:rPr lang="ro-RO" sz="16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valorii indicatorilor </a:t>
            </a:r>
            <a:r>
              <a:rPr lang="ro-RO" sz="16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en-US" sz="16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&gt; </a:t>
            </a:r>
            <a:r>
              <a:rPr lang="en-US" sz="1600" b="1" dirty="0" err="1"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reducere</a:t>
            </a:r>
            <a:r>
              <a:rPr lang="en-US" sz="16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1600" b="1" dirty="0" err="1"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propor</a:t>
            </a:r>
            <a:r>
              <a:rPr lang="ro-RO" sz="16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țională valoarea </a:t>
            </a:r>
            <a:r>
              <a:rPr lang="ro-RO" sz="16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totală eligibilă </a:t>
            </a:r>
          </a:p>
          <a:p>
            <a:pPr marL="0" lvl="1">
              <a:lnSpc>
                <a:spcPct val="110000"/>
              </a:lnSpc>
            </a:pPr>
            <a:r>
              <a:rPr lang="ro-RO" sz="1600" b="1" dirty="0" smtClean="0">
                <a:latin typeface="Calibri" panose="020F0502020204030204" pitchFamily="34" charset="0"/>
                <a:cs typeface="Calibri" panose="020F0502020204030204" pitchFamily="34" charset="0"/>
              </a:rPr>
              <a:t>A</a:t>
            </a:r>
            <a:r>
              <a:rPr lang="x-none" sz="1600" b="1" smtClean="0">
                <a:latin typeface="Calibri" panose="020F0502020204030204" pitchFamily="34" charset="0"/>
                <a:cs typeface="Calibri" panose="020F0502020204030204" pitchFamily="34" charset="0"/>
              </a:rPr>
              <a:t>lte </a:t>
            </a:r>
            <a:r>
              <a:rPr lang="x-none" sz="1600" b="1">
                <a:latin typeface="Calibri" panose="020F0502020204030204" pitchFamily="34" charset="0"/>
                <a:cs typeface="Calibri" panose="020F0502020204030204" pitchFamily="34" charset="0"/>
              </a:rPr>
              <a:t>situații </a:t>
            </a:r>
            <a:r>
              <a:rPr lang="x-none" sz="1600">
                <a:latin typeface="Calibri" panose="020F0502020204030204" pitchFamily="34" charset="0"/>
                <a:cs typeface="Calibri" panose="020F0502020204030204" pitchFamily="34" charset="0"/>
              </a:rPr>
              <a:t>prevăzute în Condițiile Specifice din prezentul Contract</a:t>
            </a:r>
            <a:r>
              <a:rPr lang="ro-RO" sz="1600" dirty="0" smtClean="0">
                <a:latin typeface="Calibri" panose="020F0502020204030204" pitchFamily="34" charset="0"/>
                <a:cs typeface="Calibri" panose="020F0502020204030204" pitchFamily="34" charset="0"/>
              </a:rPr>
              <a:t>.</a:t>
            </a:r>
            <a:endParaRPr lang="ro-RO" sz="16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92280" y="6473403"/>
            <a:ext cx="360040" cy="365125"/>
          </a:xfrm>
        </p:spPr>
        <p:txBody>
          <a:bodyPr/>
          <a:lstStyle/>
          <a:p>
            <a:fld id="{FA2CE5B5-3460-44E8-BCF4-236084A3745A}" type="slidenum">
              <a:rPr lang="ro-RO" smtClean="0"/>
              <a:pPr/>
              <a:t>12</a:t>
            </a:fld>
            <a:endParaRPr lang="ro-RO"/>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7041791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Săgeată dreapta vărgată 8" hidden="1"/>
          <p:cNvSpPr/>
          <p:nvPr/>
        </p:nvSpPr>
        <p:spPr>
          <a:xfrm>
            <a:off x="1043608" y="4077072"/>
            <a:ext cx="576064" cy="1224136"/>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o-RO"/>
          </a:p>
        </p:txBody>
      </p:sp>
      <p:sp>
        <p:nvSpPr>
          <p:cNvPr id="3" name="Rectangle 2"/>
          <p:cNvSpPr/>
          <p:nvPr/>
        </p:nvSpPr>
        <p:spPr>
          <a:xfrm>
            <a:off x="776780" y="548680"/>
            <a:ext cx="8077678" cy="4916089"/>
          </a:xfrm>
          <a:prstGeom prst="rect">
            <a:avLst/>
          </a:prstGeom>
        </p:spPr>
        <p:txBody>
          <a:bodyPr wrap="square">
            <a:spAutoFit/>
          </a:bodyPr>
          <a:lstStyle/>
          <a:p>
            <a:pPr>
              <a:lnSpc>
                <a:spcPct val="120000"/>
              </a:lnSpc>
              <a:spcBef>
                <a:spcPts val="600"/>
              </a:spcBef>
            </a:pPr>
            <a:r>
              <a:rPr lang="en-US" b="1" dirty="0">
                <a:latin typeface="Calibri" panose="020F0502020204030204" pitchFamily="34" charset="0"/>
                <a:cs typeface="Calibri" panose="020F0502020204030204" pitchFamily="34" charset="0"/>
              </a:rPr>
              <a:t>CONDITII</a:t>
            </a:r>
            <a:r>
              <a:rPr lang="ro-RO" b="1"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GENERALE</a:t>
            </a:r>
            <a:r>
              <a:rPr lang="ro-RO" b="1" dirty="0">
                <a:latin typeface="Calibri" panose="020F0502020204030204" pitchFamily="34" charset="0"/>
                <a:cs typeface="Calibri" panose="020F0502020204030204" pitchFamily="34" charset="0"/>
              </a:rPr>
              <a:t> </a:t>
            </a:r>
            <a:endParaRPr lang="en-US" b="1" dirty="0">
              <a:latin typeface="Calibri" panose="020F0502020204030204" pitchFamily="34" charset="0"/>
              <a:cs typeface="Calibri" panose="020F0502020204030204" pitchFamily="34" charset="0"/>
            </a:endParaRPr>
          </a:p>
          <a:p>
            <a:pPr>
              <a:lnSpc>
                <a:spcPct val="120000"/>
              </a:lnSpc>
              <a:spcBef>
                <a:spcPts val="600"/>
              </a:spcBef>
            </a:pPr>
            <a:r>
              <a:rPr lang="ro-RO" b="1" u="sng" dirty="0" smtClean="0">
                <a:latin typeface="Calibri" panose="020F0502020204030204" pitchFamily="34" charset="0"/>
                <a:cs typeface="Calibri" panose="020F0502020204030204" pitchFamily="34" charset="0"/>
              </a:rPr>
              <a:t>Suspendarea</a:t>
            </a:r>
            <a:r>
              <a:rPr lang="ro-RO" b="1" dirty="0" smtClean="0">
                <a:latin typeface="Calibri" panose="020F0502020204030204" pitchFamily="34" charset="0"/>
                <a:cs typeface="Calibri" panose="020F0502020204030204" pitchFamily="34" charset="0"/>
              </a:rPr>
              <a:t> - </a:t>
            </a:r>
            <a:r>
              <a:rPr lang="x-none" b="1" smtClean="0">
                <a:latin typeface="Calibri" panose="020F0502020204030204" pitchFamily="34" charset="0"/>
                <a:cs typeface="Calibri" panose="020F0502020204030204" pitchFamily="34" charset="0"/>
              </a:rPr>
              <a:t>prin comunicarea unei notificări în termen de 5 zile de la  intervenirea situației, după cum urmează:</a:t>
            </a:r>
            <a:endParaRPr lang="ro-RO" sz="4000" b="1" dirty="0" smtClean="0">
              <a:latin typeface="Calibri" panose="020F0502020204030204" pitchFamily="34" charset="0"/>
              <a:cs typeface="Calibri" panose="020F0502020204030204" pitchFamily="34" charset="0"/>
            </a:endParaRPr>
          </a:p>
          <a:p>
            <a:pPr marL="742950" lvl="1" indent="-285750" hangingPunct="0">
              <a:lnSpc>
                <a:spcPct val="120000"/>
              </a:lnSpc>
              <a:spcBef>
                <a:spcPts val="300"/>
              </a:spcBef>
              <a:buFont typeface="Arial" panose="020B0604020202020204" pitchFamily="34" charset="0"/>
              <a:buChar char="•"/>
            </a:pPr>
            <a:r>
              <a:rPr lang="x-none" smtClean="0">
                <a:latin typeface="Calibri" panose="020F0502020204030204" pitchFamily="34" charset="0"/>
                <a:cs typeface="Calibri" panose="020F0502020204030204" pitchFamily="34" charset="0"/>
              </a:rPr>
              <a:t>De </a:t>
            </a:r>
            <a:r>
              <a:rPr lang="x-none">
                <a:latin typeface="Calibri" panose="020F0502020204030204" pitchFamily="34" charset="0"/>
                <a:cs typeface="Calibri" panose="020F0502020204030204" pitchFamily="34" charset="0"/>
              </a:rPr>
              <a:t>către AM/OI, la solicitarea beneficiarului, în  cazul insuficienței </a:t>
            </a:r>
            <a:r>
              <a:rPr lang="x-none" smtClean="0">
                <a:latin typeface="Calibri" panose="020F0502020204030204" pitchFamily="34" charset="0"/>
                <a:cs typeface="Calibri" panose="020F0502020204030204" pitchFamily="34" charset="0"/>
              </a:rPr>
              <a:t>fondurilor</a:t>
            </a:r>
            <a:r>
              <a:rPr lang="ro-RO" dirty="0" smtClean="0">
                <a:latin typeface="Calibri" panose="020F0502020204030204" pitchFamily="34" charset="0"/>
                <a:cs typeface="Calibri" panose="020F0502020204030204" pitchFamily="34" charset="0"/>
              </a:rPr>
              <a:t>;</a:t>
            </a:r>
            <a:r>
              <a:rPr lang="x-none" smtClean="0">
                <a:latin typeface="Calibri" panose="020F0502020204030204" pitchFamily="34" charset="0"/>
                <a:cs typeface="Calibri" panose="020F0502020204030204" pitchFamily="34" charset="0"/>
              </a:rPr>
              <a:t> </a:t>
            </a:r>
            <a:endParaRPr lang="ro-RO" sz="4000" dirty="0">
              <a:latin typeface="Calibri" panose="020F0502020204030204" pitchFamily="34" charset="0"/>
              <a:cs typeface="Calibri" panose="020F0502020204030204" pitchFamily="34" charset="0"/>
            </a:endParaRPr>
          </a:p>
          <a:p>
            <a:pPr marL="742950" lvl="1" indent="-285750" hangingPunct="0">
              <a:lnSpc>
                <a:spcPct val="120000"/>
              </a:lnSpc>
              <a:buFont typeface="Arial" panose="020B0604020202020204" pitchFamily="34" charset="0"/>
              <a:buChar char="•"/>
            </a:pPr>
            <a:r>
              <a:rPr lang="x-none">
                <a:latin typeface="Calibri" panose="020F0502020204030204" pitchFamily="34" charset="0"/>
                <a:cs typeface="Calibri" panose="020F0502020204030204" pitchFamily="34" charset="0"/>
              </a:rPr>
              <a:t>De către AM în cazul incidenței articolului 8 din OUG </a:t>
            </a:r>
            <a:r>
              <a:rPr lang="x-none" smtClean="0">
                <a:latin typeface="Calibri" panose="020F0502020204030204" pitchFamily="34" charset="0"/>
                <a:cs typeface="Calibri" panose="020F0502020204030204" pitchFamily="34" charset="0"/>
              </a:rPr>
              <a:t>66/2011</a:t>
            </a:r>
            <a:r>
              <a:rPr lang="ro-RO" dirty="0" smtClean="0">
                <a:latin typeface="Calibri" panose="020F0502020204030204" pitchFamily="34" charset="0"/>
                <a:cs typeface="Calibri" panose="020F0502020204030204" pitchFamily="34" charset="0"/>
              </a:rPr>
              <a:t>;</a:t>
            </a:r>
            <a:endParaRPr lang="ro-RO" sz="4000" dirty="0">
              <a:latin typeface="Calibri" panose="020F0502020204030204" pitchFamily="34" charset="0"/>
              <a:cs typeface="Calibri" panose="020F0502020204030204" pitchFamily="34" charset="0"/>
            </a:endParaRPr>
          </a:p>
          <a:p>
            <a:pPr marL="742950" lvl="1" indent="-285750" hangingPunct="0">
              <a:lnSpc>
                <a:spcPct val="120000"/>
              </a:lnSpc>
              <a:buFont typeface="Arial" panose="020B0604020202020204" pitchFamily="34" charset="0"/>
              <a:buChar char="•"/>
            </a:pPr>
            <a:r>
              <a:rPr lang="x-none">
                <a:latin typeface="Calibri" panose="020F0502020204030204" pitchFamily="34" charset="0"/>
                <a:cs typeface="Calibri" panose="020F0502020204030204" pitchFamily="34" charset="0"/>
              </a:rPr>
              <a:t>De către AM/beneficiar în caz de forță </a:t>
            </a:r>
            <a:r>
              <a:rPr lang="x-none" smtClean="0">
                <a:latin typeface="Calibri" panose="020F0502020204030204" pitchFamily="34" charset="0"/>
                <a:cs typeface="Calibri" panose="020F0502020204030204" pitchFamily="34" charset="0"/>
              </a:rPr>
              <a:t>majoră</a:t>
            </a:r>
            <a:r>
              <a:rPr lang="ro-RO" dirty="0" smtClean="0">
                <a:latin typeface="Calibri" panose="020F0502020204030204" pitchFamily="34" charset="0"/>
                <a:cs typeface="Calibri" panose="020F0502020204030204" pitchFamily="34" charset="0"/>
              </a:rPr>
              <a:t>;</a:t>
            </a:r>
            <a:r>
              <a:rPr lang="x-none" smtClean="0">
                <a:latin typeface="Calibri" panose="020F0502020204030204" pitchFamily="34" charset="0"/>
                <a:cs typeface="Calibri" panose="020F0502020204030204" pitchFamily="34" charset="0"/>
              </a:rPr>
              <a:t> </a:t>
            </a:r>
            <a:endParaRPr lang="ro-RO" sz="4000" dirty="0">
              <a:latin typeface="Calibri" panose="020F0502020204030204" pitchFamily="34" charset="0"/>
              <a:cs typeface="Calibri" panose="020F0502020204030204" pitchFamily="34" charset="0"/>
            </a:endParaRPr>
          </a:p>
          <a:p>
            <a:pPr>
              <a:lnSpc>
                <a:spcPct val="120000"/>
              </a:lnSpc>
              <a:spcBef>
                <a:spcPts val="600"/>
              </a:spcBef>
            </a:pPr>
            <a:r>
              <a:rPr lang="ro-RO" b="1" u="sng" dirty="0" smtClean="0">
                <a:latin typeface="Calibri" panose="020F0502020204030204" pitchFamily="34" charset="0"/>
                <a:cs typeface="Calibri" panose="020F0502020204030204" pitchFamily="34" charset="0"/>
              </a:rPr>
              <a:t>Rezilierea </a:t>
            </a:r>
            <a:r>
              <a:rPr lang="ro-RO" b="1" dirty="0" smtClean="0">
                <a:latin typeface="Calibri" panose="020F0502020204030204" pitchFamily="34" charset="0"/>
                <a:cs typeface="Calibri" panose="020F0502020204030204" pitchFamily="34" charset="0"/>
              </a:rPr>
              <a:t>– AM/OI - fără alte formalități + recupereare sume plătite:</a:t>
            </a:r>
          </a:p>
          <a:p>
            <a:pPr marL="28575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Beneficiarul </a:t>
            </a:r>
            <a:r>
              <a:rPr lang="ro-RO" dirty="0">
                <a:latin typeface="Calibri" panose="020F0502020204030204" pitchFamily="34" charset="0"/>
                <a:cs typeface="Calibri" panose="020F0502020204030204" pitchFamily="34" charset="0"/>
              </a:rPr>
              <a:t>nu a început executarea Contractului </a:t>
            </a: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6 (şase) luni de la data intrării în </a:t>
            </a:r>
            <a:r>
              <a:rPr lang="ro-RO" dirty="0" smtClean="0">
                <a:latin typeface="Calibri" panose="020F0502020204030204" pitchFamily="34" charset="0"/>
                <a:cs typeface="Calibri" panose="020F0502020204030204" pitchFamily="34" charset="0"/>
              </a:rPr>
              <a:t>vigoare sau </a:t>
            </a:r>
            <a:r>
              <a:rPr lang="ro-RO" dirty="0">
                <a:latin typeface="Calibri" panose="020F0502020204030204" pitchFamily="34" charset="0"/>
                <a:cs typeface="Calibri" panose="020F0502020204030204" pitchFamily="34" charset="0"/>
              </a:rPr>
              <a:t>in termenul prevăzut de Anexa 1 – </a:t>
            </a:r>
            <a:r>
              <a:rPr lang="ro-RO" dirty="0" smtClean="0">
                <a:latin typeface="Calibri" panose="020F0502020204030204" pitchFamily="34" charset="0"/>
                <a:cs typeface="Calibri" panose="020F0502020204030204" pitchFamily="34" charset="0"/>
              </a:rPr>
              <a:t>Cond. specifice;</a:t>
            </a:r>
          </a:p>
          <a:p>
            <a:pPr marL="285750"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Dacă </a:t>
            </a:r>
            <a:r>
              <a:rPr lang="ro-RO" dirty="0" smtClean="0">
                <a:latin typeface="Calibri" panose="020F0502020204030204" pitchFamily="34" charset="0"/>
                <a:cs typeface="Calibri" panose="020F0502020204030204" pitchFamily="34" charset="0"/>
              </a:rPr>
              <a:t>se </a:t>
            </a:r>
            <a:r>
              <a:rPr lang="ro-RO" dirty="0">
                <a:latin typeface="Calibri" panose="020F0502020204030204" pitchFamily="34" charset="0"/>
                <a:cs typeface="Calibri" panose="020F0502020204030204" pitchFamily="34" charset="0"/>
              </a:rPr>
              <a:t>constată că Beneficiarul/Partenerii/Proiectul nu au îndeplinit condițiile de eligibilitate la data depunerii cererii de finanțare</a:t>
            </a:r>
            <a:r>
              <a:rPr lang="ro-RO" dirty="0" smtClean="0">
                <a:latin typeface="Calibri" panose="020F0502020204030204" pitchFamily="34" charset="0"/>
                <a:cs typeface="Calibri" panose="020F0502020204030204" pitchFamily="34" charset="0"/>
              </a:rPr>
              <a:t>;</a:t>
            </a:r>
          </a:p>
          <a:p>
            <a:pPr marL="285750" lvl="1" indent="-285750">
              <a:lnSpc>
                <a:spcPct val="120000"/>
              </a:lnSpc>
              <a:buFont typeface="Arial" panose="020B0604020202020204" pitchFamily="34" charset="0"/>
              <a:buChar char="•"/>
            </a:pPr>
            <a:r>
              <a:rPr lang="x-none">
                <a:latin typeface="Calibri" panose="020F0502020204030204" pitchFamily="34" charset="0"/>
                <a:cs typeface="Calibri" panose="020F0502020204030204" pitchFamily="34" charset="0"/>
              </a:rPr>
              <a:t>Dacă Beneficiarul încalcă prevederile art. 8 alin. (2</a:t>
            </a:r>
            <a:r>
              <a:rPr lang="x-none" smtClean="0">
                <a:latin typeface="Calibri" panose="020F0502020204030204" pitchFamily="34" charset="0"/>
                <a:cs typeface="Calibri" panose="020F0502020204030204" pitchFamily="34" charset="0"/>
              </a:rPr>
              <a:t>)</a:t>
            </a:r>
            <a:r>
              <a:rPr lang="ro-RO" dirty="0" smtClean="0">
                <a:latin typeface="Calibri" panose="020F0502020204030204" pitchFamily="34" charset="0"/>
                <a:cs typeface="Calibri" panose="020F0502020204030204" pitchFamily="34" charset="0"/>
              </a:rPr>
              <a:t> – (în caz de cesiune, etc.)</a:t>
            </a:r>
            <a:r>
              <a:rPr lang="x-none" smtClean="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a:p>
            <a:pPr marL="285750"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Dacă </a:t>
            </a:r>
            <a:r>
              <a:rPr lang="ro-RO" dirty="0" smtClean="0">
                <a:latin typeface="Calibri" panose="020F0502020204030204" pitchFamily="34" charset="0"/>
                <a:cs typeface="Calibri" panose="020F0502020204030204" pitchFamily="34" charset="0"/>
              </a:rPr>
              <a:t>Proiectul face (a fcăcut) </a:t>
            </a:r>
            <a:r>
              <a:rPr lang="ro-RO" dirty="0">
                <a:latin typeface="Calibri" panose="020F0502020204030204" pitchFamily="34" charset="0"/>
                <a:cs typeface="Calibri" panose="020F0502020204030204" pitchFamily="34" charset="0"/>
              </a:rPr>
              <a:t>obiectul unei alte finanţări din fonduri publice naţionale sau </a:t>
            </a:r>
            <a:r>
              <a:rPr lang="ro-RO" dirty="0" smtClean="0">
                <a:latin typeface="Calibri" panose="020F0502020204030204" pitchFamily="34" charset="0"/>
                <a:cs typeface="Calibri" panose="020F0502020204030204" pitchFamily="34" charset="0"/>
              </a:rPr>
              <a:t>europene _ </a:t>
            </a:r>
            <a:r>
              <a:rPr lang="ro-RO" dirty="0">
                <a:latin typeface="Calibri" panose="020F0502020204030204" pitchFamily="34" charset="0"/>
                <a:cs typeface="Calibri" panose="020F0502020204030204" pitchFamily="34" charset="0"/>
              </a:rPr>
              <a:t>pentru aceleași costuri in ultimii 3/5 ani, după caz</a:t>
            </a:r>
            <a:r>
              <a:rPr lang="ro-RO" dirty="0" smtClean="0">
                <a:latin typeface="Calibri" panose="020F0502020204030204" pitchFamily="34" charset="0"/>
                <a:cs typeface="Calibri" panose="020F0502020204030204" pitchFamily="34" charset="0"/>
              </a:rPr>
              <a:t>;</a:t>
            </a:r>
            <a:endParaRPr lang="ro-RO" sz="2800" b="1"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20272" y="6492875"/>
            <a:ext cx="539080" cy="365125"/>
          </a:xfrm>
        </p:spPr>
        <p:txBody>
          <a:bodyPr/>
          <a:lstStyle/>
          <a:p>
            <a:fld id="{FA2CE5B5-3460-44E8-BCF4-236084A3745A}" type="slidenum">
              <a:rPr lang="ro-RO" smtClean="0"/>
              <a:pPr/>
              <a:t>13</a:t>
            </a:fld>
            <a:endParaRPr lang="ro-RO"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680445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Săgeată dreapta vărgată 8" hidden="1"/>
          <p:cNvSpPr/>
          <p:nvPr/>
        </p:nvSpPr>
        <p:spPr>
          <a:xfrm>
            <a:off x="1043608" y="4077072"/>
            <a:ext cx="576064" cy="1224136"/>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o-RO"/>
          </a:p>
        </p:txBody>
      </p:sp>
      <p:sp>
        <p:nvSpPr>
          <p:cNvPr id="3" name="Rectangle 2"/>
          <p:cNvSpPr/>
          <p:nvPr/>
        </p:nvSpPr>
        <p:spPr>
          <a:xfrm>
            <a:off x="735292" y="404664"/>
            <a:ext cx="8077678" cy="5835444"/>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GENERALE</a:t>
            </a:r>
            <a:r>
              <a:rPr lang="ro-RO" b="1" dirty="0" smtClean="0">
                <a:latin typeface="Calibri" panose="020F0502020204030204" pitchFamily="34" charset="0"/>
                <a:cs typeface="Calibri" panose="020F0502020204030204" pitchFamily="34" charset="0"/>
              </a:rPr>
              <a:t> </a:t>
            </a:r>
          </a:p>
          <a:p>
            <a:pPr algn="just">
              <a:lnSpc>
                <a:spcPct val="130000"/>
              </a:lnSpc>
              <a:spcBef>
                <a:spcPts val="600"/>
              </a:spcBef>
            </a:pPr>
            <a:r>
              <a:rPr lang="en-US" b="1" u="sng" dirty="0" smtClean="0">
                <a:latin typeface="Calibri" panose="020F0502020204030204" pitchFamily="34" charset="0"/>
                <a:cs typeface="Calibri" panose="020F0502020204030204" pitchFamily="34" charset="0"/>
              </a:rPr>
              <a:t>S</a:t>
            </a:r>
            <a:r>
              <a:rPr lang="ro-RO" b="1" u="sng" dirty="0" smtClean="0">
                <a:latin typeface="Calibri" panose="020F0502020204030204" pitchFamily="34" charset="0"/>
                <a:cs typeface="Calibri" panose="020F0502020204030204" pitchFamily="34" charset="0"/>
              </a:rPr>
              <a:t>ancțiuni pt. nerespectare </a:t>
            </a:r>
          </a:p>
          <a:p>
            <a:pPr marL="342900" indent="-342900" algn="just">
              <a:lnSpc>
                <a:spcPct val="120000"/>
              </a:lnSpc>
              <a:spcBef>
                <a:spcPts val="600"/>
              </a:spcBef>
              <a:buFont typeface="+mj-lt"/>
              <a:buAutoNum type="arabicPeriod"/>
            </a:pPr>
            <a:r>
              <a:rPr lang="ro-RO" sz="1600" dirty="0" smtClean="0">
                <a:latin typeface="Calibri" panose="020F0502020204030204" pitchFamily="34" charset="0"/>
                <a:cs typeface="Calibri" panose="020F0502020204030204" pitchFamily="34" charset="0"/>
              </a:rPr>
              <a:t>Restituire suma aferentă documentelor lipsă</a:t>
            </a:r>
            <a:r>
              <a:rPr lang="en-US" sz="1600" dirty="0" smtClean="0">
                <a:latin typeface="Calibri" panose="020F0502020204030204" pitchFamily="34" charset="0"/>
                <a:cs typeface="Calibri" panose="020F0502020204030204" pitchFamily="34" charset="0"/>
              </a:rPr>
              <a:t> – </a:t>
            </a:r>
            <a:r>
              <a:rPr lang="en-US" sz="1600" dirty="0" err="1" smtClean="0">
                <a:latin typeface="Calibri" panose="020F0502020204030204" pitchFamily="34" charset="0"/>
                <a:cs typeface="Calibri" panose="020F0502020204030204" pitchFamily="34" charset="0"/>
              </a:rPr>
              <a:t>dac</a:t>
            </a:r>
            <a:r>
              <a:rPr lang="ro-RO" sz="1600" dirty="0" smtClean="0">
                <a:latin typeface="Calibri" panose="020F0502020204030204" pitchFamily="34" charset="0"/>
                <a:cs typeface="Calibri" panose="020F0502020204030204" pitchFamily="34" charset="0"/>
              </a:rPr>
              <a:t>ă nu se respecta Art</a:t>
            </a:r>
            <a:r>
              <a:rPr lang="en-US" sz="1600" dirty="0" smtClean="0">
                <a:latin typeface="Calibri" panose="020F0502020204030204" pitchFamily="34" charset="0"/>
                <a:cs typeface="Calibri" panose="020F0502020204030204" pitchFamily="34" charset="0"/>
              </a:rPr>
              <a:t>.</a:t>
            </a:r>
            <a:r>
              <a:rPr lang="ro-RO" sz="1600" dirty="0" smtClean="0">
                <a:latin typeface="Calibri" panose="020F0502020204030204" pitchFamily="34" charset="0"/>
                <a:cs typeface="Calibri" panose="020F0502020204030204" pitchFamily="34" charset="0"/>
              </a:rPr>
              <a:t> 7, alin. </a:t>
            </a:r>
            <a:r>
              <a:rPr lang="en-US" sz="1600" dirty="0" smtClean="0">
                <a:latin typeface="Calibri" panose="020F0502020204030204" pitchFamily="34" charset="0"/>
                <a:cs typeface="Calibri" panose="020F0502020204030204" pitchFamily="34" charset="0"/>
              </a:rPr>
              <a:t>(5) </a:t>
            </a:r>
            <a:r>
              <a:rPr lang="ro-RO" sz="1600" dirty="0" smtClean="0">
                <a:latin typeface="Calibri" panose="020F0502020204030204" pitchFamily="34" charset="0"/>
                <a:cs typeface="Calibri" panose="020F0502020204030204" pitchFamily="34" charset="0"/>
              </a:rPr>
              <a:t>și (8);</a:t>
            </a:r>
          </a:p>
          <a:p>
            <a:pPr marL="342900" lvl="0" indent="-342900" algn="just">
              <a:lnSpc>
                <a:spcPct val="120000"/>
              </a:lnSpc>
              <a:spcBef>
                <a:spcPts val="600"/>
              </a:spcBef>
              <a:buFont typeface="+mj-lt"/>
              <a:buAutoNum type="arabicPeriod"/>
            </a:pPr>
            <a:r>
              <a:rPr lang="ro-RO" sz="1600" dirty="0" smtClean="0">
                <a:latin typeface="Calibri" panose="020F0502020204030204" pitchFamily="34" charset="0"/>
                <a:cs typeface="Calibri" panose="020F0502020204030204" pitchFamily="34" charset="0"/>
              </a:rPr>
              <a:t>R</a:t>
            </a:r>
            <a:r>
              <a:rPr lang="x-none" sz="1600" smtClean="0">
                <a:latin typeface="Calibri" panose="020F0502020204030204" pitchFamily="34" charset="0"/>
                <a:cs typeface="Calibri" panose="020F0502020204030204" pitchFamily="34" charset="0"/>
              </a:rPr>
              <a:t>estituie</a:t>
            </a:r>
            <a:r>
              <a:rPr lang="ro-RO" sz="1600" dirty="0" smtClean="0">
                <a:latin typeface="Calibri" panose="020F0502020204030204" pitchFamily="34" charset="0"/>
                <a:cs typeface="Calibri" panose="020F0502020204030204" pitchFamily="34" charset="0"/>
              </a:rPr>
              <a:t> </a:t>
            </a:r>
            <a:r>
              <a:rPr lang="x-none" sz="1600" smtClean="0">
                <a:latin typeface="Calibri" panose="020F0502020204030204" pitchFamily="34" charset="0"/>
                <a:cs typeface="Calibri" panose="020F0502020204030204" pitchFamily="34" charset="0"/>
              </a:rPr>
              <a:t>întreaga sumă rambursată</a:t>
            </a:r>
            <a:r>
              <a:rPr lang="ro-RO" sz="1600" dirty="0" smtClean="0">
                <a:latin typeface="Calibri" panose="020F0502020204030204" pitchFamily="34" charset="0"/>
                <a:cs typeface="Calibri" panose="020F0502020204030204" pitchFamily="34" charset="0"/>
              </a:rPr>
              <a:t> +</a:t>
            </a:r>
            <a:r>
              <a:rPr lang="x-none" sz="160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 </a:t>
            </a:r>
            <a:r>
              <a:rPr lang="x-none" sz="1600" smtClean="0">
                <a:latin typeface="Calibri" panose="020F0502020204030204" pitchFamily="34" charset="0"/>
                <a:cs typeface="Calibri" panose="020F0502020204030204" pitchFamily="34" charset="0"/>
              </a:rPr>
              <a:t>dobânzile/penalizările aferente</a:t>
            </a:r>
            <a:r>
              <a:rPr lang="ro-RO" sz="1600" dirty="0" smtClean="0">
                <a:latin typeface="Calibri" panose="020F0502020204030204" pitchFamily="34" charset="0"/>
                <a:cs typeface="Calibri" panose="020F0502020204030204" pitchFamily="34" charset="0"/>
              </a:rPr>
              <a:t> – dacă:</a:t>
            </a:r>
          </a:p>
          <a:p>
            <a:pPr marL="285750" lvl="0" indent="-285750" algn="just">
              <a:lnSpc>
                <a:spcPct val="120000"/>
              </a:lnSpc>
              <a:spcBef>
                <a:spcPts val="600"/>
              </a:spcBef>
              <a:buFont typeface="Arial" panose="020B0604020202020204" pitchFamily="34" charset="0"/>
              <a:buChar char="•"/>
            </a:pPr>
            <a:r>
              <a:rPr lang="ro-RO" sz="1600" dirty="0" smtClean="0">
                <a:latin typeface="Calibri" panose="020F0502020204030204" pitchFamily="34" charset="0"/>
                <a:cs typeface="Calibri" panose="020F0502020204030204" pitchFamily="34" charset="0"/>
              </a:rPr>
              <a:t>NU se asigură acces la proiect + documente + sisteme informatice - Art</a:t>
            </a:r>
            <a:r>
              <a:rPr lang="en-US" sz="1600" dirty="0" smtClean="0">
                <a:latin typeface="Calibri" panose="020F0502020204030204" pitchFamily="34" charset="0"/>
                <a:cs typeface="Calibri" panose="020F0502020204030204" pitchFamily="34" charset="0"/>
              </a:rPr>
              <a:t>.</a:t>
            </a:r>
            <a:r>
              <a:rPr lang="ro-RO" sz="1600" dirty="0" smtClean="0">
                <a:latin typeface="Calibri" panose="020F0502020204030204" pitchFamily="34" charset="0"/>
                <a:cs typeface="Calibri" panose="020F0502020204030204" pitchFamily="34" charset="0"/>
              </a:rPr>
              <a:t> 7 alin. (6);</a:t>
            </a:r>
          </a:p>
          <a:p>
            <a:pPr marL="285750" lvl="0" indent="-285750" algn="just">
              <a:lnSpc>
                <a:spcPct val="130000"/>
              </a:lnSpc>
              <a:spcBef>
                <a:spcPts val="600"/>
              </a:spcBef>
              <a:buFont typeface="Arial" panose="020B0604020202020204" pitchFamily="34" charset="0"/>
              <a:buChar char="•"/>
            </a:pPr>
            <a:r>
              <a:rPr lang="ro-RO" sz="1600" dirty="0" smtClean="0">
                <a:latin typeface="Calibri" panose="020F0502020204030204" pitchFamily="34" charset="0"/>
                <a:cs typeface="Calibri" panose="020F0502020204030204" pitchFamily="34" charset="0"/>
              </a:rPr>
              <a:t>Contractul a fost reziliat – și au fost efectuate plăți;</a:t>
            </a:r>
            <a:endParaRPr lang="en-US" sz="1600" dirty="0" smtClean="0">
              <a:latin typeface="Calibri" panose="020F0502020204030204" pitchFamily="34" charset="0"/>
              <a:cs typeface="Calibri" panose="020F0502020204030204" pitchFamily="34" charset="0"/>
            </a:endParaRPr>
          </a:p>
          <a:p>
            <a:pPr marL="342900" indent="-342900" algn="just">
              <a:lnSpc>
                <a:spcPct val="130000"/>
              </a:lnSpc>
              <a:spcBef>
                <a:spcPts val="600"/>
              </a:spcBef>
              <a:buFont typeface="+mj-lt"/>
              <a:buAutoNum type="arabicPeriod" startAt="3"/>
            </a:pPr>
            <a:r>
              <a:rPr lang="en-US" sz="1600" dirty="0" err="1" smtClean="0">
                <a:latin typeface="Calibri" panose="020F0502020204030204" pitchFamily="34" charset="0"/>
                <a:cs typeface="Calibri" panose="020F0502020204030204" pitchFamily="34" charset="0"/>
              </a:rPr>
              <a:t>Aplicarea</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corec</a:t>
            </a:r>
            <a:r>
              <a:rPr lang="ro-RO" sz="1600" dirty="0" smtClean="0">
                <a:latin typeface="Calibri" panose="020F0502020204030204" pitchFamily="34" charset="0"/>
                <a:cs typeface="Calibri" panose="020F0502020204030204" pitchFamily="34" charset="0"/>
              </a:rPr>
              <a:t>ții financiare (%) pentru nerespectarea procedurilor de achiziții publice - </a:t>
            </a:r>
            <a:r>
              <a:rPr lang="ro-RO" sz="1600" dirty="0">
                <a:latin typeface="Calibri" panose="020F0502020204030204" pitchFamily="34" charset="0"/>
                <a:cs typeface="Calibri" panose="020F0502020204030204" pitchFamily="34" charset="0"/>
              </a:rPr>
              <a:t>în conformitate cu prevederile OUG 66/2011</a:t>
            </a:r>
            <a:r>
              <a:rPr lang="ro-RO" sz="1600" dirty="0" smtClean="0">
                <a:latin typeface="Calibri" panose="020F0502020204030204" pitchFamily="34" charset="0"/>
                <a:cs typeface="Calibri" panose="020F0502020204030204" pitchFamily="34" charset="0"/>
              </a:rPr>
              <a:t>.</a:t>
            </a:r>
            <a:endParaRPr lang="en-US" sz="1600" dirty="0" smtClean="0">
              <a:latin typeface="Calibri" panose="020F0502020204030204" pitchFamily="34" charset="0"/>
              <a:cs typeface="Calibri" panose="020F0502020204030204" pitchFamily="34" charset="0"/>
            </a:endParaRPr>
          </a:p>
          <a:p>
            <a:pPr lvl="0" algn="just">
              <a:lnSpc>
                <a:spcPct val="130000"/>
              </a:lnSpc>
              <a:spcBef>
                <a:spcPts val="600"/>
              </a:spcBef>
            </a:pPr>
            <a:r>
              <a:rPr lang="ro-RO" sz="1600" i="1" dirty="0">
                <a:latin typeface="Calibri" panose="020F0502020204030204" pitchFamily="34" charset="0"/>
                <a:cs typeface="Calibri" panose="020F0502020204030204" pitchFamily="34" charset="0"/>
              </a:rPr>
              <a:t>Art</a:t>
            </a:r>
            <a:r>
              <a:rPr lang="en-US" sz="1600" i="1" dirty="0">
                <a:latin typeface="Calibri" panose="020F0502020204030204" pitchFamily="34" charset="0"/>
                <a:cs typeface="Calibri" panose="020F0502020204030204" pitchFamily="34" charset="0"/>
              </a:rPr>
              <a:t>.</a:t>
            </a:r>
            <a:r>
              <a:rPr lang="ro-RO" sz="1600" i="1" dirty="0">
                <a:latin typeface="Calibri" panose="020F0502020204030204" pitchFamily="34" charset="0"/>
                <a:cs typeface="Calibri" panose="020F0502020204030204" pitchFamily="34" charset="0"/>
              </a:rPr>
              <a:t> </a:t>
            </a:r>
            <a:r>
              <a:rPr lang="ro-RO" sz="1600" i="1" dirty="0" smtClean="0">
                <a:latin typeface="Calibri" panose="020F0502020204030204" pitchFamily="34" charset="0"/>
                <a:cs typeface="Calibri" panose="020F0502020204030204" pitchFamily="34" charset="0"/>
              </a:rPr>
              <a:t>7</a:t>
            </a:r>
            <a:r>
              <a:rPr lang="en-US" sz="1600" i="1" dirty="0" smtClean="0">
                <a:latin typeface="Calibri" panose="020F0502020204030204" pitchFamily="34" charset="0"/>
                <a:cs typeface="Calibri" panose="020F0502020204030204" pitchFamily="34" charset="0"/>
              </a:rPr>
              <a:t>.(5) </a:t>
            </a:r>
            <a:r>
              <a:rPr lang="ro-RO" sz="1600" i="1" dirty="0" smtClean="0">
                <a:latin typeface="Calibri" panose="020F0502020204030204" pitchFamily="34" charset="0"/>
                <a:cs typeface="Calibri" panose="020F0502020204030204" pitchFamily="34" charset="0"/>
              </a:rPr>
              <a:t>Beneficiarul/partenerii </a:t>
            </a:r>
            <a:r>
              <a:rPr lang="ro-RO" sz="1600" i="1" dirty="0">
                <a:latin typeface="Calibri" panose="020F0502020204030204" pitchFamily="34" charset="0"/>
                <a:cs typeface="Calibri" panose="020F0502020204030204" pitchFamily="34" charset="0"/>
              </a:rPr>
              <a:t>au obligația de a pune la dispoziția AM/OI, sau oricărui alt organism abilitat de lege documentele și/sau informațiile necesare pentru verificarea modului de utilizare a finanțării nerambursabile, la cerere și în termen de maximum 5 (cinci) zile lucrătoare, și să asigure condițiile pentru efectuarea verificărilor la fața locului</a:t>
            </a:r>
            <a:r>
              <a:rPr lang="ro-RO" sz="1600" i="1" dirty="0" smtClean="0">
                <a:latin typeface="Calibri" panose="020F0502020204030204" pitchFamily="34" charset="0"/>
                <a:cs typeface="Calibri" panose="020F0502020204030204" pitchFamily="34" charset="0"/>
              </a:rPr>
              <a:t>.</a:t>
            </a:r>
            <a:endParaRPr lang="en-US" sz="1600" i="1" dirty="0" smtClean="0">
              <a:latin typeface="Calibri" panose="020F0502020204030204" pitchFamily="34" charset="0"/>
              <a:cs typeface="Calibri" panose="020F0502020204030204" pitchFamily="34" charset="0"/>
            </a:endParaRPr>
          </a:p>
          <a:p>
            <a:pPr algn="just">
              <a:lnSpc>
                <a:spcPct val="130000"/>
              </a:lnSpc>
              <a:spcBef>
                <a:spcPts val="600"/>
              </a:spcBef>
            </a:pPr>
            <a:r>
              <a:rPr lang="en-US" sz="1600" i="1" dirty="0" smtClean="0">
                <a:latin typeface="Calibri" panose="020F0502020204030204" pitchFamily="34" charset="0"/>
                <a:cs typeface="Calibri" panose="020F0502020204030204" pitchFamily="34" charset="0"/>
              </a:rPr>
              <a:t>(8) </a:t>
            </a:r>
            <a:r>
              <a:rPr lang="ro-RO" sz="1600" i="1" dirty="0">
                <a:latin typeface="Calibri" panose="020F0502020204030204" pitchFamily="34" charset="0"/>
                <a:cs typeface="Calibri" panose="020F0502020204030204" pitchFamily="34" charset="0"/>
              </a:rPr>
              <a:t>Beneficiarul are obligaţia îndosarierii și păstrării tuturor documentelor proiectului în original precum şi copii ale documentelor </a:t>
            </a:r>
            <a:r>
              <a:rPr lang="ro-RO" sz="1600" i="1" dirty="0" smtClean="0">
                <a:latin typeface="Calibri" panose="020F0502020204030204" pitchFamily="34" charset="0"/>
                <a:cs typeface="Calibri" panose="020F0502020204030204" pitchFamily="34" charset="0"/>
              </a:rPr>
              <a:t>partenerilor</a:t>
            </a:r>
            <a:r>
              <a:rPr lang="en-US" sz="1600" i="1" dirty="0" smtClean="0">
                <a:latin typeface="Calibri" panose="020F0502020204030204" pitchFamily="34" charset="0"/>
                <a:cs typeface="Calibri" panose="020F0502020204030204" pitchFamily="34" charset="0"/>
              </a:rPr>
              <a:t> ….. </a:t>
            </a:r>
            <a:r>
              <a:rPr lang="x-none" sz="1600" i="1">
                <a:latin typeface="Calibri" panose="020F0502020204030204" pitchFamily="34" charset="0"/>
                <a:cs typeface="Calibri" panose="020F0502020204030204" pitchFamily="34" charset="0"/>
              </a:rPr>
              <a:t>Toate documentele vor fi păstrate până la închiderea oficială a Programului sau până la expirarea perioadei de durabilitate a proiectului, oricare intervine ultima</a:t>
            </a:r>
            <a:r>
              <a:rPr lang="x-none" sz="1600" i="1" smtClean="0">
                <a:latin typeface="Calibri" panose="020F0502020204030204" pitchFamily="34" charset="0"/>
                <a:cs typeface="Calibri" panose="020F0502020204030204" pitchFamily="34" charset="0"/>
              </a:rPr>
              <a:t>.</a:t>
            </a:r>
            <a:endParaRPr lang="ro-RO" sz="1600" i="1"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92280" y="6435050"/>
            <a:ext cx="432048" cy="365125"/>
          </a:xfrm>
        </p:spPr>
        <p:txBody>
          <a:bodyPr/>
          <a:lstStyle/>
          <a:p>
            <a:fld id="{FA2CE5B5-3460-44E8-BCF4-236084A3745A}" type="slidenum">
              <a:rPr lang="ro-RO" smtClean="0"/>
              <a:pPr/>
              <a:t>14</a:t>
            </a:fld>
            <a:endParaRPr lang="ro-RO"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6831517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p:nvPr/>
        </p:nvSpPr>
        <p:spPr>
          <a:xfrm>
            <a:off x="467544" y="620688"/>
            <a:ext cx="8365710" cy="5187830"/>
          </a:xfrm>
          <a:prstGeom prst="rect">
            <a:avLst/>
          </a:prstGeom>
        </p:spPr>
        <p:txBody>
          <a:bodyPr wrap="square">
            <a:spAutoFit/>
          </a:bodyPr>
          <a:lstStyle/>
          <a:p>
            <a:pPr>
              <a:lnSpc>
                <a:spcPct val="130000"/>
              </a:lnSpc>
              <a:spcBef>
                <a:spcPts val="600"/>
              </a:spcBef>
            </a:pPr>
            <a:r>
              <a:rPr lang="en-US" sz="1600" b="1" dirty="0">
                <a:latin typeface="Calibri" panose="020F0502020204030204" pitchFamily="34" charset="0"/>
                <a:cs typeface="Calibri" panose="020F0502020204030204" pitchFamily="34" charset="0"/>
              </a:rPr>
              <a:t>CONTRACTUL DE FINANTARE</a:t>
            </a:r>
            <a:br>
              <a:rPr lang="en-US" sz="1600" b="1" dirty="0">
                <a:latin typeface="Calibri" panose="020F0502020204030204" pitchFamily="34" charset="0"/>
                <a:cs typeface="Calibri" panose="020F0502020204030204" pitchFamily="34" charset="0"/>
              </a:rPr>
            </a:br>
            <a:r>
              <a:rPr lang="en-US" sz="1600" b="1" dirty="0" smtClean="0">
                <a:latin typeface="Calibri" panose="020F0502020204030204" pitchFamily="34" charset="0"/>
                <a:cs typeface="Calibri" panose="020F0502020204030204" pitchFamily="34" charset="0"/>
              </a:rPr>
              <a:t>CONDITII</a:t>
            </a:r>
            <a:r>
              <a:rPr lang="ro-RO" sz="1600" b="1" dirty="0" smtClean="0">
                <a:latin typeface="Calibri" panose="020F0502020204030204" pitchFamily="34" charset="0"/>
                <a:cs typeface="Calibri" panose="020F0502020204030204" pitchFamily="34" charset="0"/>
              </a:rPr>
              <a:t> </a:t>
            </a:r>
            <a:r>
              <a:rPr lang="en-US" sz="1600" b="1" dirty="0" smtClean="0">
                <a:latin typeface="Calibri" panose="020F0502020204030204" pitchFamily="34" charset="0"/>
                <a:cs typeface="Calibri" panose="020F0502020204030204" pitchFamily="34" charset="0"/>
              </a:rPr>
              <a:t>SPECIFICE</a:t>
            </a:r>
            <a:r>
              <a:rPr lang="ro-RO" sz="1600" b="1" dirty="0" smtClean="0">
                <a:latin typeface="Calibri" panose="020F0502020204030204" pitchFamily="34" charset="0"/>
                <a:cs typeface="Calibri" panose="020F0502020204030204" pitchFamily="34" charset="0"/>
              </a:rPr>
              <a:t> </a:t>
            </a:r>
            <a:r>
              <a:rPr lang="en-US" sz="1600" b="1" dirty="0" smtClean="0">
                <a:latin typeface="Calibri" panose="020F0502020204030204" pitchFamily="34" charset="0"/>
                <a:cs typeface="Calibri" panose="020F0502020204030204" pitchFamily="34" charset="0"/>
              </a:rPr>
              <a:t> </a:t>
            </a:r>
            <a:r>
              <a:rPr lang="ro-RO" sz="1600" b="1" dirty="0" smtClean="0">
                <a:latin typeface="Calibri" panose="020F0502020204030204" pitchFamily="34" charset="0"/>
                <a:cs typeface="Calibri" panose="020F0502020204030204" pitchFamily="34" charset="0"/>
              </a:rPr>
              <a:t>APLICABILE </a:t>
            </a:r>
            <a:r>
              <a:rPr lang="ro-RO" sz="1600" b="1" dirty="0">
                <a:latin typeface="Calibri" panose="020F0502020204030204" pitchFamily="34" charset="0"/>
                <a:cs typeface="Calibri" panose="020F0502020204030204" pitchFamily="34" charset="0"/>
              </a:rPr>
              <a:t>POR </a:t>
            </a:r>
            <a:r>
              <a:rPr lang="ro-RO" sz="1600" b="1" dirty="0" smtClean="0">
                <a:latin typeface="Calibri" panose="020F0502020204030204" pitchFamily="34" charset="0"/>
                <a:cs typeface="Calibri" panose="020F0502020204030204" pitchFamily="34" charset="0"/>
              </a:rPr>
              <a:t>2014-2020</a:t>
            </a:r>
          </a:p>
          <a:p>
            <a:pPr marL="285750" indent="-285750">
              <a:lnSpc>
                <a:spcPct val="130000"/>
              </a:lnSpc>
              <a:buFont typeface="Arial" panose="020B0604020202020204" pitchFamily="34" charset="0"/>
              <a:buChar char="•"/>
            </a:pPr>
            <a:r>
              <a:rPr lang="ro-RO" sz="1600" dirty="0">
                <a:latin typeface="Calibri" panose="020F0502020204030204" pitchFamily="34" charset="0"/>
                <a:cs typeface="Calibri" panose="020F0502020204030204" pitchFamily="34" charset="0"/>
              </a:rPr>
              <a:t>Beneficiarul se obligă să implementeze Proiectul pe propria răspundere </a:t>
            </a:r>
            <a:r>
              <a:rPr lang="ro-RO" sz="1600" dirty="0" smtClean="0">
                <a:latin typeface="Calibri" panose="020F0502020204030204" pitchFamily="34" charset="0"/>
                <a:cs typeface="Calibri" panose="020F0502020204030204" pitchFamily="34" charset="0"/>
              </a:rPr>
              <a:t>conform Contractului </a:t>
            </a:r>
            <a:r>
              <a:rPr lang="ro-RO" sz="1600" dirty="0">
                <a:latin typeface="Calibri" panose="020F0502020204030204" pitchFamily="34" charset="0"/>
                <a:cs typeface="Calibri" panose="020F0502020204030204" pitchFamily="34" charset="0"/>
              </a:rPr>
              <a:t>de finanțare </a:t>
            </a:r>
            <a:r>
              <a:rPr lang="ro-RO"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anexele acestuia) şi ale legislaţiei europene şi naţionale în </a:t>
            </a:r>
            <a:r>
              <a:rPr lang="ro-RO" sz="1600" dirty="0" smtClean="0">
                <a:latin typeface="Calibri" panose="020F0502020204030204" pitchFamily="34" charset="0"/>
                <a:cs typeface="Calibri" panose="020F0502020204030204" pitchFamily="34" charset="0"/>
              </a:rPr>
              <a:t>vigoare;</a:t>
            </a:r>
          </a:p>
          <a:p>
            <a:pPr marL="285750" indent="-285750">
              <a:lnSpc>
                <a:spcPct val="130000"/>
              </a:lnSpc>
              <a:buFont typeface="Arial" panose="020B0604020202020204" pitchFamily="34" charset="0"/>
              <a:buChar char="•"/>
            </a:pPr>
            <a:r>
              <a:rPr lang="ro-RO" sz="1600" dirty="0">
                <a:latin typeface="Calibri" panose="020F0502020204030204" pitchFamily="34" charset="0"/>
                <a:cs typeface="Calibri" panose="020F0502020204030204" pitchFamily="34" charset="0"/>
              </a:rPr>
              <a:t>Beneficiarul va fi singurul răspunzător în faţa AM şi OI pentru îndeplinirea obligaţiilor asumate prin Contractul de </a:t>
            </a:r>
            <a:r>
              <a:rPr lang="ro-RO" sz="1600" dirty="0" smtClean="0">
                <a:latin typeface="Calibri" panose="020F0502020204030204" pitchFamily="34" charset="0"/>
                <a:cs typeface="Calibri" panose="020F0502020204030204" pitchFamily="34" charset="0"/>
              </a:rPr>
              <a:t>finanțare;</a:t>
            </a:r>
          </a:p>
          <a:p>
            <a:pPr marL="285750" indent="-285750">
              <a:lnSpc>
                <a:spcPct val="130000"/>
              </a:lnSpc>
              <a:buFont typeface="Arial" panose="020B0604020202020204" pitchFamily="34" charset="0"/>
              <a:buChar char="•"/>
            </a:pPr>
            <a:r>
              <a:rPr lang="ro-RO" sz="1600" dirty="0" smtClean="0">
                <a:latin typeface="Calibri" panose="020F0502020204030204" pitchFamily="34" charset="0"/>
                <a:cs typeface="Calibri" panose="020F0502020204030204" pitchFamily="34" charset="0"/>
              </a:rPr>
              <a:t>Beneficiarul </a:t>
            </a:r>
            <a:r>
              <a:rPr lang="ro-RO" sz="1600" dirty="0">
                <a:latin typeface="Calibri" panose="020F0502020204030204" pitchFamily="34" charset="0"/>
                <a:cs typeface="Calibri" panose="020F0502020204030204" pitchFamily="34" charset="0"/>
              </a:rPr>
              <a:t>declară și se angajează, irevocabil şi necondiţionat, să utilizeze finanţarea exclusiv </a:t>
            </a:r>
            <a:r>
              <a:rPr lang="ro-RO" sz="1600" dirty="0" smtClean="0">
                <a:latin typeface="Calibri" panose="020F0502020204030204" pitchFamily="34" charset="0"/>
                <a:cs typeface="Calibri" panose="020F0502020204030204" pitchFamily="34" charset="0"/>
              </a:rPr>
              <a:t>în conditiile </a:t>
            </a:r>
            <a:r>
              <a:rPr lang="ro-RO" sz="1600" dirty="0">
                <a:latin typeface="Calibri" panose="020F0502020204030204" pitchFamily="34" charset="0"/>
                <a:cs typeface="Calibri" panose="020F0502020204030204" pitchFamily="34" charset="0"/>
              </a:rPr>
              <a:t>Contractului de </a:t>
            </a:r>
            <a:r>
              <a:rPr lang="ro-RO" sz="1600" dirty="0" smtClean="0">
                <a:latin typeface="Calibri" panose="020F0502020204030204" pitchFamily="34" charset="0"/>
                <a:cs typeface="Calibri" panose="020F0502020204030204" pitchFamily="34" charset="0"/>
              </a:rPr>
              <a:t>finanţare;</a:t>
            </a:r>
          </a:p>
          <a:p>
            <a:pPr marL="285750" indent="-285750">
              <a:lnSpc>
                <a:spcPct val="130000"/>
              </a:lnSpc>
              <a:buFont typeface="Arial" panose="020B0604020202020204" pitchFamily="34" charset="0"/>
              <a:buChar char="•"/>
            </a:pPr>
            <a:r>
              <a:rPr lang="ro-RO" sz="1600" dirty="0" smtClean="0">
                <a:latin typeface="Calibri" panose="020F0502020204030204" pitchFamily="34" charset="0"/>
                <a:cs typeface="Calibri" panose="020F0502020204030204" pitchFamily="34" charset="0"/>
              </a:rPr>
              <a:t>Beneficiarul </a:t>
            </a:r>
            <a:r>
              <a:rPr lang="ro-RO" sz="1600" dirty="0">
                <a:latin typeface="Calibri" panose="020F0502020204030204" pitchFamily="34" charset="0"/>
                <a:cs typeface="Calibri" panose="020F0502020204030204" pitchFamily="34" charset="0"/>
              </a:rPr>
              <a:t>are obligaţia de a respecta instrucțiunile emise de </a:t>
            </a:r>
            <a:r>
              <a:rPr lang="ro-RO" sz="1600" dirty="0" smtClean="0">
                <a:latin typeface="Calibri" panose="020F0502020204030204" pitchFamily="34" charset="0"/>
                <a:cs typeface="Calibri" panose="020F0502020204030204" pitchFamily="34" charset="0"/>
              </a:rPr>
              <a:t>AM</a:t>
            </a:r>
            <a:r>
              <a:rPr lang="ro-RO" sz="1600" dirty="0">
                <a:latin typeface="Calibri" panose="020F0502020204030204" pitchFamily="34" charset="0"/>
                <a:cs typeface="Calibri" panose="020F0502020204030204" pitchFamily="34" charset="0"/>
              </a:rPr>
              <a:t>;</a:t>
            </a:r>
            <a:endParaRPr lang="ro-RO" sz="1600" dirty="0" smtClean="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r>
              <a:rPr lang="ro-RO" sz="1600" dirty="0" smtClean="0">
                <a:latin typeface="Calibri" panose="020F0502020204030204" pitchFamily="34" charset="0"/>
                <a:cs typeface="Calibri" panose="020F0502020204030204" pitchFamily="34" charset="0"/>
              </a:rPr>
              <a:t>Beneficiarul </a:t>
            </a:r>
            <a:r>
              <a:rPr lang="ro-RO" sz="1600" dirty="0">
                <a:latin typeface="Calibri" panose="020F0502020204030204" pitchFamily="34" charset="0"/>
                <a:cs typeface="Calibri" panose="020F0502020204030204" pitchFamily="34" charset="0"/>
              </a:rPr>
              <a:t>se obligă </a:t>
            </a:r>
            <a:r>
              <a:rPr lang="ro-RO" sz="1600" b="1" dirty="0">
                <a:latin typeface="Calibri" panose="020F0502020204030204" pitchFamily="34" charset="0"/>
                <a:cs typeface="Calibri" panose="020F0502020204030204" pitchFamily="34" charset="0"/>
              </a:rPr>
              <a:t>să </a:t>
            </a:r>
            <a:r>
              <a:rPr lang="en-US" sz="1600" b="1" dirty="0" smtClean="0">
                <a:latin typeface="Calibri" panose="020F0502020204030204" pitchFamily="34" charset="0"/>
                <a:cs typeface="Calibri" panose="020F0502020204030204" pitchFamily="34" charset="0"/>
              </a:rPr>
              <a:t>NU</a:t>
            </a:r>
            <a:r>
              <a:rPr lang="ro-RO" sz="1600" dirty="0" smtClean="0">
                <a:latin typeface="Calibri" panose="020F0502020204030204" pitchFamily="34" charset="0"/>
                <a:cs typeface="Calibri" panose="020F0502020204030204" pitchFamily="34" charset="0"/>
              </a:rPr>
              <a:t>:</a:t>
            </a:r>
          </a:p>
          <a:p>
            <a:pPr marL="742950" lvl="1" indent="-285750">
              <a:lnSpc>
                <a:spcPct val="130000"/>
              </a:lnSpc>
              <a:buFont typeface="Wingdings" panose="05000000000000000000" pitchFamily="2" charset="2"/>
              <a:buChar char="ü"/>
            </a:pPr>
            <a:r>
              <a:rPr lang="ro-RO" sz="1600" dirty="0" smtClean="0">
                <a:latin typeface="Calibri" panose="020F0502020204030204" pitchFamily="34" charset="0"/>
                <a:cs typeface="Calibri" panose="020F0502020204030204" pitchFamily="34" charset="0"/>
              </a:rPr>
              <a:t>dezmembreze </a:t>
            </a:r>
            <a:r>
              <a:rPr lang="ro-RO" sz="1600" dirty="0">
                <a:latin typeface="Calibri" panose="020F0502020204030204" pitchFamily="34" charset="0"/>
                <a:cs typeface="Calibri" panose="020F0502020204030204" pitchFamily="34" charset="0"/>
              </a:rPr>
              <a:t>bunurile imobile fără acordul scris </a:t>
            </a:r>
            <a:r>
              <a:rPr lang="ro-RO" sz="1600" dirty="0" smtClean="0">
                <a:latin typeface="Calibri" panose="020F0502020204030204" pitchFamily="34" charset="0"/>
                <a:cs typeface="Calibri" panose="020F0502020204030204" pitchFamily="34" charset="0"/>
              </a:rPr>
              <a:t> al AM;</a:t>
            </a:r>
          </a:p>
          <a:p>
            <a:pPr marL="742950" lvl="1" indent="-285750">
              <a:lnSpc>
                <a:spcPct val="130000"/>
              </a:lnSpc>
              <a:buFont typeface="Wingdings" panose="05000000000000000000" pitchFamily="2" charset="2"/>
              <a:buChar char="ü"/>
            </a:pPr>
            <a:r>
              <a:rPr lang="ro-RO" sz="1600" dirty="0" smtClean="0">
                <a:latin typeface="Calibri" panose="020F0502020204030204" pitchFamily="34" charset="0"/>
                <a:cs typeface="Calibri" panose="020F0502020204030204" pitchFamily="34" charset="0"/>
              </a:rPr>
              <a:t>înstrăineze </a:t>
            </a:r>
            <a:r>
              <a:rPr lang="ro-RO" sz="1600" dirty="0">
                <a:latin typeface="Calibri" panose="020F0502020204030204" pitchFamily="34" charset="0"/>
                <a:cs typeface="Calibri" panose="020F0502020204030204" pitchFamily="34" charset="0"/>
              </a:rPr>
              <a:t>obiectele/bunurile, </a:t>
            </a:r>
            <a:r>
              <a:rPr lang="ro-RO" sz="1600" dirty="0" smtClean="0">
                <a:latin typeface="Calibri" panose="020F0502020204030204" pitchFamily="34" charset="0"/>
                <a:cs typeface="Calibri" panose="020F0502020204030204" pitchFamily="34" charset="0"/>
              </a:rPr>
              <a:t>mobile </a:t>
            </a:r>
            <a:r>
              <a:rPr lang="ro-RO" sz="1600" dirty="0">
                <a:latin typeface="Calibri" panose="020F0502020204030204" pitchFamily="34" charset="0"/>
                <a:cs typeface="Calibri" panose="020F0502020204030204" pitchFamily="34" charset="0"/>
              </a:rPr>
              <a:t>sau imobile până la finalul perioadei de </a:t>
            </a:r>
            <a:r>
              <a:rPr lang="ro-RO" sz="1600" dirty="0" smtClean="0">
                <a:latin typeface="Calibri" panose="020F0502020204030204" pitchFamily="34" charset="0"/>
                <a:cs typeface="Calibri" panose="020F0502020204030204" pitchFamily="34" charset="0"/>
              </a:rPr>
              <a:t>durabilitate; </a:t>
            </a:r>
          </a:p>
          <a:p>
            <a:pPr marL="285750" indent="-285750">
              <a:lnSpc>
                <a:spcPct val="130000"/>
              </a:lnSpc>
              <a:buFont typeface="Arial" panose="020B0604020202020204" pitchFamily="34" charset="0"/>
              <a:buChar char="•"/>
            </a:pPr>
            <a:r>
              <a:rPr lang="ro-RO" sz="1600" dirty="0">
                <a:latin typeface="Calibri" panose="020F0502020204030204" pitchFamily="34" charset="0"/>
                <a:cs typeface="Calibri" panose="020F0502020204030204" pitchFamily="34" charset="0"/>
              </a:rPr>
              <a:t>Beneficiarul </a:t>
            </a:r>
            <a:r>
              <a:rPr lang="ro-RO" sz="1600" dirty="0" smtClean="0">
                <a:latin typeface="Calibri" panose="020F0502020204030204" pitchFamily="34" charset="0"/>
                <a:cs typeface="Calibri" panose="020F0502020204030204" pitchFamily="34" charset="0"/>
              </a:rPr>
              <a:t>poate </a:t>
            </a:r>
            <a:r>
              <a:rPr lang="ro-RO" sz="1600" dirty="0">
                <a:latin typeface="Calibri" panose="020F0502020204030204" pitchFamily="34" charset="0"/>
                <a:cs typeface="Calibri" panose="020F0502020204030204" pitchFamily="34" charset="0"/>
              </a:rPr>
              <a:t>ipoteca obiectele/bunurile</a:t>
            </a:r>
            <a:r>
              <a:rPr lang="ro-RO" sz="1600" dirty="0" smtClean="0">
                <a:latin typeface="Calibri" panose="020F0502020204030204" pitchFamily="34" charset="0"/>
                <a:cs typeface="Calibri" panose="020F0502020204030204" pitchFamily="34" charset="0"/>
              </a:rPr>
              <a:t>, conform prevederilor </a:t>
            </a:r>
            <a:r>
              <a:rPr lang="ro-RO" sz="1600" dirty="0">
                <a:latin typeface="Calibri" panose="020F0502020204030204" pitchFamily="34" charset="0"/>
                <a:cs typeface="Calibri" panose="020F0502020204030204" pitchFamily="34" charset="0"/>
              </a:rPr>
              <a:t>legale în vigoare, </a:t>
            </a:r>
            <a:r>
              <a:rPr lang="ro-RO" sz="1600" dirty="0" smtClean="0">
                <a:latin typeface="Calibri" panose="020F0502020204030204" pitchFamily="34" charset="0"/>
                <a:cs typeface="Calibri" panose="020F0502020204030204" pitchFamily="34" charset="0"/>
              </a:rPr>
              <a:t>astfel:</a:t>
            </a:r>
          </a:p>
          <a:p>
            <a:pPr marL="742950" lvl="1" indent="-285750">
              <a:lnSpc>
                <a:spcPct val="130000"/>
              </a:lnSpc>
              <a:buFont typeface="Wingdings" panose="05000000000000000000" pitchFamily="2" charset="2"/>
              <a:buChar char="ü"/>
            </a:pPr>
            <a:r>
              <a:rPr lang="ro-RO" sz="1600" dirty="0" smtClean="0">
                <a:latin typeface="Calibri" panose="020F0502020204030204" pitchFamily="34" charset="0"/>
                <a:cs typeface="Calibri" panose="020F0502020204030204" pitchFamily="34" charset="0"/>
              </a:rPr>
              <a:t>în </a:t>
            </a:r>
            <a:r>
              <a:rPr lang="ro-RO" sz="1600" dirty="0">
                <a:latin typeface="Calibri" panose="020F0502020204030204" pitchFamily="34" charset="0"/>
                <a:cs typeface="Calibri" panose="020F0502020204030204" pitchFamily="34" charset="0"/>
              </a:rPr>
              <a:t>perioada de </a:t>
            </a:r>
            <a:r>
              <a:rPr lang="ro-RO" sz="1600" dirty="0" smtClean="0">
                <a:latin typeface="Calibri" panose="020F0502020204030204" pitchFamily="34" charset="0"/>
                <a:cs typeface="Calibri" panose="020F0502020204030204" pitchFamily="34" charset="0"/>
              </a:rPr>
              <a:t>implementare exclusiv </a:t>
            </a:r>
            <a:r>
              <a:rPr lang="ro-RO" sz="1600" dirty="0">
                <a:latin typeface="Calibri" panose="020F0502020204030204" pitchFamily="34" charset="0"/>
                <a:cs typeface="Calibri" panose="020F0502020204030204" pitchFamily="34" charset="0"/>
              </a:rPr>
              <a:t>în scopul realizării </a:t>
            </a:r>
            <a:r>
              <a:rPr lang="ro-RO" sz="1600" dirty="0" smtClean="0">
                <a:latin typeface="Calibri" panose="020F0502020204030204" pitchFamily="34" charset="0"/>
                <a:cs typeface="Calibri" panose="020F0502020204030204" pitchFamily="34" charset="0"/>
              </a:rPr>
              <a:t>proiectului;</a:t>
            </a:r>
          </a:p>
          <a:p>
            <a:pPr marL="742950" lvl="1" indent="-285750">
              <a:lnSpc>
                <a:spcPct val="130000"/>
              </a:lnSpc>
              <a:buFont typeface="Wingdings" panose="05000000000000000000" pitchFamily="2" charset="2"/>
              <a:buChar char="ü"/>
            </a:pPr>
            <a:r>
              <a:rPr lang="ro-RO" sz="1600" dirty="0" smtClean="0">
                <a:latin typeface="Calibri" panose="020F0502020204030204" pitchFamily="34" charset="0"/>
                <a:cs typeface="Calibri" panose="020F0502020204030204" pitchFamily="34" charset="0"/>
              </a:rPr>
              <a:t>în </a:t>
            </a:r>
            <a:r>
              <a:rPr lang="ro-RO" sz="1600" dirty="0">
                <a:latin typeface="Calibri" panose="020F0502020204030204" pitchFamily="34" charset="0"/>
                <a:cs typeface="Calibri" panose="020F0502020204030204" pitchFamily="34" charset="0"/>
              </a:rPr>
              <a:t>perioada de durabilitate a proiectului, </a:t>
            </a:r>
            <a:r>
              <a:rPr lang="ro-RO" sz="1600" dirty="0" smtClean="0">
                <a:latin typeface="Calibri" panose="020F0502020204030204" pitchFamily="34" charset="0"/>
                <a:cs typeface="Calibri" panose="020F0502020204030204" pitchFamily="34" charset="0"/>
              </a:rPr>
              <a:t>pentru </a:t>
            </a:r>
            <a:r>
              <a:rPr lang="ro-RO" sz="1600" dirty="0">
                <a:latin typeface="Calibri" panose="020F0502020204030204" pitchFamily="34" charset="0"/>
                <a:cs typeface="Calibri" panose="020F0502020204030204" pitchFamily="34" charset="0"/>
              </a:rPr>
              <a:t>asigurarea sustenabilităţii investiţiei</a:t>
            </a:r>
            <a:r>
              <a:rPr lang="ro-RO" sz="1600" dirty="0" smtClean="0">
                <a:latin typeface="Calibri" panose="020F0502020204030204" pitchFamily="34" charset="0"/>
                <a:cs typeface="Calibri" panose="020F0502020204030204" pitchFamily="34" charset="0"/>
              </a:rPr>
              <a:t>.</a:t>
            </a:r>
            <a:endParaRPr lang="ro-RO" sz="1600"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092280" y="6465452"/>
            <a:ext cx="504056" cy="365125"/>
          </a:xfrm>
        </p:spPr>
        <p:txBody>
          <a:bodyPr/>
          <a:lstStyle/>
          <a:p>
            <a:fld id="{FA2CE5B5-3460-44E8-BCF4-236084A3745A}" type="slidenum">
              <a:rPr lang="ro-RO" smtClean="0"/>
              <a:pPr/>
              <a:t>15</a:t>
            </a:fld>
            <a:endParaRPr lang="ro-RO"/>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5" name="Rectangle 4"/>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p:nvPr/>
        </p:nvSpPr>
        <p:spPr>
          <a:xfrm>
            <a:off x="611560" y="620688"/>
            <a:ext cx="8077678" cy="5210657"/>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perioada de durabilitate - Beneficiarul are obligaţia de </a:t>
            </a:r>
            <a:r>
              <a:rPr lang="ro-RO" dirty="0" smtClean="0">
                <a:latin typeface="Calibri" panose="020F0502020204030204" pitchFamily="34" charset="0"/>
                <a:cs typeface="Calibri" panose="020F0502020204030204" pitchFamily="34" charset="0"/>
              </a:rPr>
              <a:t>a </a:t>
            </a:r>
            <a:r>
              <a:rPr lang="ro-RO" b="1" dirty="0" smtClean="0">
                <a:latin typeface="Calibri" panose="020F0502020204030204" pitchFamily="34" charset="0"/>
                <a:cs typeface="Calibri" panose="020F0502020204030204" pitchFamily="34" charset="0"/>
              </a:rPr>
              <a:t>NU</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realiza </a:t>
            </a:r>
            <a:r>
              <a:rPr lang="ro-RO" dirty="0">
                <a:latin typeface="Calibri" panose="020F0502020204030204" pitchFamily="34" charset="0"/>
                <a:cs typeface="Calibri" panose="020F0502020204030204" pitchFamily="34" charset="0"/>
              </a:rPr>
              <a:t>o modificare  a proprietății asupra unui element de infrastructură care dă un avantaj nejustificat unui terţ, </a:t>
            </a:r>
          </a:p>
          <a:p>
            <a:pPr marL="285750"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realiza </a:t>
            </a:r>
            <a:r>
              <a:rPr lang="ro-RO" dirty="0">
                <a:latin typeface="Calibri" panose="020F0502020204030204" pitchFamily="34" charset="0"/>
                <a:cs typeface="Calibri" panose="020F0502020204030204" pitchFamily="34" charset="0"/>
              </a:rPr>
              <a:t>o modificare substanțială care afectează natura, obiectivele sau condițiile de realizare și care ar determina subminarea obiectivelor inițiale ale acestei operaţiuni</a:t>
            </a:r>
            <a:r>
              <a:rPr lang="ro-RO" dirty="0" smtClean="0">
                <a:latin typeface="Calibri" panose="020F0502020204030204" pitchFamily="34" charset="0"/>
                <a:cs typeface="Calibri" panose="020F0502020204030204" pitchFamily="34" charset="0"/>
              </a:rPr>
              <a:t>.</a:t>
            </a:r>
          </a:p>
          <a:p>
            <a:pPr marL="285750" lvl="2" indent="-285750" algn="just">
              <a:lnSpc>
                <a:spcPct val="130000"/>
              </a:lnSpc>
              <a:buFont typeface="Wingdings" panose="05000000000000000000" pitchFamily="2" charset="2"/>
              <a:buChar char="q"/>
            </a:pP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cazul unui contract de </a:t>
            </a:r>
            <a:r>
              <a:rPr lang="ro-RO" dirty="0" smtClean="0">
                <a:latin typeface="Calibri" panose="020F0502020204030204" pitchFamily="34" charset="0"/>
                <a:cs typeface="Calibri" panose="020F0502020204030204" pitchFamily="34" charset="0"/>
              </a:rPr>
              <a:t>ipotecă Beneficiarul </a:t>
            </a:r>
            <a:r>
              <a:rPr lang="ro-RO" dirty="0">
                <a:latin typeface="Calibri" panose="020F0502020204030204" pitchFamily="34" charset="0"/>
                <a:cs typeface="Calibri" panose="020F0502020204030204" pitchFamily="34" charset="0"/>
              </a:rPr>
              <a:t>are obligaţia de a transmite la OI/AM o copie legalizată a extrasului de carte funciară cu menţiunea înregistrării ipotecii, în termen de </a:t>
            </a:r>
            <a:r>
              <a:rPr lang="ro-RO" u="sng" dirty="0">
                <a:latin typeface="Calibri" panose="020F0502020204030204" pitchFamily="34" charset="0"/>
                <a:cs typeface="Calibri" panose="020F0502020204030204" pitchFamily="34" charset="0"/>
              </a:rPr>
              <a:t>30 zile lucrătoare </a:t>
            </a:r>
            <a:r>
              <a:rPr lang="ro-RO" dirty="0">
                <a:latin typeface="Calibri" panose="020F0502020204030204" pitchFamily="34" charset="0"/>
                <a:cs typeface="Calibri" panose="020F0502020204030204" pitchFamily="34" charset="0"/>
              </a:rPr>
              <a:t>de la efectuarea înregistrărilor în Registrul de carte </a:t>
            </a:r>
            <a:r>
              <a:rPr lang="ro-RO" dirty="0" smtClean="0">
                <a:latin typeface="Calibri" panose="020F0502020204030204" pitchFamily="34" charset="0"/>
                <a:cs typeface="Calibri" panose="020F0502020204030204" pitchFamily="34" charset="0"/>
              </a:rPr>
              <a:t>funciară;</a:t>
            </a:r>
            <a:endParaRPr lang="ro-RO" dirty="0">
              <a:latin typeface="Calibri" panose="020F0502020204030204" pitchFamily="34" charset="0"/>
              <a:cs typeface="Calibri" panose="020F0502020204030204" pitchFamily="34" charset="0"/>
            </a:endParaRPr>
          </a:p>
          <a:p>
            <a:pPr marL="285750" indent="-285750">
              <a:lnSpc>
                <a:spcPct val="130000"/>
              </a:lnSpc>
              <a:buFont typeface="Wingdings" panose="05000000000000000000" pitchFamily="2" charset="2"/>
              <a:buChar char="q"/>
            </a:pPr>
            <a:r>
              <a:rPr lang="ro-RO" dirty="0" smtClean="0">
                <a:latin typeface="Calibri" panose="020F0502020204030204" pitchFamily="34" charset="0"/>
                <a:cs typeface="Calibri" panose="020F0502020204030204" pitchFamily="34" charset="0"/>
              </a:rPr>
              <a:t>CR/Cr. plată</a:t>
            </a:r>
            <a:r>
              <a:rPr lang="ro-RO"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RP, </a:t>
            </a:r>
            <a:r>
              <a:rPr lang="ro-RO" dirty="0">
                <a:latin typeface="Calibri" panose="020F0502020204030204" pitchFamily="34" charset="0"/>
                <a:cs typeface="Calibri" panose="020F0502020204030204" pitchFamily="34" charset="0"/>
              </a:rPr>
              <a:t>notificările, precum şi orice alt document oficial transmis AM /OI </a:t>
            </a:r>
            <a:r>
              <a:rPr lang="ro-RO" dirty="0" smtClean="0">
                <a:latin typeface="Calibri" panose="020F0502020204030204" pitchFamily="34" charset="0"/>
                <a:cs typeface="Calibri" panose="020F0502020204030204" pitchFamily="34" charset="0"/>
              </a:rPr>
              <a:t>vor </a:t>
            </a:r>
            <a:r>
              <a:rPr lang="ro-RO" dirty="0">
                <a:latin typeface="Calibri" panose="020F0502020204030204" pitchFamily="34" charset="0"/>
                <a:cs typeface="Calibri" panose="020F0502020204030204" pitchFamily="34" charset="0"/>
              </a:rPr>
              <a:t>fi </a:t>
            </a:r>
            <a:r>
              <a:rPr lang="ro-RO" b="1" dirty="0">
                <a:latin typeface="Calibri" panose="020F0502020204030204" pitchFamily="34" charset="0"/>
                <a:cs typeface="Calibri" panose="020F0502020204030204" pitchFamily="34" charset="0"/>
              </a:rPr>
              <a:t>semnate de către reprezentantul legal </a:t>
            </a:r>
            <a:r>
              <a:rPr lang="ro-RO" dirty="0" smtClean="0">
                <a:latin typeface="Calibri" panose="020F0502020204030204" pitchFamily="34" charset="0"/>
                <a:cs typeface="Calibri" panose="020F0502020204030204" pitchFamily="34" charset="0"/>
              </a:rPr>
              <a:t>sau </a:t>
            </a:r>
            <a:r>
              <a:rPr lang="ro-RO" b="1" dirty="0" smtClean="0">
                <a:latin typeface="Calibri" panose="020F0502020204030204" pitchFamily="34" charset="0"/>
                <a:cs typeface="Calibri" panose="020F0502020204030204" pitchFamily="34" charset="0"/>
              </a:rPr>
              <a:t>persaoana împuternicită – </a:t>
            </a:r>
            <a:r>
              <a:rPr lang="ro-RO" dirty="0" smtClean="0">
                <a:latin typeface="Calibri" panose="020F0502020204030204" pitchFamily="34" charset="0"/>
                <a:cs typeface="Calibri" panose="020F0502020204030204" pitchFamily="34" charset="0"/>
              </a:rPr>
              <a:t>Împuternicirea va menționa clar drepturile delegate; </a:t>
            </a:r>
          </a:p>
        </p:txBody>
      </p:sp>
      <p:sp>
        <p:nvSpPr>
          <p:cNvPr id="3" name="Slide Number Placeholder 2"/>
          <p:cNvSpPr>
            <a:spLocks noGrp="1"/>
          </p:cNvSpPr>
          <p:nvPr>
            <p:ph type="sldNum" sz="quarter" idx="12"/>
          </p:nvPr>
        </p:nvSpPr>
        <p:spPr>
          <a:xfrm>
            <a:off x="7092280" y="6489306"/>
            <a:ext cx="504056" cy="365125"/>
          </a:xfrm>
        </p:spPr>
        <p:txBody>
          <a:bodyPr/>
          <a:lstStyle/>
          <a:p>
            <a:fld id="{FA2CE5B5-3460-44E8-BCF4-236084A3745A}" type="slidenum">
              <a:rPr lang="ro-RO" smtClean="0"/>
              <a:pPr/>
              <a:t>16</a:t>
            </a:fld>
            <a:endParaRPr lang="ro-RO"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5" name="Rectangle 4"/>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10" name="Rectangle 9"/>
          <p:cNvSpPr/>
          <p:nvPr/>
        </p:nvSpPr>
        <p:spPr>
          <a:xfrm>
            <a:off x="731722" y="476672"/>
            <a:ext cx="8077678" cy="5493812"/>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marL="285750" lvl="1" indent="-285750" algn="just">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În cazul contractării unui credit Beneficiarul </a:t>
            </a:r>
            <a:r>
              <a:rPr lang="ro-RO" dirty="0">
                <a:latin typeface="Calibri" panose="020F0502020204030204" pitchFamily="34" charset="0"/>
                <a:cs typeface="Calibri" panose="020F0502020204030204" pitchFamily="34" charset="0"/>
              </a:rPr>
              <a:t>are obligaţia de a utiliza exclusiv contul creditului </a:t>
            </a:r>
            <a:r>
              <a:rPr lang="ro-RO" dirty="0" smtClean="0">
                <a:latin typeface="Calibri" panose="020F0502020204030204" pitchFamily="34" charset="0"/>
                <a:cs typeface="Calibri" panose="020F0502020204030204" pitchFamily="34" charset="0"/>
              </a:rPr>
              <a:t>pentru </a:t>
            </a:r>
            <a:r>
              <a:rPr lang="ro-RO" dirty="0">
                <a:latin typeface="Calibri" panose="020F0502020204030204" pitchFamily="34" charset="0"/>
                <a:cs typeface="Calibri" panose="020F0502020204030204" pitchFamily="34" charset="0"/>
              </a:rPr>
              <a:t>plata </a:t>
            </a:r>
            <a:r>
              <a:rPr lang="ro-RO" dirty="0" smtClean="0">
                <a:latin typeface="Calibri" panose="020F0502020204030204" pitchFamily="34" charset="0"/>
                <a:cs typeface="Calibri" panose="020F0502020204030204" pitchFamily="34" charset="0"/>
              </a:rPr>
              <a:t>de achiziții necesare </a:t>
            </a:r>
            <a:r>
              <a:rPr lang="ro-RO" dirty="0">
                <a:latin typeface="Calibri" panose="020F0502020204030204" pitchFamily="34" charset="0"/>
                <a:cs typeface="Calibri" panose="020F0502020204030204" pitchFamily="34" charset="0"/>
              </a:rPr>
              <a:t>pentru implementarea proiectului.</a:t>
            </a: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Beneficiarul </a:t>
            </a:r>
            <a:r>
              <a:rPr lang="ro-RO" dirty="0">
                <a:latin typeface="Calibri" panose="020F0502020204030204" pitchFamily="34" charset="0"/>
                <a:cs typeface="Calibri" panose="020F0502020204030204" pitchFamily="34" charset="0"/>
              </a:rPr>
              <a:t>trebuie </a:t>
            </a:r>
            <a:r>
              <a:rPr lang="ro-RO" dirty="0" smtClean="0">
                <a:latin typeface="Calibri" panose="020F0502020204030204" pitchFamily="34" charset="0"/>
                <a:cs typeface="Calibri" panose="020F0502020204030204" pitchFamily="34" charset="0"/>
              </a:rPr>
              <a:t>să ia masuri pentru obţinerea avizelor/autorizaţiilor</a:t>
            </a:r>
            <a:r>
              <a:rPr lang="ro-RO" dirty="0">
                <a:latin typeface="Calibri" panose="020F0502020204030204" pitchFamily="34" charset="0"/>
                <a:cs typeface="Calibri" panose="020F0502020204030204" pitchFamily="34" charset="0"/>
              </a:rPr>
              <a:t>/ acreditărilor/ licenţelor/etc</a:t>
            </a:r>
            <a:r>
              <a:rPr lang="ro-RO" dirty="0" smtClean="0">
                <a:latin typeface="Calibri" panose="020F0502020204030204" pitchFamily="34" charset="0"/>
                <a:cs typeface="Calibri" panose="020F0502020204030204" pitchFamily="34" charset="0"/>
              </a:rPr>
              <a:t>.</a:t>
            </a:r>
            <a:r>
              <a:rPr lang="ro-RO" dirty="0">
                <a:latin typeface="Calibri" panose="020F0502020204030204" pitchFamily="34" charset="0"/>
                <a:cs typeface="Calibri" panose="020F0502020204030204" pitchFamily="34" charset="0"/>
              </a:rPr>
              <a:t> necesare </a:t>
            </a:r>
            <a:r>
              <a:rPr lang="ro-RO" dirty="0" smtClean="0">
                <a:latin typeface="Calibri" panose="020F0502020204030204" pitchFamily="34" charset="0"/>
                <a:cs typeface="Calibri" panose="020F0502020204030204" pitchFamily="34" charset="0"/>
              </a:rPr>
              <a:t>pentru:</a:t>
            </a:r>
          </a:p>
          <a:p>
            <a:pPr marL="742950" lvl="2" indent="-285750">
              <a:lnSpc>
                <a:spcPct val="13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realizarea </a:t>
            </a:r>
            <a:r>
              <a:rPr lang="ro-RO" dirty="0">
                <a:latin typeface="Calibri" panose="020F0502020204030204" pitchFamily="34" charset="0"/>
                <a:cs typeface="Calibri" panose="020F0502020204030204" pitchFamily="34" charset="0"/>
              </a:rPr>
              <a:t>activităţilor </a:t>
            </a:r>
            <a:r>
              <a:rPr lang="ro-RO" dirty="0" smtClean="0">
                <a:latin typeface="Calibri" panose="020F0502020204030204" pitchFamily="34" charset="0"/>
                <a:cs typeface="Calibri" panose="020F0502020204030204" pitchFamily="34" charset="0"/>
              </a:rPr>
              <a:t>PROIECTULUI;</a:t>
            </a:r>
          </a:p>
          <a:p>
            <a:pPr marL="742950" lvl="2" indent="-285750">
              <a:lnSpc>
                <a:spcPct val="13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desfăşurarea </a:t>
            </a:r>
            <a:r>
              <a:rPr lang="ro-RO" dirty="0">
                <a:latin typeface="Calibri" panose="020F0502020204030204" pitchFamily="34" charset="0"/>
                <a:cs typeface="Calibri" panose="020F0502020204030204" pitchFamily="34" charset="0"/>
              </a:rPr>
              <a:t>în condiţii legale a activităţii </a:t>
            </a:r>
            <a:r>
              <a:rPr lang="ro-RO" dirty="0" smtClean="0">
                <a:latin typeface="Calibri" panose="020F0502020204030204" pitchFamily="34" charset="0"/>
                <a:cs typeface="Calibri" panose="020F0502020204030204" pitchFamily="34" charset="0"/>
              </a:rPr>
              <a:t>sale;</a:t>
            </a:r>
            <a:endParaRPr lang="ro-RO" dirty="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Beneficiarul are </a:t>
            </a:r>
            <a:r>
              <a:rPr lang="ro-RO" dirty="0" smtClean="0">
                <a:latin typeface="Calibri" panose="020F0502020204030204" pitchFamily="34" charset="0"/>
                <a:cs typeface="Calibri" panose="020F0502020204030204" pitchFamily="34" charset="0"/>
              </a:rPr>
              <a:t>obligația să:</a:t>
            </a:r>
          </a:p>
          <a:p>
            <a:pPr marL="742950" lvl="1" indent="-285750">
              <a:lnSpc>
                <a:spcPct val="13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asigure </a:t>
            </a:r>
            <a:r>
              <a:rPr lang="ro-RO" dirty="0">
                <a:latin typeface="Calibri" panose="020F0502020204030204" pitchFamily="34" charset="0"/>
                <a:cs typeface="Calibri" panose="020F0502020204030204" pitchFamily="34" charset="0"/>
              </a:rPr>
              <a:t>arhivarea electronică a documentației aferente proiectului </a:t>
            </a:r>
            <a:r>
              <a:rPr lang="ro-RO" dirty="0" smtClean="0">
                <a:latin typeface="Calibri" panose="020F0502020204030204" pitchFamily="34" charset="0"/>
                <a:cs typeface="Calibri" panose="020F0502020204030204" pitchFamily="34" charset="0"/>
              </a:rPr>
              <a:t>;</a:t>
            </a:r>
          </a:p>
          <a:p>
            <a:pPr marL="742950" lvl="1" indent="-285750">
              <a:lnSpc>
                <a:spcPct val="13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o transmită la OI, </a:t>
            </a:r>
            <a:r>
              <a:rPr lang="ro-RO" dirty="0">
                <a:latin typeface="Calibri" panose="020F0502020204030204" pitchFamily="34" charset="0"/>
                <a:cs typeface="Calibri" panose="020F0502020204030204" pitchFamily="34" charset="0"/>
              </a:rPr>
              <a:t>la solicitarea </a:t>
            </a:r>
            <a:r>
              <a:rPr lang="ro-RO" dirty="0" smtClean="0">
                <a:latin typeface="Calibri" panose="020F0502020204030204" pitchFamily="34" charset="0"/>
                <a:cs typeface="Calibri" panose="020F0502020204030204" pitchFamily="34" charset="0"/>
              </a:rPr>
              <a:t>acestuia;</a:t>
            </a:r>
          </a:p>
          <a:p>
            <a:pPr marL="285750"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Documentațiile </a:t>
            </a:r>
            <a:r>
              <a:rPr lang="ro-RO" dirty="0">
                <a:latin typeface="Calibri" panose="020F0502020204030204" pitchFamily="34" charset="0"/>
                <a:cs typeface="Calibri" panose="020F0502020204030204" pitchFamily="34" charset="0"/>
              </a:rPr>
              <a:t>de achiziție </a:t>
            </a:r>
            <a:r>
              <a:rPr lang="ro-RO" dirty="0" smtClean="0">
                <a:latin typeface="Calibri" panose="020F0502020204030204" pitchFamily="34" charset="0"/>
                <a:cs typeface="Calibri" panose="020F0502020204030204" pitchFamily="34" charset="0"/>
              </a:rPr>
              <a:t>lucrări</a:t>
            </a:r>
            <a:r>
              <a:rPr lang="ro-RO" b="1"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se depun  </a:t>
            </a:r>
            <a:r>
              <a:rPr lang="ro-RO" dirty="0">
                <a:latin typeface="Calibri" panose="020F0502020204030204" pitchFamily="34" charset="0"/>
                <a:cs typeface="Calibri" panose="020F0502020204030204" pitchFamily="34" charset="0"/>
              </a:rPr>
              <a:t>la </a:t>
            </a:r>
            <a:r>
              <a:rPr lang="ro-RO" dirty="0" smtClean="0">
                <a:latin typeface="Calibri" panose="020F0502020204030204" pitchFamily="34" charset="0"/>
                <a:cs typeface="Calibri" panose="020F0502020204030204" pitchFamily="34" charset="0"/>
              </a:rPr>
              <a:t>OI, </a:t>
            </a:r>
            <a:r>
              <a:rPr lang="ro-RO" b="1" dirty="0" smtClean="0">
                <a:latin typeface="Calibri" panose="020F0502020204030204" pitchFamily="34" charset="0"/>
                <a:cs typeface="Calibri" panose="020F0502020204030204" pitchFamily="34" charset="0"/>
              </a:rPr>
              <a:t>în 10 zile </a:t>
            </a:r>
            <a:r>
              <a:rPr lang="ro-RO" dirty="0" smtClean="0">
                <a:latin typeface="Calibri" panose="020F0502020204030204" pitchFamily="34" charset="0"/>
                <a:cs typeface="Calibri" panose="020F0502020204030204" pitchFamily="34" charset="0"/>
              </a:rPr>
              <a:t>de la intrarea in vigoare a contractului de finanțare – pt. lucrări începute și nefinalizate;</a:t>
            </a: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Pentru proiecte </a:t>
            </a:r>
            <a:r>
              <a:rPr lang="ro-RO" dirty="0">
                <a:latin typeface="Calibri" panose="020F0502020204030204" pitchFamily="34" charset="0"/>
                <a:cs typeface="Calibri" panose="020F0502020204030204" pitchFamily="34" charset="0"/>
              </a:rPr>
              <a:t>generatoare de venituri </a:t>
            </a:r>
            <a:r>
              <a:rPr lang="ro-RO" dirty="0" smtClean="0">
                <a:latin typeface="Calibri" panose="020F0502020204030204" pitchFamily="34" charset="0"/>
                <a:cs typeface="Calibri" panose="020F0502020204030204" pitchFamily="34" charset="0"/>
              </a:rPr>
              <a:t>– obligația de a informa anual, </a:t>
            </a:r>
            <a:r>
              <a:rPr lang="ro-RO" dirty="0">
                <a:latin typeface="Calibri" panose="020F0502020204030204" pitchFamily="34" charset="0"/>
                <a:cs typeface="Calibri" panose="020F0502020204030204" pitchFamily="34" charset="0"/>
              </a:rPr>
              <a:t>asupra veniturilor nete generate de proiect</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164288" y="6453336"/>
            <a:ext cx="432048" cy="365125"/>
          </a:xfrm>
        </p:spPr>
        <p:txBody>
          <a:bodyPr/>
          <a:lstStyle/>
          <a:p>
            <a:fld id="{FA2CE5B5-3460-44E8-BCF4-236084A3745A}" type="slidenum">
              <a:rPr lang="ro-RO" smtClean="0"/>
              <a:pPr/>
              <a:t>17</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706529" y="332656"/>
            <a:ext cx="8077678" cy="5853910"/>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pPr>
            <a:r>
              <a:rPr lang="ro-RO" b="1" dirty="0">
                <a:latin typeface="Calibri" panose="020F0502020204030204" pitchFamily="34" charset="0"/>
                <a:cs typeface="Calibri" panose="020F0502020204030204" pitchFamily="34" charset="0"/>
              </a:rPr>
              <a:t>AM poate rezilia unilateral contractul </a:t>
            </a:r>
            <a:r>
              <a:rPr lang="ro-RO" dirty="0">
                <a:latin typeface="Calibri" panose="020F0502020204030204" pitchFamily="34" charset="0"/>
                <a:cs typeface="Calibri" panose="020F0502020204030204" pitchFamily="34" charset="0"/>
              </a:rPr>
              <a:t>și recupera finanțarea nerambursabilă acordată </a:t>
            </a:r>
            <a:r>
              <a:rPr lang="ro-RO" dirty="0" smtClean="0">
                <a:latin typeface="Calibri" panose="020F0502020204030204" pitchFamily="34" charset="0"/>
                <a:cs typeface="Calibri" panose="020F0502020204030204" pitchFamily="34" charset="0"/>
              </a:rPr>
              <a:t>pentru </a:t>
            </a:r>
            <a:r>
              <a:rPr lang="ro-RO" dirty="0">
                <a:latin typeface="Calibri" panose="020F0502020204030204" pitchFamily="34" charset="0"/>
                <a:cs typeface="Calibri" panose="020F0502020204030204" pitchFamily="34" charset="0"/>
              </a:rPr>
              <a:t>neîndeplinirea angajamentelor privind </a:t>
            </a:r>
            <a:r>
              <a:rPr lang="ro-RO" dirty="0" smtClean="0">
                <a:latin typeface="Calibri" panose="020F0502020204030204" pitchFamily="34" charset="0"/>
                <a:cs typeface="Calibri" panose="020F0502020204030204" pitchFamily="34" charset="0"/>
              </a:rPr>
              <a:t>:</a:t>
            </a: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îmbunătățire </a:t>
            </a:r>
            <a:r>
              <a:rPr lang="ro-RO" dirty="0">
                <a:latin typeface="Calibri" panose="020F0502020204030204" pitchFamily="34" charset="0"/>
                <a:cs typeface="Calibri" panose="020F0502020204030204" pitchFamily="34" charset="0"/>
              </a:rPr>
              <a:t>a calității mediului înconjurător </a:t>
            </a:r>
            <a:r>
              <a:rPr lang="ro-RO" dirty="0" smtClean="0">
                <a:latin typeface="Calibri" panose="020F0502020204030204" pitchFamily="34" charset="0"/>
                <a:cs typeface="Calibri" panose="020F0502020204030204" pitchFamily="34" charset="0"/>
              </a:rPr>
              <a:t>;</a:t>
            </a: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creșterea </a:t>
            </a:r>
            <a:r>
              <a:rPr lang="ro-RO" dirty="0">
                <a:latin typeface="Calibri" panose="020F0502020204030204" pitchFamily="34" charset="0"/>
                <a:cs typeface="Calibri" panose="020F0502020204030204" pitchFamily="34" charset="0"/>
              </a:rPr>
              <a:t>eficienței energetice </a:t>
            </a:r>
            <a:endParaRPr lang="ro-RO" dirty="0" smtClean="0">
              <a:latin typeface="Calibri" panose="020F0502020204030204" pitchFamily="34" charset="0"/>
              <a:cs typeface="Calibri" panose="020F0502020204030204" pitchFamily="34" charset="0"/>
            </a:endParaRP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asigurare </a:t>
            </a:r>
            <a:r>
              <a:rPr lang="ro-RO" dirty="0">
                <a:latin typeface="Calibri" panose="020F0502020204030204" pitchFamily="34" charset="0"/>
                <a:cs typeface="Calibri" panose="020F0502020204030204" pitchFamily="34" charset="0"/>
              </a:rPr>
              <a:t>a egalității de șanse și tratament, </a:t>
            </a:r>
            <a:endParaRPr lang="ro-RO" dirty="0" smtClean="0">
              <a:latin typeface="Calibri" panose="020F0502020204030204" pitchFamily="34" charset="0"/>
              <a:cs typeface="Calibri" panose="020F0502020204030204" pitchFamily="34" charset="0"/>
            </a:endParaRP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adaptarea </a:t>
            </a:r>
            <a:r>
              <a:rPr lang="ro-RO" dirty="0">
                <a:latin typeface="Calibri" panose="020F0502020204030204" pitchFamily="34" charset="0"/>
                <a:cs typeface="Calibri" panose="020F0502020204030204" pitchFamily="34" charset="0"/>
              </a:rPr>
              <a:t>infrastructurii pentru accesul persoanelor cu </a:t>
            </a:r>
            <a:r>
              <a:rPr lang="ro-RO" dirty="0" smtClean="0">
                <a:latin typeface="Calibri" panose="020F0502020204030204" pitchFamily="34" charset="0"/>
                <a:cs typeface="Calibri" panose="020F0502020204030204" pitchFamily="34" charset="0"/>
              </a:rPr>
              <a:t>dizabilităţi.</a:t>
            </a:r>
          </a:p>
          <a:p>
            <a:pPr marL="0" lvl="1">
              <a:lnSpc>
                <a:spcPct val="130000"/>
              </a:lnSpc>
            </a:pPr>
            <a:r>
              <a:rPr lang="ro-RO" b="1" dirty="0">
                <a:latin typeface="Calibri" panose="020F0502020204030204" pitchFamily="34" charset="0"/>
                <a:cs typeface="Calibri" panose="020F0502020204030204" pitchFamily="34" charset="0"/>
              </a:rPr>
              <a:t>AM poate </a:t>
            </a:r>
            <a:r>
              <a:rPr lang="ro-RO" dirty="0">
                <a:latin typeface="Calibri" panose="020F0502020204030204" pitchFamily="34" charset="0"/>
                <a:cs typeface="Calibri" panose="020F0502020204030204" pitchFamily="34" charset="0"/>
              </a:rPr>
              <a:t>decide </a:t>
            </a:r>
            <a:r>
              <a:rPr lang="ro-RO" b="1" dirty="0">
                <a:latin typeface="Calibri" panose="020F0502020204030204" pitchFamily="34" charset="0"/>
                <a:cs typeface="Calibri" panose="020F0502020204030204" pitchFamily="34" charset="0"/>
              </a:rPr>
              <a:t>rezilierea/suspendarea </a:t>
            </a:r>
            <a:r>
              <a:rPr lang="ro-RO" dirty="0" smtClean="0">
                <a:latin typeface="Calibri" panose="020F0502020204030204" pitchFamily="34" charset="0"/>
                <a:cs typeface="Calibri" panose="020F0502020204030204" pitchFamily="34" charset="0"/>
              </a:rPr>
              <a:t>contractului (conform art</a:t>
            </a:r>
            <a:r>
              <a:rPr lang="ro-RO" dirty="0">
                <a:latin typeface="Calibri" panose="020F0502020204030204" pitchFamily="34" charset="0"/>
                <a:cs typeface="Calibri" panose="020F0502020204030204" pitchFamily="34" charset="0"/>
              </a:rPr>
              <a:t>. 7, alin. (22) din Condițiile </a:t>
            </a:r>
            <a:r>
              <a:rPr lang="ro-RO" dirty="0" smtClean="0">
                <a:latin typeface="Calibri" panose="020F0502020204030204" pitchFamily="34" charset="0"/>
                <a:cs typeface="Calibri" panose="020F0502020204030204" pitchFamily="34" charset="0"/>
              </a:rPr>
              <a:t>generale</a:t>
            </a:r>
            <a:r>
              <a:rPr lang="ro-RO" dirty="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a:p>
            <a:pPr marL="0" lvl="1">
              <a:lnSpc>
                <a:spcPct val="130000"/>
              </a:lnSpc>
            </a:pPr>
            <a:r>
              <a:rPr lang="ro-RO" b="1" dirty="0" smtClean="0">
                <a:latin typeface="Calibri" panose="020F0502020204030204" pitchFamily="34" charset="0"/>
                <a:cs typeface="Calibri" panose="020F0502020204030204" pitchFamily="34" charset="0"/>
              </a:rPr>
              <a:t>Dacă CR Fin. prevede </a:t>
            </a:r>
            <a:r>
              <a:rPr lang="ro-RO" b="1" dirty="0">
                <a:latin typeface="Calibri" panose="020F0502020204030204" pitchFamily="34" charset="0"/>
                <a:cs typeface="Calibri" panose="020F0502020204030204" pitchFamily="34" charset="0"/>
              </a:rPr>
              <a:t>angajarea de persoane </a:t>
            </a:r>
            <a:r>
              <a:rPr lang="ro-RO" b="1" dirty="0" smtClean="0">
                <a:latin typeface="Calibri" panose="020F0502020204030204" pitchFamily="34" charset="0"/>
                <a:cs typeface="Calibri" panose="020F0502020204030204" pitchFamily="34" charset="0"/>
              </a:rPr>
              <a:t>defavorizate</a:t>
            </a:r>
            <a:r>
              <a:rPr lang="ro-RO" dirty="0">
                <a:latin typeface="Calibri" panose="020F0502020204030204" pitchFamily="34" charset="0"/>
                <a:cs typeface="Calibri" panose="020F0502020204030204" pitchFamily="34" charset="0"/>
              </a:rPr>
              <a:t>, beneficiarul va demonstra angajarea a cel puțin unei </a:t>
            </a:r>
            <a:r>
              <a:rPr lang="en-US" dirty="0" err="1" smtClean="0">
                <a:latin typeface="Calibri" panose="020F0502020204030204" pitchFamily="34" charset="0"/>
                <a:cs typeface="Calibri" panose="020F0502020204030204" pitchFamily="34" charset="0"/>
              </a:rPr>
              <a:t>persoane</a:t>
            </a:r>
            <a:r>
              <a:rPr lang="en-US"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defavorizată </a:t>
            </a:r>
            <a:r>
              <a:rPr lang="ro-RO" dirty="0">
                <a:latin typeface="Calibri" panose="020F0502020204030204" pitchFamily="34" charset="0"/>
                <a:cs typeface="Calibri" panose="020F0502020204030204" pitchFamily="34" charset="0"/>
              </a:rPr>
              <a:t>sau va justifica </a:t>
            </a:r>
            <a:r>
              <a:rPr lang="ro-RO" dirty="0" smtClean="0">
                <a:latin typeface="Calibri" panose="020F0502020204030204" pitchFamily="34" charset="0"/>
                <a:cs typeface="Calibri" panose="020F0502020204030204" pitchFamily="34" charset="0"/>
              </a:rPr>
              <a:t>imposibilitatea </a:t>
            </a:r>
            <a:r>
              <a:rPr lang="ro-RO" dirty="0">
                <a:latin typeface="Calibri" panose="020F0502020204030204" pitchFamily="34" charset="0"/>
                <a:cs typeface="Calibri" panose="020F0502020204030204" pitchFamily="34" charset="0"/>
              </a:rPr>
              <a:t>realizării acestei activități, </a:t>
            </a:r>
            <a:r>
              <a:rPr lang="ro-RO" u="sng" dirty="0">
                <a:latin typeface="Calibri" panose="020F0502020204030204" pitchFamily="34" charset="0"/>
                <a:cs typeface="Calibri" panose="020F0502020204030204" pitchFamily="34" charset="0"/>
              </a:rPr>
              <a:t>până la finalizarea perioadei de </a:t>
            </a:r>
            <a:r>
              <a:rPr lang="ro-RO" u="sng" dirty="0" smtClean="0">
                <a:latin typeface="Calibri" panose="020F0502020204030204" pitchFamily="34" charset="0"/>
                <a:cs typeface="Calibri" panose="020F0502020204030204" pitchFamily="34" charset="0"/>
              </a:rPr>
              <a:t>implementare</a:t>
            </a:r>
            <a:r>
              <a:rPr lang="ro-RO" dirty="0" smtClean="0">
                <a:latin typeface="Calibri" panose="020F0502020204030204" pitchFamily="34" charset="0"/>
                <a:cs typeface="Calibri" panose="020F0502020204030204" pitchFamily="34" charset="0"/>
              </a:rPr>
              <a:t>;</a:t>
            </a:r>
            <a:r>
              <a:rPr lang="ro-RO" dirty="0">
                <a:latin typeface="Calibri" panose="020F0502020204030204" pitchFamily="34" charset="0"/>
                <a:cs typeface="Calibri" panose="020F0502020204030204" pitchFamily="34" charset="0"/>
              </a:rPr>
              <a:t> </a:t>
            </a:r>
            <a:endParaRPr lang="ro-RO" dirty="0" smtClean="0">
              <a:latin typeface="Calibri" panose="020F0502020204030204" pitchFamily="34" charset="0"/>
              <a:cs typeface="Calibri" panose="020F0502020204030204" pitchFamily="34" charset="0"/>
            </a:endParaRPr>
          </a:p>
          <a:p>
            <a:pPr marL="0" lvl="1">
              <a:lnSpc>
                <a:spcPct val="130000"/>
              </a:lnSpc>
            </a:pPr>
            <a:r>
              <a:rPr lang="ro-RO" b="1" dirty="0" smtClean="0">
                <a:latin typeface="Calibri" panose="020F0502020204030204" pitchFamily="34" charset="0"/>
                <a:cs typeface="Calibri" panose="020F0502020204030204" pitchFamily="34" charset="0"/>
              </a:rPr>
              <a:t>AM </a:t>
            </a:r>
            <a:r>
              <a:rPr lang="ro-RO" b="1" dirty="0">
                <a:latin typeface="Calibri" panose="020F0502020204030204" pitchFamily="34" charset="0"/>
                <a:cs typeface="Calibri" panose="020F0502020204030204" pitchFamily="34" charset="0"/>
              </a:rPr>
              <a:t>poate dezangaja</a:t>
            </a:r>
            <a:r>
              <a:rPr lang="ro-RO" dirty="0">
                <a:latin typeface="Calibri" panose="020F0502020204030204" pitchFamily="34" charset="0"/>
                <a:cs typeface="Calibri" panose="020F0502020204030204" pitchFamily="34" charset="0"/>
              </a:rPr>
              <a:t>, prin notificare unilaterală, fondurile </a:t>
            </a:r>
            <a:r>
              <a:rPr lang="ro-RO" dirty="0" smtClean="0">
                <a:latin typeface="Calibri" panose="020F0502020204030204" pitchFamily="34" charset="0"/>
                <a:cs typeface="Calibri" panose="020F0502020204030204" pitchFamily="34" charset="0"/>
              </a:rPr>
              <a:t>neutilizate </a:t>
            </a:r>
            <a:r>
              <a:rPr lang="ro-RO" dirty="0">
                <a:latin typeface="Calibri" panose="020F0502020204030204" pitchFamily="34" charset="0"/>
                <a:cs typeface="Calibri" panose="020F0502020204030204" pitchFamily="34" charset="0"/>
              </a:rPr>
              <a:t>ca urmarea a finalizării implementării contractului/ contractelor de </a:t>
            </a:r>
            <a:r>
              <a:rPr lang="ro-RO" dirty="0" smtClean="0">
                <a:latin typeface="Calibri" panose="020F0502020204030204" pitchFamily="34" charset="0"/>
                <a:cs typeface="Calibri" panose="020F0502020204030204" pitchFamily="34" charset="0"/>
              </a:rPr>
              <a:t>achiziție - în maximum </a:t>
            </a:r>
            <a:r>
              <a:rPr lang="ro-RO" b="1" dirty="0">
                <a:latin typeface="Calibri" panose="020F0502020204030204" pitchFamily="34" charset="0"/>
                <a:cs typeface="Calibri" panose="020F0502020204030204" pitchFamily="34" charset="0"/>
              </a:rPr>
              <a:t>10 zile lucrătoare </a:t>
            </a:r>
            <a:r>
              <a:rPr lang="ro-RO" dirty="0">
                <a:latin typeface="Calibri" panose="020F0502020204030204" pitchFamily="34" charset="0"/>
                <a:cs typeface="Calibri" panose="020F0502020204030204" pitchFamily="34" charset="0"/>
              </a:rPr>
              <a:t>de la primirea notificării de la </a:t>
            </a:r>
            <a:r>
              <a:rPr lang="ro-RO" dirty="0" smtClean="0">
                <a:latin typeface="Calibri" panose="020F0502020204030204" pitchFamily="34" charset="0"/>
                <a:cs typeface="Calibri" panose="020F0502020204030204" pitchFamily="34" charset="0"/>
              </a:rPr>
              <a:t>OI/Beneficiar</a:t>
            </a:r>
            <a:r>
              <a:rPr lang="ro-RO" dirty="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20272" y="6492875"/>
            <a:ext cx="576064" cy="365125"/>
          </a:xfrm>
        </p:spPr>
        <p:txBody>
          <a:bodyPr/>
          <a:lstStyle/>
          <a:p>
            <a:fld id="{FA2CE5B5-3460-44E8-BCF4-236084A3745A}" type="slidenum">
              <a:rPr lang="ro-RO" smtClean="0"/>
              <a:pPr/>
              <a:t>18</a:t>
            </a:fld>
            <a:endParaRPr lang="ro-RO"/>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2433603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755576" y="908720"/>
            <a:ext cx="8077678" cy="3298019"/>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marL="0" lvl="1">
              <a:lnSpc>
                <a:spcPct val="130000"/>
              </a:lnSpc>
            </a:pPr>
            <a:r>
              <a:rPr lang="x-none" b="1" smtClean="0">
                <a:latin typeface="Calibri" panose="020F0502020204030204" pitchFamily="34" charset="0"/>
                <a:cs typeface="Calibri" panose="020F0502020204030204" pitchFamily="34" charset="0"/>
              </a:rPr>
              <a:t>Articolul </a:t>
            </a:r>
            <a:r>
              <a:rPr lang="ro-RO" b="1" dirty="0" smtClean="0">
                <a:latin typeface="Calibri" panose="020F0502020204030204" pitchFamily="34" charset="0"/>
                <a:cs typeface="Calibri" panose="020F0502020204030204" pitchFamily="34" charset="0"/>
              </a:rPr>
              <a:t>6</a:t>
            </a:r>
            <a:r>
              <a:rPr lang="x-none" b="1" smtClean="0">
                <a:latin typeface="Calibri" panose="020F0502020204030204" pitchFamily="34" charset="0"/>
                <a:cs typeface="Calibri" panose="020F0502020204030204" pitchFamily="34" charset="0"/>
              </a:rPr>
              <a:t> –</a:t>
            </a:r>
            <a:r>
              <a:rPr lang="ro-RO" b="1" dirty="0" smtClean="0">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generale </a:t>
            </a:r>
            <a:r>
              <a:rPr lang="ro-RO" b="1" dirty="0" smtClean="0">
                <a:latin typeface="Calibri" panose="020F0502020204030204" pitchFamily="34" charset="0"/>
                <a:cs typeface="Calibri" panose="020F0502020204030204" pitchFamily="34" charset="0"/>
              </a:rPr>
              <a:t>- PARTENERIATE</a:t>
            </a:r>
            <a:r>
              <a:rPr lang="x-none" b="1" smtClean="0">
                <a:latin typeface="Calibri" panose="020F0502020204030204" pitchFamily="34" charset="0"/>
                <a:cs typeface="Calibri" panose="020F0502020204030204" pitchFamily="34" charset="0"/>
              </a:rPr>
              <a:t>:</a:t>
            </a:r>
            <a:endParaRPr lang="ro-RO" b="1" dirty="0">
              <a:latin typeface="Calibri" panose="020F0502020204030204" pitchFamily="34" charset="0"/>
              <a:cs typeface="Calibri" panose="020F0502020204030204" pitchFamily="34" charset="0"/>
            </a:endParaRPr>
          </a:p>
          <a:p>
            <a:pPr marL="285750" lvl="1" indent="-285750">
              <a:lnSpc>
                <a:spcPct val="130000"/>
              </a:lnSpc>
              <a:buFont typeface="Arial" panose="020B0604020202020204" pitchFamily="34" charset="0"/>
              <a:buChar char="•"/>
            </a:pPr>
            <a:r>
              <a:rPr lang="ro-RO" b="1" dirty="0" smtClean="0">
                <a:latin typeface="Calibri" panose="020F0502020204030204" pitchFamily="34" charset="0"/>
                <a:cs typeface="Calibri" panose="020F0502020204030204" pitchFamily="34" charset="0"/>
              </a:rPr>
              <a:t>PARTENERII</a:t>
            </a:r>
            <a:r>
              <a:rPr lang="ro-RO" dirty="0" smtClean="0">
                <a:latin typeface="Calibri" panose="020F0502020204030204" pitchFamily="34" charset="0"/>
                <a:cs typeface="Calibri" panose="020F0502020204030204" pitchFamily="34" charset="0"/>
              </a:rPr>
              <a:t> - respectă </a:t>
            </a:r>
            <a:r>
              <a:rPr lang="ro-RO" dirty="0">
                <a:latin typeface="Calibri" panose="020F0502020204030204" pitchFamily="34" charset="0"/>
                <a:cs typeface="Calibri" panose="020F0502020204030204" pitchFamily="34" charset="0"/>
              </a:rPr>
              <a:t>întocmai şi în integralitate </a:t>
            </a:r>
            <a:r>
              <a:rPr lang="ro-RO" dirty="0" smtClean="0">
                <a:latin typeface="Calibri" panose="020F0502020204030204" pitchFamily="34" charset="0"/>
                <a:cs typeface="Calibri" panose="020F0502020204030204" pitchFamily="34" charset="0"/>
              </a:rPr>
              <a:t> Contractul </a:t>
            </a:r>
            <a:r>
              <a:rPr lang="ro-RO" dirty="0">
                <a:latin typeface="Calibri" panose="020F0502020204030204" pitchFamily="34" charset="0"/>
                <a:cs typeface="Calibri" panose="020F0502020204030204" pitchFamily="34" charset="0"/>
              </a:rPr>
              <a:t>de </a:t>
            </a:r>
            <a:r>
              <a:rPr lang="ro-RO" dirty="0" smtClean="0">
                <a:latin typeface="Calibri" panose="020F0502020204030204" pitchFamily="34" charset="0"/>
                <a:cs typeface="Calibri" panose="020F0502020204030204" pitchFamily="34" charset="0"/>
              </a:rPr>
              <a:t>finanțare;</a:t>
            </a:r>
          </a:p>
          <a:p>
            <a:pPr marL="285750" lvl="1" indent="-285750">
              <a:lnSpc>
                <a:spcPct val="130000"/>
              </a:lnSpc>
              <a:buFont typeface="Arial" panose="020B0604020202020204" pitchFamily="34" charset="0"/>
              <a:buChar char="•"/>
            </a:pPr>
            <a:r>
              <a:rPr lang="ro-RO" b="1" dirty="0" smtClean="0">
                <a:latin typeface="Calibri" panose="020F0502020204030204" pitchFamily="34" charset="0"/>
                <a:cs typeface="Calibri" panose="020F0502020204030204" pitchFamily="34" charset="0"/>
              </a:rPr>
              <a:t>LIDERUL</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parteneriatului, răspunde în faţa AM şi OI de îndeplinirea </a:t>
            </a:r>
            <a:r>
              <a:rPr lang="ro-RO" dirty="0" smtClean="0">
                <a:latin typeface="Calibri" panose="020F0502020204030204" pitchFamily="34" charset="0"/>
                <a:cs typeface="Calibri" panose="020F0502020204030204" pitchFamily="34" charset="0"/>
              </a:rPr>
              <a:t>Contractului de către parteneri;</a:t>
            </a:r>
          </a:p>
          <a:p>
            <a:pPr marL="285750" lvl="1" indent="-285750">
              <a:lnSpc>
                <a:spcPct val="130000"/>
              </a:lnSpc>
              <a:buFont typeface="Arial" panose="020B0604020202020204" pitchFamily="34" charset="0"/>
              <a:buChar char="•"/>
            </a:pPr>
            <a:r>
              <a:rPr lang="ro-RO" b="1" dirty="0" smtClean="0">
                <a:latin typeface="Calibri" panose="020F0502020204030204" pitchFamily="34" charset="0"/>
                <a:cs typeface="Calibri" panose="020F0502020204030204" pitchFamily="34" charset="0"/>
              </a:rPr>
              <a:t>LIDERUL este responsabil cu </a:t>
            </a:r>
            <a:r>
              <a:rPr lang="it-IT" dirty="0">
                <a:latin typeface="Calibri" panose="020F0502020204030204" pitchFamily="34" charset="0"/>
                <a:cs typeface="Calibri" panose="020F0502020204030204" pitchFamily="34" charset="0"/>
              </a:rPr>
              <a:t>transmiterea </a:t>
            </a:r>
            <a:r>
              <a:rPr lang="ro-RO" dirty="0" smtClean="0">
                <a:latin typeface="Calibri" panose="020F0502020204030204" pitchFamily="34" charset="0"/>
                <a:cs typeface="Calibri" panose="020F0502020204030204" pitchFamily="34" charset="0"/>
              </a:rPr>
              <a:t>CR</a:t>
            </a:r>
            <a:r>
              <a:rPr lang="it-IT" dirty="0" smtClean="0">
                <a:latin typeface="Calibri" panose="020F0502020204030204" pitchFamily="34" charset="0"/>
                <a:cs typeface="Calibri" panose="020F0502020204030204" pitchFamily="34" charset="0"/>
              </a:rPr>
              <a:t>/</a:t>
            </a:r>
            <a:r>
              <a:rPr lang="ro-RO" dirty="0" smtClean="0">
                <a:latin typeface="Calibri" panose="020F0502020204030204" pitchFamily="34" charset="0"/>
                <a:cs typeface="Calibri" panose="020F0502020204030204" pitchFamily="34" charset="0"/>
              </a:rPr>
              <a:t>Cr. </a:t>
            </a:r>
            <a:r>
              <a:rPr lang="it-IT" dirty="0" smtClean="0">
                <a:latin typeface="Calibri" panose="020F0502020204030204" pitchFamily="34" charset="0"/>
                <a:cs typeface="Calibri" panose="020F0502020204030204" pitchFamily="34" charset="0"/>
              </a:rPr>
              <a:t>plată</a:t>
            </a:r>
            <a:r>
              <a:rPr lang="it-IT"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RP, </a:t>
            </a:r>
            <a:r>
              <a:rPr lang="it-IT" dirty="0" smtClean="0">
                <a:latin typeface="Calibri" panose="020F0502020204030204" pitchFamily="34" charset="0"/>
                <a:cs typeface="Calibri" panose="020F0502020204030204" pitchFamily="34" charset="0"/>
              </a:rPr>
              <a:t>către OI/AM</a:t>
            </a:r>
            <a:r>
              <a:rPr lang="ro-RO" dirty="0" smtClean="0">
                <a:latin typeface="Calibri" panose="020F0502020204030204" pitchFamily="34" charset="0"/>
                <a:cs typeface="Calibri" panose="020F0502020204030204" pitchFamily="34" charset="0"/>
              </a:rPr>
              <a:t>;</a:t>
            </a:r>
          </a:p>
          <a:p>
            <a:pPr marL="285750" lvl="1" indent="-285750">
              <a:lnSpc>
                <a:spcPct val="130000"/>
              </a:lnSpc>
              <a:buFont typeface="Arial" panose="020B0604020202020204" pitchFamily="34" charset="0"/>
              <a:buChar char="•"/>
            </a:pPr>
            <a:r>
              <a:rPr lang="ro-RO" b="1" u="sng" dirty="0">
                <a:latin typeface="Calibri" panose="020F0502020204030204" pitchFamily="34" charset="0"/>
                <a:cs typeface="Calibri" panose="020F0502020204030204" pitchFamily="34" charset="0"/>
              </a:rPr>
              <a:t>Cheltuielile </a:t>
            </a:r>
            <a:r>
              <a:rPr lang="ro-RO" b="1" u="sng" dirty="0" smtClean="0">
                <a:latin typeface="Calibri" panose="020F0502020204030204" pitchFamily="34" charset="0"/>
                <a:cs typeface="Calibri" panose="020F0502020204030204" pitchFamily="34" charset="0"/>
              </a:rPr>
              <a:t>sunt eligibile - Lider + Parteneri;</a:t>
            </a:r>
          </a:p>
          <a:p>
            <a:pPr marL="285750" lvl="1" indent="-285750">
              <a:lnSpc>
                <a:spcPct val="130000"/>
              </a:lnSpc>
              <a:buFont typeface="Arial" panose="020B0604020202020204" pitchFamily="34" charset="0"/>
              <a:buChar char="•"/>
            </a:pPr>
            <a:r>
              <a:rPr lang="ro-RO" b="1" u="sng" dirty="0" smtClean="0">
                <a:latin typeface="Calibri" panose="020F0502020204030204" pitchFamily="34" charset="0"/>
                <a:cs typeface="Calibri" panose="020F0502020204030204" pitchFamily="34" charset="0"/>
              </a:rPr>
              <a:t>Notificările </a:t>
            </a:r>
            <a:r>
              <a:rPr lang="ro-RO" b="1" u="sng" dirty="0">
                <a:latin typeface="Calibri" panose="020F0502020204030204" pitchFamily="34" charset="0"/>
                <a:cs typeface="Calibri" panose="020F0502020204030204" pitchFamily="34" charset="0"/>
              </a:rPr>
              <a:t>și titlurile de creanță se emit pe numele liderului de parteneriat</a:t>
            </a:r>
            <a:r>
              <a:rPr lang="ro-RO" b="1" u="sng" dirty="0" smtClean="0">
                <a:latin typeface="Calibri" panose="020F0502020204030204" pitchFamily="34" charset="0"/>
                <a:cs typeface="Calibri" panose="020F0502020204030204" pitchFamily="34" charset="0"/>
              </a:rPr>
              <a:t>/ partenerului </a:t>
            </a:r>
            <a:r>
              <a:rPr lang="ro-RO" b="1" u="sng" dirty="0">
                <a:latin typeface="Calibri" panose="020F0502020204030204" pitchFamily="34" charset="0"/>
                <a:cs typeface="Calibri" panose="020F0502020204030204" pitchFamily="34" charset="0"/>
              </a:rPr>
              <a:t>care a efectuat cheltuielile afectate de </a:t>
            </a:r>
            <a:r>
              <a:rPr lang="ro-RO" b="1" u="sng" dirty="0" smtClean="0">
                <a:latin typeface="Calibri" panose="020F0502020204030204" pitchFamily="34" charset="0"/>
                <a:cs typeface="Calibri" panose="020F0502020204030204" pitchFamily="34" charset="0"/>
              </a:rPr>
              <a:t>nereguli;</a:t>
            </a:r>
          </a:p>
        </p:txBody>
      </p:sp>
      <p:sp>
        <p:nvSpPr>
          <p:cNvPr id="4" name="Slide Number Placeholder 3"/>
          <p:cNvSpPr>
            <a:spLocks noGrp="1"/>
          </p:cNvSpPr>
          <p:nvPr>
            <p:ph type="sldNum" sz="quarter" idx="12"/>
          </p:nvPr>
        </p:nvSpPr>
        <p:spPr>
          <a:xfrm>
            <a:off x="7092280" y="6492875"/>
            <a:ext cx="504056" cy="365125"/>
          </a:xfrm>
        </p:spPr>
        <p:txBody>
          <a:bodyPr/>
          <a:lstStyle/>
          <a:p>
            <a:fld id="{FA2CE5B5-3460-44E8-BCF4-236084A3745A}" type="slidenum">
              <a:rPr lang="ro-RO" smtClean="0"/>
              <a:pPr/>
              <a:t>19</a:t>
            </a:fld>
            <a:endParaRPr lang="ro-RO"/>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042949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u 12"/>
          <p:cNvSpPr>
            <a:spLocks noGrp="1"/>
          </p:cNvSpPr>
          <p:nvPr>
            <p:ph type="title"/>
          </p:nvPr>
        </p:nvSpPr>
        <p:spPr>
          <a:xfrm>
            <a:off x="600199" y="908720"/>
            <a:ext cx="8229600" cy="5256584"/>
          </a:xfrm>
        </p:spPr>
        <p:txBody>
          <a:bodyPr>
            <a:normAutofit fontScale="90000"/>
          </a:bodyPr>
          <a:lstStyle/>
          <a:p>
            <a:pPr algn="l">
              <a:spcBef>
                <a:spcPts val="600"/>
              </a:spcBef>
            </a:pPr>
            <a:r>
              <a:rPr lang="en-US" sz="2000" dirty="0" smtClean="0">
                <a:latin typeface="Calibri" panose="020F0502020204030204" pitchFamily="34" charset="0"/>
                <a:cs typeface="Calibri" panose="020F0502020204030204" pitchFamily="34" charset="0"/>
              </a:rPr>
              <a:t>CADRUL GENERAL</a:t>
            </a:r>
            <a:r>
              <a:rPr lang="en-US" sz="2000" dirty="0" smtClean="0">
                <a:solidFill>
                  <a:schemeClr val="tx2">
                    <a:lumMod val="75000"/>
                  </a:schemeClr>
                </a:solidFill>
                <a:latin typeface="Calibri" panose="020F0502020204030204" pitchFamily="34" charset="0"/>
                <a:cs typeface="Calibri" panose="020F0502020204030204" pitchFamily="34" charset="0"/>
              </a:rPr>
              <a:t/>
            </a:r>
            <a:br>
              <a:rPr lang="en-US" sz="2000" dirty="0" smtClean="0">
                <a:solidFill>
                  <a:schemeClr val="tx2">
                    <a:lumMod val="75000"/>
                  </a:schemeClr>
                </a:solidFill>
                <a:latin typeface="Calibri" panose="020F0502020204030204" pitchFamily="34" charset="0"/>
                <a:cs typeface="Calibri" panose="020F0502020204030204" pitchFamily="34" charset="0"/>
              </a:rPr>
            </a:br>
            <a:r>
              <a:rPr lang="en-US" sz="2000" dirty="0" smtClean="0">
                <a:solidFill>
                  <a:schemeClr val="tx2">
                    <a:lumMod val="75000"/>
                  </a:schemeClr>
                </a:solidFill>
                <a:latin typeface="Calibri" panose="020F0502020204030204" pitchFamily="34" charset="0"/>
                <a:cs typeface="Calibri" panose="020F0502020204030204" pitchFamily="34" charset="0"/>
              </a:rPr>
              <a:t/>
            </a:r>
            <a:br>
              <a:rPr lang="en-US" sz="2000" dirty="0" smtClean="0">
                <a:solidFill>
                  <a:schemeClr val="tx2">
                    <a:lumMod val="75000"/>
                  </a:schemeClr>
                </a:solidFill>
                <a:latin typeface="Calibri" panose="020F0502020204030204" pitchFamily="34" charset="0"/>
                <a:cs typeface="Calibri" panose="020F0502020204030204" pitchFamily="34" charset="0"/>
              </a:rPr>
            </a:br>
            <a:r>
              <a:rPr lang="ro-RO" sz="2000"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POR 2014-2020 </a:t>
            </a:r>
            <a:r>
              <a:rPr lang="ro-RO" sz="2000" dirty="0" smtClean="0">
                <a:latin typeface="Calibri" panose="020F0502020204030204" pitchFamily="34" charset="0"/>
                <a:cs typeface="Calibri" panose="020F0502020204030204" pitchFamily="34" charset="0"/>
              </a:rPr>
              <a:t>își propune să asigure continuitatea  viziunii strategice privind dezvoltarea regională în România</a:t>
            </a:r>
            <a:r>
              <a:rPr lang="en-US" sz="2000" dirty="0" smtClean="0">
                <a:latin typeface="Calibri" panose="020F0502020204030204" pitchFamily="34" charset="0"/>
                <a:cs typeface="Calibri" panose="020F0502020204030204" pitchFamily="34" charset="0"/>
              </a:rPr>
              <a:t> – </a:t>
            </a:r>
            <a:r>
              <a:rPr lang="en-US" sz="2000" dirty="0" err="1" smtClean="0">
                <a:latin typeface="Calibri" panose="020F0502020204030204" pitchFamily="34" charset="0"/>
                <a:cs typeface="Calibri" panose="020F0502020204030204" pitchFamily="34" charset="0"/>
              </a:rPr>
              <a:t>completare</a:t>
            </a:r>
            <a:r>
              <a:rPr lang="en-US" sz="2000" dirty="0" smtClean="0">
                <a:latin typeface="Calibri" panose="020F0502020204030204" pitchFamily="34" charset="0"/>
                <a:cs typeface="Calibri" panose="020F0502020204030204" pitchFamily="34" charset="0"/>
              </a:rPr>
              <a:t> PNDR, CNSDR </a:t>
            </a:r>
            <a:r>
              <a:rPr lang="en-US" sz="2000" dirty="0" err="1" smtClean="0">
                <a:latin typeface="Calibri" panose="020F0502020204030204" pitchFamily="34" charset="0"/>
                <a:cs typeface="Calibri" panose="020F0502020204030204" pitchFamily="34" charset="0"/>
              </a:rPr>
              <a:t>si</a:t>
            </a:r>
            <a:r>
              <a:rPr lang="en-US" sz="2000" dirty="0" smtClean="0">
                <a:latin typeface="Calibri" panose="020F0502020204030204" pitchFamily="34" charset="0"/>
                <a:cs typeface="Calibri" panose="020F0502020204030204" pitchFamily="34" charset="0"/>
              </a:rPr>
              <a:t>  POR 2007;</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a:r>
            <a:br>
              <a:rPr lang="en-US" sz="2000" dirty="0" smtClean="0">
                <a:latin typeface="Calibri" panose="020F0502020204030204" pitchFamily="34" charset="0"/>
                <a:cs typeface="Calibri" panose="020F0502020204030204" pitchFamily="34" charset="0"/>
              </a:rPr>
            </a:br>
            <a:r>
              <a:rPr lang="ro-RO" sz="2000" dirty="0" smtClean="0">
                <a:latin typeface="Calibri" panose="020F0502020204030204" pitchFamily="34" charset="0"/>
                <a:cs typeface="Calibri" panose="020F0502020204030204" pitchFamily="34" charset="0"/>
              </a:rPr>
              <a:t>Viziunea strategică POR 2014-2020 are la bază </a:t>
            </a:r>
            <a:r>
              <a:rPr lang="en-US" sz="2000" dirty="0" smtClean="0">
                <a:latin typeface="Calibri" panose="020F0502020204030204" pitchFamily="34" charset="0"/>
                <a:cs typeface="Calibri" panose="020F0502020204030204" pitchFamily="34" charset="0"/>
              </a:rPr>
              <a:t>:</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a:t>
            </a:r>
            <a:r>
              <a:rPr lang="ro-RO" sz="2000" b="1" dirty="0" smtClean="0">
                <a:latin typeface="Calibri" panose="020F0502020204030204" pitchFamily="34" charset="0"/>
                <a:cs typeface="Calibri" panose="020F0502020204030204" pitchFamily="34" charset="0"/>
              </a:rPr>
              <a:t>nevoi de dezvoltare</a:t>
            </a:r>
            <a:r>
              <a:rPr lang="en-US" sz="2000" dirty="0" smtClean="0">
                <a:latin typeface="Calibri" panose="020F0502020204030204" pitchFamily="34" charset="0"/>
                <a:cs typeface="Calibri" panose="020F0502020204030204" pitchFamily="34" charset="0"/>
              </a:rPr>
              <a:t> - </a:t>
            </a:r>
            <a:r>
              <a:rPr lang="ro-RO" sz="2000" dirty="0" smtClean="0">
                <a:latin typeface="Calibri" panose="020F0502020204030204" pitchFamily="34" charset="0"/>
                <a:cs typeface="Calibri" panose="020F0502020204030204" pitchFamily="34" charset="0"/>
              </a:rPr>
              <a:t>cele mai relevante </a:t>
            </a:r>
            <a:r>
              <a:rPr lang="en-US" sz="2000" dirty="0" smtClean="0">
                <a:latin typeface="Calibri" panose="020F0502020204030204" pitchFamily="34" charset="0"/>
                <a:cs typeface="Calibri" panose="020F0502020204030204" pitchFamily="34" charset="0"/>
              </a:rPr>
              <a:t>– </a:t>
            </a:r>
            <a:r>
              <a:rPr lang="en-US" sz="2000" dirty="0" err="1" smtClean="0">
                <a:latin typeface="Calibri" panose="020F0502020204030204" pitchFamily="34" charset="0"/>
                <a:cs typeface="Calibri" panose="020F0502020204030204" pitchFamily="34" charset="0"/>
              </a:rPr>
              <a:t>concretizate</a:t>
            </a:r>
            <a:r>
              <a:rPr lang="en-US" sz="2000" dirty="0" smtClean="0">
                <a:latin typeface="Calibri" panose="020F0502020204030204" pitchFamily="34" charset="0"/>
                <a:cs typeface="Calibri" panose="020F0502020204030204" pitchFamily="34" charset="0"/>
              </a:rPr>
              <a:t> in </a:t>
            </a:r>
            <a:r>
              <a:rPr lang="en-US" sz="2000" dirty="0" err="1" smtClean="0">
                <a:latin typeface="Calibri" panose="020F0502020204030204" pitchFamily="34" charset="0"/>
                <a:cs typeface="Calibri" panose="020F0502020204030204" pitchFamily="34" charset="0"/>
              </a:rPr>
              <a:t>cele</a:t>
            </a:r>
            <a:r>
              <a:rPr lang="en-US" sz="2000" dirty="0" smtClean="0">
                <a:latin typeface="Calibri" panose="020F0502020204030204" pitchFamily="34" charset="0"/>
                <a:cs typeface="Calibri" panose="020F0502020204030204" pitchFamily="34" charset="0"/>
              </a:rPr>
              <a:t> 11 axe POR</a:t>
            </a:r>
            <a:r>
              <a:rPr lang="ro-RO" sz="2000" dirty="0" smtClean="0">
                <a:latin typeface="Calibri" panose="020F0502020204030204" pitchFamily="34" charset="0"/>
                <a:cs typeface="Calibri" panose="020F0502020204030204" pitchFamily="34" charset="0"/>
              </a:rPr>
              <a:t>;</a:t>
            </a:r>
            <a:r>
              <a:rPr lang="en-US" sz="2000" dirty="0" smtClean="0">
                <a:latin typeface="Calibri" panose="020F0502020204030204" pitchFamily="34" charset="0"/>
                <a:cs typeface="Calibri" panose="020F0502020204030204" pitchFamily="34" charset="0"/>
              </a:rPr>
              <a:t/>
            </a:r>
            <a:br>
              <a:rPr lang="en-US" sz="2000" dirty="0" smtClean="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1:</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Promovarea</a:t>
            </a:r>
            <a:r>
              <a:rPr lang="vi-VN" sz="1600" dirty="0">
                <a:latin typeface="Calibri" panose="020F0502020204030204" pitchFamily="34" charset="0"/>
                <a:cs typeface="Calibri" panose="020F0502020204030204" pitchFamily="34" charset="0"/>
              </a:rPr>
              <a:t> </a:t>
            </a:r>
            <a:r>
              <a:rPr lang="vi-VN" sz="1600" b="1" dirty="0">
                <a:latin typeface="Calibri" panose="020F0502020204030204" pitchFamily="34" charset="0"/>
                <a:cs typeface="Calibri" panose="020F0502020204030204" pitchFamily="34" charset="0"/>
              </a:rPr>
              <a:t>transferului tehnologic</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2</a:t>
            </a:r>
            <a:r>
              <a:rPr lang="vi-VN" sz="1600" dirty="0">
                <a:latin typeface="Calibri" panose="020F0502020204030204" pitchFamily="34" charset="0"/>
                <a:cs typeface="Calibri" panose="020F0502020204030204" pitchFamily="34" charset="0"/>
              </a:rPr>
              <a:t>: Îmbunătăţirea </a:t>
            </a:r>
            <a:r>
              <a:rPr lang="vi-VN" sz="1600" b="1" dirty="0">
                <a:latin typeface="Calibri" panose="020F0502020204030204" pitchFamily="34" charset="0"/>
                <a:cs typeface="Calibri" panose="020F0502020204030204" pitchFamily="34" charset="0"/>
              </a:rPr>
              <a:t>competitivităţii întreprinderilor mici şi mijlocii</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3</a:t>
            </a:r>
            <a:r>
              <a:rPr lang="vi-VN" sz="1600" dirty="0">
                <a:latin typeface="Calibri" panose="020F0502020204030204" pitchFamily="34" charset="0"/>
                <a:cs typeface="Calibri" panose="020F0502020204030204" pitchFamily="34" charset="0"/>
              </a:rPr>
              <a:t>: Sprijinirea tranziției către o </a:t>
            </a:r>
            <a:r>
              <a:rPr lang="vi-VN" sz="1600" b="1" dirty="0">
                <a:latin typeface="Calibri" panose="020F0502020204030204" pitchFamily="34" charset="0"/>
                <a:cs typeface="Calibri" panose="020F0502020204030204" pitchFamily="34" charset="0"/>
              </a:rPr>
              <a:t>economie cu emisii scăzute de   carbon</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4</a:t>
            </a:r>
            <a:r>
              <a:rPr lang="vi-VN" sz="1600" dirty="0">
                <a:latin typeface="Calibri" panose="020F0502020204030204" pitchFamily="34" charset="0"/>
                <a:cs typeface="Calibri" panose="020F0502020204030204" pitchFamily="34" charset="0"/>
              </a:rPr>
              <a:t>: Sprijinirea </a:t>
            </a:r>
            <a:r>
              <a:rPr lang="vi-VN" sz="1600" b="1" dirty="0">
                <a:latin typeface="Calibri" panose="020F0502020204030204" pitchFamily="34" charset="0"/>
                <a:cs typeface="Calibri" panose="020F0502020204030204" pitchFamily="34" charset="0"/>
              </a:rPr>
              <a:t>dezvoltării urbane durabile</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5</a:t>
            </a:r>
            <a:r>
              <a:rPr lang="vi-VN" sz="1600" dirty="0">
                <a:latin typeface="Calibri" panose="020F0502020204030204" pitchFamily="34" charset="0"/>
                <a:cs typeface="Calibri" panose="020F0502020204030204" pitchFamily="34" charset="0"/>
              </a:rPr>
              <a:t>: Îmbunătățirea </a:t>
            </a:r>
            <a:r>
              <a:rPr lang="vi-VN" sz="1600" b="1" dirty="0">
                <a:latin typeface="Calibri" panose="020F0502020204030204" pitchFamily="34" charset="0"/>
                <a:cs typeface="Calibri" panose="020F0502020204030204" pitchFamily="34" charset="0"/>
              </a:rPr>
              <a:t>mediului urban</a:t>
            </a:r>
            <a:r>
              <a:rPr lang="vi-VN" sz="1600" dirty="0">
                <a:latin typeface="Calibri" panose="020F0502020204030204" pitchFamily="34" charset="0"/>
                <a:cs typeface="Calibri" panose="020F0502020204030204" pitchFamily="34" charset="0"/>
              </a:rPr>
              <a:t> și conservarea, protecția și valorificarea durabilă a </a:t>
            </a:r>
            <a:r>
              <a:rPr lang="vi-VN" sz="1600" b="1" dirty="0" smtClean="0">
                <a:latin typeface="Calibri" panose="020F0502020204030204" pitchFamily="34" charset="0"/>
                <a:cs typeface="Calibri" panose="020F0502020204030204" pitchFamily="34" charset="0"/>
              </a:rPr>
              <a:t>patrimoniului</a:t>
            </a:r>
            <a:r>
              <a:rPr lang="en-US" sz="1600" b="1" dirty="0" smtClean="0">
                <a:latin typeface="Calibri" panose="020F0502020204030204" pitchFamily="34" charset="0"/>
                <a:cs typeface="Calibri" panose="020F0502020204030204" pitchFamily="34" charset="0"/>
              </a:rPr>
              <a:t/>
            </a:r>
            <a:br>
              <a:rPr lang="en-US" sz="1600" b="1" dirty="0" smtClean="0">
                <a:latin typeface="Calibri" panose="020F0502020204030204" pitchFamily="34" charset="0"/>
                <a:cs typeface="Calibri" panose="020F0502020204030204" pitchFamily="34" charset="0"/>
              </a:rPr>
            </a:br>
            <a:r>
              <a:rPr lang="en-US" sz="1600" b="1" dirty="0">
                <a:latin typeface="Calibri" panose="020F0502020204030204" pitchFamily="34" charset="0"/>
                <a:cs typeface="Calibri" panose="020F0502020204030204" pitchFamily="34" charset="0"/>
              </a:rPr>
              <a:t> </a:t>
            </a:r>
            <a:r>
              <a:rPr lang="en-US" sz="1600" b="1" dirty="0" smtClean="0">
                <a:latin typeface="Calibri" panose="020F0502020204030204" pitchFamily="34" charset="0"/>
                <a:cs typeface="Calibri" panose="020F0502020204030204" pitchFamily="34" charset="0"/>
              </a:rPr>
              <a:t> </a:t>
            </a:r>
            <a:r>
              <a:rPr lang="vi-VN" sz="1600" b="1" dirty="0" smtClean="0">
                <a:latin typeface="Calibri" panose="020F0502020204030204" pitchFamily="34" charset="0"/>
                <a:cs typeface="Calibri" panose="020F0502020204030204" pitchFamily="34" charset="0"/>
              </a:rPr>
              <a:t> </a:t>
            </a:r>
            <a:r>
              <a:rPr lang="en-US" sz="1600" b="1" dirty="0" smtClean="0">
                <a:latin typeface="Calibri" panose="020F0502020204030204" pitchFamily="34" charset="0"/>
                <a:cs typeface="Calibri" panose="020F0502020204030204" pitchFamily="34" charset="0"/>
              </a:rPr>
              <a:t> </a:t>
            </a:r>
            <a:r>
              <a:rPr lang="vi-VN" sz="1600" b="1" dirty="0" smtClean="0">
                <a:latin typeface="Calibri" panose="020F0502020204030204" pitchFamily="34" charset="0"/>
                <a:cs typeface="Calibri" panose="020F0502020204030204" pitchFamily="34" charset="0"/>
              </a:rPr>
              <a:t>cultural</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6</a:t>
            </a:r>
            <a:r>
              <a:rPr lang="vi-VN" sz="1600" dirty="0">
                <a:latin typeface="Calibri" panose="020F0502020204030204" pitchFamily="34" charset="0"/>
                <a:cs typeface="Calibri" panose="020F0502020204030204" pitchFamily="34" charset="0"/>
              </a:rPr>
              <a:t>: Îmbunătățirea </a:t>
            </a:r>
            <a:r>
              <a:rPr lang="vi-VN" sz="1600" b="1" dirty="0">
                <a:latin typeface="Calibri" panose="020F0502020204030204" pitchFamily="34" charset="0"/>
                <a:cs typeface="Calibri" panose="020F0502020204030204" pitchFamily="34" charset="0"/>
              </a:rPr>
              <a:t>infrastructurii rutiere</a:t>
            </a:r>
            <a:r>
              <a:rPr lang="vi-VN" sz="1600" dirty="0">
                <a:latin typeface="Calibri" panose="020F0502020204030204" pitchFamily="34" charset="0"/>
                <a:cs typeface="Calibri" panose="020F0502020204030204" pitchFamily="34" charset="0"/>
              </a:rPr>
              <a:t> de importanță regională</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7</a:t>
            </a:r>
            <a:r>
              <a:rPr lang="vi-VN" sz="1600" dirty="0">
                <a:latin typeface="Calibri" panose="020F0502020204030204" pitchFamily="34" charset="0"/>
                <a:cs typeface="Calibri" panose="020F0502020204030204" pitchFamily="34" charset="0"/>
              </a:rPr>
              <a:t>: Diversificarea economiilor locale prin dezvoltarea durabilă a </a:t>
            </a:r>
            <a:r>
              <a:rPr lang="vi-VN" sz="1600" b="1" dirty="0">
                <a:latin typeface="Calibri" panose="020F0502020204030204" pitchFamily="34" charset="0"/>
                <a:cs typeface="Calibri" panose="020F0502020204030204" pitchFamily="34" charset="0"/>
              </a:rPr>
              <a:t>turismului</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8</a:t>
            </a:r>
            <a:r>
              <a:rPr lang="vi-VN" sz="1600" dirty="0">
                <a:latin typeface="Calibri" panose="020F0502020204030204" pitchFamily="34" charset="0"/>
                <a:cs typeface="Calibri" panose="020F0502020204030204" pitchFamily="34" charset="0"/>
              </a:rPr>
              <a:t>: Dezvoltarea </a:t>
            </a:r>
            <a:r>
              <a:rPr lang="vi-VN" sz="1600" b="1" dirty="0">
                <a:latin typeface="Calibri" panose="020F0502020204030204" pitchFamily="34" charset="0"/>
                <a:cs typeface="Calibri" panose="020F0502020204030204" pitchFamily="34" charset="0"/>
              </a:rPr>
              <a:t>infrastructurii de sănătate şi sociale</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9</a:t>
            </a:r>
            <a:r>
              <a:rPr lang="vi-VN" sz="1600" dirty="0">
                <a:latin typeface="Calibri" panose="020F0502020204030204" pitchFamily="34" charset="0"/>
                <a:cs typeface="Calibri" panose="020F0502020204030204" pitchFamily="34" charset="0"/>
              </a:rPr>
              <a:t>: Sprijinirea regenerării economice și sociale a </a:t>
            </a:r>
            <a:r>
              <a:rPr lang="vi-VN" sz="1600" b="1" dirty="0">
                <a:latin typeface="Calibri" panose="020F0502020204030204" pitchFamily="34" charset="0"/>
                <a:cs typeface="Calibri" panose="020F0502020204030204" pitchFamily="34" charset="0"/>
              </a:rPr>
              <a:t>comunităților defavorizate din mediul urban</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10</a:t>
            </a:r>
            <a:r>
              <a:rPr lang="vi-VN" sz="1600" dirty="0">
                <a:latin typeface="Calibri" panose="020F0502020204030204" pitchFamily="34" charset="0"/>
                <a:cs typeface="Calibri" panose="020F0502020204030204" pitchFamily="34" charset="0"/>
              </a:rPr>
              <a:t>: Îmbunătățirea </a:t>
            </a:r>
            <a:r>
              <a:rPr lang="vi-VN" sz="1600" b="1" dirty="0">
                <a:latin typeface="Calibri" panose="020F0502020204030204" pitchFamily="34" charset="0"/>
                <a:cs typeface="Calibri" panose="020F0502020204030204" pitchFamily="34" charset="0"/>
              </a:rPr>
              <a:t>infrastructurii educaționale</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vi-VN" sz="1600" dirty="0" smtClean="0">
                <a:latin typeface="Calibri" panose="020F0502020204030204" pitchFamily="34" charset="0"/>
                <a:cs typeface="Calibri" panose="020F0502020204030204" pitchFamily="34" charset="0"/>
              </a:rPr>
              <a:t>11</a:t>
            </a:r>
            <a:r>
              <a:rPr lang="vi-VN" sz="1600" dirty="0">
                <a:latin typeface="Calibri" panose="020F0502020204030204" pitchFamily="34" charset="0"/>
                <a:cs typeface="Calibri" panose="020F0502020204030204" pitchFamily="34" charset="0"/>
              </a:rPr>
              <a:t>: Extinderea geografică a sistemului de înregistrare a proprietăţilor în </a:t>
            </a:r>
            <a:r>
              <a:rPr lang="vi-VN" sz="1600" b="1" dirty="0">
                <a:latin typeface="Calibri" panose="020F0502020204030204" pitchFamily="34" charset="0"/>
                <a:cs typeface="Calibri" panose="020F0502020204030204" pitchFamily="34" charset="0"/>
              </a:rPr>
              <a:t>cadastru şi cartea funciară</a:t>
            </a:r>
            <a:r>
              <a:rPr lang="vi-VN" sz="1600" dirty="0">
                <a:latin typeface="Calibri" panose="020F0502020204030204" pitchFamily="34" charset="0"/>
                <a:cs typeface="Calibri" panose="020F0502020204030204" pitchFamily="34" charset="0"/>
              </a:rPr>
              <a:t/>
            </a:r>
            <a:br>
              <a:rPr lang="vi-VN" sz="1600" dirty="0">
                <a:latin typeface="Calibri" panose="020F0502020204030204" pitchFamily="34" charset="0"/>
                <a:cs typeface="Calibri" panose="020F0502020204030204" pitchFamily="34" charset="0"/>
              </a:rPr>
            </a:br>
            <a:r>
              <a:rPr lang="en-US" sz="1600" dirty="0" smtClean="0">
                <a:latin typeface="Calibri" panose="020F0502020204030204" pitchFamily="34" charset="0"/>
                <a:cs typeface="Calibri" panose="020F0502020204030204" pitchFamily="34" charset="0"/>
              </a:rPr>
              <a:t/>
            </a:r>
            <a:br>
              <a:rPr lang="en-US" sz="16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a:t>
            </a:r>
            <a:r>
              <a:rPr lang="ro-RO" sz="2000" b="1" dirty="0" smtClean="0">
                <a:latin typeface="Calibri" panose="020F0502020204030204" pitchFamily="34" charset="0"/>
                <a:cs typeface="Calibri" panose="020F0502020204030204" pitchFamily="34" charset="0"/>
              </a:rPr>
              <a:t>principalel</a:t>
            </a:r>
            <a:r>
              <a:rPr lang="en-US" sz="2000" b="1" dirty="0" smtClean="0">
                <a:latin typeface="Calibri" panose="020F0502020204030204" pitchFamily="34" charset="0"/>
                <a:cs typeface="Calibri" panose="020F0502020204030204" pitchFamily="34" charset="0"/>
              </a:rPr>
              <a:t>e</a:t>
            </a:r>
            <a:r>
              <a:rPr lang="ro-RO" sz="2000" b="1" dirty="0" smtClean="0">
                <a:latin typeface="Calibri" panose="020F0502020204030204" pitchFamily="34" charset="0"/>
                <a:cs typeface="Calibri" panose="020F0502020204030204" pitchFamily="34" charset="0"/>
              </a:rPr>
              <a:t> direcții de acțiune strategică </a:t>
            </a:r>
            <a:r>
              <a:rPr lang="ro-RO" sz="2000" dirty="0" smtClean="0">
                <a:latin typeface="Calibri" panose="020F0502020204030204" pitchFamily="34" charset="0"/>
                <a:cs typeface="Calibri" panose="020F0502020204030204" pitchFamily="34" charset="0"/>
              </a:rPr>
              <a:t>menționate în documentele strategice naționale și europene relevante.</a:t>
            </a:r>
            <a:endParaRPr lang="ro-RO" sz="2000" dirty="0">
              <a:solidFill>
                <a:schemeClr val="tx2">
                  <a:lumMod val="75000"/>
                </a:schemeClr>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020272" y="6453336"/>
            <a:ext cx="288032" cy="365125"/>
          </a:xfrm>
        </p:spPr>
        <p:txBody>
          <a:bodyPr/>
          <a:lstStyle/>
          <a:p>
            <a:fld id="{FA2CE5B5-3460-44E8-BCF4-236084A3745A}" type="slidenum">
              <a:rPr lang="ro-RO" smtClean="0"/>
              <a:pPr/>
              <a:t>2</a:t>
            </a:fld>
            <a:endParaRPr lang="ro-RO"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5" name="Rectangle 4"/>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301502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611560" y="1299577"/>
            <a:ext cx="8077678" cy="3770263"/>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x-none" b="1" smtClean="0">
                <a:latin typeface="Calibri" panose="020F0502020204030204" pitchFamily="34" charset="0"/>
                <a:cs typeface="Calibri" panose="020F0502020204030204" pitchFamily="34" charset="0"/>
              </a:rPr>
              <a:t>MODIFICAREA CONTRACTULUI DE FINANȚARE</a:t>
            </a:r>
            <a:endParaRPr lang="ro-RO" b="1" dirty="0" smtClean="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endParaRPr lang="en-US" b="1" u="sng" dirty="0" smtClean="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r>
              <a:rPr lang="ro-RO" b="1" u="sng" dirty="0" smtClean="0">
                <a:latin typeface="Calibri" panose="020F0502020204030204" pitchFamily="34" charset="0"/>
                <a:cs typeface="Calibri" panose="020F0502020204030204" pitchFamily="34" charset="0"/>
              </a:rPr>
              <a:t>Orice </a:t>
            </a:r>
            <a:r>
              <a:rPr lang="ro-RO" b="1" u="sng" dirty="0">
                <a:latin typeface="Calibri" panose="020F0502020204030204" pitchFamily="34" charset="0"/>
                <a:cs typeface="Calibri" panose="020F0502020204030204" pitchFamily="34" charset="0"/>
              </a:rPr>
              <a:t>modificare </a:t>
            </a:r>
            <a:r>
              <a:rPr lang="ro-RO" dirty="0">
                <a:latin typeface="Calibri" panose="020F0502020204030204" pitchFamily="34" charset="0"/>
                <a:cs typeface="Calibri" panose="020F0502020204030204" pitchFamily="34" charset="0"/>
              </a:rPr>
              <a:t>a Contractului </a:t>
            </a:r>
            <a:r>
              <a:rPr lang="ro-RO" b="1" dirty="0" smtClean="0">
                <a:latin typeface="Calibri" panose="020F0502020204030204" pitchFamily="34" charset="0"/>
                <a:cs typeface="Calibri" panose="020F0502020204030204" pitchFamily="34" charset="0"/>
              </a:rPr>
              <a:t>NU</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poate </a:t>
            </a:r>
            <a:r>
              <a:rPr lang="ro-RO" dirty="0" smtClean="0">
                <a:latin typeface="Calibri" panose="020F0502020204030204" pitchFamily="34" charset="0"/>
                <a:cs typeface="Calibri" panose="020F0502020204030204" pitchFamily="34" charset="0"/>
              </a:rPr>
              <a:t>conduce </a:t>
            </a:r>
            <a:r>
              <a:rPr lang="ro-RO" dirty="0">
                <a:latin typeface="Calibri" panose="020F0502020204030204" pitchFamily="34" charset="0"/>
                <a:cs typeface="Calibri" panose="020F0502020204030204" pitchFamily="34" charset="0"/>
              </a:rPr>
              <a:t>la creşterea valorii finanţării nerambursabile şi/sau a </a:t>
            </a:r>
            <a:r>
              <a:rPr lang="ro-RO" dirty="0" smtClean="0">
                <a:latin typeface="Calibri" panose="020F0502020204030204" pitchFamily="34" charset="0"/>
                <a:cs typeface="Calibri" panose="020F0502020204030204" pitchFamily="34" charset="0"/>
              </a:rPr>
              <a:t>procentului </a:t>
            </a:r>
            <a:r>
              <a:rPr lang="ro-RO" dirty="0">
                <a:latin typeface="Calibri" panose="020F0502020204030204" pitchFamily="34" charset="0"/>
                <a:cs typeface="Calibri" panose="020F0502020204030204" pitchFamily="34" charset="0"/>
              </a:rPr>
              <a:t>din valoarea totală eligibilă </a:t>
            </a:r>
            <a:r>
              <a:rPr lang="ro-RO" dirty="0" smtClean="0">
                <a:latin typeface="Calibri" panose="020F0502020204030204" pitchFamily="34" charset="0"/>
                <a:cs typeface="Calibri" panose="020F0502020204030204" pitchFamily="34" charset="0"/>
              </a:rPr>
              <a:t>;</a:t>
            </a:r>
          </a:p>
          <a:p>
            <a:pPr marL="285750" lvl="1"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Prelungirea perioadei de implementare </a:t>
            </a:r>
            <a:r>
              <a:rPr lang="ro-RO" b="1" dirty="0" smtClean="0">
                <a:latin typeface="Calibri" panose="020F0502020204030204" pitchFamily="34" charset="0"/>
                <a:cs typeface="Calibri" panose="020F0502020204030204" pitchFamily="34" charset="0"/>
              </a:rPr>
              <a:t>NU</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se poate realiza în nici un caz după expirarea </a:t>
            </a:r>
            <a:r>
              <a:rPr lang="ro-RO" dirty="0" smtClean="0">
                <a:latin typeface="Calibri" panose="020F0502020204030204" pitchFamily="34" charset="0"/>
                <a:cs typeface="Calibri" panose="020F0502020204030204" pitchFamily="34" charset="0"/>
              </a:rPr>
              <a:t>acesteia;</a:t>
            </a:r>
          </a:p>
          <a:p>
            <a:pPr marL="2857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ECONOMIILE se pot </a:t>
            </a:r>
            <a:r>
              <a:rPr lang="ro-RO" dirty="0">
                <a:latin typeface="Calibri" panose="020F0502020204030204" pitchFamily="34" charset="0"/>
                <a:cs typeface="Calibri" panose="020F0502020204030204" pitchFamily="34" charset="0"/>
              </a:rPr>
              <a:t>utiliza în scopul implementării Proiectului, cu acordul prealabil al AM, și fără a afecta obiectivul Proiectului, prin act adițional </a:t>
            </a:r>
            <a:endParaRPr lang="en-US" dirty="0" smtClean="0">
              <a:latin typeface="Calibri" panose="020F0502020204030204" pitchFamily="34" charset="0"/>
              <a:cs typeface="Calibri" panose="020F0502020204030204" pitchFamily="34" charset="0"/>
            </a:endParaRPr>
          </a:p>
          <a:p>
            <a:pPr marL="0" lvl="1">
              <a:lnSpc>
                <a:spcPct val="130000"/>
              </a:lnSpc>
            </a:pP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cu </a:t>
            </a:r>
            <a:r>
              <a:rPr lang="ro-RO" dirty="0">
                <a:latin typeface="Calibri" panose="020F0502020204030204" pitchFamily="34" charset="0"/>
                <a:cs typeface="Calibri" panose="020F0502020204030204" pitchFamily="34" charset="0"/>
              </a:rPr>
              <a:t>respectarea Condițiilor generale și </a:t>
            </a:r>
            <a:r>
              <a:rPr lang="ro-RO" dirty="0" smtClean="0">
                <a:latin typeface="Calibri" panose="020F0502020204030204" pitchFamily="34" charset="0"/>
                <a:cs typeface="Calibri" panose="020F0502020204030204" pitchFamily="34" charset="0"/>
              </a:rPr>
              <a:t>specifice;</a:t>
            </a:r>
          </a:p>
        </p:txBody>
      </p:sp>
      <p:sp>
        <p:nvSpPr>
          <p:cNvPr id="4" name="Slide Number Placeholder 3"/>
          <p:cNvSpPr>
            <a:spLocks noGrp="1"/>
          </p:cNvSpPr>
          <p:nvPr>
            <p:ph type="sldNum" sz="quarter" idx="12"/>
          </p:nvPr>
        </p:nvSpPr>
        <p:spPr>
          <a:xfrm>
            <a:off x="7020272" y="6492875"/>
            <a:ext cx="576064" cy="365125"/>
          </a:xfrm>
        </p:spPr>
        <p:txBody>
          <a:bodyPr/>
          <a:lstStyle/>
          <a:p>
            <a:fld id="{FA2CE5B5-3460-44E8-BCF4-236084A3745A}" type="slidenum">
              <a:rPr lang="ro-RO" smtClean="0"/>
              <a:pPr/>
              <a:t>20</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8285018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583410" y="980728"/>
            <a:ext cx="8077678" cy="4461350"/>
          </a:xfrm>
          <a:prstGeom prst="rect">
            <a:avLst/>
          </a:prstGeom>
          <a:solidFill>
            <a:schemeClr val="bg1"/>
          </a:solidFill>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x-none" b="1" smtClean="0">
                <a:latin typeface="Calibri" panose="020F0502020204030204" pitchFamily="34" charset="0"/>
                <a:cs typeface="Calibri" panose="020F0502020204030204" pitchFamily="34" charset="0"/>
              </a:rPr>
              <a:t>MODIFICAREA CONTRACTULUI DE FINANȚARE</a:t>
            </a:r>
            <a:endParaRPr lang="ro-RO" b="1" dirty="0" smtClean="0">
              <a:latin typeface="Calibri" panose="020F0502020204030204" pitchFamily="34" charset="0"/>
              <a:cs typeface="Calibri" panose="020F0502020204030204" pitchFamily="34" charset="0"/>
            </a:endParaRPr>
          </a:p>
          <a:p>
            <a:pPr marL="285750" lvl="1" indent="-285750">
              <a:lnSpc>
                <a:spcPct val="130000"/>
              </a:lnSpc>
              <a:buFont typeface="Arial" panose="020B0604020202020204" pitchFamily="34" charset="0"/>
              <a:buChar char="•"/>
            </a:pPr>
            <a:r>
              <a:rPr lang="ro-RO" b="1" dirty="0" smtClean="0">
                <a:latin typeface="Calibri" panose="020F0502020204030204" pitchFamily="34" charset="0"/>
                <a:cs typeface="Calibri" panose="020F0502020204030204" pitchFamily="34" charset="0"/>
              </a:rPr>
              <a:t>Schimbarea componenţei parteneriatului – în condiţii </a:t>
            </a:r>
            <a:r>
              <a:rPr lang="ro-RO" b="1" dirty="0">
                <a:latin typeface="Calibri" panose="020F0502020204030204" pitchFamily="34" charset="0"/>
                <a:cs typeface="Calibri" panose="020F0502020204030204" pitchFamily="34" charset="0"/>
              </a:rPr>
              <a:t>cumulative</a:t>
            </a:r>
            <a:r>
              <a:rPr lang="ro-RO" b="1" dirty="0" smtClean="0">
                <a:latin typeface="Calibri" panose="020F0502020204030204" pitchFamily="34" charset="0"/>
                <a:cs typeface="Calibri" panose="020F0502020204030204" pitchFamily="34" charset="0"/>
              </a:rPr>
              <a:t>:</a:t>
            </a:r>
          </a:p>
          <a:p>
            <a:pPr marL="742950" lvl="2" indent="-285750">
              <a:lnSpc>
                <a:spcPct val="130000"/>
              </a:lnSpc>
              <a:buFont typeface="Wingdings" panose="05000000000000000000" pitchFamily="2" charset="2"/>
              <a:buChar char="ü"/>
            </a:pPr>
            <a:r>
              <a:rPr lang="ro-RO" dirty="0">
                <a:latin typeface="Calibri" panose="020F0502020204030204" pitchFamily="34" charset="0"/>
                <a:cs typeface="Calibri" panose="020F0502020204030204" pitchFamily="34" charset="0"/>
              </a:rPr>
              <a:t>este confirmată printr-un act </a:t>
            </a:r>
            <a:r>
              <a:rPr lang="ro-RO" dirty="0" smtClean="0">
                <a:latin typeface="Calibri" panose="020F0502020204030204" pitchFamily="34" charset="0"/>
                <a:cs typeface="Calibri" panose="020F0502020204030204" pitchFamily="34" charset="0"/>
              </a:rPr>
              <a:t>adiţional;</a:t>
            </a:r>
          </a:p>
          <a:p>
            <a:pPr marL="742950" lvl="2" indent="-285750">
              <a:lnSpc>
                <a:spcPct val="130000"/>
              </a:lnSpc>
              <a:buFont typeface="Wingdings" panose="05000000000000000000" pitchFamily="2" charset="2"/>
              <a:buChar char="ü"/>
            </a:pPr>
            <a:r>
              <a:rPr lang="ro-RO" dirty="0">
                <a:latin typeface="Calibri" panose="020F0502020204030204" pitchFamily="34" charset="0"/>
                <a:cs typeface="Calibri" panose="020F0502020204030204" pitchFamily="34" charset="0"/>
              </a:rPr>
              <a:t>este determinată de </a:t>
            </a:r>
            <a:r>
              <a:rPr lang="ro-RO" dirty="0" smtClean="0">
                <a:latin typeface="Calibri" panose="020F0502020204030204" pitchFamily="34" charset="0"/>
                <a:cs typeface="Calibri" panose="020F0502020204030204" pitchFamily="34" charset="0"/>
              </a:rPr>
              <a:t>retragere partener/parteneri;</a:t>
            </a:r>
          </a:p>
          <a:p>
            <a:pPr marL="742950" lvl="2" indent="-285750">
              <a:lnSpc>
                <a:spcPct val="13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Partenerul/partenerii </a:t>
            </a:r>
            <a:r>
              <a:rPr lang="ro-RO" dirty="0">
                <a:latin typeface="Calibri" panose="020F0502020204030204" pitchFamily="34" charset="0"/>
                <a:cs typeface="Calibri" panose="020F0502020204030204" pitchFamily="34" charset="0"/>
              </a:rPr>
              <a:t>se angajează să preia toate drepturile şi </a:t>
            </a:r>
            <a:r>
              <a:rPr lang="ro-RO" dirty="0" smtClean="0">
                <a:latin typeface="Calibri" panose="020F0502020204030204" pitchFamily="34" charset="0"/>
                <a:cs typeface="Calibri" panose="020F0502020204030204" pitchFamily="34" charset="0"/>
              </a:rPr>
              <a:t>obligaţiile, inclusiv </a:t>
            </a:r>
            <a:r>
              <a:rPr lang="ro-RO" dirty="0">
                <a:latin typeface="Calibri" panose="020F0502020204030204" pitchFamily="34" charset="0"/>
                <a:cs typeface="Calibri" panose="020F0502020204030204" pitchFamily="34" charset="0"/>
              </a:rPr>
              <a:t>întregul cuantum al cofinanţării eligibile şi </a:t>
            </a:r>
            <a:r>
              <a:rPr lang="ro-RO" dirty="0" smtClean="0">
                <a:latin typeface="Calibri" panose="020F0502020204030204" pitchFamily="34" charset="0"/>
                <a:cs typeface="Calibri" panose="020F0502020204030204" pitchFamily="34" charset="0"/>
              </a:rPr>
              <a:t>neeligibile;</a:t>
            </a:r>
          </a:p>
          <a:p>
            <a:pPr marL="0" lvl="1" algn="just">
              <a:lnSpc>
                <a:spcPct val="130000"/>
              </a:lnSpc>
            </a:pPr>
            <a:r>
              <a:rPr lang="ro-RO" b="1" dirty="0" smtClean="0">
                <a:latin typeface="Calibri" panose="020F0502020204030204" pitchFamily="34" charset="0"/>
                <a:cs typeface="Calibri" panose="020F0502020204030204" pitchFamily="34" charset="0"/>
              </a:rPr>
              <a:t>Notă: </a:t>
            </a:r>
            <a:r>
              <a:rPr lang="ro-RO" dirty="0" smtClean="0">
                <a:latin typeface="Calibri" panose="020F0502020204030204" pitchFamily="34" charset="0"/>
                <a:cs typeface="Calibri" panose="020F0502020204030204" pitchFamily="34" charset="0"/>
              </a:rPr>
              <a:t>În acest caz, beneficiarul </a:t>
            </a:r>
            <a:r>
              <a:rPr lang="ro-RO" dirty="0">
                <a:latin typeface="Calibri" panose="020F0502020204030204" pitchFamily="34" charset="0"/>
                <a:cs typeface="Calibri" panose="020F0502020204030204" pitchFamily="34" charset="0"/>
              </a:rPr>
              <a:t>este obligat să transmită, împreună cu cererea de modificare a contractului de finanțare, şi documentele din care să reiasă acest angajament, precum şi asigurarea fondurilor necesare. </a:t>
            </a:r>
            <a:endParaRPr lang="ro-RO" dirty="0" smtClean="0">
              <a:latin typeface="Calibri" panose="020F0502020204030204" pitchFamily="34" charset="0"/>
              <a:cs typeface="Calibri" panose="020F0502020204030204" pitchFamily="34" charset="0"/>
            </a:endParaRPr>
          </a:p>
          <a:p>
            <a:pPr indent="-457200" algn="just">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Modificarea valorii totale </a:t>
            </a:r>
            <a:r>
              <a:rPr lang="ro-RO" b="1"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exclusiv prin contribuţie proprie – din NEELIGIBIL; </a:t>
            </a:r>
            <a:r>
              <a:rPr lang="ro-RO" b="1" dirty="0" smtClean="0">
                <a:latin typeface="Calibri" panose="020F0502020204030204" pitchFamily="34" charset="0"/>
                <a:cs typeface="Calibri" panose="020F0502020204030204" pitchFamily="34" charset="0"/>
              </a:rPr>
              <a:t>Notă</a:t>
            </a:r>
            <a:r>
              <a:rPr lang="ro-RO" b="1"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beneficiarul face angajament + dovada disponibilității fondurilor necesare;</a:t>
            </a:r>
            <a:endParaRPr lang="ro-RO"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20272" y="6453336"/>
            <a:ext cx="576064" cy="365125"/>
          </a:xfrm>
        </p:spPr>
        <p:txBody>
          <a:bodyPr/>
          <a:lstStyle/>
          <a:p>
            <a:fld id="{FA2CE5B5-3460-44E8-BCF4-236084A3745A}" type="slidenum">
              <a:rPr lang="ro-RO" smtClean="0"/>
              <a:pPr/>
              <a:t>21</a:t>
            </a:fld>
            <a:endParaRPr lang="ro-RO"/>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8484515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9" name="Rectangle 8"/>
          <p:cNvSpPr/>
          <p:nvPr/>
        </p:nvSpPr>
        <p:spPr>
          <a:xfrm>
            <a:off x="689288" y="980728"/>
            <a:ext cx="8077678" cy="3818096"/>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x-none" b="1" smtClean="0">
                <a:latin typeface="Calibri" panose="020F0502020204030204" pitchFamily="34" charset="0"/>
                <a:cs typeface="Calibri" panose="020F0502020204030204" pitchFamily="34" charset="0"/>
              </a:rPr>
              <a:t>MODIFICAREA CONTRACTULUI DE FINANȚARE</a:t>
            </a:r>
            <a:r>
              <a:rPr lang="ro-RO" b="1" dirty="0" smtClean="0">
                <a:latin typeface="Calibri" panose="020F0502020204030204" pitchFamily="34" charset="0"/>
                <a:cs typeface="Calibri" panose="020F0502020204030204" pitchFamily="34" charset="0"/>
              </a:rPr>
              <a:t> – PRIN NOTIFICARE</a:t>
            </a:r>
            <a:endParaRPr lang="en-US" b="1" dirty="0" smtClean="0">
              <a:latin typeface="Calibri" panose="020F0502020204030204" pitchFamily="34" charset="0"/>
              <a:cs typeface="Calibri" panose="020F0502020204030204" pitchFamily="34" charset="0"/>
            </a:endParaRPr>
          </a:p>
          <a:p>
            <a:pPr marL="285750" indent="-285750" algn="just">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Modificări </a:t>
            </a:r>
            <a:r>
              <a:rPr lang="ro-RO" b="1" dirty="0">
                <a:latin typeface="Calibri" panose="020F0502020204030204" pitchFamily="34" charset="0"/>
                <a:cs typeface="Calibri" panose="020F0502020204030204" pitchFamily="34" charset="0"/>
              </a:rPr>
              <a:t>asupra liniilor </a:t>
            </a:r>
            <a:r>
              <a:rPr lang="ro-RO" b="1" dirty="0" smtClean="0">
                <a:latin typeface="Calibri" panose="020F0502020204030204" pitchFamily="34" charset="0"/>
                <a:cs typeface="Calibri" panose="020F0502020204030204" pitchFamily="34" charset="0"/>
              </a:rPr>
              <a:t>bugetare </a:t>
            </a:r>
            <a:r>
              <a:rPr lang="ro-RO" dirty="0" smtClean="0">
                <a:latin typeface="Calibri" panose="020F0502020204030204" pitchFamily="34" charset="0"/>
                <a:cs typeface="Calibri" panose="020F0502020204030204" pitchFamily="34" charset="0"/>
              </a:rPr>
              <a:t>– </a:t>
            </a:r>
            <a:r>
              <a:rPr lang="ro-RO" u="sng" dirty="0" smtClean="0">
                <a:latin typeface="Calibri" panose="020F0502020204030204" pitchFamily="34" charset="0"/>
                <a:cs typeface="Calibri" panose="020F0502020204030204" pitchFamily="34" charset="0"/>
              </a:rPr>
              <a:t>fără a depăși li</a:t>
            </a:r>
            <a:r>
              <a:rPr lang="en-US" u="sng" dirty="0" smtClean="0">
                <a:latin typeface="Calibri" panose="020F0502020204030204" pitchFamily="34" charset="0"/>
                <a:cs typeface="Calibri" panose="020F0502020204030204" pitchFamily="34" charset="0"/>
              </a:rPr>
              <a:t>m</a:t>
            </a:r>
            <a:r>
              <a:rPr lang="ro-RO" u="sng" dirty="0" smtClean="0">
                <a:latin typeface="Calibri" panose="020F0502020204030204" pitchFamily="34" charset="0"/>
                <a:cs typeface="Calibri" panose="020F0502020204030204" pitchFamily="34" charset="0"/>
              </a:rPr>
              <a:t>itele maxime impuse </a:t>
            </a:r>
            <a:endParaRPr lang="ro-RO" dirty="0">
              <a:latin typeface="Calibri" panose="020F0502020204030204" pitchFamily="34" charset="0"/>
              <a:cs typeface="Calibri" panose="020F0502020204030204" pitchFamily="34" charset="0"/>
            </a:endParaRPr>
          </a:p>
          <a:p>
            <a:pPr algn="just">
              <a:lnSpc>
                <a:spcPct val="130000"/>
              </a:lnSpc>
            </a:pPr>
            <a:r>
              <a:rPr lang="ro-RO" b="1" u="sng" dirty="0" smtClean="0">
                <a:latin typeface="Calibri" panose="020F0502020204030204" pitchFamily="34" charset="0"/>
                <a:cs typeface="Calibri" panose="020F0502020204030204" pitchFamily="34" charset="0"/>
              </a:rPr>
              <a:t>Notă:</a:t>
            </a:r>
            <a:r>
              <a:rPr lang="ro-RO" dirty="0" smtClean="0">
                <a:latin typeface="Calibri" panose="020F0502020204030204" pitchFamily="34" charset="0"/>
                <a:cs typeface="Calibri" panose="020F0502020204030204" pitchFamily="34" charset="0"/>
              </a:rPr>
              <a:t> Bugetul modificat se transmite la </a:t>
            </a:r>
            <a:r>
              <a:rPr lang="ro-RO" b="1" u="sng" dirty="0" smtClean="0">
                <a:latin typeface="Calibri" panose="020F0502020204030204" pitchFamily="34" charset="0"/>
                <a:cs typeface="Calibri" panose="020F0502020204030204" pitchFamily="34" charset="0"/>
              </a:rPr>
              <a:t>OI cu 10 zile lucrătoare înainte </a:t>
            </a:r>
            <a:r>
              <a:rPr lang="ro-RO" dirty="0" smtClean="0">
                <a:latin typeface="Calibri" panose="020F0502020204030204" pitchFamily="34" charset="0"/>
                <a:cs typeface="Calibri" panose="020F0502020204030204" pitchFamily="34" charset="0"/>
              </a:rPr>
              <a:t>de data intrarii în vigoare a modificării;</a:t>
            </a:r>
          </a:p>
          <a:p>
            <a:pPr marL="285750" lvl="1" indent="-285750" algn="just">
              <a:lnSpc>
                <a:spcPct val="130000"/>
              </a:lnSpc>
              <a:buFont typeface="Arial" panose="020B0604020202020204" pitchFamily="34" charset="0"/>
              <a:buChar char="•"/>
            </a:pPr>
            <a:r>
              <a:rPr lang="ro-RO" b="1" dirty="0" smtClean="0">
                <a:latin typeface="Calibri" panose="020F0502020204030204" pitchFamily="34" charset="0"/>
                <a:cs typeface="Calibri" panose="020F0502020204030204" pitchFamily="34" charset="0"/>
              </a:rPr>
              <a:t>Modificarea </a:t>
            </a:r>
            <a:r>
              <a:rPr lang="ro-RO" dirty="0" smtClean="0">
                <a:latin typeface="Calibri" panose="020F0502020204030204" pitchFamily="34" charset="0"/>
                <a:cs typeface="Calibri" panose="020F0502020204030204" pitchFamily="34" charset="0"/>
              </a:rPr>
              <a:t>anexei </a:t>
            </a:r>
            <a:r>
              <a:rPr lang="ro-RO" dirty="0">
                <a:latin typeface="Calibri" panose="020F0502020204030204" pitchFamily="34" charset="0"/>
                <a:cs typeface="Calibri" panose="020F0502020204030204" pitchFamily="34" charset="0"/>
              </a:rPr>
              <a:t>4 (patru)–Graficul de rambursare/plată </a:t>
            </a:r>
            <a:r>
              <a:rPr lang="ro-RO" dirty="0" smtClean="0">
                <a:latin typeface="Calibri" panose="020F0502020204030204" pitchFamily="34" charset="0"/>
                <a:cs typeface="Calibri" panose="020F0502020204030204" pitchFamily="34" charset="0"/>
              </a:rPr>
              <a:t>– în funcție </a:t>
            </a:r>
            <a:r>
              <a:rPr lang="ro-RO" dirty="0">
                <a:latin typeface="Calibri" panose="020F0502020204030204" pitchFamily="34" charset="0"/>
                <a:cs typeface="Calibri" panose="020F0502020204030204" pitchFamily="34" charset="0"/>
              </a:rPr>
              <a:t>de </a:t>
            </a:r>
            <a:r>
              <a:rPr lang="ro-RO" dirty="0" smtClean="0">
                <a:latin typeface="Calibri" panose="020F0502020204030204" pitchFamily="34" charset="0"/>
                <a:cs typeface="Calibri" panose="020F0502020204030204" pitchFamily="34" charset="0"/>
              </a:rPr>
              <a:t>CR/Cr.plată decontate </a:t>
            </a:r>
            <a:r>
              <a:rPr lang="ro-RO" dirty="0">
                <a:latin typeface="Calibri" panose="020F0502020204030204" pitchFamily="34" charset="0"/>
                <a:cs typeface="Calibri" panose="020F0502020204030204" pitchFamily="34" charset="0"/>
              </a:rPr>
              <a:t>de </a:t>
            </a:r>
            <a:r>
              <a:rPr lang="ro-RO" dirty="0" smtClean="0">
                <a:latin typeface="Calibri" panose="020F0502020204030204" pitchFamily="34" charset="0"/>
                <a:cs typeface="Calibri" panose="020F0502020204030204" pitchFamily="34" charset="0"/>
              </a:rPr>
              <a:t>AM - în maxim </a:t>
            </a:r>
            <a:r>
              <a:rPr lang="ro-RO" dirty="0">
                <a:latin typeface="Calibri" panose="020F0502020204030204" pitchFamily="34" charset="0"/>
                <a:cs typeface="Calibri" panose="020F0502020204030204" pitchFamily="34" charset="0"/>
              </a:rPr>
              <a:t>de 10 (zece) zile lucrătoare de la efectuarea plății de </a:t>
            </a:r>
            <a:r>
              <a:rPr lang="ro-RO" dirty="0" smtClean="0">
                <a:latin typeface="Calibri" panose="020F0502020204030204" pitchFamily="34" charset="0"/>
                <a:cs typeface="Calibri" panose="020F0502020204030204" pitchFamily="34" charset="0"/>
              </a:rPr>
              <a:t>AM;</a:t>
            </a:r>
          </a:p>
          <a:p>
            <a:pPr marL="285750" lvl="1" indent="-285750" algn="just">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Modificarea </a:t>
            </a:r>
            <a:r>
              <a:rPr lang="ro-RO" b="1" dirty="0" smtClean="0">
                <a:latin typeface="Calibri" panose="020F0502020204030204" pitchFamily="34" charset="0"/>
                <a:cs typeface="Calibri" panose="020F0502020204030204" pitchFamily="34" charset="0"/>
              </a:rPr>
              <a:t>anexei </a:t>
            </a:r>
            <a:r>
              <a:rPr lang="ro-RO" b="1" dirty="0">
                <a:latin typeface="Calibri" panose="020F0502020204030204" pitchFamily="34" charset="0"/>
                <a:cs typeface="Calibri" panose="020F0502020204030204" pitchFamily="34" charset="0"/>
              </a:rPr>
              <a:t>2 (doi) - Cererea de </a:t>
            </a:r>
            <a:r>
              <a:rPr lang="ro-RO" b="1" dirty="0" smtClean="0">
                <a:latin typeface="Calibri" panose="020F0502020204030204" pitchFamily="34" charset="0"/>
                <a:cs typeface="Calibri" panose="020F0502020204030204" pitchFamily="34" charset="0"/>
              </a:rPr>
              <a:t>finanţare - </a:t>
            </a:r>
            <a:r>
              <a:rPr lang="ro-RO" dirty="0">
                <a:latin typeface="Calibri" panose="020F0502020204030204" pitchFamily="34" charset="0"/>
                <a:cs typeface="Calibri" panose="020F0502020204030204" pitchFamily="34" charset="0"/>
              </a:rPr>
              <a:t>Activităţile proiectului şi Calendarul </a:t>
            </a:r>
            <a:r>
              <a:rPr lang="ro-RO" dirty="0" smtClean="0">
                <a:latin typeface="Calibri" panose="020F0502020204030204" pitchFamily="34" charset="0"/>
                <a:cs typeface="Calibri" panose="020F0502020204030204" pitchFamily="34" charset="0"/>
              </a:rPr>
              <a:t>activităţilor - </a:t>
            </a:r>
            <a:r>
              <a:rPr lang="ro-RO" b="1" u="sng" dirty="0">
                <a:latin typeface="Calibri" panose="020F0502020204030204" pitchFamily="34" charset="0"/>
                <a:cs typeface="Calibri" panose="020F0502020204030204" pitchFamily="34" charset="0"/>
              </a:rPr>
              <a:t>exclusiv planificarea în timp </a:t>
            </a:r>
            <a:r>
              <a:rPr lang="ro-RO" b="1" u="sng" dirty="0" smtClean="0">
                <a:latin typeface="Calibri" panose="020F0502020204030204" pitchFamily="34" charset="0"/>
                <a:cs typeface="Calibri" panose="020F0502020204030204" pitchFamily="34" charset="0"/>
              </a:rPr>
              <a:t>;</a:t>
            </a:r>
            <a:endParaRPr lang="ro-RO" b="1" u="sng"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092280" y="6453336"/>
            <a:ext cx="504056" cy="365125"/>
          </a:xfrm>
        </p:spPr>
        <p:txBody>
          <a:bodyPr/>
          <a:lstStyle/>
          <a:p>
            <a:fld id="{FA2CE5B5-3460-44E8-BCF4-236084A3745A}" type="slidenum">
              <a:rPr lang="ro-RO" smtClean="0"/>
              <a:pPr/>
              <a:t>22</a:t>
            </a:fld>
            <a:endParaRPr lang="ro-RO"/>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6" name="Rectangle 5"/>
          <p:cNvSpPr/>
          <p:nvPr/>
        </p:nvSpPr>
        <p:spPr>
          <a:xfrm>
            <a:off x="615941" y="1412776"/>
            <a:ext cx="8077678" cy="4461350"/>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x-none" b="1" smtClean="0">
                <a:latin typeface="Calibri" panose="020F0502020204030204" pitchFamily="34" charset="0"/>
                <a:cs typeface="Calibri" panose="020F0502020204030204" pitchFamily="34" charset="0"/>
              </a:rPr>
              <a:t>MODIFICAREA CONTRACTULUI DE FINANȚARE</a:t>
            </a:r>
            <a:r>
              <a:rPr lang="ro-RO" b="1" dirty="0" smtClean="0">
                <a:latin typeface="Calibri" panose="020F0502020204030204" pitchFamily="34" charset="0"/>
                <a:cs typeface="Calibri" panose="020F0502020204030204" pitchFamily="34" charset="0"/>
              </a:rPr>
              <a:t> – PRIN NOTIFICARE</a:t>
            </a:r>
          </a:p>
          <a:p>
            <a:pPr marL="285750" indent="-285750" algn="just">
              <a:lnSpc>
                <a:spcPct val="130000"/>
              </a:lnSpc>
              <a:buFont typeface="Arial" panose="020B0604020202020204" pitchFamily="34" charset="0"/>
              <a:buChar char="•"/>
            </a:pPr>
            <a:r>
              <a:rPr lang="ro-RO" b="1" dirty="0" smtClean="0">
                <a:latin typeface="Calibri" panose="020F0502020204030204" pitchFamily="34" charset="0"/>
                <a:cs typeface="Calibri" panose="020F0502020204030204" pitchFamily="34" charset="0"/>
              </a:rPr>
              <a:t>Modificarea </a:t>
            </a:r>
            <a:r>
              <a:rPr lang="ro-RO" b="1" dirty="0">
                <a:latin typeface="Calibri" panose="020F0502020204030204" pitchFamily="34" charset="0"/>
                <a:cs typeface="Calibri" panose="020F0502020204030204" pitchFamily="34" charset="0"/>
              </a:rPr>
              <a:t>anexei 2 (</a:t>
            </a:r>
            <a:r>
              <a:rPr lang="ro-RO" b="1" dirty="0" smtClean="0">
                <a:latin typeface="Calibri" panose="020F0502020204030204" pitchFamily="34" charset="0"/>
                <a:cs typeface="Calibri" panose="020F0502020204030204" pitchFamily="34" charset="0"/>
              </a:rPr>
              <a:t>doi) - Achiziţiile proiectului </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planificarea în </a:t>
            </a:r>
            <a:r>
              <a:rPr lang="ro-RO" dirty="0" smtClean="0">
                <a:latin typeface="Calibri" panose="020F0502020204030204" pitchFamily="34" charset="0"/>
                <a:cs typeface="Calibri" panose="020F0502020204030204" pitchFamily="34" charset="0"/>
              </a:rPr>
              <a:t>timp, schimbarea procedurii, </a:t>
            </a:r>
            <a:r>
              <a:rPr lang="ro-RO" dirty="0">
                <a:latin typeface="Calibri" panose="020F0502020204030204" pitchFamily="34" charset="0"/>
                <a:cs typeface="Calibri" panose="020F0502020204030204" pitchFamily="34" charset="0"/>
              </a:rPr>
              <a:t>cumularea </a:t>
            </a:r>
            <a:r>
              <a:rPr lang="ro-RO" dirty="0" smtClean="0">
                <a:latin typeface="Calibri" panose="020F0502020204030204" pitchFamily="34" charset="0"/>
                <a:cs typeface="Calibri" panose="020F0502020204030204" pitchFamily="34" charset="0"/>
              </a:rPr>
              <a:t>într-o </a:t>
            </a:r>
            <a:r>
              <a:rPr lang="ro-RO" dirty="0">
                <a:latin typeface="Calibri" panose="020F0502020204030204" pitchFamily="34" charset="0"/>
                <a:cs typeface="Calibri" panose="020F0502020204030204" pitchFamily="34" charset="0"/>
              </a:rPr>
              <a:t>singură procedură, separarea </a:t>
            </a: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mai multe </a:t>
            </a:r>
            <a:r>
              <a:rPr lang="ro-RO" dirty="0" smtClean="0">
                <a:latin typeface="Calibri" panose="020F0502020204030204" pitchFamily="34" charset="0"/>
                <a:cs typeface="Calibri" panose="020F0502020204030204" pitchFamily="34" charset="0"/>
              </a:rPr>
              <a:t>proceduri - </a:t>
            </a:r>
            <a:r>
              <a:rPr lang="ro-RO" b="1" dirty="0" smtClean="0">
                <a:latin typeface="Calibri" panose="020F0502020204030204" pitchFamily="34" charset="0"/>
                <a:cs typeface="Calibri" panose="020F0502020204030204" pitchFamily="34" charset="0"/>
              </a:rPr>
              <a:t>Condiții:</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respectarea </a:t>
            </a:r>
            <a:r>
              <a:rPr lang="ro-RO" dirty="0" smtClean="0">
                <a:latin typeface="Calibri" panose="020F0502020204030204" pitchFamily="34" charset="0"/>
                <a:cs typeface="Calibri" panose="020F0502020204030204" pitchFamily="34" charset="0"/>
              </a:rPr>
              <a:t>legislației + modificările </a:t>
            </a:r>
            <a:r>
              <a:rPr lang="ro-RO" dirty="0">
                <a:latin typeface="Calibri" panose="020F0502020204030204" pitchFamily="34" charset="0"/>
                <a:cs typeface="Calibri" panose="020F0502020204030204" pitchFamily="34" charset="0"/>
              </a:rPr>
              <a:t>să nu afecteze bugetul </a:t>
            </a:r>
            <a:r>
              <a:rPr lang="ro-RO" dirty="0" smtClean="0">
                <a:latin typeface="Calibri" panose="020F0502020204030204" pitchFamily="34" charset="0"/>
                <a:cs typeface="Calibri" panose="020F0502020204030204" pitchFamily="34" charset="0"/>
              </a:rPr>
              <a:t>proiectului;</a:t>
            </a:r>
          </a:p>
          <a:p>
            <a:pPr algn="just">
              <a:lnSpc>
                <a:spcPct val="130000"/>
              </a:lnSpc>
            </a:pPr>
            <a:r>
              <a:rPr lang="ro-RO" b="1" dirty="0">
                <a:latin typeface="Calibri" panose="020F0502020204030204" pitchFamily="34" charset="0"/>
                <a:cs typeface="Calibri" panose="020F0502020204030204" pitchFamily="34" charset="0"/>
              </a:rPr>
              <a:t>Notă: </a:t>
            </a:r>
            <a:r>
              <a:rPr lang="ro-RO" dirty="0" smtClean="0">
                <a:latin typeface="Calibri" panose="020F0502020204030204" pitchFamily="34" charset="0"/>
                <a:cs typeface="Calibri" panose="020F0502020204030204" pitchFamily="34" charset="0"/>
              </a:rPr>
              <a:t>Modificările vor </a:t>
            </a:r>
            <a:r>
              <a:rPr lang="ro-RO" dirty="0">
                <a:latin typeface="Calibri" panose="020F0502020204030204" pitchFamily="34" charset="0"/>
                <a:cs typeface="Calibri" panose="020F0502020204030204" pitchFamily="34" charset="0"/>
              </a:rPr>
              <a:t>fi aduse la cunoştinţa OI şi AM, </a:t>
            </a:r>
            <a:r>
              <a:rPr lang="ro-RO" b="1" dirty="0">
                <a:latin typeface="Calibri" panose="020F0502020204030204" pitchFamily="34" charset="0"/>
                <a:cs typeface="Calibri" panose="020F0502020204030204" pitchFamily="34" charset="0"/>
              </a:rPr>
              <a:t>în </a:t>
            </a:r>
            <a:r>
              <a:rPr lang="ro-RO" b="1" dirty="0" smtClean="0">
                <a:latin typeface="Calibri" panose="020F0502020204030204" pitchFamily="34" charset="0"/>
                <a:cs typeface="Calibri" panose="020F0502020204030204" pitchFamily="34" charset="0"/>
              </a:rPr>
              <a:t>maxim </a:t>
            </a:r>
            <a:r>
              <a:rPr lang="ro-RO" b="1" dirty="0">
                <a:latin typeface="Calibri" panose="020F0502020204030204" pitchFamily="34" charset="0"/>
                <a:cs typeface="Calibri" panose="020F0502020204030204" pitchFamily="34" charset="0"/>
              </a:rPr>
              <a:t>5 (cinci) zile lucrătoare</a:t>
            </a:r>
            <a:r>
              <a:rPr lang="ro-RO" dirty="0">
                <a:latin typeface="Calibri" panose="020F0502020204030204" pitchFamily="34" charset="0"/>
                <a:cs typeface="Calibri" panose="020F0502020204030204" pitchFamily="34" charset="0"/>
              </a:rPr>
              <a:t> de la intrarea în vigoarea a </a:t>
            </a:r>
            <a:r>
              <a:rPr lang="ro-RO" dirty="0" smtClean="0">
                <a:latin typeface="Calibri" panose="020F0502020204030204" pitchFamily="34" charset="0"/>
                <a:cs typeface="Calibri" panose="020F0502020204030204" pitchFamily="34" charset="0"/>
              </a:rPr>
              <a:t>modificărilor;</a:t>
            </a:r>
          </a:p>
          <a:p>
            <a:pPr marL="285750" indent="-285750" algn="just">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Modificarea anexei 2 (doi</a:t>
            </a:r>
            <a:r>
              <a:rPr lang="ro-RO" b="1" dirty="0" smtClean="0">
                <a:latin typeface="Calibri" panose="020F0502020204030204" pitchFamily="34" charset="0"/>
                <a:cs typeface="Calibri" panose="020F0502020204030204" pitchFamily="34" charset="0"/>
              </a:rPr>
              <a:t>) - </a:t>
            </a:r>
            <a:r>
              <a:rPr lang="ro-RO" dirty="0" smtClean="0">
                <a:latin typeface="Calibri" panose="020F0502020204030204" pitchFamily="34" charset="0"/>
                <a:cs typeface="Calibri" panose="020F0502020204030204" pitchFamily="34" charset="0"/>
              </a:rPr>
              <a:t>actualizare caracteristici </a:t>
            </a:r>
            <a:r>
              <a:rPr lang="ro-RO" dirty="0">
                <a:latin typeface="Calibri" panose="020F0502020204030204" pitchFamily="34" charset="0"/>
                <a:cs typeface="Calibri" panose="020F0502020204030204" pitchFamily="34" charset="0"/>
              </a:rPr>
              <a:t>tehnice </a:t>
            </a:r>
            <a:r>
              <a:rPr lang="ro-RO" dirty="0" smtClean="0">
                <a:latin typeface="Calibri" panose="020F0502020204030204" pitchFamily="34" charset="0"/>
                <a:cs typeface="Calibri" panose="020F0502020204030204" pitchFamily="34" charset="0"/>
              </a:rPr>
              <a:t>la echipamente </a:t>
            </a:r>
            <a:r>
              <a:rPr lang="ro-RO" dirty="0">
                <a:latin typeface="Calibri" panose="020F0502020204030204" pitchFamily="34" charset="0"/>
                <a:cs typeface="Calibri" panose="020F0502020204030204" pitchFamily="34" charset="0"/>
              </a:rPr>
              <a:t>şi </a:t>
            </a:r>
            <a:r>
              <a:rPr lang="ro-RO" dirty="0" smtClean="0">
                <a:latin typeface="Calibri" panose="020F0502020204030204" pitchFamily="34" charset="0"/>
                <a:cs typeface="Calibri" panose="020F0502020204030204" pitchFamily="34" charset="0"/>
              </a:rPr>
              <a:t>dotări - </a:t>
            </a:r>
            <a:r>
              <a:rPr lang="ro-RO" b="1" dirty="0" smtClean="0">
                <a:latin typeface="Calibri" panose="020F0502020204030204" pitchFamily="34" charset="0"/>
                <a:cs typeface="Calibri" panose="020F0502020204030204" pitchFamily="34" charset="0"/>
              </a:rPr>
              <a:t>Condiții:  înaintea</a:t>
            </a:r>
            <a:r>
              <a:rPr lang="en-US" b="1"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lansării </a:t>
            </a:r>
            <a:r>
              <a:rPr lang="ro-RO" dirty="0">
                <a:latin typeface="Calibri" panose="020F0502020204030204" pitchFamily="34" charset="0"/>
                <a:cs typeface="Calibri" panose="020F0502020204030204" pitchFamily="34" charset="0"/>
              </a:rPr>
              <a:t>procedurii de </a:t>
            </a:r>
            <a:r>
              <a:rPr lang="ro-RO" dirty="0" smtClean="0">
                <a:latin typeface="Calibri" panose="020F0502020204030204" pitchFamily="34" charset="0"/>
                <a:cs typeface="Calibri" panose="020F0502020204030204" pitchFamily="34" charset="0"/>
              </a:rPr>
              <a:t>achiziţie + </a:t>
            </a:r>
            <a:r>
              <a:rPr lang="ro-RO" dirty="0">
                <a:latin typeface="Calibri" panose="020F0502020204030204" pitchFamily="34" charset="0"/>
                <a:cs typeface="Calibri" panose="020F0502020204030204" pitchFamily="34" charset="0"/>
              </a:rPr>
              <a:t>să nu afecteze bugetul proiectului, indicatorii, valoarea achiziţiei, perioada de </a:t>
            </a:r>
            <a:r>
              <a:rPr lang="ro-RO" dirty="0" smtClean="0">
                <a:latin typeface="Calibri" panose="020F0502020204030204" pitchFamily="34" charset="0"/>
                <a:cs typeface="Calibri" panose="020F0502020204030204" pitchFamily="34" charset="0"/>
              </a:rPr>
              <a:t>implementare + </a:t>
            </a:r>
            <a:r>
              <a:rPr lang="ro-RO" dirty="0">
                <a:latin typeface="Calibri" panose="020F0502020204030204" pitchFamily="34" charset="0"/>
                <a:cs typeface="Calibri" panose="020F0502020204030204" pitchFamily="34" charset="0"/>
              </a:rPr>
              <a:t>respectarea legislației</a:t>
            </a:r>
            <a:r>
              <a:rPr lang="ro-RO" dirty="0" smtClean="0">
                <a:latin typeface="Calibri" panose="020F0502020204030204" pitchFamily="34" charset="0"/>
                <a:cs typeface="Calibri" panose="020F0502020204030204" pitchFamily="34" charset="0"/>
              </a:rPr>
              <a:t>;</a:t>
            </a:r>
          </a:p>
        </p:txBody>
      </p:sp>
      <p:sp>
        <p:nvSpPr>
          <p:cNvPr id="3" name="Slide Number Placeholder 2"/>
          <p:cNvSpPr>
            <a:spLocks noGrp="1"/>
          </p:cNvSpPr>
          <p:nvPr>
            <p:ph type="sldNum" sz="quarter" idx="12"/>
          </p:nvPr>
        </p:nvSpPr>
        <p:spPr>
          <a:xfrm>
            <a:off x="7092280" y="6492875"/>
            <a:ext cx="504056" cy="365125"/>
          </a:xfrm>
        </p:spPr>
        <p:txBody>
          <a:bodyPr/>
          <a:lstStyle/>
          <a:p>
            <a:fld id="{FA2CE5B5-3460-44E8-BCF4-236084A3745A}" type="slidenum">
              <a:rPr lang="ro-RO" smtClean="0"/>
              <a:pPr/>
              <a:t>23</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5255246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6" name="Rectangle 5"/>
          <p:cNvSpPr/>
          <p:nvPr/>
        </p:nvSpPr>
        <p:spPr>
          <a:xfrm>
            <a:off x="623811" y="116632"/>
            <a:ext cx="8077678" cy="3803477"/>
          </a:xfrm>
          <a:prstGeom prst="rect">
            <a:avLst/>
          </a:prstGeom>
        </p:spPr>
        <p:txBody>
          <a:bodyPr wrap="square">
            <a:spAutoFit/>
          </a:bodyPr>
          <a:lstStyle/>
          <a:p>
            <a:pPr>
              <a:lnSpc>
                <a:spcPct val="12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20000"/>
              </a:lnSpc>
              <a:spcBef>
                <a:spcPts val="600"/>
              </a:spcBef>
            </a:pPr>
            <a:r>
              <a:rPr lang="x-none" b="1" smtClean="0">
                <a:latin typeface="Calibri" panose="020F0502020204030204" pitchFamily="34" charset="0"/>
                <a:cs typeface="Calibri" panose="020F0502020204030204" pitchFamily="34" charset="0"/>
              </a:rPr>
              <a:t>MODIFICAREA CONTRACTULUI DE FINANȚARE</a:t>
            </a:r>
            <a:r>
              <a:rPr lang="ro-RO" b="1" dirty="0" smtClean="0">
                <a:latin typeface="Calibri" panose="020F0502020204030204" pitchFamily="34" charset="0"/>
                <a:cs typeface="Calibri" panose="020F0502020204030204" pitchFamily="34" charset="0"/>
              </a:rPr>
              <a:t> – PRIN NOTIFICARE</a:t>
            </a:r>
          </a:p>
          <a:p>
            <a:pPr marL="0" lvl="1">
              <a:lnSpc>
                <a:spcPct val="120000"/>
              </a:lnSpc>
            </a:pPr>
            <a:r>
              <a:rPr lang="ro-RO" b="1" dirty="0">
                <a:latin typeface="Calibri" panose="020F0502020204030204" pitchFamily="34" charset="0"/>
                <a:cs typeface="Calibri" panose="020F0502020204030204" pitchFamily="34" charset="0"/>
              </a:rPr>
              <a:t>Beneficiarul este obligat să notifice AM /OI în scris şi fără </a:t>
            </a:r>
            <a:r>
              <a:rPr lang="ro-RO" b="1" dirty="0" smtClean="0">
                <a:latin typeface="Calibri" panose="020F0502020204030204" pitchFamily="34" charset="0"/>
                <a:cs typeface="Calibri" panose="020F0502020204030204" pitchFamily="34" charset="0"/>
              </a:rPr>
              <a:t>întârziere:</a:t>
            </a:r>
          </a:p>
          <a:p>
            <a:pPr marL="285750" lvl="1"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orice </a:t>
            </a:r>
            <a:r>
              <a:rPr lang="ro-RO" dirty="0">
                <a:latin typeface="Calibri" panose="020F0502020204030204" pitchFamily="34" charset="0"/>
                <a:cs typeface="Calibri" panose="020F0502020204030204" pitchFamily="34" charset="0"/>
              </a:rPr>
              <a:t>modificare </a:t>
            </a:r>
            <a:r>
              <a:rPr lang="ro-RO" dirty="0" smtClean="0">
                <a:latin typeface="Calibri" panose="020F0502020204030204" pitchFamily="34" charset="0"/>
                <a:cs typeface="Calibri" panose="020F0502020204030204" pitchFamily="34" charset="0"/>
              </a:rPr>
              <a:t>legată de datele </a:t>
            </a:r>
            <a:r>
              <a:rPr lang="ro-RO" dirty="0">
                <a:latin typeface="Calibri" panose="020F0502020204030204" pitchFamily="34" charset="0"/>
                <a:cs typeface="Calibri" panose="020F0502020204030204" pitchFamily="34" charset="0"/>
              </a:rPr>
              <a:t>sale de identificare sau ale Reprezentanţilor </a:t>
            </a:r>
            <a:r>
              <a:rPr lang="ro-RO" dirty="0" smtClean="0">
                <a:latin typeface="Calibri" panose="020F0502020204030204" pitchFamily="34" charset="0"/>
                <a:cs typeface="Calibri" panose="020F0502020204030204" pitchFamily="34" charset="0"/>
              </a:rPr>
              <a:t>săi; </a:t>
            </a:r>
          </a:p>
          <a:p>
            <a:pPr marL="285750" lvl="1"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orice </a:t>
            </a:r>
            <a:r>
              <a:rPr lang="ro-RO" dirty="0">
                <a:latin typeface="Calibri" panose="020F0502020204030204" pitchFamily="34" charset="0"/>
                <a:cs typeface="Calibri" panose="020F0502020204030204" pitchFamily="34" charset="0"/>
              </a:rPr>
              <a:t>informaţie ce poate fi relevantă în relaţia sa cu </a:t>
            </a:r>
            <a:r>
              <a:rPr lang="ro-RO" dirty="0" smtClean="0">
                <a:latin typeface="Calibri" panose="020F0502020204030204" pitchFamily="34" charset="0"/>
                <a:cs typeface="Calibri" panose="020F0502020204030204" pitchFamily="34" charset="0"/>
              </a:rPr>
              <a:t>AM:  </a:t>
            </a:r>
          </a:p>
          <a:p>
            <a:pPr marL="742950" lvl="2" indent="-285750">
              <a:lnSpc>
                <a:spcPct val="12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orice </a:t>
            </a:r>
            <a:r>
              <a:rPr lang="ro-RO" dirty="0">
                <a:latin typeface="Calibri" panose="020F0502020204030204" pitchFamily="34" charset="0"/>
                <a:cs typeface="Calibri" panose="020F0502020204030204" pitchFamily="34" charset="0"/>
              </a:rPr>
              <a:t>imprejurare </a:t>
            </a:r>
            <a:r>
              <a:rPr lang="ro-RO" dirty="0" smtClean="0">
                <a:latin typeface="Calibri" panose="020F0502020204030204" pitchFamily="34" charset="0"/>
                <a:cs typeface="Calibri" panose="020F0502020204030204" pitchFamily="34" charset="0"/>
              </a:rPr>
              <a:t>economică </a:t>
            </a:r>
            <a:r>
              <a:rPr lang="ro-RO" dirty="0">
                <a:latin typeface="Calibri" panose="020F0502020204030204" pitchFamily="34" charset="0"/>
                <a:cs typeface="Calibri" panose="020F0502020204030204" pitchFamily="34" charset="0"/>
              </a:rPr>
              <a:t>sau juridică, </a:t>
            </a:r>
            <a:r>
              <a:rPr lang="ro-RO" dirty="0" smtClean="0">
                <a:latin typeface="Calibri" panose="020F0502020204030204" pitchFamily="34" charset="0"/>
                <a:cs typeface="Calibri" panose="020F0502020204030204" pitchFamily="34" charset="0"/>
              </a:rPr>
              <a:t>care </a:t>
            </a:r>
            <a:r>
              <a:rPr lang="ro-RO" dirty="0">
                <a:latin typeface="Calibri" panose="020F0502020204030204" pitchFamily="34" charset="0"/>
                <a:cs typeface="Calibri" panose="020F0502020204030204" pitchFamily="34" charset="0"/>
              </a:rPr>
              <a:t>ar modifica </a:t>
            </a:r>
            <a:r>
              <a:rPr lang="ro-RO" dirty="0" smtClean="0">
                <a:latin typeface="Calibri" panose="020F0502020204030204" pitchFamily="34" charset="0"/>
                <a:cs typeface="Calibri" panose="020F0502020204030204" pitchFamily="34" charset="0"/>
              </a:rPr>
              <a:t>situația </a:t>
            </a:r>
            <a:r>
              <a:rPr lang="en-US" dirty="0" smtClean="0">
                <a:latin typeface="Calibri" panose="020F0502020204030204" pitchFamily="34" charset="0"/>
                <a:cs typeface="Calibri" panose="020F0502020204030204" pitchFamily="34" charset="0"/>
              </a:rPr>
              <a:t>fa</a:t>
            </a:r>
            <a:r>
              <a:rPr lang="ro-RO" dirty="0" smtClean="0">
                <a:latin typeface="Calibri" panose="020F0502020204030204" pitchFamily="34" charset="0"/>
                <a:cs typeface="Calibri" panose="020F0502020204030204" pitchFamily="34" charset="0"/>
              </a:rPr>
              <a:t>ță</a:t>
            </a:r>
            <a:r>
              <a:rPr lang="en-US" dirty="0" smtClean="0">
                <a:latin typeface="Calibri" panose="020F0502020204030204" pitchFamily="34" charset="0"/>
                <a:cs typeface="Calibri" panose="020F0502020204030204" pitchFamily="34" charset="0"/>
              </a:rPr>
              <a:t> de </a:t>
            </a:r>
            <a:r>
              <a:rPr lang="ro-RO" dirty="0" smtClean="0">
                <a:latin typeface="Calibri" panose="020F0502020204030204" pitchFamily="34" charset="0"/>
                <a:cs typeface="Calibri" panose="020F0502020204030204" pitchFamily="34" charset="0"/>
              </a:rPr>
              <a:t>momentul </a:t>
            </a:r>
            <a:r>
              <a:rPr lang="ro-RO" dirty="0">
                <a:latin typeface="Calibri" panose="020F0502020204030204" pitchFamily="34" charset="0"/>
                <a:cs typeface="Calibri" panose="020F0502020204030204" pitchFamily="34" charset="0"/>
              </a:rPr>
              <a:t>încheierii Contractului de finanţare, (după caz</a:t>
            </a:r>
            <a:r>
              <a:rPr lang="ro-RO" dirty="0" smtClean="0">
                <a:latin typeface="Calibri" panose="020F0502020204030204" pitchFamily="34" charset="0"/>
                <a:cs typeface="Calibri" panose="020F0502020204030204" pitchFamily="34" charset="0"/>
              </a:rPr>
              <a:t>);</a:t>
            </a:r>
          </a:p>
          <a:p>
            <a:pPr marL="742950" lvl="2" indent="-285750">
              <a:lnSpc>
                <a:spcPct val="12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orice propunere de modificare a </a:t>
            </a:r>
            <a:r>
              <a:rPr lang="ro-RO" dirty="0" smtClean="0">
                <a:latin typeface="Calibri" panose="020F0502020204030204" pitchFamily="34" charset="0"/>
                <a:cs typeface="Calibri" panose="020F0502020204030204" pitchFamily="34" charset="0"/>
              </a:rPr>
              <a:t>Documentului </a:t>
            </a:r>
            <a:r>
              <a:rPr lang="ro-RO" dirty="0">
                <a:latin typeface="Calibri" panose="020F0502020204030204" pitchFamily="34" charset="0"/>
                <a:cs typeface="Calibri" panose="020F0502020204030204" pitchFamily="34" charset="0"/>
              </a:rPr>
              <a:t>Constitutiv </a:t>
            </a:r>
            <a:r>
              <a:rPr lang="ro-RO" dirty="0" smtClean="0">
                <a:latin typeface="Calibri" panose="020F0502020204030204" pitchFamily="34" charset="0"/>
                <a:cs typeface="Calibri" panose="020F0502020204030204" pitchFamily="34" charset="0"/>
              </a:rPr>
              <a:t>sau </a:t>
            </a:r>
            <a:r>
              <a:rPr lang="ro-RO" dirty="0">
                <a:latin typeface="Calibri" panose="020F0502020204030204" pitchFamily="34" charset="0"/>
                <a:cs typeface="Calibri" panose="020F0502020204030204" pitchFamily="34" charset="0"/>
              </a:rPr>
              <a:t>altă procedură de restructurare </a:t>
            </a:r>
            <a:r>
              <a:rPr lang="ro-RO" dirty="0" smtClean="0">
                <a:latin typeface="Calibri" panose="020F0502020204030204" pitchFamily="34" charset="0"/>
                <a:cs typeface="Calibri" panose="020F0502020204030204" pitchFamily="34" charset="0"/>
              </a:rPr>
              <a:t>organizatorică</a:t>
            </a:r>
            <a:r>
              <a:rPr lang="ro-RO" dirty="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a:p>
            <a:pPr marL="742950" lvl="2" indent="-285750">
              <a:lnSpc>
                <a:spcPct val="120000"/>
              </a:lnSpc>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orice </a:t>
            </a:r>
            <a:r>
              <a:rPr lang="ro-RO" dirty="0">
                <a:latin typeface="Calibri" panose="020F0502020204030204" pitchFamily="34" charset="0"/>
                <a:cs typeface="Calibri" panose="020F0502020204030204" pitchFamily="34" charset="0"/>
              </a:rPr>
              <a:t>proceduri administrative, judiciare sau arbitrale iniţiate împotriva sa, sau iminente; iminenţa oricărui caz de neîndeplinire sau culpă, etc</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092280" y="6453336"/>
            <a:ext cx="504056" cy="365125"/>
          </a:xfrm>
        </p:spPr>
        <p:txBody>
          <a:bodyPr/>
          <a:lstStyle/>
          <a:p>
            <a:fld id="{FA2CE5B5-3460-44E8-BCF4-236084A3745A}" type="slidenum">
              <a:rPr lang="ro-RO" smtClean="0"/>
              <a:pPr/>
              <a:t>24</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5311889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615576" y="404664"/>
            <a:ext cx="8077678" cy="5188472"/>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ro-RO" b="1" dirty="0" smtClean="0">
                <a:latin typeface="Calibri" panose="020F0502020204030204" pitchFamily="34" charset="0"/>
                <a:cs typeface="Calibri" panose="020F0502020204030204" pitchFamily="34" charset="0"/>
              </a:rPr>
              <a:t>Î</a:t>
            </a:r>
            <a:r>
              <a:rPr lang="x-none" b="1" smtClean="0">
                <a:latin typeface="Calibri" panose="020F0502020204030204" pitchFamily="34" charset="0"/>
                <a:cs typeface="Calibri" panose="020F0502020204030204" pitchFamily="34" charset="0"/>
              </a:rPr>
              <a:t>NCETAREA CONTRACTULUI</a:t>
            </a:r>
            <a:endParaRPr lang="ro-RO" b="1" dirty="0" smtClean="0">
              <a:latin typeface="Calibri" panose="020F0502020204030204" pitchFamily="34" charset="0"/>
              <a:cs typeface="Calibri" panose="020F0502020204030204" pitchFamily="34" charset="0"/>
            </a:endParaRPr>
          </a:p>
          <a:p>
            <a:pPr marL="285750" indent="-285750" algn="just">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În cazul nerespectării de către Beneficiar a prevederilor </a:t>
            </a:r>
            <a:r>
              <a:rPr lang="ro-RO" dirty="0" smtClean="0">
                <a:latin typeface="Calibri" panose="020F0502020204030204" pitchFamily="34" charset="0"/>
                <a:cs typeface="Calibri" panose="020F0502020204030204" pitchFamily="34" charset="0"/>
              </a:rPr>
              <a:t>Contractului de finanțare</a:t>
            </a:r>
            <a:r>
              <a:rPr lang="en-US" dirty="0" smtClean="0">
                <a:latin typeface="Calibri" panose="020F0502020204030204" pitchFamily="34" charset="0"/>
                <a:cs typeface="Calibri" panose="020F0502020204030204" pitchFamily="34" charset="0"/>
              </a:rPr>
              <a:t> - </a:t>
            </a:r>
            <a:r>
              <a:rPr lang="ro-RO" dirty="0">
                <a:latin typeface="Calibri" panose="020F0502020204030204" pitchFamily="34" charset="0"/>
                <a:cs typeface="Calibri" panose="020F0502020204030204" pitchFamily="34" charset="0"/>
              </a:rPr>
              <a:t>AM poate decide rezilierea </a:t>
            </a:r>
            <a:r>
              <a:rPr lang="ro-RO" dirty="0" smtClean="0">
                <a:latin typeface="Calibri" panose="020F0502020204030204" pitchFamily="34" charset="0"/>
                <a:cs typeface="Calibri" panose="020F0502020204030204" pitchFamily="34" charset="0"/>
              </a:rPr>
              <a:t>unilaterală;</a:t>
            </a:r>
          </a:p>
          <a:p>
            <a:pPr marL="285750" indent="-285750" algn="just">
              <a:lnSpc>
                <a:spcPct val="120000"/>
              </a:lnSpc>
              <a:buFont typeface="Arial" panose="020B0604020202020204" pitchFamily="34" charset="0"/>
              <a:buChar char="•"/>
            </a:pPr>
            <a:r>
              <a:rPr lang="ro-RO" b="1" i="1" dirty="0" smtClean="0">
                <a:latin typeface="Calibri" panose="020F0502020204030204" pitchFamily="34" charset="0"/>
                <a:cs typeface="Calibri" panose="020F0502020204030204" pitchFamily="34" charset="0"/>
              </a:rPr>
              <a:t>Beneficiarul are obligația lansării achiziției de PT în maxim 6 </a:t>
            </a:r>
            <a:r>
              <a:rPr lang="ro-RO" b="1" i="1" dirty="0">
                <a:latin typeface="Calibri" panose="020F0502020204030204" pitchFamily="34" charset="0"/>
                <a:cs typeface="Calibri" panose="020F0502020204030204" pitchFamily="34" charset="0"/>
              </a:rPr>
              <a:t>(şase) </a:t>
            </a:r>
            <a:r>
              <a:rPr lang="ro-RO" b="1" i="1" dirty="0" smtClean="0">
                <a:latin typeface="Calibri" panose="020F0502020204030204" pitchFamily="34" charset="0"/>
                <a:cs typeface="Calibri" panose="020F0502020204030204" pitchFamily="34" charset="0"/>
              </a:rPr>
              <a:t>luni, sau maxim 9 luni a </a:t>
            </a:r>
            <a:r>
              <a:rPr lang="ro-RO" b="1" i="1" dirty="0">
                <a:latin typeface="Calibri" panose="020F0502020204030204" pitchFamily="34" charset="0"/>
                <a:cs typeface="Calibri" panose="020F0502020204030204" pitchFamily="34" charset="0"/>
              </a:rPr>
              <a:t>achiziției principale de </a:t>
            </a:r>
            <a:r>
              <a:rPr lang="ro-RO" b="1" i="1" dirty="0" smtClean="0">
                <a:latin typeface="Calibri" panose="020F0502020204030204" pitchFamily="34" charset="0"/>
                <a:cs typeface="Calibri" panose="020F0502020204030204" pitchFamily="34" charset="0"/>
              </a:rPr>
              <a:t>lucrari;</a:t>
            </a:r>
          </a:p>
          <a:p>
            <a:pPr marL="28575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Beneficiarul </a:t>
            </a:r>
            <a:r>
              <a:rPr lang="ro-RO" dirty="0">
                <a:latin typeface="Calibri" panose="020F0502020204030204" pitchFamily="34" charset="0"/>
                <a:cs typeface="Calibri" panose="020F0502020204030204" pitchFamily="34" charset="0"/>
              </a:rPr>
              <a:t>nu transmite la OI nicio cerere de </a:t>
            </a:r>
            <a:r>
              <a:rPr lang="ro-RO" dirty="0" smtClean="0">
                <a:latin typeface="Calibri" panose="020F0502020204030204" pitchFamily="34" charset="0"/>
                <a:cs typeface="Calibri" panose="020F0502020204030204" pitchFamily="34" charset="0"/>
              </a:rPr>
              <a:t>rambursare în </a:t>
            </a:r>
            <a:r>
              <a:rPr lang="ro-RO" dirty="0">
                <a:latin typeface="Calibri" panose="020F0502020204030204" pitchFamily="34" charset="0"/>
                <a:cs typeface="Calibri" panose="020F0502020204030204" pitchFamily="34" charset="0"/>
              </a:rPr>
              <a:t>termen de maxim 12 luni de la data intrării în vigoare </a:t>
            </a:r>
            <a:r>
              <a:rPr lang="ro-RO" dirty="0" smtClean="0">
                <a:latin typeface="Calibri" panose="020F0502020204030204" pitchFamily="34" charset="0"/>
                <a:cs typeface="Calibri" panose="020F0502020204030204" pitchFamily="34" charset="0"/>
              </a:rPr>
              <a:t>Contractului de finanțare</a:t>
            </a:r>
            <a:r>
              <a:rPr lang="en-US" dirty="0" smtClean="0">
                <a:latin typeface="Calibri" panose="020F0502020204030204" pitchFamily="34" charset="0"/>
                <a:cs typeface="Calibri" panose="020F0502020204030204" pitchFamily="34" charset="0"/>
              </a:rPr>
              <a:t> - </a:t>
            </a:r>
            <a:r>
              <a:rPr lang="ro-RO" dirty="0" smtClean="0">
                <a:latin typeface="Calibri" panose="020F0502020204030204" pitchFamily="34" charset="0"/>
                <a:cs typeface="Calibri" panose="020F0502020204030204" pitchFamily="34" charset="0"/>
              </a:rPr>
              <a:t>OI </a:t>
            </a:r>
            <a:r>
              <a:rPr lang="ro-RO" dirty="0">
                <a:latin typeface="Calibri" panose="020F0502020204030204" pitchFamily="34" charset="0"/>
                <a:cs typeface="Calibri" panose="020F0502020204030204" pitchFamily="34" charset="0"/>
              </a:rPr>
              <a:t>poate propune AM rezilierea </a:t>
            </a:r>
            <a:r>
              <a:rPr lang="ro-RO" dirty="0" smtClean="0">
                <a:latin typeface="Calibri" panose="020F0502020204030204" pitchFamily="34" charset="0"/>
                <a:cs typeface="Calibri" panose="020F0502020204030204" pitchFamily="34" charset="0"/>
              </a:rPr>
              <a:t>acestuia</a:t>
            </a:r>
            <a:r>
              <a:rPr lang="en-US" dirty="0" smtClean="0">
                <a:latin typeface="Calibri" panose="020F0502020204030204" pitchFamily="34" charset="0"/>
                <a:cs typeface="Calibri" panose="020F0502020204030204" pitchFamily="34" charset="0"/>
              </a:rPr>
              <a:t>.</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AM poate suspenda </a:t>
            </a:r>
            <a:r>
              <a:rPr lang="ro-RO" dirty="0" smtClean="0">
                <a:latin typeface="Calibri" panose="020F0502020204030204" pitchFamily="34" charset="0"/>
                <a:cs typeface="Calibri" panose="020F0502020204030204" pitchFamily="34" charset="0"/>
              </a:rPr>
              <a:t>plăţile, </a:t>
            </a:r>
            <a:r>
              <a:rPr lang="ro-RO" dirty="0">
                <a:latin typeface="Calibri" panose="020F0502020204030204" pitchFamily="34" charset="0"/>
                <a:cs typeface="Calibri" panose="020F0502020204030204" pitchFamily="34" charset="0"/>
              </a:rPr>
              <a:t>după notificarea prealabilă a </a:t>
            </a:r>
            <a:r>
              <a:rPr lang="ro-RO" dirty="0" smtClean="0">
                <a:latin typeface="Calibri" panose="020F0502020204030204" pitchFamily="34" charset="0"/>
                <a:cs typeface="Calibri" panose="020F0502020204030204" pitchFamily="34" charset="0"/>
              </a:rPr>
              <a:t>Beneficiarului </a:t>
            </a:r>
            <a:r>
              <a:rPr lang="en-US" dirty="0" err="1" smtClean="0">
                <a:latin typeface="Calibri" panose="020F0502020204030204" pitchFamily="34" charset="0"/>
                <a:cs typeface="Calibri" panose="020F0502020204030204" pitchFamily="34" charset="0"/>
              </a:rPr>
              <a:t>privind</a:t>
            </a:r>
            <a:r>
              <a:rPr lang="ro-RO" dirty="0" smtClean="0">
                <a:latin typeface="Calibri" panose="020F0502020204030204" pitchFamily="34" charset="0"/>
                <a:cs typeface="Calibri" panose="020F0502020204030204" pitchFamily="34" charset="0"/>
              </a:rPr>
              <a:t> neîndeplinirea obligaţiilor sale contractuale</a:t>
            </a:r>
            <a:r>
              <a:rPr lang="en-US" dirty="0" smtClean="0">
                <a:latin typeface="Calibri" panose="020F0502020204030204" pitchFamily="34" charset="0"/>
                <a:cs typeface="Calibri" panose="020F0502020204030204" pitchFamily="34" charset="0"/>
              </a:rPr>
              <a:t>;</a:t>
            </a:r>
          </a:p>
          <a:p>
            <a:pPr marL="28575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se constată neconcordanţe </a:t>
            </a:r>
            <a:r>
              <a:rPr lang="ro-RO" dirty="0">
                <a:latin typeface="Calibri" panose="020F0502020204030204" pitchFamily="34" charset="0"/>
                <a:cs typeface="Calibri" panose="020F0502020204030204" pitchFamily="34" charset="0"/>
              </a:rPr>
              <a:t>între starea de fapt dovedită şi cele declarate de către Beneficiar în cererea de </a:t>
            </a:r>
            <a:r>
              <a:rPr lang="ro-RO" dirty="0" smtClean="0">
                <a:latin typeface="Calibri" panose="020F0502020204030204" pitchFamily="34" charset="0"/>
                <a:cs typeface="Calibri" panose="020F0502020204030204" pitchFamily="34" charset="0"/>
              </a:rPr>
              <a:t>finanţare (în caz de dublă finanțare);</a:t>
            </a:r>
          </a:p>
          <a:p>
            <a:pPr marL="285750" indent="-285750" algn="just">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a:t>
            </a:r>
            <a:r>
              <a:rPr lang="ro-RO" dirty="0">
                <a:latin typeface="Calibri" panose="020F0502020204030204" pitchFamily="34" charset="0"/>
                <a:cs typeface="Calibri" panose="020F0502020204030204" pitchFamily="34" charset="0"/>
              </a:rPr>
              <a:t>se constată că, </a:t>
            </a:r>
            <a:r>
              <a:rPr lang="ro-RO" b="1" dirty="0">
                <a:latin typeface="Calibri" panose="020F0502020204030204" pitchFamily="34" charset="0"/>
                <a:cs typeface="Calibri" panose="020F0502020204030204" pitchFamily="34" charset="0"/>
              </a:rPr>
              <a:t>până la finalizarea perioadei de durabilitate </a:t>
            </a:r>
            <a:r>
              <a:rPr lang="en-US" b="1" dirty="0" smtClean="0">
                <a:latin typeface="Calibri" panose="020F0502020204030204" pitchFamily="34" charset="0"/>
                <a:cs typeface="Calibri" panose="020F0502020204030204" pitchFamily="34" charset="0"/>
              </a:rPr>
              <a:t>ca</a:t>
            </a:r>
          </a:p>
          <a:p>
            <a:pPr algn="just">
              <a:lnSpc>
                <a:spcPct val="120000"/>
              </a:lnSpc>
            </a:pPr>
            <a:r>
              <a:rPr lang="ro-RO" dirty="0" smtClean="0">
                <a:latin typeface="Calibri" panose="020F0502020204030204" pitchFamily="34" charset="0"/>
                <a:cs typeface="Calibri" panose="020F0502020204030204" pitchFamily="34" charset="0"/>
              </a:rPr>
              <a:t>Beneficiarul </a:t>
            </a:r>
            <a:r>
              <a:rPr lang="ro-RO" dirty="0">
                <a:latin typeface="Calibri" panose="020F0502020204030204" pitchFamily="34" charset="0"/>
                <a:cs typeface="Calibri" panose="020F0502020204030204" pitchFamily="34" charset="0"/>
              </a:rPr>
              <a:t>constituie ipotecă asupra obiectelor / </a:t>
            </a:r>
            <a:r>
              <a:rPr lang="ro-RO" dirty="0" smtClean="0">
                <a:latin typeface="Calibri" panose="020F0502020204030204" pitchFamily="34" charset="0"/>
                <a:cs typeface="Calibri" panose="020F0502020204030204" pitchFamily="34" charset="0"/>
              </a:rPr>
              <a:t>bunurilor, </a:t>
            </a:r>
            <a:r>
              <a:rPr lang="ro-RO" b="1" i="1" dirty="0">
                <a:latin typeface="Calibri" panose="020F0502020204030204" pitchFamily="34" charset="0"/>
                <a:cs typeface="Calibri" panose="020F0502020204030204" pitchFamily="34" charset="0"/>
              </a:rPr>
              <a:t>fără respectarea prevederilor </a:t>
            </a:r>
            <a:r>
              <a:rPr lang="ro-RO" b="1" i="1" dirty="0" smtClean="0">
                <a:latin typeface="Calibri" panose="020F0502020204030204" pitchFamily="34" charset="0"/>
                <a:cs typeface="Calibri" panose="020F0502020204030204" pitchFamily="34" charset="0"/>
              </a:rPr>
              <a:t>Contractului </a:t>
            </a:r>
            <a:r>
              <a:rPr lang="ro-RO" b="1" i="1" dirty="0">
                <a:latin typeface="Calibri" panose="020F0502020204030204" pitchFamily="34" charset="0"/>
                <a:cs typeface="Calibri" panose="020F0502020204030204" pitchFamily="34" charset="0"/>
              </a:rPr>
              <a:t>de finanţare</a:t>
            </a:r>
            <a:r>
              <a:rPr lang="ro-RO" b="1" i="1" dirty="0" smtClean="0">
                <a:latin typeface="Calibri" panose="020F0502020204030204" pitchFamily="34" charset="0"/>
                <a:cs typeface="Calibri" panose="020F0502020204030204" pitchFamily="34" charset="0"/>
              </a:rPr>
              <a:t>.</a:t>
            </a:r>
          </a:p>
        </p:txBody>
      </p:sp>
      <p:sp>
        <p:nvSpPr>
          <p:cNvPr id="4" name="Slide Number Placeholder 3"/>
          <p:cNvSpPr>
            <a:spLocks noGrp="1"/>
          </p:cNvSpPr>
          <p:nvPr>
            <p:ph type="sldNum" sz="quarter" idx="12"/>
          </p:nvPr>
        </p:nvSpPr>
        <p:spPr>
          <a:xfrm>
            <a:off x="7020272" y="6489306"/>
            <a:ext cx="576064" cy="365125"/>
          </a:xfrm>
        </p:spPr>
        <p:txBody>
          <a:bodyPr/>
          <a:lstStyle/>
          <a:p>
            <a:fld id="{FA2CE5B5-3460-44E8-BCF4-236084A3745A}" type="slidenum">
              <a:rPr lang="ro-RO" smtClean="0"/>
              <a:pPr/>
              <a:t>25</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1389143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611560" y="548680"/>
            <a:ext cx="8077678" cy="5175712"/>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ro-RO" b="1" dirty="0" smtClean="0">
                <a:latin typeface="Calibri" panose="020F0502020204030204" pitchFamily="34" charset="0"/>
                <a:cs typeface="Calibri" panose="020F0502020204030204" pitchFamily="34" charset="0"/>
              </a:rPr>
              <a:t>Î</a:t>
            </a:r>
            <a:r>
              <a:rPr lang="x-none" b="1" smtClean="0">
                <a:latin typeface="Calibri" panose="020F0502020204030204" pitchFamily="34" charset="0"/>
                <a:cs typeface="Calibri" panose="020F0502020204030204" pitchFamily="34" charset="0"/>
              </a:rPr>
              <a:t>NCETAREA CONTRACTULUI</a:t>
            </a:r>
            <a:endParaRPr lang="ro-RO" b="1" dirty="0" smtClean="0">
              <a:latin typeface="Calibri" panose="020F0502020204030204" pitchFamily="34" charset="0"/>
              <a:cs typeface="Calibri" panose="020F0502020204030204" pitchFamily="34" charset="0"/>
            </a:endParaRPr>
          </a:p>
          <a:p>
            <a:pPr marL="285750" indent="-285750" algn="just">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a:t>
            </a:r>
            <a:r>
              <a:rPr lang="ro-RO" dirty="0">
                <a:latin typeface="Calibri" panose="020F0502020204030204" pitchFamily="34" charset="0"/>
                <a:cs typeface="Calibri" panose="020F0502020204030204" pitchFamily="34" charset="0"/>
              </a:rPr>
              <a:t>se constată încălcarea prevederilor art. 7 alin. (5)-(6), (8) și (11) din Condițiile generale, precum și art. </a:t>
            </a:r>
            <a:r>
              <a:rPr lang="en-US" dirty="0" smtClean="0">
                <a:latin typeface="Calibri" panose="020F0502020204030204" pitchFamily="34" charset="0"/>
                <a:cs typeface="Calibri" panose="020F0502020204030204" pitchFamily="34" charset="0"/>
              </a:rPr>
              <a:t>3</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alin. (5), (11), (12) și (23) ale prezentei </a:t>
            </a:r>
            <a:r>
              <a:rPr lang="ro-RO" dirty="0" smtClean="0">
                <a:latin typeface="Calibri" panose="020F0502020204030204" pitchFamily="34" charset="0"/>
                <a:cs typeface="Calibri" panose="020F0502020204030204" pitchFamily="34" charset="0"/>
              </a:rPr>
              <a:t>secțiuni;</a:t>
            </a:r>
          </a:p>
          <a:p>
            <a:pPr marL="285750" indent="-285750" algn="just">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Pentru proiectele </a:t>
            </a:r>
            <a:r>
              <a:rPr lang="ro-RO" dirty="0" smtClean="0">
                <a:latin typeface="Calibri" panose="020F0502020204030204" pitchFamily="34" charset="0"/>
                <a:cs typeface="Calibri" panose="020F0502020204030204" pitchFamily="34" charset="0"/>
              </a:rPr>
              <a:t>care au contractul </a:t>
            </a:r>
            <a:r>
              <a:rPr lang="ro-RO" dirty="0">
                <a:latin typeface="Calibri" panose="020F0502020204030204" pitchFamily="34" charset="0"/>
                <a:cs typeface="Calibri" panose="020F0502020204030204" pitchFamily="34" charset="0"/>
              </a:rPr>
              <a:t>de lucrări </a:t>
            </a:r>
            <a:r>
              <a:rPr lang="ro-RO" dirty="0" smtClean="0">
                <a:latin typeface="Calibri" panose="020F0502020204030204" pitchFamily="34" charset="0"/>
                <a:cs typeface="Calibri" panose="020F0502020204030204" pitchFamily="34" charset="0"/>
              </a:rPr>
              <a:t>încheiat </a:t>
            </a:r>
            <a:r>
              <a:rPr lang="ro-RO" dirty="0">
                <a:latin typeface="Calibri" panose="020F0502020204030204" pitchFamily="34" charset="0"/>
                <a:cs typeface="Calibri" panose="020F0502020204030204" pitchFamily="34" charset="0"/>
              </a:rPr>
              <a:t>înainte de intrarea în vigoare a </a:t>
            </a:r>
            <a:r>
              <a:rPr lang="ro-RO" dirty="0" smtClean="0">
                <a:latin typeface="Calibri" panose="020F0502020204030204" pitchFamily="34" charset="0"/>
                <a:cs typeface="Calibri" panose="020F0502020204030204" pitchFamily="34" charset="0"/>
              </a:rPr>
              <a:t>contractului de finanțare, </a:t>
            </a:r>
            <a:r>
              <a:rPr lang="ro-RO" dirty="0">
                <a:latin typeface="Calibri" panose="020F0502020204030204" pitchFamily="34" charset="0"/>
                <a:cs typeface="Calibri" panose="020F0502020204030204" pitchFamily="34" charset="0"/>
              </a:rPr>
              <a:t>dacă </a:t>
            </a:r>
            <a:r>
              <a:rPr lang="ro-RO" dirty="0" smtClean="0">
                <a:latin typeface="Calibri" panose="020F0502020204030204" pitchFamily="34" charset="0"/>
                <a:cs typeface="Calibri" panose="020F0502020204030204" pitchFamily="34" charset="0"/>
              </a:rPr>
              <a:t>se </a:t>
            </a:r>
            <a:r>
              <a:rPr lang="ro-RO" dirty="0">
                <a:latin typeface="Calibri" panose="020F0502020204030204" pitchFamily="34" charset="0"/>
                <a:cs typeface="Calibri" panose="020F0502020204030204" pitchFamily="34" charset="0"/>
              </a:rPr>
              <a:t>constată necesitatea aplicării de corecții financiare în procent de  100% din valoarea </a:t>
            </a:r>
            <a:r>
              <a:rPr lang="ro-RO" dirty="0" smtClean="0">
                <a:latin typeface="Calibri" panose="020F0502020204030204" pitchFamily="34" charset="0"/>
                <a:cs typeface="Calibri" panose="020F0502020204030204" pitchFamily="34" charset="0"/>
              </a:rPr>
              <a:t>contractului;</a:t>
            </a:r>
          </a:p>
          <a:p>
            <a:pPr marL="285750" indent="-285750" algn="just">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Orice modificare a componenţei parteneriatului cu încălcarea prevederilor art. </a:t>
            </a:r>
            <a:r>
              <a:rPr lang="en-US" dirty="0" smtClean="0">
                <a:latin typeface="Calibri" panose="020F0502020204030204" pitchFamily="34" charset="0"/>
                <a:cs typeface="Calibri" panose="020F0502020204030204" pitchFamily="34" charset="0"/>
              </a:rPr>
              <a:t>8</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alin. (4) al prezentei secțiuni </a:t>
            </a:r>
            <a:r>
              <a:rPr lang="ro-RO" dirty="0" smtClean="0">
                <a:latin typeface="Calibri" panose="020F0502020204030204" pitchFamily="34" charset="0"/>
                <a:cs typeface="Calibri" panose="020F0502020204030204" pitchFamily="34" charset="0"/>
              </a:rPr>
              <a:t>;</a:t>
            </a:r>
          </a:p>
          <a:p>
            <a:pPr marL="285750" indent="-285750" algn="just">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a:t>
            </a:r>
            <a:r>
              <a:rPr lang="ro-RO" dirty="0">
                <a:latin typeface="Calibri" panose="020F0502020204030204" pitchFamily="34" charset="0"/>
                <a:cs typeface="Calibri" panose="020F0502020204030204" pitchFamily="34" charset="0"/>
              </a:rPr>
              <a:t>până la finalizarea perioadei de </a:t>
            </a:r>
            <a:r>
              <a:rPr lang="ro-RO" dirty="0" smtClean="0">
                <a:latin typeface="Calibri" panose="020F0502020204030204" pitchFamily="34" charset="0"/>
                <a:cs typeface="Calibri" panose="020F0502020204030204" pitchFamily="34" charset="0"/>
              </a:rPr>
              <a:t>durabilitate, </a:t>
            </a:r>
            <a:r>
              <a:rPr lang="ro-RO" dirty="0">
                <a:latin typeface="Calibri" panose="020F0502020204030204" pitchFamily="34" charset="0"/>
                <a:cs typeface="Calibri" panose="020F0502020204030204" pitchFamily="34" charset="0"/>
              </a:rPr>
              <a:t>proiectul </a:t>
            </a:r>
            <a:r>
              <a:rPr lang="ro-RO" dirty="0" smtClean="0">
                <a:latin typeface="Calibri" panose="020F0502020204030204" pitchFamily="34" charset="0"/>
                <a:cs typeface="Calibri" panose="020F0502020204030204" pitchFamily="34" charset="0"/>
              </a:rPr>
              <a:t>este declarat neeligibil - </a:t>
            </a:r>
            <a:r>
              <a:rPr lang="ro-RO" b="1" dirty="0">
                <a:latin typeface="Calibri" panose="020F0502020204030204" pitchFamily="34" charset="0"/>
                <a:cs typeface="Calibri" panose="020F0502020204030204" pitchFamily="34" charset="0"/>
              </a:rPr>
              <a:t>Beneficiarul are obligaţia de a informa OI/AM în termen de 15 (cincisprezece) zile </a:t>
            </a:r>
            <a:r>
              <a:rPr lang="ro-RO" b="1" dirty="0" smtClean="0">
                <a:latin typeface="Calibri" panose="020F0502020204030204" pitchFamily="34" charset="0"/>
                <a:cs typeface="Calibri" panose="020F0502020204030204" pitchFamily="34" charset="0"/>
              </a:rPr>
              <a:t>calendaristice</a:t>
            </a:r>
            <a:r>
              <a:rPr lang="ro-RO" dirty="0" smtClean="0">
                <a:latin typeface="Calibri" panose="020F0502020204030204" pitchFamily="34" charset="0"/>
                <a:cs typeface="Calibri" panose="020F0502020204030204" pitchFamily="34" charset="0"/>
              </a:rPr>
              <a:t> - orice situaţie </a:t>
            </a:r>
            <a:r>
              <a:rPr lang="ro-RO" dirty="0">
                <a:latin typeface="Calibri" panose="020F0502020204030204" pitchFamily="34" charset="0"/>
                <a:cs typeface="Calibri" panose="020F0502020204030204" pitchFamily="34" charset="0"/>
              </a:rPr>
              <a:t>care determină sau poate determina neeligibilitatea </a:t>
            </a:r>
            <a:r>
              <a:rPr lang="ro-RO" dirty="0" smtClean="0">
                <a:latin typeface="Calibri" panose="020F0502020204030204" pitchFamily="34" charset="0"/>
                <a:cs typeface="Calibri" panose="020F0502020204030204" pitchFamily="34" charset="0"/>
              </a:rPr>
              <a:t>Proiectului.</a:t>
            </a:r>
          </a:p>
        </p:txBody>
      </p:sp>
      <p:sp>
        <p:nvSpPr>
          <p:cNvPr id="4" name="Slide Number Placeholder 3"/>
          <p:cNvSpPr>
            <a:spLocks noGrp="1"/>
          </p:cNvSpPr>
          <p:nvPr>
            <p:ph type="sldNum" sz="quarter" idx="12"/>
          </p:nvPr>
        </p:nvSpPr>
        <p:spPr>
          <a:xfrm>
            <a:off x="7092280" y="6465452"/>
            <a:ext cx="504056" cy="365125"/>
          </a:xfrm>
        </p:spPr>
        <p:txBody>
          <a:bodyPr/>
          <a:lstStyle/>
          <a:p>
            <a:fld id="{FA2CE5B5-3460-44E8-BCF4-236084A3745A}" type="slidenum">
              <a:rPr lang="ro-RO" smtClean="0"/>
              <a:pPr/>
              <a:t>26</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302829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603609" y="548680"/>
            <a:ext cx="8077678" cy="5412379"/>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p>
          <a:p>
            <a:pPr>
              <a:lnSpc>
                <a:spcPct val="130000"/>
              </a:lnSpc>
              <a:spcBef>
                <a:spcPts val="600"/>
              </a:spcBef>
            </a:pPr>
            <a:r>
              <a:rPr lang="ro-RO" b="1" dirty="0" smtClean="0">
                <a:latin typeface="Calibri" panose="020F0502020204030204" pitchFamily="34" charset="0"/>
                <a:cs typeface="Calibri" panose="020F0502020204030204" pitchFamily="34" charset="0"/>
              </a:rPr>
              <a:t>Î</a:t>
            </a:r>
            <a:r>
              <a:rPr lang="x-none" b="1" smtClean="0">
                <a:latin typeface="Calibri" panose="020F0502020204030204" pitchFamily="34" charset="0"/>
                <a:cs typeface="Calibri" panose="020F0502020204030204" pitchFamily="34" charset="0"/>
              </a:rPr>
              <a:t>NCETAREA CONTRACTULUI</a:t>
            </a:r>
            <a:endParaRPr lang="ro-RO" b="1" dirty="0" smtClean="0">
              <a:latin typeface="Calibri" panose="020F0502020204030204" pitchFamily="34" charset="0"/>
              <a:cs typeface="Calibri" panose="020F0502020204030204" pitchFamily="34" charset="0"/>
            </a:endParaRPr>
          </a:p>
          <a:p>
            <a:pPr marL="285750" indent="-285750" algn="just">
              <a:lnSpc>
                <a:spcPct val="130000"/>
              </a:lnSpc>
              <a:spcBef>
                <a:spcPts val="600"/>
              </a:spcBef>
              <a:buFont typeface="Arial" panose="020B0604020202020204" pitchFamily="34" charset="0"/>
              <a:buChar char="•"/>
            </a:pP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cazul în care obiectele / bunurile, </a:t>
            </a:r>
            <a:r>
              <a:rPr lang="ro-RO" dirty="0" smtClean="0">
                <a:latin typeface="Calibri" panose="020F0502020204030204" pitchFamily="34" charset="0"/>
                <a:cs typeface="Calibri" panose="020F0502020204030204" pitchFamily="34" charset="0"/>
              </a:rPr>
              <a:t>finanţate sunt folosite în alte scopuri sau sunt înstrăinate sub orice formă</a:t>
            </a:r>
            <a:r>
              <a:rPr lang="ro-RO" dirty="0">
                <a:latin typeface="Calibri" panose="020F0502020204030204" pitchFamily="34" charset="0"/>
                <a:cs typeface="Calibri" panose="020F0502020204030204" pitchFamily="34" charset="0"/>
              </a:rPr>
              <a:t>, oricând până la finalizarea perioadei de </a:t>
            </a:r>
            <a:r>
              <a:rPr lang="ro-RO" dirty="0" smtClean="0">
                <a:latin typeface="Calibri" panose="020F0502020204030204" pitchFamily="34" charset="0"/>
                <a:cs typeface="Calibri" panose="020F0502020204030204" pitchFamily="34" charset="0"/>
              </a:rPr>
              <a:t>durabilitate;</a:t>
            </a:r>
          </a:p>
          <a:p>
            <a:pPr marL="285750" lvl="1" indent="-285750" algn="just">
              <a:lnSpc>
                <a:spcPct val="130000"/>
              </a:lnSpc>
              <a:spcBef>
                <a:spcPts val="600"/>
              </a:spcBef>
              <a:buFont typeface="Arial" panose="020B0604020202020204" pitchFamily="34" charset="0"/>
              <a:buChar char="•"/>
            </a:pPr>
            <a:r>
              <a:rPr lang="vi-VN" dirty="0" smtClean="0">
                <a:latin typeface="Calibri" panose="020F0502020204030204" pitchFamily="34" charset="0"/>
                <a:cs typeface="Calibri" panose="020F0502020204030204" pitchFamily="34" charset="0"/>
              </a:rPr>
              <a:t>Dacă</a:t>
            </a:r>
            <a:r>
              <a:rPr lang="ro-RO" dirty="0" smtClean="0">
                <a:latin typeface="Calibri" panose="020F0502020204030204" pitchFamily="34" charset="0"/>
                <a:cs typeface="Calibri" panose="020F0502020204030204" pitchFamily="34" charset="0"/>
              </a:rPr>
              <a:t> Beneficiarul  </a:t>
            </a:r>
            <a:r>
              <a:rPr lang="ro-RO" dirty="0">
                <a:latin typeface="Calibri" panose="020F0502020204030204" pitchFamily="34" charset="0"/>
                <a:cs typeface="Calibri" panose="020F0502020204030204" pitchFamily="34" charset="0"/>
              </a:rPr>
              <a:t>este de drept în întârziere prin simplul fapt al încălcării prevederilor prezentului </a:t>
            </a:r>
            <a:r>
              <a:rPr lang="ro-RO" dirty="0" smtClean="0">
                <a:latin typeface="Calibri" panose="020F0502020204030204" pitchFamily="34" charset="0"/>
                <a:cs typeface="Calibri" panose="020F0502020204030204" pitchFamily="34" charset="0"/>
              </a:rPr>
              <a:t>Contract;</a:t>
            </a:r>
          </a:p>
          <a:p>
            <a:pPr marL="0" lvl="1" algn="just">
              <a:lnSpc>
                <a:spcPct val="130000"/>
              </a:lnSpc>
              <a:spcBef>
                <a:spcPts val="600"/>
              </a:spcBef>
            </a:pPr>
            <a:r>
              <a:rPr lang="ro-RO" b="1" dirty="0" smtClean="0">
                <a:latin typeface="Calibri" panose="020F0502020204030204" pitchFamily="34" charset="0"/>
                <a:cs typeface="Calibri" panose="020F0502020204030204" pitchFamily="34" charset="0"/>
              </a:rPr>
              <a:t>ALTE CONDIȚII</a:t>
            </a:r>
          </a:p>
          <a:p>
            <a:pPr marL="285750" lvl="1" indent="-285750" algn="just">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În cazul rezilierii </a:t>
            </a:r>
            <a:r>
              <a:rPr lang="ro-RO" dirty="0" smtClean="0">
                <a:latin typeface="Calibri" panose="020F0502020204030204" pitchFamily="34" charset="0"/>
                <a:cs typeface="Calibri" panose="020F0502020204030204" pitchFamily="34" charset="0"/>
              </a:rPr>
              <a:t>la recuperarea </a:t>
            </a:r>
            <a:r>
              <a:rPr lang="ro-RO" dirty="0">
                <a:latin typeface="Calibri" panose="020F0502020204030204" pitchFamily="34" charset="0"/>
                <a:cs typeface="Calibri" panose="020F0502020204030204" pitchFamily="34" charset="0"/>
              </a:rPr>
              <a:t>finanțării nerambursabile </a:t>
            </a:r>
            <a:r>
              <a:rPr lang="ro-RO" dirty="0" smtClean="0">
                <a:latin typeface="Calibri" panose="020F0502020204030204" pitchFamily="34" charset="0"/>
                <a:cs typeface="Calibri" panose="020F0502020204030204" pitchFamily="34" charset="0"/>
              </a:rPr>
              <a:t>se </a:t>
            </a:r>
            <a:r>
              <a:rPr lang="ro-RO" dirty="0">
                <a:latin typeface="Calibri" panose="020F0502020204030204" pitchFamily="34" charset="0"/>
                <a:cs typeface="Calibri" panose="020F0502020204030204" pitchFamily="34" charset="0"/>
              </a:rPr>
              <a:t>vor calcula dobânzi de 0,02% pe zi de întârziere </a:t>
            </a:r>
            <a:r>
              <a:rPr lang="ro-RO" dirty="0" smtClean="0">
                <a:latin typeface="Calibri" panose="020F0502020204030204" pitchFamily="34" charset="0"/>
                <a:cs typeface="Calibri" panose="020F0502020204030204" pitchFamily="34" charset="0"/>
              </a:rPr>
              <a:t>;</a:t>
            </a:r>
          </a:p>
          <a:p>
            <a:pPr marL="285750" lvl="1" indent="-285750" algn="just">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AM dezangajează fondurile rămase neutilizate în urma finalizării implementării contractelor de achiziție </a:t>
            </a:r>
            <a:r>
              <a:rPr lang="ro-RO" dirty="0" smtClean="0">
                <a:latin typeface="Calibri" panose="020F0502020204030204" pitchFamily="34" charset="0"/>
                <a:cs typeface="Calibri" panose="020F0502020204030204" pitchFamily="34" charset="0"/>
              </a:rPr>
              <a:t>publică;</a:t>
            </a:r>
          </a:p>
          <a:p>
            <a:pPr marL="285750" lvl="1" indent="-285750" algn="just">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Beneficiarul are obligația publicării pe site-ul propriu a informațiilor  referitoare la  denumirea contractorilor</a:t>
            </a:r>
            <a:r>
              <a:rPr lang="ro-RO"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 - în condițiile art</a:t>
            </a:r>
            <a:r>
              <a:rPr lang="ro-RO" dirty="0">
                <a:latin typeface="Calibri" panose="020F0502020204030204" pitchFamily="34" charset="0"/>
                <a:cs typeface="Calibri" panose="020F0502020204030204" pitchFamily="34" charset="0"/>
              </a:rPr>
              <a:t>. 57 din Legea nr. 98/2016 privind achizițiile publice</a:t>
            </a:r>
            <a:r>
              <a:rPr lang="ro-RO" dirty="0" smtClean="0">
                <a:latin typeface="Calibri" panose="020F0502020204030204" pitchFamily="34" charset="0"/>
                <a:cs typeface="Calibri" panose="020F0502020204030204" pitchFamily="34" charset="0"/>
              </a:rPr>
              <a:t>;</a:t>
            </a:r>
          </a:p>
        </p:txBody>
      </p:sp>
      <p:sp>
        <p:nvSpPr>
          <p:cNvPr id="4" name="Slide Number Placeholder 3"/>
          <p:cNvSpPr>
            <a:spLocks noGrp="1"/>
          </p:cNvSpPr>
          <p:nvPr>
            <p:ph type="sldNum" sz="quarter" idx="12"/>
          </p:nvPr>
        </p:nvSpPr>
        <p:spPr>
          <a:xfrm>
            <a:off x="7092280" y="6473403"/>
            <a:ext cx="504056" cy="365125"/>
          </a:xfrm>
        </p:spPr>
        <p:txBody>
          <a:bodyPr/>
          <a:lstStyle/>
          <a:p>
            <a:fld id="{FA2CE5B5-3460-44E8-BCF4-236084A3745A}" type="slidenum">
              <a:rPr lang="ro-RO" smtClean="0"/>
              <a:pPr/>
              <a:t>27</a:t>
            </a:fld>
            <a:endParaRPr lang="ro-RO"/>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5267451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6" name="Rectangle 5"/>
          <p:cNvSpPr/>
          <p:nvPr/>
        </p:nvSpPr>
        <p:spPr>
          <a:xfrm>
            <a:off x="467544" y="404664"/>
            <a:ext cx="8352928" cy="4960717"/>
          </a:xfrm>
          <a:prstGeom prst="rect">
            <a:avLst/>
          </a:prstGeom>
        </p:spPr>
        <p:txBody>
          <a:bodyPr wrap="square">
            <a:spAutoFit/>
          </a:bodyPr>
          <a:lstStyle/>
          <a:p>
            <a:pPr>
              <a:lnSpc>
                <a:spcPct val="130000"/>
              </a:lnSpc>
              <a:spcBef>
                <a:spcPts val="600"/>
              </a:spcBef>
            </a:pP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APLICABILE </a:t>
            </a:r>
            <a:r>
              <a:rPr lang="ro-RO" b="1" dirty="0">
                <a:latin typeface="Calibri" panose="020F0502020204030204" pitchFamily="34" charset="0"/>
                <a:cs typeface="Calibri" panose="020F0502020204030204" pitchFamily="34" charset="0"/>
              </a:rPr>
              <a:t>POR </a:t>
            </a:r>
            <a:r>
              <a:rPr lang="ro-RO" b="1" dirty="0" smtClean="0">
                <a:latin typeface="Calibri" panose="020F0502020204030204" pitchFamily="34" charset="0"/>
                <a:cs typeface="Calibri" panose="020F0502020204030204" pitchFamily="34" charset="0"/>
              </a:rPr>
              <a:t>2014-2020</a:t>
            </a:r>
            <a:endParaRPr lang="en-US" b="1" dirty="0" smtClean="0">
              <a:latin typeface="Calibri" panose="020F0502020204030204" pitchFamily="34" charset="0"/>
              <a:cs typeface="Calibri" panose="020F0502020204030204" pitchFamily="34" charset="0"/>
            </a:endParaRPr>
          </a:p>
          <a:p>
            <a:pPr>
              <a:lnSpc>
                <a:spcPct val="130000"/>
              </a:lnSpc>
              <a:spcBef>
                <a:spcPts val="600"/>
              </a:spcBef>
            </a:pPr>
            <a:endParaRPr lang="ro-RO" b="1" dirty="0" smtClean="0">
              <a:latin typeface="Calibri" panose="020F0502020204030204" pitchFamily="34" charset="0"/>
              <a:cs typeface="Calibri" panose="020F0502020204030204" pitchFamily="34" charset="0"/>
            </a:endParaRPr>
          </a:p>
          <a:p>
            <a:pPr marL="0" lvl="1" algn="just">
              <a:lnSpc>
                <a:spcPct val="130000"/>
              </a:lnSpc>
              <a:spcBef>
                <a:spcPts val="600"/>
              </a:spcBef>
            </a:pPr>
            <a:r>
              <a:rPr lang="ro-RO" b="1" dirty="0" smtClean="0">
                <a:latin typeface="Calibri" panose="020F0502020204030204" pitchFamily="34" charset="0"/>
                <a:cs typeface="Calibri" panose="020F0502020204030204" pitchFamily="34" charset="0"/>
              </a:rPr>
              <a:t>ALTE CONDIȚII</a:t>
            </a:r>
          </a:p>
          <a:p>
            <a:pPr marL="285750" lvl="1" indent="-285750" algn="just">
              <a:lnSpc>
                <a:spcPct val="120000"/>
              </a:lnSpc>
              <a:buFont typeface="Arial" panose="020B0604020202020204" pitchFamily="34" charset="0"/>
              <a:buChar char="•"/>
            </a:pPr>
            <a:r>
              <a:rPr lang="ro-RO" b="1" dirty="0">
                <a:latin typeface="Calibri" panose="020F0502020204030204" pitchFamily="34" charset="0"/>
                <a:cs typeface="Calibri" panose="020F0502020204030204" pitchFamily="34" charset="0"/>
              </a:rPr>
              <a:t>Beneficiarul se obligă</a:t>
            </a:r>
            <a:r>
              <a:rPr lang="ro-RO" dirty="0">
                <a:latin typeface="Calibri" panose="020F0502020204030204" pitchFamily="34" charset="0"/>
                <a:cs typeface="Calibri" panose="020F0502020204030204" pitchFamily="34" charset="0"/>
              </a:rPr>
              <a:t>, ca </a:t>
            </a:r>
            <a:r>
              <a:rPr lang="ro-RO" b="1" dirty="0">
                <a:latin typeface="Calibri" panose="020F0502020204030204" pitchFamily="34" charset="0"/>
                <a:cs typeface="Calibri" panose="020F0502020204030204" pitchFamily="34" charset="0"/>
              </a:rPr>
              <a:t>în termen de 30 de zile </a:t>
            </a:r>
            <a:r>
              <a:rPr lang="ro-RO" dirty="0">
                <a:latin typeface="Calibri" panose="020F0502020204030204" pitchFamily="34" charset="0"/>
                <a:cs typeface="Calibri" panose="020F0502020204030204" pitchFamily="34" charset="0"/>
              </a:rPr>
              <a:t>de la finalizarea implementării proiectului, </a:t>
            </a:r>
            <a:r>
              <a:rPr lang="ro-RO" b="1" dirty="0">
                <a:latin typeface="Calibri" panose="020F0502020204030204" pitchFamily="34" charset="0"/>
                <a:cs typeface="Calibri" panose="020F0502020204030204" pitchFamily="34" charset="0"/>
              </a:rPr>
              <a:t>să publice pe site-ul propriu rezultatele obținute prin </a:t>
            </a:r>
            <a:r>
              <a:rPr lang="ro-RO" b="1" dirty="0" smtClean="0">
                <a:latin typeface="Calibri" panose="020F0502020204030204" pitchFamily="34" charset="0"/>
                <a:cs typeface="Calibri" panose="020F0502020204030204" pitchFamily="34" charset="0"/>
              </a:rPr>
              <a:t>proiect </a:t>
            </a:r>
            <a:r>
              <a:rPr lang="ro-RO" b="1" dirty="0">
                <a:latin typeface="Calibri" panose="020F0502020204030204" pitchFamily="34" charset="0"/>
                <a:cs typeface="Calibri" panose="020F0502020204030204" pitchFamily="34" charset="0"/>
              </a:rPr>
              <a:t>și să notifice </a:t>
            </a:r>
            <a:r>
              <a:rPr lang="ro-RO" b="1" dirty="0" smtClean="0">
                <a:latin typeface="Calibri" panose="020F0502020204030204" pitchFamily="34" charset="0"/>
                <a:cs typeface="Calibri" panose="020F0502020204030204" pitchFamily="34" charset="0"/>
              </a:rPr>
              <a:t>AM;</a:t>
            </a:r>
            <a:endParaRPr lang="en-US" b="1" dirty="0" smtClean="0">
              <a:latin typeface="Calibri" panose="020F0502020204030204" pitchFamily="34" charset="0"/>
              <a:cs typeface="Calibri" panose="020F0502020204030204" pitchFamily="34" charset="0"/>
            </a:endParaRPr>
          </a:p>
          <a:p>
            <a:pPr marL="285750" lvl="1" indent="-285750" algn="just">
              <a:lnSpc>
                <a:spcPct val="120000"/>
              </a:lnSpc>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0" lvl="1" algn="just">
              <a:lnSpc>
                <a:spcPct val="120000"/>
              </a:lnSpc>
            </a:pPr>
            <a:r>
              <a:rPr lang="en-US" b="1" dirty="0" smtClean="0">
                <a:latin typeface="Calibri" panose="020F0502020204030204" pitchFamily="34" charset="0"/>
                <a:cs typeface="Calibri" panose="020F0502020204030204" pitchFamily="34" charset="0"/>
              </a:rPr>
              <a:t>IMPORTANT !!!</a:t>
            </a:r>
          </a:p>
          <a:p>
            <a:pPr marL="342900" lvl="1" indent="-342900" algn="just">
              <a:lnSpc>
                <a:spcPct val="120000"/>
              </a:lnSpc>
              <a:buFont typeface="+mj-lt"/>
              <a:buAutoNum type="arabicPeriod"/>
            </a:pPr>
            <a:r>
              <a:rPr lang="en-US" b="1" dirty="0" err="1" smtClean="0">
                <a:latin typeface="Calibri" panose="020F0502020204030204" pitchFamily="34" charset="0"/>
                <a:cs typeface="Calibri" panose="020F0502020204030204" pitchFamily="34" charset="0"/>
              </a:rPr>
              <a:t>Cititi</a:t>
            </a:r>
            <a:r>
              <a:rPr lang="en-US" b="1" dirty="0" smtClean="0">
                <a:latin typeface="Calibri" panose="020F0502020204030204" pitchFamily="34" charset="0"/>
                <a:cs typeface="Calibri" panose="020F0502020204030204" pitchFamily="34" charset="0"/>
              </a:rPr>
              <a:t> cu </a:t>
            </a:r>
            <a:r>
              <a:rPr lang="en-US" b="1" dirty="0" err="1" smtClean="0">
                <a:latin typeface="Calibri" panose="020F0502020204030204" pitchFamily="34" charset="0"/>
                <a:cs typeface="Calibri" panose="020F0502020204030204" pitchFamily="34" charset="0"/>
              </a:rPr>
              <a:t>atentie</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prevederile</a:t>
            </a:r>
            <a:r>
              <a:rPr lang="en-US" b="1" dirty="0" smtClean="0">
                <a:latin typeface="Calibri" panose="020F0502020204030204" pitchFamily="34" charset="0"/>
                <a:cs typeface="Calibri" panose="020F0502020204030204" pitchFamily="34" charset="0"/>
              </a:rPr>
              <a:t> din:</a:t>
            </a:r>
          </a:p>
          <a:p>
            <a:pPr marL="742950" lvl="2" indent="-285750" algn="just">
              <a:lnSpc>
                <a:spcPct val="120000"/>
              </a:lnSpc>
              <a:buFont typeface="Arial" panose="020B0604020202020204" pitchFamily="34" charset="0"/>
              <a:buChar char="•"/>
            </a:pPr>
            <a:r>
              <a:rPr lang="en-US" b="1" dirty="0" err="1" smtClean="0">
                <a:latin typeface="Calibri" panose="020F0502020204030204" pitchFamily="34" charset="0"/>
                <a:cs typeface="Calibri" panose="020F0502020204030204" pitchFamily="34" charset="0"/>
              </a:rPr>
              <a:t>Anexa</a:t>
            </a:r>
            <a:r>
              <a:rPr lang="en-US" b="1" dirty="0" smtClean="0">
                <a:latin typeface="Calibri" panose="020F0502020204030204" pitchFamily="34" charset="0"/>
                <a:cs typeface="Calibri" panose="020F0502020204030204" pitchFamily="34" charset="0"/>
              </a:rPr>
              <a:t> 1/</a:t>
            </a:r>
            <a:r>
              <a:rPr lang="en-US" b="1" dirty="0" err="1" smtClean="0">
                <a:latin typeface="Calibri" panose="020F0502020204030204" pitchFamily="34" charset="0"/>
                <a:cs typeface="Calibri" panose="020F0502020204030204" pitchFamily="34" charset="0"/>
              </a:rPr>
              <a:t>Sectiunea</a:t>
            </a:r>
            <a:r>
              <a:rPr lang="en-US" b="1" dirty="0" smtClean="0">
                <a:latin typeface="Calibri" panose="020F0502020204030204" pitchFamily="34" charset="0"/>
                <a:cs typeface="Calibri" panose="020F0502020204030204" pitchFamily="34" charset="0"/>
              </a:rPr>
              <a:t> I</a:t>
            </a:r>
            <a:r>
              <a:rPr lang="en-US" dirty="0" smtClean="0">
                <a:latin typeface="Calibri" panose="020F0502020204030204" pitchFamily="34" charset="0"/>
                <a:cs typeface="Calibri" panose="020F0502020204030204" pitchFamily="34" charset="0"/>
              </a:rPr>
              <a:t>I - </a:t>
            </a:r>
            <a:r>
              <a:rPr lang="it-IT" b="1" dirty="0">
                <a:latin typeface="Calibri" panose="020F0502020204030204" pitchFamily="34" charset="0"/>
                <a:cs typeface="Calibri" panose="020F0502020204030204" pitchFamily="34" charset="0"/>
              </a:rPr>
              <a:t>Condiții specifice aplicabile Priorității de </a:t>
            </a:r>
            <a:r>
              <a:rPr lang="it-IT" b="1" dirty="0" smtClean="0">
                <a:latin typeface="Calibri" panose="020F0502020204030204" pitchFamily="34" charset="0"/>
                <a:cs typeface="Calibri" panose="020F0502020204030204" pitchFamily="34" charset="0"/>
              </a:rPr>
              <a:t>investiții;</a:t>
            </a:r>
          </a:p>
          <a:p>
            <a:pPr marL="742950" lvl="2" indent="-285750" algn="just">
              <a:lnSpc>
                <a:spcPct val="120000"/>
              </a:lnSpc>
              <a:buFont typeface="Arial" panose="020B0604020202020204" pitchFamily="34" charset="0"/>
              <a:buChar char="•"/>
            </a:pPr>
            <a:r>
              <a:rPr lang="en-US" b="1" dirty="0" err="1">
                <a:latin typeface="Calibri" panose="020F0502020204030204" pitchFamily="34" charset="0"/>
                <a:cs typeface="Calibri" panose="020F0502020204030204" pitchFamily="34" charset="0"/>
              </a:rPr>
              <a:t>Anexa</a:t>
            </a:r>
            <a:r>
              <a:rPr lang="en-US" b="1" dirty="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2</a:t>
            </a:r>
            <a:r>
              <a:rPr lang="en-US"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Aspecte</a:t>
            </a:r>
            <a:r>
              <a:rPr lang="en-US" b="1" dirty="0" smtClean="0">
                <a:latin typeface="Calibri" panose="020F0502020204030204" pitchFamily="34" charset="0"/>
                <a:cs typeface="Calibri" panose="020F0502020204030204" pitchFamily="34" charset="0"/>
              </a:rPr>
              <a:t> de </a:t>
            </a:r>
            <a:r>
              <a:rPr lang="en-US" b="1" dirty="0" err="1" smtClean="0">
                <a:latin typeface="Calibri" panose="020F0502020204030204" pitchFamily="34" charset="0"/>
                <a:cs typeface="Calibri" panose="020F0502020204030204" pitchFamily="34" charset="0"/>
              </a:rPr>
              <a:t>monitorizat</a:t>
            </a:r>
            <a:r>
              <a:rPr lang="en-US" b="1" dirty="0" smtClean="0">
                <a:latin typeface="Calibri" panose="020F0502020204030204" pitchFamily="34" charset="0"/>
                <a:cs typeface="Calibri" panose="020F0502020204030204" pitchFamily="34" charset="0"/>
              </a:rPr>
              <a:t>;</a:t>
            </a:r>
          </a:p>
          <a:p>
            <a:pPr marL="342900" lvl="1" indent="-342900" algn="just">
              <a:lnSpc>
                <a:spcPct val="120000"/>
              </a:lnSpc>
              <a:buFont typeface="+mj-lt"/>
              <a:buAutoNum type="arabicPeriod"/>
            </a:pPr>
            <a:r>
              <a:rPr lang="en-US" b="1" dirty="0" err="1" smtClean="0">
                <a:latin typeface="Calibri" panose="020F0502020204030204" pitchFamily="34" charset="0"/>
                <a:cs typeface="Calibri" panose="020F0502020204030204" pitchFamily="34" charset="0"/>
              </a:rPr>
              <a:t>Transmiteti</a:t>
            </a:r>
            <a:r>
              <a:rPr lang="en-US" b="1" dirty="0" smtClean="0">
                <a:latin typeface="Calibri" panose="020F0502020204030204" pitchFamily="34" charset="0"/>
                <a:cs typeface="Calibri" panose="020F0502020204030204" pitchFamily="34" charset="0"/>
              </a:rPr>
              <a:t> in </a:t>
            </a:r>
            <a:r>
              <a:rPr lang="en-US" b="1" dirty="0" err="1" smtClean="0">
                <a:latin typeface="Calibri" panose="020F0502020204030204" pitchFamily="34" charset="0"/>
                <a:cs typeface="Calibri" panose="020F0502020204030204" pitchFamily="34" charset="0"/>
              </a:rPr>
              <a:t>termenele</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precizate</a:t>
            </a:r>
            <a:r>
              <a:rPr lang="en-US" b="1" dirty="0" smtClean="0">
                <a:latin typeface="Calibri" panose="020F0502020204030204" pitchFamily="34" charset="0"/>
                <a:cs typeface="Calibri" panose="020F0502020204030204" pitchFamily="34" charset="0"/>
              </a:rPr>
              <a:t>, in </a:t>
            </a:r>
            <a:r>
              <a:rPr lang="en-US" b="1" dirty="0" err="1" smtClean="0">
                <a:latin typeface="Calibri" panose="020F0502020204030204" pitchFamily="34" charset="0"/>
                <a:cs typeface="Calibri" panose="020F0502020204030204" pitchFamily="34" charset="0"/>
              </a:rPr>
              <a:t>aceste</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anexe</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documentele</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solicitate</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catre</a:t>
            </a:r>
            <a:r>
              <a:rPr lang="en-US" b="1" dirty="0" smtClean="0">
                <a:latin typeface="Calibri" panose="020F0502020204030204" pitchFamily="34" charset="0"/>
                <a:cs typeface="Calibri" panose="020F0502020204030204" pitchFamily="34" charset="0"/>
              </a:rPr>
              <a:t> OI;</a:t>
            </a:r>
            <a:endParaRPr lang="en-US" dirty="0" smtClean="0">
              <a:latin typeface="Calibri" panose="020F0502020204030204" pitchFamily="34" charset="0"/>
              <a:cs typeface="Calibri" panose="020F0502020204030204" pitchFamily="34" charset="0"/>
            </a:endParaRPr>
          </a:p>
          <a:p>
            <a:pPr marL="285750" lvl="1" indent="-285750" algn="just">
              <a:lnSpc>
                <a:spcPct val="120000"/>
              </a:lnSpc>
              <a:buFont typeface="Arial" panose="020B0604020202020204" pitchFamily="34" charset="0"/>
              <a:buChar char="•"/>
            </a:pPr>
            <a:endParaRPr lang="en-US" dirty="0" smtClean="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020272" y="6473403"/>
            <a:ext cx="576064" cy="365125"/>
          </a:xfrm>
        </p:spPr>
        <p:txBody>
          <a:bodyPr/>
          <a:lstStyle/>
          <a:p>
            <a:fld id="{FA2CE5B5-3460-44E8-BCF4-236084A3745A}" type="slidenum">
              <a:rPr lang="ro-RO" smtClean="0"/>
              <a:pPr/>
              <a:t>28</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0973664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559025" y="332656"/>
            <a:ext cx="8221694" cy="5464701"/>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3</a:t>
            </a:r>
            <a:r>
              <a:rPr lang="x-none" b="1" smtClean="0">
                <a:latin typeface="Calibri" panose="020F0502020204030204" pitchFamily="34" charset="0"/>
                <a:cs typeface="Calibri" panose="020F0502020204030204" pitchFamily="34" charset="0"/>
              </a:rPr>
              <a:t>.1</a:t>
            </a:r>
            <a:r>
              <a:rPr lang="en-US" b="1" dirty="0" smtClean="0">
                <a:latin typeface="Calibri" panose="020F0502020204030204" pitchFamily="34" charset="0"/>
                <a:cs typeface="Calibri" panose="020F0502020204030204" pitchFamily="34" charset="0"/>
              </a:rPr>
              <a:t>_B</a:t>
            </a:r>
            <a:r>
              <a:rPr lang="x-none" b="1" smtClean="0">
                <a:latin typeface="Calibri" panose="020F0502020204030204" pitchFamily="34" charset="0"/>
                <a:cs typeface="Calibri" panose="020F0502020204030204" pitchFamily="34" charset="0"/>
              </a:rPr>
              <a:t>, POR 2014-2020</a:t>
            </a:r>
            <a:r>
              <a:rPr lang="ro-RO" b="1" dirty="0" smtClean="0">
                <a:latin typeface="Calibri" panose="020F0502020204030204" pitchFamily="34" charset="0"/>
                <a:cs typeface="Calibri" panose="020F0502020204030204" pitchFamily="34" charset="0"/>
              </a:rPr>
              <a:t> !!!</a:t>
            </a:r>
          </a:p>
          <a:p>
            <a:pPr lvl="0">
              <a:lnSpc>
                <a:spcPct val="130000"/>
              </a:lnSpc>
            </a:pPr>
            <a:r>
              <a:rPr lang="x-none" b="1" smtClean="0">
                <a:latin typeface="Calibri" panose="020F0502020204030204" pitchFamily="34" charset="0"/>
                <a:cs typeface="Calibri" panose="020F0502020204030204" pitchFamily="34" charset="0"/>
              </a:rPr>
              <a:t>Beneficiarul </a:t>
            </a:r>
            <a:r>
              <a:rPr lang="x-none" b="1">
                <a:latin typeface="Calibri" panose="020F0502020204030204" pitchFamily="34" charset="0"/>
                <a:cs typeface="Calibri" panose="020F0502020204030204" pitchFamily="34" charset="0"/>
              </a:rPr>
              <a:t>se obligă să asigure/</a:t>
            </a:r>
            <a:r>
              <a:rPr lang="ro-RO" b="1" dirty="0">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respecte</a:t>
            </a:r>
            <a:r>
              <a:rPr lang="ro-RO" b="1" dirty="0" smtClean="0">
                <a:latin typeface="Calibri" panose="020F0502020204030204" pitchFamily="34" charset="0"/>
                <a:cs typeface="Calibri" panose="020F0502020204030204" pitchFamily="34" charset="0"/>
              </a:rPr>
              <a:t>:</a:t>
            </a:r>
            <a:endParaRPr lang="en-US" b="1" dirty="0" smtClean="0">
              <a:latin typeface="Calibri" panose="020F0502020204030204" pitchFamily="34" charset="0"/>
              <a:cs typeface="Calibri" panose="020F0502020204030204" pitchFamily="34" charset="0"/>
            </a:endParaRPr>
          </a:p>
          <a:p>
            <a:pPr marL="285750" lvl="0" indent="-285750">
              <a:lnSpc>
                <a:spcPct val="130000"/>
              </a:lnSpc>
              <a:buFont typeface="Arial" panose="020B0604020202020204" pitchFamily="34" charset="0"/>
              <a:buChar char="•"/>
            </a:pPr>
            <a:r>
              <a:rPr lang="en-US" dirty="0" err="1">
                <a:latin typeface="Calibri" panose="020F0502020204030204" pitchFamily="34" charset="0"/>
                <a:cs typeface="Calibri" panose="020F0502020204030204" pitchFamily="34" charset="0"/>
              </a:rPr>
              <a:t>Beneficiarul</a:t>
            </a:r>
            <a:r>
              <a:rPr lang="en-US" dirty="0">
                <a:latin typeface="Calibri" panose="020F0502020204030204" pitchFamily="34" charset="0"/>
                <a:cs typeface="Calibri" panose="020F0502020204030204" pitchFamily="34" charset="0"/>
              </a:rPr>
              <a:t> are </a:t>
            </a:r>
            <a:r>
              <a:rPr lang="en-US" dirty="0" err="1">
                <a:latin typeface="Calibri" panose="020F0502020204030204" pitchFamily="34" charset="0"/>
                <a:cs typeface="Calibri" panose="020F0502020204030204" pitchFamily="34" charset="0"/>
              </a:rPr>
              <a:t>obligația</a:t>
            </a:r>
            <a:r>
              <a:rPr lang="en-US" dirty="0">
                <a:latin typeface="Calibri" panose="020F0502020204030204" pitchFamily="34" charset="0"/>
                <a:cs typeface="Calibri" panose="020F0502020204030204" pitchFamily="34" charset="0"/>
              </a:rPr>
              <a:t> ca </a:t>
            </a:r>
            <a:r>
              <a:rPr lang="en-US" dirty="0" err="1">
                <a:latin typeface="Calibri" panose="020F0502020204030204" pitchFamily="34" charset="0"/>
                <a:cs typeface="Calibri" panose="020F0502020204030204" pitchFamily="34" charset="0"/>
              </a:rPr>
              <a:t>pe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perioada</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durabilitate</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[art</a:t>
            </a:r>
            <a:r>
              <a:rPr lang="en-US" dirty="0">
                <a:latin typeface="Calibri" panose="020F0502020204030204" pitchFamily="34" charset="0"/>
                <a:cs typeface="Calibri" panose="020F0502020204030204" pitchFamily="34" charset="0"/>
              </a:rPr>
              <a:t>. 2 </a:t>
            </a:r>
            <a:r>
              <a:rPr lang="en-US" dirty="0" err="1">
                <a:latin typeface="Calibri" panose="020F0502020204030204" pitchFamily="34" charset="0"/>
                <a:cs typeface="Calibri" panose="020F0502020204030204" pitchFamily="34" charset="0"/>
              </a:rPr>
              <a:t>alin</a:t>
            </a:r>
            <a:r>
              <a:rPr lang="en-US" dirty="0">
                <a:latin typeface="Calibri" panose="020F0502020204030204" pitchFamily="34" charset="0"/>
                <a:cs typeface="Calibri" panose="020F0502020204030204" pitchFamily="34" charset="0"/>
              </a:rPr>
              <a:t>. (5) din </a:t>
            </a:r>
            <a:r>
              <a:rPr lang="en-US" dirty="0" err="1">
                <a:latin typeface="Calibri" panose="020F0502020204030204" pitchFamily="34" charset="0"/>
                <a:cs typeface="Calibri" panose="020F0502020204030204" pitchFamily="34" charset="0"/>
              </a:rPr>
              <a:t>Condiții</a:t>
            </a:r>
            <a:r>
              <a:rPr lang="en-US" dirty="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generale</a:t>
            </a:r>
            <a:r>
              <a:rPr lang="en-US" dirty="0">
                <a:latin typeface="Calibri" panose="020F0502020204030204" pitchFamily="34" charset="0"/>
                <a:cs typeface="Calibri" panose="020F0502020204030204" pitchFamily="34" charset="0"/>
              </a:rPr>
              <a:t>]</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asigure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întreținerea</a:t>
            </a:r>
            <a:r>
              <a:rPr lang="en-US" dirty="0">
                <a:latin typeface="Calibri" panose="020F0502020204030204" pitchFamily="34" charset="0"/>
                <a:cs typeface="Calibri" panose="020F0502020204030204" pitchFamily="34" charset="0"/>
              </a:rPr>
              <a:t>/</a:t>
            </a:r>
            <a:r>
              <a:rPr lang="en-US" dirty="0" err="1">
                <a:latin typeface="Calibri" panose="020F0502020204030204" pitchFamily="34" charset="0"/>
                <a:cs typeface="Calibri" panose="020F0502020204030204" pitchFamily="34" charset="0"/>
              </a:rPr>
              <a:t>mentenanța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investiției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conformitate</a:t>
            </a:r>
            <a:r>
              <a:rPr lang="en-US" dirty="0">
                <a:latin typeface="Calibri" panose="020F0502020204030204" pitchFamily="34" charset="0"/>
                <a:cs typeface="Calibri" panose="020F0502020204030204" pitchFamily="34" charset="0"/>
              </a:rPr>
              <a:t> cu </a:t>
            </a:r>
            <a:r>
              <a:rPr lang="en-US" dirty="0" err="1">
                <a:latin typeface="Calibri" panose="020F0502020204030204" pitchFamily="34" charset="0"/>
                <a:cs typeface="Calibri" panose="020F0502020204030204" pitchFamily="34" charset="0"/>
              </a:rPr>
              <a:t>prevederile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legale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a:t>
            </a:r>
            <a:r>
              <a:rPr lang="en-US" dirty="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vigoare</a:t>
            </a:r>
            <a:r>
              <a:rPr lang="en-US" dirty="0" smtClean="0">
                <a:latin typeface="Calibri" panose="020F0502020204030204" pitchFamily="34" charset="0"/>
                <a:cs typeface="Calibri" panose="020F0502020204030204" pitchFamily="34" charset="0"/>
              </a:rPr>
              <a:t>;</a:t>
            </a:r>
          </a:p>
          <a:p>
            <a:pPr marL="285750" lvl="0" indent="-285750">
              <a:lnSpc>
                <a:spcPct val="130000"/>
              </a:lnSpc>
              <a:buFont typeface="Arial" panose="020B0604020202020204" pitchFamily="34" charset="0"/>
              <a:buChar char="•"/>
            </a:pPr>
            <a:r>
              <a:rPr lang="en-US" dirty="0" err="1" smtClean="0">
                <a:latin typeface="Calibri" panose="020F0502020204030204" pitchFamily="34" charset="0"/>
                <a:cs typeface="Calibri" panose="020F0502020204030204" pitchFamily="34" charset="0"/>
              </a:rPr>
              <a:t>Transmiterea</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dreptului</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folosință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asupra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obiectelor</a:t>
            </a:r>
            <a:r>
              <a:rPr lang="en-US" dirty="0">
                <a:latin typeface="Calibri" panose="020F0502020204030204" pitchFamily="34" charset="0"/>
                <a:cs typeface="Calibri" panose="020F0502020204030204" pitchFamily="34" charset="0"/>
              </a:rPr>
              <a:t>/</a:t>
            </a:r>
            <a:r>
              <a:rPr lang="en-US" dirty="0" err="1">
                <a:latin typeface="Calibri" panose="020F0502020204030204" pitchFamily="34" charset="0"/>
                <a:cs typeface="Calibri" panose="020F0502020204030204" pitchFamily="34" charset="0"/>
              </a:rPr>
              <a:t>bunurilor</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realizate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prin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proiect</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către</a:t>
            </a:r>
            <a:r>
              <a:rPr lang="en-US" dirty="0">
                <a:latin typeface="Calibri" panose="020F0502020204030204" pitchFamily="34" charset="0"/>
                <a:cs typeface="Calibri" panose="020F0502020204030204" pitchFamily="34" charset="0"/>
              </a:rPr>
              <a:t> o </a:t>
            </a:r>
            <a:r>
              <a:rPr lang="en-US" dirty="0" err="1">
                <a:latin typeface="Calibri" panose="020F0502020204030204" pitchFamily="34" charset="0"/>
                <a:cs typeface="Calibri" panose="020F0502020204030204" pitchFamily="34" charset="0"/>
              </a:rPr>
              <a:t>terță</a:t>
            </a:r>
            <a:r>
              <a:rPr lang="en-US" dirty="0">
                <a:latin typeface="Calibri" panose="020F0502020204030204" pitchFamily="34" charset="0"/>
                <a:cs typeface="Calibri" panose="020F0502020204030204" pitchFamily="34" charset="0"/>
              </a:rPr>
              <a:t> parte se </a:t>
            </a:r>
            <a:r>
              <a:rPr lang="en-US" dirty="0" err="1">
                <a:latin typeface="Calibri" panose="020F0502020204030204" pitchFamily="34" charset="0"/>
                <a:cs typeface="Calibri" panose="020F0502020204030204" pitchFamily="34" charset="0"/>
              </a:rPr>
              <a:t>poate</a:t>
            </a:r>
            <a:r>
              <a:rPr lang="en-US" dirty="0">
                <a:latin typeface="Calibri" panose="020F0502020204030204" pitchFamily="34" charset="0"/>
                <a:cs typeface="Calibri" panose="020F0502020204030204" pitchFamily="34" charset="0"/>
              </a:rPr>
              <a:t> face </a:t>
            </a:r>
            <a:r>
              <a:rPr lang="en-US" dirty="0" err="1" smtClean="0">
                <a:latin typeface="Calibri" panose="020F0502020204030204" pitchFamily="34" charset="0"/>
                <a:cs typeface="Calibri" panose="020F0502020204030204" pitchFamily="34" charset="0"/>
              </a:rPr>
              <a:t>numai</a:t>
            </a:r>
            <a:r>
              <a:rPr lang="ro-RO" dirty="0" smtClean="0">
                <a:latin typeface="Calibri" panose="020F0502020204030204" pitchFamily="34" charset="0"/>
                <a:cs typeface="Calibri" panose="020F0502020204030204" pitchFamily="34" charset="0"/>
              </a:rPr>
              <a:t>:</a:t>
            </a:r>
          </a:p>
          <a:p>
            <a:pPr marL="742950" lvl="1" indent="-285750">
              <a:lnSpc>
                <a:spcPct val="130000"/>
              </a:lnSpc>
              <a:buFont typeface="Arial" panose="020B0604020202020204" pitchFamily="34" charset="0"/>
              <a:buChar char="•"/>
            </a:pPr>
            <a:r>
              <a:rPr lang="en-US" dirty="0" err="1" smtClean="0">
                <a:latin typeface="Calibri" panose="020F0502020204030204" pitchFamily="34" charset="0"/>
                <a:cs typeface="Calibri" panose="020F0502020204030204" pitchFamily="34" charset="0"/>
              </a:rPr>
              <a:t>printr</a:t>
            </a:r>
            <a:r>
              <a:rPr lang="en-US" dirty="0" smtClean="0">
                <a:latin typeface="Calibri" panose="020F0502020204030204" pitchFamily="34" charset="0"/>
                <a:cs typeface="Calibri" panose="020F0502020204030204" pitchFamily="34" charset="0"/>
              </a:rPr>
              <a:t>-o </a:t>
            </a:r>
            <a:r>
              <a:rPr lang="en-US" dirty="0" err="1">
                <a:latin typeface="Calibri" panose="020F0502020204030204" pitchFamily="34" charset="0"/>
                <a:cs typeface="Calibri" panose="020F0502020204030204" pitchFamily="34" charset="0"/>
              </a:rPr>
              <a:t>procedură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transparentă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și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nediscriminatorie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condiţiile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legii</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ale art</a:t>
            </a:r>
            <a:r>
              <a:rPr lang="en-US" dirty="0">
                <a:latin typeface="Calibri" panose="020F0502020204030204" pitchFamily="34" charset="0"/>
                <a:cs typeface="Calibri" panose="020F0502020204030204" pitchFamily="34" charset="0"/>
              </a:rPr>
              <a:t>. 107 din </a:t>
            </a:r>
            <a:r>
              <a:rPr lang="en-US" dirty="0" err="1">
                <a:latin typeface="Calibri" panose="020F0502020204030204" pitchFamily="34" charset="0"/>
                <a:cs typeface="Calibri" panose="020F0502020204030204" pitchFamily="34" charset="0"/>
              </a:rPr>
              <a:t>Tratatul</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privind</a:t>
            </a:r>
            <a:r>
              <a:rPr lang="en-US" dirty="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funcționarea</a:t>
            </a:r>
            <a:r>
              <a:rPr lang="en-US" dirty="0" smtClean="0">
                <a:latin typeface="Calibri" panose="020F0502020204030204" pitchFamily="34" charset="0"/>
                <a:cs typeface="Calibri" panose="020F0502020204030204" pitchFamily="34" charset="0"/>
              </a:rPr>
              <a:t> UE</a:t>
            </a:r>
            <a:endParaRPr lang="ro-RO" dirty="0" smtClean="0">
              <a:latin typeface="Calibri" panose="020F0502020204030204" pitchFamily="34" charset="0"/>
              <a:cs typeface="Calibri" panose="020F0502020204030204" pitchFamily="34" charset="0"/>
            </a:endParaRPr>
          </a:p>
          <a:p>
            <a:pPr marL="742950" lvl="1"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și </a:t>
            </a:r>
            <a:r>
              <a:rPr lang="en-US" dirty="0">
                <a:latin typeface="Calibri" panose="020F0502020204030204" pitchFamily="34" charset="0"/>
                <a:cs typeface="Calibri" panose="020F0502020204030204" pitchFamily="34" charset="0"/>
              </a:rPr>
              <a:t>cu </a:t>
            </a:r>
            <a:r>
              <a:rPr lang="en-US" dirty="0" err="1" smtClean="0">
                <a:latin typeface="Calibri" panose="020F0502020204030204" pitchFamily="34" charset="0"/>
                <a:cs typeface="Calibri" panose="020F0502020204030204" pitchFamily="34" charset="0"/>
              </a:rPr>
              <a:t>ajustare</a:t>
            </a:r>
            <a:r>
              <a:rPr lang="ro-RO" dirty="0" smtClean="0">
                <a:latin typeface="Calibri" panose="020F0502020204030204" pitchFamily="34" charset="0"/>
                <a:cs typeface="Calibri" panose="020F0502020204030204" pitchFamily="34" charset="0"/>
              </a:rPr>
              <a:t>a</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corespunzătoare</a:t>
            </a:r>
            <a:r>
              <a:rPr lang="en-US" dirty="0">
                <a:latin typeface="Calibri" panose="020F0502020204030204" pitchFamily="34" charset="0"/>
                <a:cs typeface="Calibri" panose="020F0502020204030204" pitchFamily="34" charset="0"/>
              </a:rPr>
              <a:t> a </a:t>
            </a:r>
            <a:r>
              <a:rPr lang="en-US" dirty="0" err="1">
                <a:latin typeface="Calibri" panose="020F0502020204030204" pitchFamily="34" charset="0"/>
                <a:cs typeface="Calibri" panose="020F0502020204030204" pitchFamily="34" charset="0"/>
              </a:rPr>
              <a:t>finanțării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nerambursabile</a:t>
            </a:r>
            <a:r>
              <a:rPr lang="en-US" dirty="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acordate</a:t>
            </a:r>
            <a:r>
              <a:rPr lang="ro-RO" dirty="0" smtClean="0">
                <a:latin typeface="Calibri" panose="020F0502020204030204" pitchFamily="34" charset="0"/>
                <a:cs typeface="Calibri" panose="020F0502020204030204" pitchFamily="34" charset="0"/>
              </a:rPr>
              <a:t>.</a:t>
            </a:r>
          </a:p>
          <a:p>
            <a:pPr>
              <a:lnSpc>
                <a:spcPct val="130000"/>
              </a:lnSpc>
            </a:pPr>
            <a:r>
              <a:rPr lang="ro-RO" b="1" dirty="0" smtClean="0">
                <a:solidFill>
                  <a:srgbClr val="FF0000"/>
                </a:solidFill>
                <a:latin typeface="Calibri" panose="020F0502020204030204" pitchFamily="34" charset="0"/>
                <a:cs typeface="Calibri" panose="020F0502020204030204" pitchFamily="34" charset="0"/>
              </a:rPr>
              <a:t>!!! </a:t>
            </a:r>
            <a:r>
              <a:rPr lang="en-US" b="1" dirty="0" err="1" smtClean="0">
                <a:solidFill>
                  <a:srgbClr val="FF0000"/>
                </a:solidFill>
                <a:latin typeface="Calibri" panose="020F0502020204030204" pitchFamily="34" charset="0"/>
                <a:cs typeface="Calibri" panose="020F0502020204030204" pitchFamily="34" charset="0"/>
              </a:rPr>
              <a:t>Nerespectarea</a:t>
            </a:r>
            <a:r>
              <a:rPr lang="ro-RO" b="1" dirty="0" smtClean="0">
                <a:solidFill>
                  <a:srgbClr val="FF0000"/>
                </a:solidFill>
                <a:latin typeface="Calibri" panose="020F0502020204030204" pitchFamily="34" charset="0"/>
                <a:cs typeface="Calibri" panose="020F0502020204030204" pitchFamily="34" charset="0"/>
              </a:rPr>
              <a:t> </a:t>
            </a:r>
            <a:r>
              <a:rPr lang="en-US" b="1" dirty="0" err="1">
                <a:solidFill>
                  <a:srgbClr val="FF0000"/>
                </a:solidFill>
                <a:latin typeface="Calibri" panose="020F0502020204030204" pitchFamily="34" charset="0"/>
                <a:cs typeface="Calibri" panose="020F0502020204030204" pitchFamily="34" charset="0"/>
              </a:rPr>
              <a:t>poate</a:t>
            </a:r>
            <a:r>
              <a:rPr lang="en-US" b="1" dirty="0">
                <a:solidFill>
                  <a:srgbClr val="FF0000"/>
                </a:solidFill>
                <a:latin typeface="Calibri" panose="020F0502020204030204" pitchFamily="34" charset="0"/>
                <a:cs typeface="Calibri" panose="020F0502020204030204" pitchFamily="34" charset="0"/>
              </a:rPr>
              <a:t> conduce la </a:t>
            </a:r>
            <a:r>
              <a:rPr lang="en-US" b="1" dirty="0" err="1">
                <a:solidFill>
                  <a:srgbClr val="FF0000"/>
                </a:solidFill>
                <a:latin typeface="Calibri" panose="020F0502020204030204" pitchFamily="34" charset="0"/>
                <a:cs typeface="Calibri" panose="020F0502020204030204" pitchFamily="34" charset="0"/>
              </a:rPr>
              <a:t>rezilierea</a:t>
            </a:r>
            <a:r>
              <a:rPr lang="en-US" b="1" dirty="0">
                <a:solidFill>
                  <a:srgbClr val="FF0000"/>
                </a:solidFill>
                <a:latin typeface="Calibri" panose="020F0502020204030204" pitchFamily="34" charset="0"/>
                <a:cs typeface="Calibri" panose="020F0502020204030204" pitchFamily="34" charset="0"/>
              </a:rPr>
              <a:t> </a:t>
            </a:r>
            <a:r>
              <a:rPr lang="en-US" b="1" dirty="0" err="1">
                <a:solidFill>
                  <a:srgbClr val="FF0000"/>
                </a:solidFill>
                <a:latin typeface="Calibri" panose="020F0502020204030204" pitchFamily="34" charset="0"/>
                <a:cs typeface="Calibri" panose="020F0502020204030204" pitchFamily="34" charset="0"/>
              </a:rPr>
              <a:t>și</a:t>
            </a:r>
            <a:r>
              <a:rPr lang="en-US" b="1" dirty="0">
                <a:solidFill>
                  <a:srgbClr val="FF0000"/>
                </a:solidFill>
                <a:latin typeface="Calibri" panose="020F0502020204030204" pitchFamily="34" charset="0"/>
                <a:cs typeface="Calibri" panose="020F0502020204030204" pitchFamily="34" charset="0"/>
              </a:rPr>
              <a:t> </a:t>
            </a:r>
            <a:r>
              <a:rPr lang="en-US" b="1" dirty="0" err="1">
                <a:solidFill>
                  <a:srgbClr val="FF0000"/>
                </a:solidFill>
                <a:latin typeface="Calibri" panose="020F0502020204030204" pitchFamily="34" charset="0"/>
                <a:cs typeface="Calibri" panose="020F0502020204030204" pitchFamily="34" charset="0"/>
              </a:rPr>
              <a:t>recuperarea</a:t>
            </a:r>
            <a:r>
              <a:rPr lang="en-US" b="1" dirty="0">
                <a:solidFill>
                  <a:srgbClr val="FF0000"/>
                </a:solidFill>
                <a:latin typeface="Calibri" panose="020F0502020204030204" pitchFamily="34" charset="0"/>
                <a:cs typeface="Calibri" panose="020F0502020204030204" pitchFamily="34" charset="0"/>
              </a:rPr>
              <a:t> </a:t>
            </a:r>
            <a:r>
              <a:rPr lang="en-US" b="1" dirty="0" err="1">
                <a:solidFill>
                  <a:srgbClr val="FF0000"/>
                </a:solidFill>
                <a:latin typeface="Calibri" panose="020F0502020204030204" pitchFamily="34" charset="0"/>
                <a:cs typeface="Calibri" panose="020F0502020204030204" pitchFamily="34" charset="0"/>
              </a:rPr>
              <a:t>finanțării</a:t>
            </a:r>
            <a:r>
              <a:rPr lang="en-US" b="1" dirty="0">
                <a:solidFill>
                  <a:srgbClr val="FF0000"/>
                </a:solidFill>
                <a:latin typeface="Calibri" panose="020F0502020204030204" pitchFamily="34" charset="0"/>
                <a:cs typeface="Calibri" panose="020F0502020204030204" pitchFamily="34" charset="0"/>
              </a:rPr>
              <a:t> </a:t>
            </a:r>
            <a:r>
              <a:rPr lang="en-US" b="1" dirty="0" err="1" smtClean="0">
                <a:solidFill>
                  <a:srgbClr val="FF0000"/>
                </a:solidFill>
                <a:latin typeface="Calibri" panose="020F0502020204030204" pitchFamily="34" charset="0"/>
                <a:cs typeface="Calibri" panose="020F0502020204030204" pitchFamily="34" charset="0"/>
              </a:rPr>
              <a:t>acordate</a:t>
            </a:r>
            <a:r>
              <a:rPr lang="ro-RO" b="1" dirty="0" smtClean="0">
                <a:solidFill>
                  <a:srgbClr val="FF0000"/>
                </a:solidFill>
                <a:latin typeface="Calibri" panose="020F0502020204030204" pitchFamily="34" charset="0"/>
                <a:cs typeface="Calibri" panose="020F0502020204030204" pitchFamily="34" charset="0"/>
              </a:rPr>
              <a:t>.</a:t>
            </a:r>
          </a:p>
          <a:p>
            <a:pPr marL="285750" lvl="0" indent="-285750" algn="just">
              <a:lnSpc>
                <a:spcPct val="130000"/>
              </a:lnSpc>
              <a:buFont typeface="Arial" panose="020B0604020202020204" pitchFamily="34" charset="0"/>
              <a:buChar char="•"/>
            </a:pPr>
            <a:r>
              <a:rPr lang="en-US" dirty="0" err="1">
                <a:latin typeface="Calibri" panose="020F0502020204030204" pitchFamily="34" charset="0"/>
                <a:cs typeface="Calibri" panose="020F0502020204030204" pitchFamily="34" charset="0"/>
              </a:rPr>
              <a:t>Beneficiarul</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poate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transmite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condiţiile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legii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perioada</a:t>
            </a:r>
            <a:r>
              <a:rPr lang="en-US" dirty="0">
                <a:latin typeface="Calibri" panose="020F0502020204030204" pitchFamily="34" charset="0"/>
                <a:cs typeface="Calibri" panose="020F0502020204030204" pitchFamily="34" charset="0"/>
              </a:rPr>
              <a:t> de </a:t>
            </a:r>
            <a:r>
              <a:rPr lang="en-US" dirty="0" err="1" smtClean="0">
                <a:latin typeface="Calibri" panose="020F0502020204030204" pitchFamily="34" charset="0"/>
                <a:cs typeface="Calibri" panose="020F0502020204030204" pitchFamily="34" charset="0"/>
              </a:rPr>
              <a:t>durabilitate</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realizarea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serviciilor</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administrare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asupra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obiectelor</a:t>
            </a:r>
            <a:r>
              <a:rPr lang="en-US" dirty="0">
                <a:latin typeface="Calibri" panose="020F0502020204030204" pitchFamily="34" charset="0"/>
                <a:cs typeface="Calibri" panose="020F0502020204030204" pitchFamily="34" charset="0"/>
              </a:rPr>
              <a:t>/</a:t>
            </a:r>
            <a:r>
              <a:rPr lang="en-US" dirty="0" err="1">
                <a:latin typeface="Calibri" panose="020F0502020204030204" pitchFamily="34" charset="0"/>
                <a:cs typeface="Calibri" panose="020F0502020204030204" pitchFamily="34" charset="0"/>
              </a:rPr>
              <a:t>bunurilor</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realizate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prin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proiect</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către</a:t>
            </a:r>
            <a:r>
              <a:rPr lang="en-US" dirty="0">
                <a:latin typeface="Calibri" panose="020F0502020204030204" pitchFamily="34" charset="0"/>
                <a:cs typeface="Calibri" panose="020F0502020204030204" pitchFamily="34" charset="0"/>
              </a:rPr>
              <a:t> o </a:t>
            </a:r>
            <a:r>
              <a:rPr lang="en-US" dirty="0" err="1">
                <a:latin typeface="Calibri" panose="020F0502020204030204" pitchFamily="34" charset="0"/>
                <a:cs typeface="Calibri" panose="020F0502020204030204" pitchFamily="34" charset="0"/>
              </a:rPr>
              <a:t>structură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competentă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aflată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subordinea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exclusiv</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pentru</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îndeplinirea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obiectivelor</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proiectului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fără</a:t>
            </a:r>
            <a:r>
              <a:rPr lang="en-US" dirty="0">
                <a:latin typeface="Calibri" panose="020F0502020204030204" pitchFamily="34" charset="0"/>
                <a:cs typeface="Calibri" panose="020F0502020204030204" pitchFamily="34" charset="0"/>
              </a:rPr>
              <a:t> ca </a:t>
            </a:r>
            <a:r>
              <a:rPr lang="en-US" dirty="0" err="1">
                <a:latin typeface="Calibri" panose="020F0502020204030204" pitchFamily="34" charset="0"/>
                <a:cs typeface="Calibri" panose="020F0502020204030204" pitchFamily="34" charset="0"/>
              </a:rPr>
              <a:t>structura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respectivă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obțină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venituri</a:t>
            </a:r>
            <a:r>
              <a:rPr lang="en-US"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92280" y="6457500"/>
            <a:ext cx="504056" cy="365125"/>
          </a:xfrm>
        </p:spPr>
        <p:txBody>
          <a:bodyPr/>
          <a:lstStyle/>
          <a:p>
            <a:fld id="{FA2CE5B5-3460-44E8-BCF4-236084A3745A}" type="slidenum">
              <a:rPr lang="ro-RO" smtClean="0"/>
              <a:pPr/>
              <a:t>29</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077024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u 12"/>
          <p:cNvSpPr>
            <a:spLocks noGrp="1"/>
          </p:cNvSpPr>
          <p:nvPr>
            <p:ph type="title"/>
          </p:nvPr>
        </p:nvSpPr>
        <p:spPr>
          <a:xfrm>
            <a:off x="683568" y="1268760"/>
            <a:ext cx="8229600" cy="4751652"/>
          </a:xfrm>
        </p:spPr>
        <p:txBody>
          <a:bodyPr>
            <a:noAutofit/>
          </a:bodyPr>
          <a:lstStyle/>
          <a:p>
            <a:pPr algn="l">
              <a:lnSpc>
                <a:spcPct val="130000"/>
              </a:lnSpc>
            </a:pPr>
            <a:r>
              <a:rPr lang="en-US" sz="1800" dirty="0" smtClean="0">
                <a:latin typeface="Calibri" panose="020F0502020204030204" pitchFamily="34" charset="0"/>
                <a:cs typeface="Calibri" panose="020F0502020204030204" pitchFamily="34" charset="0"/>
              </a:rPr>
              <a:t>CADRUL JURIDIC</a:t>
            </a:r>
            <a:r>
              <a:rPr lang="en-US" sz="1800" dirty="0" smtClean="0">
                <a:solidFill>
                  <a:schemeClr val="tx2">
                    <a:lumMod val="75000"/>
                  </a:schemeClr>
                </a:solidFill>
                <a:latin typeface="Calibri" panose="020F0502020204030204" pitchFamily="34" charset="0"/>
                <a:cs typeface="Calibri" panose="020F0502020204030204" pitchFamily="34" charset="0"/>
              </a:rPr>
              <a:t/>
            </a:r>
            <a:br>
              <a:rPr lang="en-US" sz="1800" dirty="0" smtClean="0">
                <a:solidFill>
                  <a:schemeClr val="tx2">
                    <a:lumMod val="75000"/>
                  </a:schemeClr>
                </a:solidFill>
                <a:latin typeface="Calibri" panose="020F0502020204030204" pitchFamily="34" charset="0"/>
                <a:cs typeface="Calibri" panose="020F0502020204030204" pitchFamily="34" charset="0"/>
              </a:rPr>
            </a:br>
            <a:r>
              <a:rPr lang="en-US" sz="1800" dirty="0" smtClean="0">
                <a:solidFill>
                  <a:schemeClr val="tx2">
                    <a:lumMod val="75000"/>
                  </a:schemeClr>
                </a:solidFill>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Regulamentul </a:t>
            </a:r>
            <a:r>
              <a:rPr lang="ro-RO" sz="1800" b="1" dirty="0">
                <a:latin typeface="Calibri" panose="020F0502020204030204" pitchFamily="34" charset="0"/>
                <a:cs typeface="Calibri" panose="020F0502020204030204" pitchFamily="34" charset="0"/>
              </a:rPr>
              <a:t>(UE) nr. 1303/2013</a:t>
            </a:r>
            <a:r>
              <a:rPr lang="ro-RO" sz="1800" dirty="0">
                <a:latin typeface="Calibri" panose="020F0502020204030204" pitchFamily="34" charset="0"/>
                <a:cs typeface="Calibri" panose="020F0502020204030204" pitchFamily="34" charset="0"/>
              </a:rPr>
              <a:t> al Parlamentului European si al Consiliului din 17 decembrie </a:t>
            </a:r>
            <a:r>
              <a:rPr lang="ro-RO" sz="1800" dirty="0" smtClean="0">
                <a:latin typeface="Calibri" panose="020F0502020204030204" pitchFamily="34" charset="0"/>
                <a:cs typeface="Calibri" panose="020F0502020204030204" pitchFamily="34" charset="0"/>
              </a:rPr>
              <a:t>2013</a:t>
            </a:r>
            <a:r>
              <a:rPr lang="en-US" sz="1800" dirty="0" smtClean="0">
                <a:latin typeface="Calibri" panose="020F0502020204030204" pitchFamily="34" charset="0"/>
                <a:cs typeface="Calibri" panose="020F0502020204030204" pitchFamily="34" charset="0"/>
              </a:rPr>
              <a:t> – </a:t>
            </a:r>
            <a:r>
              <a:rPr lang="en-US" sz="1800" dirty="0" err="1" smtClean="0">
                <a:latin typeface="Calibri" panose="020F0502020204030204" pitchFamily="34" charset="0"/>
                <a:cs typeface="Calibri" panose="020F0502020204030204" pitchFamily="34" charset="0"/>
              </a:rPr>
              <a:t>privind</a:t>
            </a:r>
            <a:r>
              <a:rPr lang="en-US" sz="1800" dirty="0" smtClean="0">
                <a:latin typeface="Calibri" panose="020F0502020204030204" pitchFamily="34" charset="0"/>
                <a:cs typeface="Calibri" panose="020F0502020204030204" pitchFamily="34" charset="0"/>
              </a:rPr>
              <a:t> FEDR, FSE, FC, FEADR;</a:t>
            </a:r>
            <a:br>
              <a:rPr lang="en-US" sz="1800" dirty="0" smtClean="0">
                <a:latin typeface="Calibri" panose="020F0502020204030204" pitchFamily="34" charset="0"/>
                <a:cs typeface="Calibri" panose="020F0502020204030204" pitchFamily="34" charset="0"/>
              </a:rPr>
            </a:br>
            <a:r>
              <a:rPr lang="en-US" sz="1800" dirty="0" smtClean="0">
                <a:solidFill>
                  <a:schemeClr val="tx2">
                    <a:lumMod val="75000"/>
                  </a:schemeClr>
                </a:solidFill>
                <a:latin typeface="Calibri" panose="020F0502020204030204" pitchFamily="34" charset="0"/>
                <a:cs typeface="Calibri" panose="020F0502020204030204" pitchFamily="34" charset="0"/>
              </a:rPr>
              <a:t>─ </a:t>
            </a:r>
            <a:r>
              <a:rPr lang="ro-RO" sz="1800" b="1" dirty="0">
                <a:latin typeface="Calibri" panose="020F0502020204030204" pitchFamily="34" charset="0"/>
                <a:cs typeface="Calibri" panose="020F0502020204030204" pitchFamily="34" charset="0"/>
              </a:rPr>
              <a:t>Regulamentul de punere în aplicare </a:t>
            </a:r>
            <a:r>
              <a:rPr lang="en-US" sz="1800" b="1" dirty="0" smtClean="0">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(UE</a:t>
            </a:r>
            <a:r>
              <a:rPr lang="ro-RO" sz="1800" b="1" dirty="0">
                <a:latin typeface="Calibri" panose="020F0502020204030204" pitchFamily="34" charset="0"/>
                <a:cs typeface="Calibri" panose="020F0502020204030204" pitchFamily="34" charset="0"/>
              </a:rPr>
              <a:t>) nr. </a:t>
            </a:r>
            <a:r>
              <a:rPr lang="ro-RO" sz="1800" b="1" dirty="0" smtClean="0">
                <a:latin typeface="Calibri" panose="020F0502020204030204" pitchFamily="34" charset="0"/>
                <a:cs typeface="Calibri" panose="020F0502020204030204" pitchFamily="34" charset="0"/>
              </a:rPr>
              <a:t>964/2014</a:t>
            </a:r>
            <a:r>
              <a:rPr lang="en-US" sz="1800" b="1" dirty="0" smtClean="0">
                <a:latin typeface="Calibri" panose="020F0502020204030204" pitchFamily="34" charset="0"/>
                <a:cs typeface="Calibri" panose="020F0502020204030204" pitchFamily="34" charset="0"/>
              </a:rPr>
              <a:t>,</a:t>
            </a:r>
            <a:r>
              <a:rPr lang="ro-RO" sz="1800" dirty="0" smtClean="0">
                <a:latin typeface="Calibri" panose="020F0502020204030204" pitchFamily="34" charset="0"/>
                <a:cs typeface="Calibri" panose="020F0502020204030204" pitchFamily="34" charset="0"/>
              </a:rPr>
              <a:t> </a:t>
            </a:r>
            <a:r>
              <a:rPr lang="ro-RO" sz="1800" dirty="0">
                <a:latin typeface="Calibri" panose="020F0502020204030204" pitchFamily="34" charset="0"/>
                <a:cs typeface="Calibri" panose="020F0502020204030204" pitchFamily="34" charset="0"/>
              </a:rPr>
              <a:t>al </a:t>
            </a:r>
            <a:r>
              <a:rPr lang="ro-RO" sz="1800" dirty="0" smtClean="0">
                <a:latin typeface="Calibri" panose="020F0502020204030204" pitchFamily="34" charset="0"/>
                <a:cs typeface="Calibri" panose="020F0502020204030204" pitchFamily="34" charset="0"/>
              </a:rPr>
              <a:t>C</a:t>
            </a:r>
            <a:r>
              <a:rPr lang="en-US" sz="1800" dirty="0">
                <a:latin typeface="Calibri" panose="020F0502020204030204" pitchFamily="34" charset="0"/>
                <a:cs typeface="Calibri" panose="020F0502020204030204" pitchFamily="34" charset="0"/>
              </a:rPr>
              <a:t>E</a:t>
            </a:r>
            <a:r>
              <a:rPr lang="ro-RO" sz="1800" dirty="0" smtClean="0">
                <a:latin typeface="Calibri" panose="020F0502020204030204" pitchFamily="34" charset="0"/>
                <a:cs typeface="Calibri" panose="020F0502020204030204" pitchFamily="34" charset="0"/>
              </a:rPr>
              <a:t> </a:t>
            </a:r>
            <a:r>
              <a:rPr lang="ro-RO" sz="1800" dirty="0">
                <a:latin typeface="Calibri" panose="020F0502020204030204" pitchFamily="34" charset="0"/>
                <a:cs typeface="Calibri" panose="020F0502020204030204" pitchFamily="34" charset="0"/>
              </a:rPr>
              <a:t>din 11 </a:t>
            </a:r>
            <a:r>
              <a:rPr lang="ro-RO" sz="1800" dirty="0" smtClean="0">
                <a:latin typeface="Calibri" panose="020F0502020204030204" pitchFamily="34" charset="0"/>
                <a:cs typeface="Calibri" panose="020F0502020204030204" pitchFamily="34" charset="0"/>
              </a:rPr>
              <a:t>sept</a:t>
            </a:r>
            <a:r>
              <a:rPr lang="en-US" sz="1800" dirty="0" smtClean="0">
                <a:latin typeface="Calibri" panose="020F0502020204030204" pitchFamily="34" charset="0"/>
                <a:cs typeface="Calibri" panose="020F0502020204030204" pitchFamily="34" charset="0"/>
              </a:rPr>
              <a:t>.</a:t>
            </a:r>
            <a:r>
              <a:rPr lang="ro-RO" sz="1800" dirty="0" smtClean="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2014;</a:t>
            </a:r>
            <a:br>
              <a:rPr lang="en-US" sz="1800" dirty="0" smtClean="0">
                <a:latin typeface="Calibri" panose="020F0502020204030204" pitchFamily="34" charset="0"/>
                <a:cs typeface="Calibri" panose="020F0502020204030204" pitchFamily="34" charset="0"/>
              </a:rPr>
            </a:br>
            <a:r>
              <a:rPr lang="en-US" sz="1800" dirty="0">
                <a:solidFill>
                  <a:schemeClr val="tx2">
                    <a:lumMod val="75000"/>
                  </a:schemeClr>
                </a:solidFill>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Regulamentul </a:t>
            </a:r>
            <a:r>
              <a:rPr lang="ro-RO" sz="1800" b="1" dirty="0">
                <a:latin typeface="Calibri" panose="020F0502020204030204" pitchFamily="34" charset="0"/>
                <a:cs typeface="Calibri" panose="020F0502020204030204" pitchFamily="34" charset="0"/>
              </a:rPr>
              <a:t>de punere în aplicare (UE) nr. </a:t>
            </a:r>
            <a:r>
              <a:rPr lang="ro-RO" sz="1800" b="1" dirty="0" smtClean="0">
                <a:latin typeface="Calibri" panose="020F0502020204030204" pitchFamily="34" charset="0"/>
                <a:cs typeface="Calibri" panose="020F0502020204030204" pitchFamily="34" charset="0"/>
              </a:rPr>
              <a:t>821/2014</a:t>
            </a:r>
            <a:r>
              <a:rPr lang="en-US" sz="1800" b="1" dirty="0" smtClean="0">
                <a:latin typeface="Calibri" panose="020F0502020204030204" pitchFamily="34" charset="0"/>
                <a:cs typeface="Calibri" panose="020F0502020204030204" pitchFamily="34" charset="0"/>
              </a:rPr>
              <a:t>,</a:t>
            </a:r>
            <a:r>
              <a:rPr lang="ro-RO" sz="1800" dirty="0" smtClean="0">
                <a:latin typeface="Calibri" panose="020F0502020204030204" pitchFamily="34" charset="0"/>
                <a:cs typeface="Calibri" panose="020F0502020204030204" pitchFamily="34" charset="0"/>
              </a:rPr>
              <a:t> </a:t>
            </a:r>
            <a:r>
              <a:rPr lang="ro-RO" sz="1800" dirty="0">
                <a:latin typeface="Calibri" panose="020F0502020204030204" pitchFamily="34" charset="0"/>
                <a:cs typeface="Calibri" panose="020F0502020204030204" pitchFamily="34" charset="0"/>
              </a:rPr>
              <a:t>al C</a:t>
            </a:r>
            <a:r>
              <a:rPr lang="en-US" sz="1800" dirty="0">
                <a:latin typeface="Calibri" panose="020F0502020204030204" pitchFamily="34" charset="0"/>
                <a:cs typeface="Calibri" panose="020F0502020204030204" pitchFamily="34" charset="0"/>
              </a:rPr>
              <a:t>E</a:t>
            </a:r>
            <a:r>
              <a:rPr lang="en-US" sz="1800" b="1" dirty="0" smtClean="0">
                <a:latin typeface="Calibri" panose="020F0502020204030204" pitchFamily="34" charset="0"/>
                <a:cs typeface="Calibri" panose="020F0502020204030204" pitchFamily="34" charset="0"/>
              </a:rPr>
              <a:t>;</a:t>
            </a:r>
            <a:br>
              <a:rPr lang="en-US" sz="1800" b="1" dirty="0" smtClean="0">
                <a:latin typeface="Calibri" panose="020F0502020204030204" pitchFamily="34" charset="0"/>
                <a:cs typeface="Calibri" panose="020F0502020204030204" pitchFamily="34" charset="0"/>
              </a:rPr>
            </a:br>
            <a:r>
              <a:rPr lang="en-US" sz="1800" dirty="0">
                <a:solidFill>
                  <a:schemeClr val="tx2">
                    <a:lumMod val="75000"/>
                  </a:schemeClr>
                </a:solidFill>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Regulamentul </a:t>
            </a:r>
            <a:r>
              <a:rPr lang="ro-RO" sz="1800" b="1" dirty="0">
                <a:latin typeface="Calibri" panose="020F0502020204030204" pitchFamily="34" charset="0"/>
                <a:cs typeface="Calibri" panose="020F0502020204030204" pitchFamily="34" charset="0"/>
              </a:rPr>
              <a:t>de punere în aplicare (UE) nr. </a:t>
            </a:r>
            <a:r>
              <a:rPr lang="ro-RO" sz="1800" b="1" dirty="0" smtClean="0">
                <a:latin typeface="Calibri" panose="020F0502020204030204" pitchFamily="34" charset="0"/>
                <a:cs typeface="Calibri" panose="020F0502020204030204" pitchFamily="34" charset="0"/>
              </a:rPr>
              <a:t>1011/2014</a:t>
            </a:r>
            <a:r>
              <a:rPr lang="en-US" sz="1800" b="1" dirty="0" smtClean="0">
                <a:latin typeface="Calibri" panose="020F0502020204030204" pitchFamily="34" charset="0"/>
                <a:cs typeface="Calibri" panose="020F0502020204030204" pitchFamily="34" charset="0"/>
              </a:rPr>
              <a:t>,</a:t>
            </a:r>
            <a:r>
              <a:rPr lang="ro-RO" sz="1800" dirty="0" smtClean="0">
                <a:latin typeface="Calibri" panose="020F0502020204030204" pitchFamily="34" charset="0"/>
                <a:cs typeface="Calibri" panose="020F0502020204030204" pitchFamily="34" charset="0"/>
              </a:rPr>
              <a:t> </a:t>
            </a:r>
            <a:r>
              <a:rPr lang="ro-RO" sz="1800" dirty="0">
                <a:latin typeface="Calibri" panose="020F0502020204030204" pitchFamily="34" charset="0"/>
                <a:cs typeface="Calibri" panose="020F0502020204030204" pitchFamily="34" charset="0"/>
              </a:rPr>
              <a:t>al C</a:t>
            </a:r>
            <a:r>
              <a:rPr lang="en-US" sz="1800" dirty="0" smtClean="0">
                <a:latin typeface="Calibri" panose="020F0502020204030204" pitchFamily="34" charset="0"/>
                <a:cs typeface="Calibri" panose="020F0502020204030204" pitchFamily="34" charset="0"/>
              </a:rPr>
              <a:t>E;</a:t>
            </a:r>
            <a:br>
              <a:rPr lang="en-US" sz="1800" dirty="0" smtClean="0">
                <a:latin typeface="Calibri" panose="020F0502020204030204" pitchFamily="34" charset="0"/>
                <a:cs typeface="Calibri" panose="020F0502020204030204" pitchFamily="34" charset="0"/>
              </a:rPr>
            </a:br>
            <a:r>
              <a:rPr lang="en-US" sz="1800" dirty="0">
                <a:solidFill>
                  <a:schemeClr val="tx2">
                    <a:lumMod val="75000"/>
                  </a:schemeClr>
                </a:solidFill>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Regulamentul </a:t>
            </a:r>
            <a:r>
              <a:rPr lang="ro-RO" sz="1800" b="1" dirty="0">
                <a:latin typeface="Calibri" panose="020F0502020204030204" pitchFamily="34" charset="0"/>
                <a:cs typeface="Calibri" panose="020F0502020204030204" pitchFamily="34" charset="0"/>
              </a:rPr>
              <a:t>(UE) nr. 1301/2013</a:t>
            </a:r>
            <a:r>
              <a:rPr lang="ro-RO" sz="1800" dirty="0">
                <a:latin typeface="Calibri" panose="020F0502020204030204" pitchFamily="34" charset="0"/>
                <a:cs typeface="Calibri" panose="020F0502020204030204" pitchFamily="34" charset="0"/>
              </a:rPr>
              <a:t> al Parlamentului European și al Consiliului din 17 decembrie </a:t>
            </a:r>
            <a:r>
              <a:rPr lang="ro-RO" sz="1800" dirty="0" smtClean="0">
                <a:latin typeface="Calibri" panose="020F0502020204030204" pitchFamily="34" charset="0"/>
                <a:cs typeface="Calibri" panose="020F0502020204030204" pitchFamily="34" charset="0"/>
              </a:rPr>
              <a:t>2013</a:t>
            </a:r>
            <a:r>
              <a:rPr lang="en-US"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 </a:t>
            </a:r>
            <a:r>
              <a:rPr lang="en-US" sz="1800" dirty="0" err="1" smtClean="0">
                <a:latin typeface="Calibri" panose="020F0502020204030204" pitchFamily="34" charset="0"/>
                <a:cs typeface="Calibri" panose="020F0502020204030204" pitchFamily="34" charset="0"/>
              </a:rPr>
              <a:t>privind</a:t>
            </a:r>
            <a:r>
              <a:rPr lang="en-US" sz="1800" dirty="0" smtClean="0">
                <a:latin typeface="Calibri" panose="020F0502020204030204" pitchFamily="34" charset="0"/>
                <a:cs typeface="Calibri" panose="020F0502020204030204" pitchFamily="34" charset="0"/>
              </a:rPr>
              <a:t> FEDR;</a:t>
            </a:r>
            <a:br>
              <a:rPr lang="en-US" sz="1800" dirty="0" smtClean="0">
                <a:latin typeface="Calibri" panose="020F0502020204030204" pitchFamily="34" charset="0"/>
                <a:cs typeface="Calibri" panose="020F0502020204030204" pitchFamily="34" charset="0"/>
              </a:rPr>
            </a:br>
            <a:r>
              <a:rPr lang="en-US" sz="1800" dirty="0">
                <a:solidFill>
                  <a:schemeClr val="tx2">
                    <a:lumMod val="75000"/>
                  </a:schemeClr>
                </a:solidFill>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Acordul </a:t>
            </a:r>
            <a:r>
              <a:rPr lang="ro-RO" sz="1800" b="1" dirty="0">
                <a:latin typeface="Calibri" panose="020F0502020204030204" pitchFamily="34" charset="0"/>
                <a:cs typeface="Calibri" panose="020F0502020204030204" pitchFamily="34" charset="0"/>
              </a:rPr>
              <a:t>de Parteneriat 2014-2020</a:t>
            </a:r>
            <a:r>
              <a:rPr lang="ro-RO" sz="1800" dirty="0" smtClean="0">
                <a:latin typeface="Calibri" panose="020F0502020204030204" pitchFamily="34" charset="0"/>
                <a:cs typeface="Calibri" panose="020F0502020204030204" pitchFamily="34" charset="0"/>
              </a:rPr>
              <a:t>;</a:t>
            </a:r>
            <a:r>
              <a:rPr lang="en-US" sz="1800" dirty="0" smtClean="0">
                <a:latin typeface="Calibri" panose="020F0502020204030204" pitchFamily="34" charset="0"/>
                <a:cs typeface="Calibri" panose="020F0502020204030204" pitchFamily="34" charset="0"/>
              </a:rPr>
              <a:t/>
            </a:r>
            <a:br>
              <a:rPr lang="en-US" sz="1800" dirty="0" smtClean="0">
                <a:latin typeface="Calibri" panose="020F0502020204030204" pitchFamily="34" charset="0"/>
                <a:cs typeface="Calibri" panose="020F0502020204030204" pitchFamily="34" charset="0"/>
              </a:rPr>
            </a:br>
            <a:r>
              <a:rPr lang="en-US" sz="1800" dirty="0">
                <a:solidFill>
                  <a:schemeClr val="tx2">
                    <a:lumMod val="75000"/>
                  </a:schemeClr>
                </a:solidFill>
                <a:latin typeface="Calibri" panose="020F0502020204030204" pitchFamily="34" charset="0"/>
                <a:cs typeface="Calibri" panose="020F0502020204030204" pitchFamily="34" charset="0"/>
              </a:rPr>
              <a:t>─ </a:t>
            </a:r>
            <a:r>
              <a:rPr lang="ro-RO" sz="1800" b="1" dirty="0" smtClean="0">
                <a:latin typeface="Calibri" panose="020F0502020204030204" pitchFamily="34" charset="0"/>
                <a:cs typeface="Calibri" panose="020F0502020204030204" pitchFamily="34" charset="0"/>
              </a:rPr>
              <a:t>Decizia </a:t>
            </a:r>
            <a:r>
              <a:rPr lang="ro-RO" sz="1800" b="1" dirty="0">
                <a:latin typeface="Calibri" panose="020F0502020204030204" pitchFamily="34" charset="0"/>
                <a:cs typeface="Calibri" panose="020F0502020204030204" pitchFamily="34" charset="0"/>
              </a:rPr>
              <a:t>Comisiei Europene nr. C (2015) 4272/23.06.2015</a:t>
            </a:r>
            <a:r>
              <a:rPr lang="ro-RO"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de </a:t>
            </a:r>
            <a:r>
              <a:rPr lang="en-US" sz="1800" dirty="0" err="1" smtClean="0">
                <a:latin typeface="Calibri" panose="020F0502020204030204" pitchFamily="34" charset="0"/>
                <a:cs typeface="Calibri" panose="020F0502020204030204" pitchFamily="34" charset="0"/>
              </a:rPr>
              <a:t>aprobare</a:t>
            </a:r>
            <a:r>
              <a:rPr lang="en-US" sz="1800" dirty="0" smtClean="0">
                <a:latin typeface="Calibri" panose="020F0502020204030204" pitchFamily="34" charset="0"/>
                <a:cs typeface="Calibri" panose="020F0502020204030204" pitchFamily="34" charset="0"/>
              </a:rPr>
              <a:t> </a:t>
            </a:r>
            <a:r>
              <a:rPr lang="ro-RO" sz="1800" dirty="0" smtClean="0">
                <a:latin typeface="Calibri" panose="020F0502020204030204" pitchFamily="34" charset="0"/>
                <a:cs typeface="Calibri" panose="020F0502020204030204" pitchFamily="34" charset="0"/>
              </a:rPr>
              <a:t> POR 2014-2020</a:t>
            </a:r>
            <a:r>
              <a:rPr lang="en-US" sz="1800" dirty="0" smtClean="0">
                <a:latin typeface="Calibri" panose="020F0502020204030204" pitchFamily="34" charset="0"/>
                <a:cs typeface="Calibri" panose="020F0502020204030204" pitchFamily="34" charset="0"/>
              </a:rPr>
              <a:t>;</a:t>
            </a:r>
            <a:endParaRPr lang="ro-RO" sz="1800" dirty="0">
              <a:solidFill>
                <a:schemeClr val="tx2">
                  <a:lumMod val="75000"/>
                </a:schemeClr>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6732240" y="6457054"/>
            <a:ext cx="467072" cy="365125"/>
          </a:xfrm>
        </p:spPr>
        <p:txBody>
          <a:bodyPr/>
          <a:lstStyle/>
          <a:p>
            <a:fld id="{FA2CE5B5-3460-44E8-BCF4-236084A3745A}" type="slidenum">
              <a:rPr lang="ro-RO" smtClean="0"/>
              <a:pPr/>
              <a:t>3</a:t>
            </a:fld>
            <a:endParaRPr lang="ro-RO"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5" name="Rectangle 4"/>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3015027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66249" y="6477799"/>
            <a:ext cx="2133600" cy="365125"/>
          </a:xfrm>
        </p:spPr>
        <p:txBody>
          <a:bodyPr/>
          <a:lstStyle/>
          <a:p>
            <a:fld id="{FA2CE5B5-3460-44E8-BCF4-236084A3745A}" type="slidenum">
              <a:rPr lang="ro-RO" smtClean="0">
                <a:solidFill>
                  <a:schemeClr val="tx1"/>
                </a:solidFill>
              </a:rPr>
              <a:pPr/>
              <a:t>30</a:t>
            </a:fld>
            <a:endParaRPr lang="ro-RO" dirty="0">
              <a:solidFill>
                <a:schemeClr val="tx1"/>
              </a:solidFill>
            </a:endParaRPr>
          </a:p>
        </p:txBody>
      </p:sp>
      <p:sp>
        <p:nvSpPr>
          <p:cNvPr id="2" name="Rectangle 1"/>
          <p:cNvSpPr/>
          <p:nvPr/>
        </p:nvSpPr>
        <p:spPr>
          <a:xfrm>
            <a:off x="782107" y="692696"/>
            <a:ext cx="7848872" cy="3333220"/>
          </a:xfrm>
          <a:prstGeom prst="rect">
            <a:avLst/>
          </a:prstGeom>
        </p:spPr>
        <p:txBody>
          <a:bodyPr wrap="square">
            <a:spAutoFit/>
          </a:bodyPr>
          <a:lstStyle/>
          <a:p>
            <a:pPr>
              <a:lnSpc>
                <a:spcPct val="130000"/>
              </a:lnSpc>
              <a:spcBef>
                <a:spcPts val="600"/>
              </a:spcBef>
            </a:pPr>
            <a:r>
              <a:rPr lang="x-none" b="1">
                <a:latin typeface="Calibri" panose="020F0502020204030204" pitchFamily="34" charset="0"/>
                <a:cs typeface="Calibri" panose="020F0502020204030204" pitchFamily="34" charset="0"/>
              </a:rPr>
              <a:t>CONDIȚII SPECIFICE </a:t>
            </a:r>
            <a:r>
              <a:rPr lang="ro-RO" b="1" dirty="0">
                <a:latin typeface="Calibri" panose="020F0502020204030204" pitchFamily="34" charset="0"/>
                <a:cs typeface="Calibri" panose="020F0502020204030204" pitchFamily="34" charset="0"/>
              </a:rPr>
              <a:t>P.I. </a:t>
            </a:r>
            <a:r>
              <a:rPr lang="en-US" b="1" dirty="0">
                <a:latin typeface="Calibri" panose="020F0502020204030204" pitchFamily="34" charset="0"/>
                <a:cs typeface="Calibri" panose="020F0502020204030204" pitchFamily="34" charset="0"/>
              </a:rPr>
              <a:t>3</a:t>
            </a:r>
            <a:r>
              <a:rPr lang="x-none" b="1">
                <a:latin typeface="Calibri" panose="020F0502020204030204" pitchFamily="34" charset="0"/>
                <a:cs typeface="Calibri" panose="020F0502020204030204" pitchFamily="34" charset="0"/>
              </a:rPr>
              <a:t>.1</a:t>
            </a:r>
            <a:r>
              <a:rPr lang="en-US" b="1" dirty="0">
                <a:latin typeface="Calibri" panose="020F0502020204030204" pitchFamily="34" charset="0"/>
                <a:cs typeface="Calibri" panose="020F0502020204030204" pitchFamily="34" charset="0"/>
              </a:rPr>
              <a:t>_B</a:t>
            </a:r>
            <a:r>
              <a:rPr lang="x-none" b="1">
                <a:latin typeface="Calibri" panose="020F0502020204030204" pitchFamily="34" charset="0"/>
                <a:cs typeface="Calibri" panose="020F0502020204030204" pitchFamily="34" charset="0"/>
              </a:rPr>
              <a:t>, POR 2014-2020</a:t>
            </a:r>
            <a:r>
              <a:rPr lang="ro-RO" b="1" dirty="0">
                <a:latin typeface="Calibri" panose="020F0502020204030204" pitchFamily="34" charset="0"/>
                <a:cs typeface="Calibri" panose="020F0502020204030204" pitchFamily="34" charset="0"/>
              </a:rPr>
              <a:t> !!!</a:t>
            </a:r>
          </a:p>
          <a:p>
            <a:pPr lvl="0">
              <a:lnSpc>
                <a:spcPct val="130000"/>
              </a:lnSpc>
            </a:pPr>
            <a:r>
              <a:rPr lang="x-none" b="1">
                <a:latin typeface="Calibri" panose="020F0502020204030204" pitchFamily="34" charset="0"/>
                <a:cs typeface="Calibri" panose="020F0502020204030204" pitchFamily="34" charset="0"/>
              </a:rPr>
              <a:t>Beneficiarul se obligă să asigure/</a:t>
            </a:r>
            <a:r>
              <a:rPr lang="ro-RO" b="1" dirty="0">
                <a:latin typeface="Calibri" panose="020F0502020204030204" pitchFamily="34" charset="0"/>
                <a:cs typeface="Calibri" panose="020F0502020204030204" pitchFamily="34" charset="0"/>
              </a:rPr>
              <a:t> </a:t>
            </a:r>
            <a:r>
              <a:rPr lang="x-none" b="1">
                <a:latin typeface="Calibri" panose="020F0502020204030204" pitchFamily="34" charset="0"/>
                <a:cs typeface="Calibri" panose="020F0502020204030204" pitchFamily="34" charset="0"/>
              </a:rPr>
              <a:t>respecte</a:t>
            </a:r>
            <a:r>
              <a:rPr lang="ro-RO" b="1" dirty="0" smtClean="0">
                <a:latin typeface="Calibri" panose="020F0502020204030204" pitchFamily="34" charset="0"/>
                <a:cs typeface="Calibri" panose="020F0502020204030204" pitchFamily="34" charset="0"/>
              </a:rPr>
              <a:t>:</a:t>
            </a:r>
          </a:p>
          <a:p>
            <a:pPr marL="285750" indent="-285750" algn="just">
              <a:lnSpc>
                <a:spcPct val="130000"/>
              </a:lnSpc>
              <a:buFont typeface="Arial" panose="020B0604020202020204" pitchFamily="34" charset="0"/>
              <a:buChar char="•"/>
            </a:pPr>
            <a:r>
              <a:rPr lang="en-US" dirty="0" err="1">
                <a:latin typeface="Calibri" panose="020F0502020204030204" pitchFamily="34" charset="0"/>
                <a:cs typeface="Calibri" panose="020F0502020204030204" pitchFamily="34" charset="0"/>
              </a:rPr>
              <a:t>Beneficiarul</a:t>
            </a:r>
            <a:r>
              <a:rPr lang="en-US" dirty="0">
                <a:latin typeface="Calibri" panose="020F0502020204030204" pitchFamily="34" charset="0"/>
                <a:cs typeface="Calibri" panose="020F0502020204030204" pitchFamily="34" charset="0"/>
              </a:rPr>
              <a:t> se </a:t>
            </a:r>
            <a:r>
              <a:rPr lang="en-US" dirty="0" err="1">
                <a:latin typeface="Calibri" panose="020F0502020204030204" pitchFamily="34" charset="0"/>
                <a:cs typeface="Calibri" panose="020F0502020204030204" pitchFamily="34" charset="0"/>
              </a:rPr>
              <a:t>obligă</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să</a:t>
            </a:r>
            <a:r>
              <a:rPr lang="en-US" dirty="0">
                <a:latin typeface="Calibri" panose="020F0502020204030204" pitchFamily="34" charset="0"/>
                <a:cs typeface="Calibri" panose="020F0502020204030204" pitchFamily="34" charset="0"/>
              </a:rPr>
              <a:t> nu </a:t>
            </a:r>
            <a:r>
              <a:rPr lang="en-US" dirty="0" err="1">
                <a:latin typeface="Calibri" panose="020F0502020204030204" pitchFamily="34" charset="0"/>
                <a:cs typeface="Calibri" panose="020F0502020204030204" pitchFamily="34" charset="0"/>
              </a:rPr>
              <a:t>schimbe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natura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activităţii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publice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corespunzătoare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destinației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principale</a:t>
            </a:r>
            <a:r>
              <a:rPr lang="en-US" dirty="0">
                <a:latin typeface="Calibri" panose="020F0502020204030204" pitchFamily="34" charset="0"/>
                <a:cs typeface="Calibri" panose="020F0502020204030204" pitchFamily="34" charset="0"/>
              </a:rPr>
              <a:t> a </a:t>
            </a:r>
            <a:r>
              <a:rPr lang="en-US" dirty="0" err="1">
                <a:latin typeface="Calibri" panose="020F0502020204030204" pitchFamily="34" charset="0"/>
                <a:cs typeface="Calibri" panose="020F0502020204030204" pitchFamily="34" charset="0"/>
              </a:rPr>
              <a:t>clădirii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funcțiunea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clădirii</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perioada</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durabilitate</a:t>
            </a:r>
            <a:r>
              <a:rPr lang="en-US" dirty="0">
                <a:latin typeface="Calibri" panose="020F0502020204030204" pitchFamily="34" charset="0"/>
                <a:cs typeface="Calibri" panose="020F0502020204030204" pitchFamily="34" charset="0"/>
              </a:rPr>
              <a:t> a </a:t>
            </a:r>
            <a:r>
              <a:rPr lang="en-US" dirty="0" err="1" smtClean="0">
                <a:latin typeface="Calibri" panose="020F0502020204030204" pitchFamily="34" charset="0"/>
                <a:cs typeface="Calibri" panose="020F0502020204030204" pitchFamily="34" charset="0"/>
              </a:rPr>
              <a:t>proiectului</a:t>
            </a:r>
            <a:r>
              <a:rPr lang="en-US" dirty="0" smtClean="0">
                <a:latin typeface="Calibri" panose="020F0502020204030204" pitchFamily="34" charset="0"/>
                <a:cs typeface="Calibri" panose="020F0502020204030204" pitchFamily="34" charset="0"/>
              </a:rPr>
              <a:t>.  </a:t>
            </a:r>
            <a:endParaRPr lang="ro-RO" dirty="0">
              <a:latin typeface="Calibri" panose="020F0502020204030204" pitchFamily="34" charset="0"/>
              <a:cs typeface="Calibri" panose="020F0502020204030204" pitchFamily="34" charset="0"/>
            </a:endParaRPr>
          </a:p>
          <a:p>
            <a:pPr marL="285750" lvl="0" indent="-285750" algn="just">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Dacă beneficiarul NU prezintă HG actualizată, publicată în MO, privind proprietatea publică asupra imobilului, și extrasul CF actualizat, din care să rezulte dreptul de proprietate publică asupra imobilului, AM poate rezilia contractul fără alte formalități și fără intervenția instanței de judecată.</a:t>
            </a:r>
            <a:endParaRPr lang="en-US" dirty="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4100087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54048"/>
            <a:ext cx="2133600" cy="365125"/>
          </a:xfrm>
        </p:spPr>
        <p:txBody>
          <a:bodyPr/>
          <a:lstStyle/>
          <a:p>
            <a:fld id="{FA2CE5B5-3460-44E8-BCF4-236084A3745A}" type="slidenum">
              <a:rPr lang="ro-RO" smtClean="0">
                <a:solidFill>
                  <a:schemeClr val="tx1"/>
                </a:solidFill>
              </a:rPr>
              <a:pPr/>
              <a:t>31</a:t>
            </a:fld>
            <a:endParaRPr lang="ro-RO">
              <a:solidFill>
                <a:schemeClr val="tx1"/>
              </a:solidFill>
            </a:endParaRPr>
          </a:p>
        </p:txBody>
      </p:sp>
      <p:sp>
        <p:nvSpPr>
          <p:cNvPr id="2" name="Rectangle 1"/>
          <p:cNvSpPr/>
          <p:nvPr/>
        </p:nvSpPr>
        <p:spPr>
          <a:xfrm>
            <a:off x="782105" y="548680"/>
            <a:ext cx="8038365" cy="4930581"/>
          </a:xfrm>
          <a:prstGeom prst="rect">
            <a:avLst/>
          </a:prstGeom>
        </p:spPr>
        <p:txBody>
          <a:bodyPr wrap="square">
            <a:spAutoFit/>
          </a:bodyPr>
          <a:lstStyle/>
          <a:p>
            <a:pPr>
              <a:lnSpc>
                <a:spcPct val="130000"/>
              </a:lnSpc>
              <a:spcBef>
                <a:spcPts val="600"/>
              </a:spcBef>
            </a:pPr>
            <a:r>
              <a:rPr lang="x-none" b="1">
                <a:solidFill>
                  <a:srgbClr val="7030A0"/>
                </a:solidFill>
                <a:latin typeface="Calibri" panose="020F0502020204030204" pitchFamily="34" charset="0"/>
                <a:cs typeface="Calibri" panose="020F0502020204030204" pitchFamily="34" charset="0"/>
              </a:rPr>
              <a:t>CONDIȚII SPECIFICE </a:t>
            </a:r>
            <a:r>
              <a:rPr lang="ro-RO" b="1" dirty="0">
                <a:solidFill>
                  <a:srgbClr val="7030A0"/>
                </a:solidFill>
                <a:latin typeface="Calibri" panose="020F0502020204030204" pitchFamily="34" charset="0"/>
                <a:cs typeface="Calibri" panose="020F0502020204030204" pitchFamily="34" charset="0"/>
              </a:rPr>
              <a:t>P.I. </a:t>
            </a:r>
            <a:r>
              <a:rPr lang="en-US" b="1" dirty="0">
                <a:solidFill>
                  <a:srgbClr val="7030A0"/>
                </a:solidFill>
                <a:latin typeface="Calibri" panose="020F0502020204030204" pitchFamily="34" charset="0"/>
                <a:cs typeface="Calibri" panose="020F0502020204030204" pitchFamily="34" charset="0"/>
              </a:rPr>
              <a:t>3</a:t>
            </a:r>
            <a:r>
              <a:rPr lang="x-none" b="1">
                <a:solidFill>
                  <a:srgbClr val="7030A0"/>
                </a:solidFill>
                <a:latin typeface="Calibri" panose="020F0502020204030204" pitchFamily="34" charset="0"/>
                <a:cs typeface="Calibri" panose="020F0502020204030204" pitchFamily="34" charset="0"/>
              </a:rPr>
              <a:t>.1</a:t>
            </a:r>
            <a:r>
              <a:rPr lang="en-US" b="1" dirty="0" smtClean="0">
                <a:solidFill>
                  <a:srgbClr val="7030A0"/>
                </a:solidFill>
                <a:latin typeface="Calibri" panose="020F0502020204030204" pitchFamily="34" charset="0"/>
                <a:cs typeface="Calibri" panose="020F0502020204030204" pitchFamily="34" charset="0"/>
              </a:rPr>
              <a:t>_C</a:t>
            </a:r>
            <a:r>
              <a:rPr lang="x-none" b="1" smtClean="0">
                <a:solidFill>
                  <a:srgbClr val="7030A0"/>
                </a:solidFill>
                <a:latin typeface="Calibri" panose="020F0502020204030204" pitchFamily="34" charset="0"/>
                <a:cs typeface="Calibri" panose="020F0502020204030204" pitchFamily="34" charset="0"/>
              </a:rPr>
              <a:t>, </a:t>
            </a:r>
            <a:r>
              <a:rPr lang="x-none" b="1">
                <a:solidFill>
                  <a:srgbClr val="7030A0"/>
                </a:solidFill>
                <a:latin typeface="Calibri" panose="020F0502020204030204" pitchFamily="34" charset="0"/>
                <a:cs typeface="Calibri" panose="020F0502020204030204" pitchFamily="34" charset="0"/>
              </a:rPr>
              <a:t>POR 2014-2020</a:t>
            </a:r>
            <a:r>
              <a:rPr lang="ro-RO" b="1" dirty="0">
                <a:solidFill>
                  <a:srgbClr val="7030A0"/>
                </a:solidFill>
                <a:latin typeface="Calibri" panose="020F0502020204030204" pitchFamily="34" charset="0"/>
                <a:cs typeface="Calibri" panose="020F0502020204030204" pitchFamily="34" charset="0"/>
              </a:rPr>
              <a:t> !!!</a:t>
            </a:r>
          </a:p>
          <a:p>
            <a:pPr marL="285750" indent="-285750" algn="just">
              <a:spcBef>
                <a:spcPts val="600"/>
              </a:spcBef>
              <a:buFont typeface="Arial" panose="020B0604020202020204" pitchFamily="34" charset="0"/>
              <a:buChar char="•"/>
            </a:pPr>
            <a:r>
              <a:rPr lang="ro-RO" sz="1600" b="1" dirty="0">
                <a:latin typeface="Calibri" panose="020F0502020204030204" pitchFamily="34" charset="0"/>
                <a:cs typeface="Calibri" panose="020F0502020204030204" pitchFamily="34" charset="0"/>
              </a:rPr>
              <a:t>Articolul </a:t>
            </a:r>
            <a:r>
              <a:rPr lang="ro-RO" sz="1600" b="1" dirty="0" smtClean="0">
                <a:latin typeface="Calibri" panose="020F0502020204030204" pitchFamily="34" charset="0"/>
                <a:cs typeface="Calibri" panose="020F0502020204030204" pitchFamily="34" charset="0"/>
              </a:rPr>
              <a:t>2</a:t>
            </a:r>
            <a:r>
              <a:rPr lang="en-US" sz="1600" b="1" dirty="0" smtClean="0">
                <a:latin typeface="Calibri" panose="020F0502020204030204" pitchFamily="34" charset="0"/>
                <a:cs typeface="Calibri" panose="020F0502020204030204" pitchFamily="34" charset="0"/>
              </a:rPr>
              <a:t> - </a:t>
            </a:r>
            <a:r>
              <a:rPr lang="pt-BR" sz="1600" dirty="0">
                <a:latin typeface="Calibri" panose="020F0502020204030204" pitchFamily="34" charset="0"/>
                <a:cs typeface="Calibri" panose="020F0502020204030204" pitchFamily="34" charset="0"/>
              </a:rPr>
              <a:t>Dacă Beneficiarul nu transmite OI o </a:t>
            </a:r>
            <a:r>
              <a:rPr lang="pt-BR" sz="1600" dirty="0" smtClean="0">
                <a:latin typeface="Calibri" panose="020F0502020204030204" pitchFamily="34" charset="0"/>
                <a:cs typeface="Calibri" panose="020F0502020204030204" pitchFamily="34" charset="0"/>
              </a:rPr>
              <a:t>CR finală </a:t>
            </a:r>
            <a:r>
              <a:rPr lang="pt-BR" sz="1600" dirty="0">
                <a:latin typeface="Calibri" panose="020F0502020204030204" pitchFamily="34" charset="0"/>
                <a:cs typeface="Calibri" panose="020F0502020204030204" pitchFamily="34" charset="0"/>
              </a:rPr>
              <a:t>în </a:t>
            </a:r>
            <a:r>
              <a:rPr lang="pt-BR" sz="1600" dirty="0" smtClean="0">
                <a:latin typeface="Calibri" panose="020F0502020204030204" pitchFamily="34" charset="0"/>
                <a:cs typeface="Calibri" panose="020F0502020204030204" pitchFamily="34" charset="0"/>
              </a:rPr>
              <a:t>e maxim 60 </a:t>
            </a:r>
            <a:r>
              <a:rPr lang="vi-VN" sz="1600" dirty="0" smtClean="0">
                <a:latin typeface="Calibri" panose="020F0502020204030204" pitchFamily="34" charset="0"/>
                <a:cs typeface="Calibri" panose="020F0502020204030204" pitchFamily="34" charset="0"/>
              </a:rPr>
              <a:t>de </a:t>
            </a:r>
            <a:r>
              <a:rPr lang="vi-VN" sz="1600" dirty="0">
                <a:latin typeface="Calibri" panose="020F0502020204030204" pitchFamily="34" charset="0"/>
                <a:cs typeface="Calibri" panose="020F0502020204030204" pitchFamily="34" charset="0"/>
              </a:rPr>
              <a:t>zile </a:t>
            </a:r>
            <a:r>
              <a:rPr lang="vi-VN" sz="1600" b="1" dirty="0">
                <a:latin typeface="Calibri" panose="020F0502020204030204" pitchFamily="34" charset="0"/>
                <a:cs typeface="Calibri" panose="020F0502020204030204" pitchFamily="34" charset="0"/>
              </a:rPr>
              <a:t>calendaristice</a:t>
            </a:r>
            <a:r>
              <a:rPr lang="vi-VN" sz="1600" dirty="0">
                <a:latin typeface="Calibri" panose="020F0502020204030204" pitchFamily="34" charset="0"/>
                <a:cs typeface="Calibri" panose="020F0502020204030204" pitchFamily="34" charset="0"/>
              </a:rPr>
              <a:t> de la expirarea perioadei de </a:t>
            </a:r>
            <a:r>
              <a:rPr lang="vi-VN" sz="1600" dirty="0" smtClean="0">
                <a:latin typeface="Calibri" panose="020F0502020204030204" pitchFamily="34" charset="0"/>
                <a:cs typeface="Calibri" panose="020F0502020204030204" pitchFamily="34" charset="0"/>
              </a:rPr>
              <a:t>implementare, este decăzut </a:t>
            </a:r>
            <a:r>
              <a:rPr lang="vi-VN" sz="1600" dirty="0">
                <a:latin typeface="Calibri" panose="020F0502020204030204" pitchFamily="34" charset="0"/>
                <a:cs typeface="Calibri" panose="020F0502020204030204" pitchFamily="34" charset="0"/>
              </a:rPr>
              <a:t>din dreptul </a:t>
            </a:r>
            <a:r>
              <a:rPr lang="en-US" sz="1600" dirty="0" smtClean="0">
                <a:latin typeface="Calibri" panose="020F0502020204030204" pitchFamily="34" charset="0"/>
                <a:cs typeface="Calibri" panose="020F0502020204030204" pitchFamily="34" charset="0"/>
              </a:rPr>
              <a:t>la</a:t>
            </a:r>
            <a:r>
              <a:rPr lang="vi-VN" sz="1600" dirty="0" smtClean="0">
                <a:latin typeface="Calibri" panose="020F0502020204030204" pitchFamily="34" charset="0"/>
                <a:cs typeface="Calibri" panose="020F0502020204030204" pitchFamily="34" charset="0"/>
              </a:rPr>
              <a:t> această</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rambursare</a:t>
            </a:r>
            <a:r>
              <a:rPr lang="vi-VN" sz="1600" dirty="0">
                <a:latin typeface="Calibri" panose="020F0502020204030204" pitchFamily="34" charset="0"/>
                <a:cs typeface="Calibri" panose="020F0502020204030204" pitchFamily="34" charset="0"/>
              </a:rPr>
              <a:t>, de </a:t>
            </a:r>
            <a:r>
              <a:rPr lang="vi-VN" sz="1600" dirty="0" smtClean="0">
                <a:latin typeface="Calibri" panose="020F0502020204030204" pitchFamily="34" charset="0"/>
                <a:cs typeface="Calibri" panose="020F0502020204030204" pitchFamily="34" charset="0"/>
              </a:rPr>
              <a:t>la expir</a:t>
            </a:r>
            <a:r>
              <a:rPr lang="en-US" sz="1600" dirty="0" smtClean="0">
                <a:latin typeface="Calibri" panose="020F0502020204030204" pitchFamily="34" charset="0"/>
                <a:cs typeface="Calibri" panose="020F0502020204030204" pitchFamily="34" charset="0"/>
              </a:rPr>
              <a:t>rea</a:t>
            </a:r>
            <a:r>
              <a:rPr lang="vi-VN"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termenului de 60 de zile, fără </a:t>
            </a:r>
            <a:r>
              <a:rPr lang="vi-VN" sz="1600" dirty="0" smtClean="0">
                <a:latin typeface="Calibri" panose="020F0502020204030204" pitchFamily="34" charset="0"/>
                <a:cs typeface="Calibri" panose="020F0502020204030204" pitchFamily="34" charset="0"/>
              </a:rPr>
              <a:t>nicio </a:t>
            </a:r>
            <a:r>
              <a:rPr lang="vi-VN" sz="1600" dirty="0">
                <a:latin typeface="Calibri" panose="020F0502020204030204" pitchFamily="34" charset="0"/>
                <a:cs typeface="Calibri" panose="020F0502020204030204" pitchFamily="34" charset="0"/>
              </a:rPr>
              <a:t>notificare </a:t>
            </a:r>
            <a:r>
              <a:rPr lang="vi-VN" sz="1600" dirty="0" smtClean="0">
                <a:latin typeface="Calibri" panose="020F0502020204030204" pitchFamily="34" charset="0"/>
                <a:cs typeface="Calibri" panose="020F0502020204030204" pitchFamily="34" charset="0"/>
              </a:rPr>
              <a:t>sau</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alt</a:t>
            </a:r>
            <a:r>
              <a:rPr lang="en-US" sz="1600" dirty="0" smtClean="0">
                <a:latin typeface="Calibri" panose="020F0502020204030204" pitchFamily="34" charset="0"/>
                <a:cs typeface="Calibri" panose="020F0502020204030204" pitchFamily="34" charset="0"/>
              </a:rPr>
              <a:t>e</a:t>
            </a:r>
            <a:r>
              <a:rPr lang="vi-VN" sz="1600" dirty="0" smtClean="0">
                <a:latin typeface="Calibri" panose="020F0502020204030204" pitchFamily="34" charset="0"/>
                <a:cs typeface="Calibri" panose="020F0502020204030204" pitchFamily="34" charset="0"/>
              </a:rPr>
              <a:t> formalităţi</a:t>
            </a:r>
            <a:r>
              <a:rPr lang="en-US" sz="1600" dirty="0" smtClean="0">
                <a:latin typeface="Calibri" panose="020F0502020204030204" pitchFamily="34" charset="0"/>
                <a:cs typeface="Calibri" panose="020F0502020204030204" pitchFamily="34" charset="0"/>
              </a:rPr>
              <a:t> de la OI/AM;</a:t>
            </a:r>
          </a:p>
          <a:p>
            <a:pPr marL="285750" indent="-285750">
              <a:spcBef>
                <a:spcPts val="600"/>
              </a:spcBef>
              <a:buFont typeface="Arial" panose="020B0604020202020204" pitchFamily="34" charset="0"/>
              <a:buChar char="•"/>
            </a:pPr>
            <a:r>
              <a:rPr lang="en-US" sz="1600" dirty="0" smtClean="0">
                <a:latin typeface="Calibri" panose="020F0502020204030204" pitchFamily="34" charset="0"/>
                <a:cs typeface="Calibri" panose="020F0502020204030204" pitchFamily="34" charset="0"/>
              </a:rPr>
              <a:t>B</a:t>
            </a:r>
            <a:r>
              <a:rPr lang="ro-RO" sz="1600" dirty="0" smtClean="0">
                <a:latin typeface="Calibri" panose="020F0502020204030204" pitchFamily="34" charset="0"/>
                <a:cs typeface="Calibri" panose="020F0502020204030204" pitchFamily="34" charset="0"/>
              </a:rPr>
              <a:t>eneficiarii </a:t>
            </a:r>
            <a:r>
              <a:rPr lang="ro-RO" sz="1600" dirty="0">
                <a:latin typeface="Calibri" panose="020F0502020204030204" pitchFamily="34" charset="0"/>
                <a:cs typeface="Calibri" panose="020F0502020204030204" pitchFamily="34" charset="0"/>
              </a:rPr>
              <a:t>înregistraţi în scopuri de TVA au obligaţia depunerii, </a:t>
            </a:r>
            <a:r>
              <a:rPr lang="en-US" sz="1600" dirty="0" smtClean="0">
                <a:latin typeface="Calibri" panose="020F0502020204030204" pitchFamily="34" charset="0"/>
                <a:cs typeface="Calibri" panose="020F0502020204030204" pitchFamily="34" charset="0"/>
              </a:rPr>
              <a:t>l</a:t>
            </a:r>
            <a:r>
              <a:rPr lang="vi-VN" sz="1600" dirty="0" smtClean="0">
                <a:latin typeface="Calibri" panose="020F0502020204030204" pitchFamily="34" charset="0"/>
                <a:cs typeface="Calibri" panose="020F0502020204030204" pitchFamily="34" charset="0"/>
              </a:rPr>
              <a:t>a fiec</a:t>
            </a:r>
            <a:r>
              <a:rPr lang="en-US" sz="1600" dirty="0" smtClean="0">
                <a:latin typeface="Calibri" panose="020F0502020204030204" pitchFamily="34" charset="0"/>
                <a:cs typeface="Calibri" panose="020F0502020204030204" pitchFamily="34" charset="0"/>
              </a:rPr>
              <a:t>are</a:t>
            </a:r>
            <a:r>
              <a:rPr lang="vi-VN" sz="1600" dirty="0" smtClean="0">
                <a:latin typeface="Calibri" panose="020F0502020204030204" pitchFamily="34" charset="0"/>
                <a:cs typeface="Calibri" panose="020F0502020204030204" pitchFamily="34" charset="0"/>
              </a:rPr>
              <a:t> </a:t>
            </a:r>
            <a:r>
              <a:rPr lang="en-US" sz="1600" dirty="0" smtClean="0">
                <a:latin typeface="Calibri" panose="020F0502020204030204" pitchFamily="34" charset="0"/>
                <a:cs typeface="Calibri" panose="020F0502020204030204" pitchFamily="34" charset="0"/>
              </a:rPr>
              <a:t>CR</a:t>
            </a:r>
            <a:r>
              <a:rPr lang="vi-VN" sz="1600" dirty="0" smtClean="0">
                <a:latin typeface="Calibri" panose="020F0502020204030204" pitchFamily="34" charset="0"/>
                <a:cs typeface="Calibri" panose="020F0502020204030204" pitchFamily="34" charset="0"/>
              </a:rPr>
              <a:t>/</a:t>
            </a:r>
            <a:r>
              <a:rPr lang="en-US" sz="1600" dirty="0" smtClean="0">
                <a:latin typeface="Calibri" panose="020F0502020204030204" pitchFamily="34" charset="0"/>
                <a:cs typeface="Calibri" panose="020F0502020204030204" pitchFamily="34" charset="0"/>
              </a:rPr>
              <a:t>Cr. </a:t>
            </a:r>
            <a:r>
              <a:rPr lang="vi-VN" sz="1600" dirty="0" smtClean="0">
                <a:latin typeface="Calibri" panose="020F0502020204030204" pitchFamily="34" charset="0"/>
                <a:cs typeface="Calibri" panose="020F0502020204030204" pitchFamily="34" charset="0"/>
              </a:rPr>
              <a:t>plată</a:t>
            </a:r>
            <a:r>
              <a:rPr lang="vi-VN" sz="1600" dirty="0">
                <a:latin typeface="Calibri" panose="020F0502020204030204" pitchFamily="34" charset="0"/>
                <a:cs typeface="Calibri" panose="020F0502020204030204" pitchFamily="34" charset="0"/>
              </a:rPr>
              <a:t>, a unei </a:t>
            </a:r>
            <a:r>
              <a:rPr lang="vi-VN" sz="1600" dirty="0" smtClean="0">
                <a:latin typeface="Calibri" panose="020F0502020204030204" pitchFamily="34" charset="0"/>
                <a:cs typeface="Calibri" panose="020F0502020204030204" pitchFamily="34" charset="0"/>
              </a:rPr>
              <a:t>declaraţii</a:t>
            </a:r>
            <a:r>
              <a:rPr lang="en-US" sz="1600" dirty="0" smtClean="0">
                <a:latin typeface="Calibri" panose="020F0502020204030204" pitchFamily="34" charset="0"/>
                <a:cs typeface="Calibri" panose="020F0502020204030204" pitchFamily="34" charset="0"/>
              </a:rPr>
              <a:t>,</a:t>
            </a:r>
            <a:r>
              <a:rPr lang="vi-VN" sz="1600" dirty="0" smtClean="0">
                <a:latin typeface="Calibri" panose="020F0502020204030204" pitchFamily="34" charset="0"/>
                <a:cs typeface="Calibri" panose="020F0502020204030204" pitchFamily="34" charset="0"/>
              </a:rPr>
              <a:t> </a:t>
            </a:r>
            <a:r>
              <a:rPr lang="it-IT" sz="1600" dirty="0">
                <a:latin typeface="Calibri" panose="020F0502020204030204" pitchFamily="34" charset="0"/>
                <a:cs typeface="Calibri" panose="020F0502020204030204" pitchFamily="34" charset="0"/>
              </a:rPr>
              <a:t>certificată </a:t>
            </a:r>
            <a:r>
              <a:rPr lang="it-IT" sz="1600" dirty="0" smtClean="0">
                <a:latin typeface="Calibri" panose="020F0502020204030204" pitchFamily="34" charset="0"/>
                <a:cs typeface="Calibri" panose="020F0502020204030204" pitchFamily="34" charset="0"/>
              </a:rPr>
              <a:t>de ANAF, </a:t>
            </a:r>
            <a:r>
              <a:rPr lang="vi-VN" sz="1600" dirty="0" smtClean="0">
                <a:latin typeface="Calibri" panose="020F0502020204030204" pitchFamily="34" charset="0"/>
                <a:cs typeface="Calibri" panose="020F0502020204030204" pitchFamily="34" charset="0"/>
              </a:rPr>
              <a:t>privind</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nedeductibilitatea TVA</a:t>
            </a:r>
            <a:r>
              <a:rPr lang="en-US" sz="1600" dirty="0" smtClean="0">
                <a:latin typeface="Calibri" panose="020F0502020204030204" pitchFamily="34" charset="0"/>
                <a:cs typeface="Calibri" panose="020F0502020204030204" pitchFamily="34" charset="0"/>
              </a:rPr>
              <a:t>,</a:t>
            </a:r>
            <a:r>
              <a:rPr lang="vi-VN"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aferentă cheltuielilor cuprinse în cererea de </a:t>
            </a:r>
            <a:r>
              <a:rPr lang="vi-VN" sz="1600" dirty="0" smtClean="0">
                <a:latin typeface="Calibri" panose="020F0502020204030204" pitchFamily="34" charset="0"/>
                <a:cs typeface="Calibri" panose="020F0502020204030204" pitchFamily="34" charset="0"/>
              </a:rPr>
              <a:t>rambursare/plată</a:t>
            </a:r>
            <a:r>
              <a:rPr lang="it-IT" sz="1600" dirty="0" smtClean="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vi-VN" sz="1600" dirty="0">
                <a:latin typeface="Calibri" panose="020F0502020204030204" pitchFamily="34" charset="0"/>
                <a:cs typeface="Calibri" panose="020F0502020204030204" pitchFamily="34" charset="0"/>
              </a:rPr>
              <a:t>Beneficiarul are obligația </a:t>
            </a:r>
            <a:r>
              <a:rPr lang="vi-VN" sz="1600" dirty="0" smtClean="0">
                <a:latin typeface="Calibri" panose="020F0502020204030204" pitchFamily="34" charset="0"/>
                <a:cs typeface="Calibri" panose="020F0502020204030204" pitchFamily="34" charset="0"/>
              </a:rPr>
              <a:t>pe </a:t>
            </a:r>
            <a:r>
              <a:rPr lang="vi-VN" sz="1600" dirty="0">
                <a:latin typeface="Calibri" panose="020F0502020204030204" pitchFamily="34" charset="0"/>
                <a:cs typeface="Calibri" panose="020F0502020204030204" pitchFamily="34" charset="0"/>
              </a:rPr>
              <a:t>perioada de </a:t>
            </a:r>
            <a:r>
              <a:rPr lang="vi-VN" sz="1600" dirty="0" smtClean="0">
                <a:latin typeface="Calibri" panose="020F0502020204030204" pitchFamily="34" charset="0"/>
                <a:cs typeface="Calibri" panose="020F0502020204030204" pitchFamily="34" charset="0"/>
              </a:rPr>
              <a:t>durabilitate, să</a:t>
            </a:r>
            <a:r>
              <a:rPr lang="en-US" sz="1600" dirty="0" smtClean="0">
                <a:latin typeface="Calibri" panose="020F0502020204030204" pitchFamily="34" charset="0"/>
                <a:cs typeface="Calibri" panose="020F0502020204030204" pitchFamily="34" charset="0"/>
              </a:rPr>
              <a:t>:</a:t>
            </a:r>
          </a:p>
          <a:p>
            <a:pPr marL="342900" indent="-342900">
              <a:spcBef>
                <a:spcPts val="600"/>
              </a:spcBef>
              <a:buFont typeface="+mj-lt"/>
              <a:buAutoNum type="arabicPeriod"/>
            </a:pPr>
            <a:r>
              <a:rPr lang="vi-VN" sz="1600" dirty="0" smtClean="0">
                <a:latin typeface="Calibri" panose="020F0502020204030204" pitchFamily="34" charset="0"/>
                <a:cs typeface="Calibri" panose="020F0502020204030204" pitchFamily="34" charset="0"/>
              </a:rPr>
              <a:t>asigure întreținerea/</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mentenanța </a:t>
            </a:r>
            <a:r>
              <a:rPr lang="vi-VN" sz="1600" dirty="0">
                <a:latin typeface="Calibri" panose="020F0502020204030204" pitchFamily="34" charset="0"/>
                <a:cs typeface="Calibri" panose="020F0502020204030204" pitchFamily="34" charset="0"/>
              </a:rPr>
              <a:t>investiției </a:t>
            </a:r>
            <a:r>
              <a:rPr lang="vi-VN" sz="1600" dirty="0" smtClean="0">
                <a:latin typeface="Calibri" panose="020F0502020204030204" pitchFamily="34" charset="0"/>
                <a:cs typeface="Calibri" panose="020F0502020204030204" pitchFamily="34" charset="0"/>
              </a:rPr>
              <a:t>conform</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prevederil</a:t>
            </a:r>
            <a:r>
              <a:rPr lang="en-US" sz="1600" dirty="0" smtClean="0">
                <a:latin typeface="Calibri" panose="020F0502020204030204" pitchFamily="34" charset="0"/>
                <a:cs typeface="Calibri" panose="020F0502020204030204" pitchFamily="34" charset="0"/>
              </a:rPr>
              <a:t>or</a:t>
            </a:r>
            <a:r>
              <a:rPr lang="ro-RO"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legale în </a:t>
            </a:r>
            <a:r>
              <a:rPr lang="ro-RO" sz="1600" dirty="0" smtClean="0">
                <a:latin typeface="Calibri" panose="020F0502020204030204" pitchFamily="34" charset="0"/>
                <a:cs typeface="Calibri" panose="020F0502020204030204" pitchFamily="34" charset="0"/>
              </a:rPr>
              <a:t>vigoare</a:t>
            </a:r>
            <a:r>
              <a:rPr lang="en-US" sz="1600" dirty="0" smtClean="0">
                <a:latin typeface="Calibri" panose="020F0502020204030204" pitchFamily="34" charset="0"/>
                <a:cs typeface="Calibri" panose="020F0502020204030204" pitchFamily="34" charset="0"/>
              </a:rPr>
              <a:t>;</a:t>
            </a:r>
          </a:p>
          <a:p>
            <a:pPr marL="342900" indent="-342900">
              <a:spcBef>
                <a:spcPts val="600"/>
              </a:spcBef>
              <a:buFont typeface="+mj-lt"/>
              <a:buAutoNum type="arabicPeriod"/>
            </a:pPr>
            <a:r>
              <a:rPr lang="en-US" sz="1600" dirty="0" err="1" smtClean="0">
                <a:latin typeface="Calibri" panose="020F0502020204030204" pitchFamily="34" charset="0"/>
                <a:cs typeface="Calibri" panose="020F0502020204030204" pitchFamily="34" charset="0"/>
              </a:rPr>
              <a:t>asigure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continuitatea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delegarii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gestiunii</a:t>
            </a:r>
            <a:r>
              <a:rPr lang="en-US" sz="1600" dirty="0" smtClean="0">
                <a:latin typeface="Calibri" panose="020F0502020204030204" pitchFamily="34" charset="0"/>
                <a:cs typeface="Calibri" panose="020F0502020204030204" pitchFamily="34" charset="0"/>
              </a:rPr>
              <a:t>/</a:t>
            </a:r>
            <a:r>
              <a:rPr lang="en-US" sz="1600" dirty="0" err="1" smtClean="0">
                <a:latin typeface="Calibri" panose="020F0502020204030204" pitchFamily="34" charset="0"/>
                <a:cs typeface="Calibri" panose="020F0502020204030204" pitchFamily="34" charset="0"/>
              </a:rPr>
              <a:t>prestarii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serviciului</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iluminat</a:t>
            </a:r>
            <a:r>
              <a:rPr lang="en-US" sz="1600" dirty="0" smtClean="0">
                <a:latin typeface="Calibri" panose="020F0502020204030204" pitchFamily="34" charset="0"/>
                <a:cs typeface="Calibri" panose="020F0502020204030204" pitchFamily="34" charset="0"/>
              </a:rPr>
              <a:t> public;</a:t>
            </a:r>
          </a:p>
          <a:p>
            <a:pPr marL="285750" indent="-285750">
              <a:spcBef>
                <a:spcPts val="600"/>
              </a:spcBef>
              <a:buFont typeface="Arial" panose="020B0604020202020204" pitchFamily="34" charset="0"/>
              <a:buChar char="•"/>
            </a:pPr>
            <a:r>
              <a:rPr lang="en-US" sz="1600" dirty="0" err="1" smtClean="0">
                <a:latin typeface="Calibri" panose="020F0502020204030204" pitchFamily="34" charset="0"/>
                <a:cs typeface="Calibri" panose="020F0502020204030204" pitchFamily="34" charset="0"/>
              </a:rPr>
              <a:t>Daca</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perioada</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implementare</a:t>
            </a:r>
            <a:r>
              <a:rPr lang="en-US" sz="1600" dirty="0" smtClean="0">
                <a:latin typeface="Calibri" panose="020F0502020204030204" pitchFamily="34" charset="0"/>
                <a:cs typeface="Calibri" panose="020F0502020204030204" pitchFamily="34" charset="0"/>
              </a:rPr>
              <a:t>/</a:t>
            </a:r>
            <a:r>
              <a:rPr lang="en-US" sz="1600" dirty="0" err="1"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institutiile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abilitate</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verificare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auditare</a:t>
            </a:r>
            <a:r>
              <a:rPr lang="en-US" sz="1600" dirty="0" smtClean="0">
                <a:latin typeface="Calibri" panose="020F0502020204030204" pitchFamily="34" charset="0"/>
                <a:cs typeface="Calibri" panose="020F0502020204030204" pitchFamily="34" charset="0"/>
              </a:rPr>
              <a:t>/control, </a:t>
            </a:r>
            <a:r>
              <a:rPr lang="en-US" sz="1600" dirty="0" err="1" smtClean="0">
                <a:latin typeface="Calibri" panose="020F0502020204030204" pitchFamily="34" charset="0"/>
                <a:cs typeface="Calibri" panose="020F0502020204030204" pitchFamily="34" charset="0"/>
              </a:rPr>
              <a:t>decid</a:t>
            </a:r>
            <a:r>
              <a:rPr lang="en-US" sz="1600" dirty="0" smtClean="0">
                <a:latin typeface="Calibri" panose="020F0502020204030204" pitchFamily="34" charset="0"/>
                <a:cs typeface="Calibri" panose="020F0502020204030204" pitchFamily="34" charset="0"/>
              </a:rPr>
              <a:t> ca </a:t>
            </a:r>
            <a:r>
              <a:rPr lang="en-US" sz="1600" dirty="0" err="1" smtClean="0">
                <a:latin typeface="Calibri" panose="020F0502020204030204" pitchFamily="34" charset="0"/>
                <a:cs typeface="Calibri" panose="020F0502020204030204" pitchFamily="34" charset="0"/>
              </a:rPr>
              <a:t>investitia</a:t>
            </a:r>
            <a:r>
              <a:rPr lang="en-US" sz="1600" dirty="0" smtClean="0">
                <a:latin typeface="Calibri" panose="020F0502020204030204" pitchFamily="34" charset="0"/>
                <a:cs typeface="Calibri" panose="020F0502020204030204" pitchFamily="34" charset="0"/>
              </a:rPr>
              <a:t> NU </a:t>
            </a:r>
            <a:r>
              <a:rPr lang="en-US" sz="1600" dirty="0" err="1" smtClean="0">
                <a:latin typeface="Calibri" panose="020F0502020204030204" pitchFamily="34" charset="0"/>
                <a:cs typeface="Calibri" panose="020F0502020204030204" pitchFamily="34" charset="0"/>
              </a:rPr>
              <a:t>respecta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legislatia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privind</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ajutorul</a:t>
            </a:r>
            <a:r>
              <a:rPr lang="en-US" sz="1600" dirty="0" smtClean="0">
                <a:latin typeface="Calibri" panose="020F0502020204030204" pitchFamily="34" charset="0"/>
                <a:cs typeface="Calibri" panose="020F0502020204030204" pitchFamily="34" charset="0"/>
              </a:rPr>
              <a:t> de stat =&gt; </a:t>
            </a:r>
            <a:r>
              <a:rPr lang="en-US" sz="1600" dirty="0" err="1" smtClean="0">
                <a:latin typeface="Calibri" panose="020F0502020204030204" pitchFamily="34" charset="0"/>
                <a:cs typeface="Calibri" panose="020F0502020204030204" pitchFamily="34" charset="0"/>
              </a:rPr>
              <a:t>proiect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neeligibil</a:t>
            </a:r>
            <a:r>
              <a:rPr lang="en-US" sz="1600" dirty="0" smtClean="0">
                <a:latin typeface="Calibri" panose="020F0502020204030204" pitchFamily="34" charset="0"/>
                <a:cs typeface="Calibri" panose="020F0502020204030204" pitchFamily="34" charset="0"/>
              </a:rPr>
              <a:t> =&gt; </a:t>
            </a:r>
            <a:r>
              <a:rPr lang="en-US" sz="1600" dirty="0" err="1" smtClean="0">
                <a:latin typeface="Calibri" panose="020F0502020204030204" pitchFamily="34" charset="0"/>
                <a:cs typeface="Calibri" panose="020F0502020204030204" pitchFamily="34" charset="0"/>
              </a:rPr>
              <a:t>reziliere</a:t>
            </a:r>
            <a:r>
              <a:rPr lang="en-US" sz="1600" dirty="0" smtClean="0">
                <a:latin typeface="Calibri" panose="020F0502020204030204" pitchFamily="34" charset="0"/>
                <a:cs typeface="Calibri" panose="020F0502020204030204" pitchFamily="34" charset="0"/>
              </a:rPr>
              <a:t> contract;</a:t>
            </a:r>
          </a:p>
          <a:p>
            <a:pPr marL="285750" indent="-285750">
              <a:spcBef>
                <a:spcPts val="600"/>
              </a:spcBef>
              <a:buFont typeface="Arial" panose="020B0604020202020204" pitchFamily="34" charset="0"/>
              <a:buChar char="•"/>
            </a:pPr>
            <a:r>
              <a:rPr lang="en-US" sz="1600" dirty="0" smtClean="0">
                <a:latin typeface="Calibri" panose="020F0502020204030204" pitchFamily="34" charset="0"/>
                <a:cs typeface="Calibri" panose="020F0502020204030204" pitchFamily="34" charset="0"/>
              </a:rPr>
              <a:t>In </a:t>
            </a:r>
            <a:r>
              <a:rPr lang="en-US" sz="1600" dirty="0" err="1" smtClean="0">
                <a:latin typeface="Calibri" panose="020F0502020204030204" pitchFamily="34" charset="0"/>
                <a:cs typeface="Calibri" panose="020F0502020204030204" pitchFamily="34" charset="0"/>
              </a:rPr>
              <a:t>perioada</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transmiterea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dreptului</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folosinta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catre</a:t>
            </a:r>
            <a:r>
              <a:rPr lang="en-US" sz="1600" dirty="0" smtClean="0">
                <a:latin typeface="Calibri" panose="020F0502020204030204" pitchFamily="34" charset="0"/>
                <a:cs typeface="Calibri" panose="020F0502020204030204" pitchFamily="34" charset="0"/>
              </a:rPr>
              <a:t> un </a:t>
            </a:r>
            <a:r>
              <a:rPr lang="en-US" sz="1600" dirty="0" err="1" smtClean="0">
                <a:latin typeface="Calibri" panose="020F0502020204030204" pitchFamily="34" charset="0"/>
                <a:cs typeface="Calibri" panose="020F0502020204030204" pitchFamily="34" charset="0"/>
              </a:rPr>
              <a:t>tert</a:t>
            </a:r>
            <a:r>
              <a:rPr lang="en-US" sz="1600" dirty="0" smtClean="0">
                <a:latin typeface="Calibri" panose="020F0502020204030204" pitchFamily="34" charset="0"/>
                <a:cs typeface="Calibri" panose="020F0502020204030204" pitchFamily="34" charset="0"/>
              </a:rPr>
              <a:t> – </a:t>
            </a:r>
            <a:r>
              <a:rPr lang="en-US" sz="1600" dirty="0" err="1" smtClean="0">
                <a:latin typeface="Calibri" panose="020F0502020204030204" pitchFamily="34" charset="0"/>
                <a:cs typeface="Calibri" panose="020F0502020204030204" pitchFamily="34" charset="0"/>
              </a:rPr>
              <a:t>numai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prin</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procedura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transparenta</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conditiile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legii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si</a:t>
            </a:r>
            <a:r>
              <a:rPr lang="en-US" sz="1600" dirty="0" smtClean="0">
                <a:latin typeface="Calibri" panose="020F0502020204030204" pitchFamily="34" charset="0"/>
                <a:cs typeface="Calibri" panose="020F0502020204030204" pitchFamily="34" charset="0"/>
              </a:rPr>
              <a:t> ale art. 107 din </a:t>
            </a:r>
            <a:r>
              <a:rPr lang="en-US" sz="1600" dirty="0" err="1" smtClean="0">
                <a:latin typeface="Calibri" panose="020F0502020204030204" pitchFamily="34" charset="0"/>
                <a:cs typeface="Calibri" panose="020F0502020204030204" pitchFamily="34" charset="0"/>
              </a:rPr>
              <a:t>Tratatul</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privind</a:t>
            </a:r>
            <a:r>
              <a:rPr lang="en-US" sz="1600" dirty="0" smtClean="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F</a:t>
            </a:r>
            <a:r>
              <a:rPr lang="en-US" sz="1600" dirty="0" err="1" smtClean="0">
                <a:latin typeface="Calibri" panose="020F0502020204030204" pitchFamily="34" charset="0"/>
                <a:cs typeface="Calibri" panose="020F0502020204030204" pitchFamily="34" charset="0"/>
              </a:rPr>
              <a:t>unctionarea</a:t>
            </a:r>
            <a:r>
              <a:rPr lang="en-US" sz="1600" dirty="0" smtClean="0">
                <a:latin typeface="Calibri" panose="020F0502020204030204" pitchFamily="34" charset="0"/>
                <a:cs typeface="Calibri" panose="020F0502020204030204" pitchFamily="34" charset="0"/>
              </a:rPr>
              <a:t> UE + AJUSTAREA </a:t>
            </a:r>
            <a:r>
              <a:rPr lang="en-US" sz="1600" dirty="0" err="1" smtClean="0">
                <a:latin typeface="Calibri" panose="020F0502020204030204" pitchFamily="34" charset="0"/>
                <a:cs typeface="Calibri" panose="020F0502020204030204" pitchFamily="34" charset="0"/>
              </a:rPr>
              <a:t>finantarii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nerambursabile</a:t>
            </a:r>
            <a:r>
              <a:rPr lang="en-US" sz="1600" dirty="0" smtClean="0">
                <a:latin typeface="Calibri" panose="020F0502020204030204" pitchFamily="34" charset="0"/>
                <a:cs typeface="Calibri" panose="020F0502020204030204" pitchFamily="34" charset="0"/>
              </a:rPr>
              <a:t> </a:t>
            </a:r>
            <a:r>
              <a:rPr lang="en-US" sz="1600" b="1" dirty="0" smtClean="0">
                <a:latin typeface="Calibri" panose="020F0502020204030204" pitchFamily="34" charset="0"/>
                <a:cs typeface="Calibri" panose="020F0502020204030204" pitchFamily="34" charset="0"/>
              </a:rPr>
              <a:t>in </a:t>
            </a:r>
            <a:r>
              <a:rPr lang="en-US" sz="1600" b="1" dirty="0" err="1" smtClean="0">
                <a:latin typeface="Calibri" panose="020F0502020204030204" pitchFamily="34" charset="0"/>
                <a:cs typeface="Calibri" panose="020F0502020204030204" pitchFamily="34" charset="0"/>
              </a:rPr>
              <a:t>cazul</a:t>
            </a:r>
            <a:r>
              <a:rPr lang="en-US" sz="1600" b="1" dirty="0" smtClean="0">
                <a:latin typeface="Calibri" panose="020F0502020204030204" pitchFamily="34" charset="0"/>
                <a:cs typeface="Calibri" panose="020F0502020204030204" pitchFamily="34" charset="0"/>
              </a:rPr>
              <a:t> </a:t>
            </a:r>
            <a:r>
              <a:rPr lang="en-US" sz="1600" b="1" dirty="0" err="1" smtClean="0">
                <a:latin typeface="Calibri" panose="020F0502020204030204" pitchFamily="34" charset="0"/>
                <a:cs typeface="Calibri" panose="020F0502020204030204" pitchFamily="34" charset="0"/>
              </a:rPr>
              <a:t>proiectelor</a:t>
            </a:r>
            <a:r>
              <a:rPr lang="en-US" sz="1600" b="1" dirty="0" smtClean="0">
                <a:latin typeface="Calibri" panose="020F0502020204030204" pitchFamily="34" charset="0"/>
                <a:cs typeface="Calibri" panose="020F0502020204030204" pitchFamily="34" charset="0"/>
              </a:rPr>
              <a:t> </a:t>
            </a:r>
            <a:r>
              <a:rPr lang="en-US" sz="1600" b="1" dirty="0" err="1" smtClean="0">
                <a:latin typeface="Calibri" panose="020F0502020204030204" pitchFamily="34" charset="0"/>
                <a:cs typeface="Calibri" panose="020F0502020204030204" pitchFamily="34" charset="0"/>
              </a:rPr>
              <a:t>generatoare</a:t>
            </a:r>
            <a:r>
              <a:rPr lang="en-US" sz="1600" b="1" dirty="0" smtClean="0">
                <a:latin typeface="Calibri" panose="020F0502020204030204" pitchFamily="34" charset="0"/>
                <a:cs typeface="Calibri" panose="020F0502020204030204" pitchFamily="34" charset="0"/>
              </a:rPr>
              <a:t> de </a:t>
            </a:r>
            <a:r>
              <a:rPr lang="en-US" sz="1600" b="1" dirty="0" err="1" smtClean="0">
                <a:latin typeface="Calibri" panose="020F0502020204030204" pitchFamily="34" charset="0"/>
                <a:cs typeface="Calibri" panose="020F0502020204030204" pitchFamily="34" charset="0"/>
              </a:rPr>
              <a:t>venituri</a:t>
            </a:r>
            <a:r>
              <a:rPr lang="en-US" sz="1600" b="1" dirty="0" smtClean="0">
                <a:latin typeface="Calibri" panose="020F0502020204030204" pitchFamily="34" charset="0"/>
                <a:cs typeface="Calibri" panose="020F0502020204030204" pitchFamily="34" charset="0"/>
              </a:rPr>
              <a:t> </a:t>
            </a:r>
            <a:r>
              <a:rPr lang="en-US" sz="1600" b="1" dirty="0" err="1" smtClean="0">
                <a:latin typeface="Calibri" panose="020F0502020204030204" pitchFamily="34" charset="0"/>
                <a:cs typeface="Calibri" panose="020F0502020204030204" pitchFamily="34" charset="0"/>
              </a:rPr>
              <a:t>nete</a:t>
            </a:r>
            <a:r>
              <a:rPr lang="en-US" sz="1600" b="1" dirty="0" smtClean="0">
                <a:latin typeface="Calibri" panose="020F0502020204030204" pitchFamily="34" charset="0"/>
                <a:cs typeface="Calibri" panose="020F0502020204030204" pitchFamily="34" charset="0"/>
              </a:rPr>
              <a:t>;</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9794812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16216" y="6520259"/>
            <a:ext cx="2133600" cy="365125"/>
          </a:xfrm>
        </p:spPr>
        <p:txBody>
          <a:bodyPr/>
          <a:lstStyle/>
          <a:p>
            <a:fld id="{FA2CE5B5-3460-44E8-BCF4-236084A3745A}" type="slidenum">
              <a:rPr lang="ro-RO" smtClean="0">
                <a:solidFill>
                  <a:schemeClr val="tx1"/>
                </a:solidFill>
              </a:rPr>
              <a:pPr/>
              <a:t>32</a:t>
            </a:fld>
            <a:endParaRPr lang="ro-RO">
              <a:solidFill>
                <a:schemeClr val="tx1"/>
              </a:solidFill>
            </a:endParaRPr>
          </a:p>
        </p:txBody>
      </p:sp>
      <p:sp>
        <p:nvSpPr>
          <p:cNvPr id="2" name="Rectangle 1"/>
          <p:cNvSpPr/>
          <p:nvPr/>
        </p:nvSpPr>
        <p:spPr>
          <a:xfrm>
            <a:off x="782105" y="548680"/>
            <a:ext cx="8038365" cy="5269135"/>
          </a:xfrm>
          <a:prstGeom prst="rect">
            <a:avLst/>
          </a:prstGeom>
        </p:spPr>
        <p:txBody>
          <a:bodyPr wrap="square">
            <a:spAutoFit/>
          </a:bodyPr>
          <a:lstStyle/>
          <a:p>
            <a:pPr>
              <a:lnSpc>
                <a:spcPct val="130000"/>
              </a:lnSpc>
              <a:spcBef>
                <a:spcPts val="600"/>
              </a:spcBef>
            </a:pPr>
            <a:r>
              <a:rPr lang="x-none" b="1">
                <a:solidFill>
                  <a:srgbClr val="7030A0"/>
                </a:solidFill>
                <a:latin typeface="Calibri" panose="020F0502020204030204" pitchFamily="34" charset="0"/>
                <a:cs typeface="Calibri" panose="020F0502020204030204" pitchFamily="34" charset="0"/>
              </a:rPr>
              <a:t>CONDIȚII SPECIFICE </a:t>
            </a:r>
            <a:r>
              <a:rPr lang="ro-RO" b="1" dirty="0">
                <a:solidFill>
                  <a:srgbClr val="7030A0"/>
                </a:solidFill>
                <a:latin typeface="Calibri" panose="020F0502020204030204" pitchFamily="34" charset="0"/>
                <a:cs typeface="Calibri" panose="020F0502020204030204" pitchFamily="34" charset="0"/>
              </a:rPr>
              <a:t>P.I. </a:t>
            </a:r>
            <a:r>
              <a:rPr lang="en-US" b="1" dirty="0">
                <a:solidFill>
                  <a:srgbClr val="7030A0"/>
                </a:solidFill>
                <a:latin typeface="Calibri" panose="020F0502020204030204" pitchFamily="34" charset="0"/>
                <a:cs typeface="Calibri" panose="020F0502020204030204" pitchFamily="34" charset="0"/>
              </a:rPr>
              <a:t>3</a:t>
            </a:r>
            <a:r>
              <a:rPr lang="x-none" b="1">
                <a:solidFill>
                  <a:srgbClr val="7030A0"/>
                </a:solidFill>
                <a:latin typeface="Calibri" panose="020F0502020204030204" pitchFamily="34" charset="0"/>
                <a:cs typeface="Calibri" panose="020F0502020204030204" pitchFamily="34" charset="0"/>
              </a:rPr>
              <a:t>.1</a:t>
            </a:r>
            <a:r>
              <a:rPr lang="en-US" b="1" dirty="0" smtClean="0">
                <a:solidFill>
                  <a:srgbClr val="7030A0"/>
                </a:solidFill>
                <a:latin typeface="Calibri" panose="020F0502020204030204" pitchFamily="34" charset="0"/>
                <a:cs typeface="Calibri" panose="020F0502020204030204" pitchFamily="34" charset="0"/>
              </a:rPr>
              <a:t>_C</a:t>
            </a:r>
            <a:r>
              <a:rPr lang="x-none" b="1" smtClean="0">
                <a:solidFill>
                  <a:srgbClr val="7030A0"/>
                </a:solidFill>
                <a:latin typeface="Calibri" panose="020F0502020204030204" pitchFamily="34" charset="0"/>
                <a:cs typeface="Calibri" panose="020F0502020204030204" pitchFamily="34" charset="0"/>
              </a:rPr>
              <a:t>, </a:t>
            </a:r>
            <a:r>
              <a:rPr lang="x-none" b="1">
                <a:solidFill>
                  <a:srgbClr val="7030A0"/>
                </a:solidFill>
                <a:latin typeface="Calibri" panose="020F0502020204030204" pitchFamily="34" charset="0"/>
                <a:cs typeface="Calibri" panose="020F0502020204030204" pitchFamily="34" charset="0"/>
              </a:rPr>
              <a:t>POR 2014-2020</a:t>
            </a:r>
            <a:r>
              <a:rPr lang="ro-RO" b="1" dirty="0">
                <a:solidFill>
                  <a:srgbClr val="7030A0"/>
                </a:solidFill>
                <a:latin typeface="Calibri" panose="020F0502020204030204" pitchFamily="34" charset="0"/>
                <a:cs typeface="Calibri" panose="020F0502020204030204" pitchFamily="34" charset="0"/>
              </a:rPr>
              <a:t> </a:t>
            </a:r>
            <a:r>
              <a:rPr lang="ro-RO" b="1" dirty="0" smtClean="0">
                <a:solidFill>
                  <a:srgbClr val="7030A0"/>
                </a:solidFill>
                <a:latin typeface="Calibri" panose="020F0502020204030204" pitchFamily="34" charset="0"/>
                <a:cs typeface="Calibri" panose="020F0502020204030204" pitchFamily="34" charset="0"/>
              </a:rPr>
              <a:t>!!!</a:t>
            </a:r>
            <a:endParaRPr lang="en-US" b="1" dirty="0" smtClean="0">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r>
              <a:rPr lang="en-US" sz="1600" dirty="0" err="1" smtClean="0">
                <a:latin typeface="Calibri" panose="020F0502020204030204" pitchFamily="34" charset="0"/>
                <a:cs typeface="Calibri" panose="020F0502020204030204" pitchFamily="34" charset="0"/>
              </a:rPr>
              <a:t>Beneficiarul</a:t>
            </a:r>
            <a:r>
              <a:rPr lang="en-US" sz="1600" dirty="0" smtClean="0">
                <a:latin typeface="Calibri" panose="020F0502020204030204" pitchFamily="34" charset="0"/>
                <a:cs typeface="Calibri" panose="020F0502020204030204" pitchFamily="34" charset="0"/>
              </a:rPr>
              <a:t> se </a:t>
            </a:r>
            <a:r>
              <a:rPr lang="en-US" sz="1600" dirty="0" err="1" smtClean="0">
                <a:latin typeface="Calibri" panose="020F0502020204030204" pitchFamily="34" charset="0"/>
                <a:cs typeface="Calibri" panose="020F0502020204030204" pitchFamily="34" charset="0"/>
              </a:rPr>
              <a:t>obliga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mentina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dreptul</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folosinta</a:t>
            </a:r>
            <a:r>
              <a:rPr lang="en-US" sz="1600" dirty="0" smtClean="0">
                <a:latin typeface="Calibri" panose="020F0502020204030204" pitchFamily="34" charset="0"/>
                <a:cs typeface="Calibri" panose="020F0502020204030204" pitchFamily="34" charset="0"/>
              </a:rPr>
              <a:t> cu </a:t>
            </a:r>
            <a:r>
              <a:rPr lang="en-US" sz="1600" dirty="0" err="1" smtClean="0">
                <a:latin typeface="Calibri" panose="020F0502020204030204" pitchFamily="34" charset="0"/>
                <a:cs typeface="Calibri" panose="020F0502020204030204" pitchFamily="34" charset="0"/>
              </a:rPr>
              <a:t>titlu</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gratuit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asupra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elementelor</a:t>
            </a:r>
            <a:r>
              <a:rPr lang="en-US" sz="1600" dirty="0" smtClean="0">
                <a:latin typeface="Calibri" panose="020F0502020204030204" pitchFamily="34" charset="0"/>
                <a:cs typeface="Calibri" panose="020F0502020204030204" pitchFamily="34" charset="0"/>
              </a:rPr>
              <a:t> parte a </a:t>
            </a:r>
            <a:r>
              <a:rPr lang="en-US" sz="1600" dirty="0" err="1" smtClean="0">
                <a:latin typeface="Calibri" panose="020F0502020204030204" pitchFamily="34" charset="0"/>
                <a:cs typeface="Calibri" panose="020F0502020204030204" pitchFamily="34" charset="0"/>
              </a:rPr>
              <a:t>sistemului</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distributie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aflate</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proprietatea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operatorului</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retea</a:t>
            </a:r>
            <a:r>
              <a:rPr lang="en-US" sz="1600" dirty="0">
                <a:latin typeface="Calibri" panose="020F0502020204030204" pitchFamily="34" charset="0"/>
                <a:cs typeface="Calibri" panose="020F0502020204030204" pitchFamily="34" charset="0"/>
              </a:rPr>
              <a:t> </a:t>
            </a:r>
            <a:r>
              <a:rPr lang="en-US" sz="1600" dirty="0" smtClean="0">
                <a:latin typeface="Calibri" panose="020F0502020204030204" pitchFamily="34" charset="0"/>
                <a:cs typeface="Calibri" panose="020F0502020204030204" pitchFamily="34" charset="0"/>
              </a:rPr>
              <a:t>– minim 5 </a:t>
            </a:r>
            <a:r>
              <a:rPr lang="en-US" sz="1600" dirty="0" err="1" smtClean="0">
                <a:latin typeface="Calibri" panose="020F0502020204030204" pitchFamily="34" charset="0"/>
                <a:cs typeface="Calibri" panose="020F0502020204030204" pitchFamily="34" charset="0"/>
              </a:rPr>
              <a:t>ani</a:t>
            </a:r>
            <a:r>
              <a:rPr lang="en-US" sz="1600" dirty="0" smtClean="0">
                <a:latin typeface="Calibri" panose="020F0502020204030204" pitchFamily="34" charset="0"/>
                <a:cs typeface="Calibri" panose="020F0502020204030204" pitchFamily="34" charset="0"/>
              </a:rPr>
              <a:t> de la </a:t>
            </a:r>
            <a:r>
              <a:rPr lang="en-US" sz="1600" dirty="0" err="1" smtClean="0">
                <a:latin typeface="Calibri" panose="020F0502020204030204" pitchFamily="34" charset="0"/>
                <a:cs typeface="Calibri" panose="020F0502020204030204" pitchFamily="34" charset="0"/>
              </a:rPr>
              <a:t>plata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finala</a:t>
            </a:r>
            <a:r>
              <a:rPr lang="en-US" sz="1600" dirty="0" smtClean="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en-US" sz="1600" dirty="0" err="1">
                <a:latin typeface="Calibri" panose="020F0502020204030204" pitchFamily="34" charset="0"/>
                <a:cs typeface="Calibri" panose="020F0502020204030204" pitchFamily="34" charset="0"/>
              </a:rPr>
              <a:t>Beneficiarul</a:t>
            </a:r>
            <a:r>
              <a:rPr lang="en-US" sz="1600" dirty="0">
                <a:latin typeface="Calibri" panose="020F0502020204030204" pitchFamily="34" charset="0"/>
                <a:cs typeface="Calibri" panose="020F0502020204030204" pitchFamily="34" charset="0"/>
              </a:rPr>
              <a:t> se </a:t>
            </a:r>
            <a:r>
              <a:rPr lang="en-US" sz="1600" dirty="0" err="1">
                <a:latin typeface="Calibri" panose="020F0502020204030204" pitchFamily="34" charset="0"/>
                <a:cs typeface="Calibri" panose="020F0502020204030204" pitchFamily="34" charset="0"/>
              </a:rPr>
              <a:t>obliga</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sa</a:t>
            </a:r>
            <a:r>
              <a:rPr lang="en-US" sz="1600" dirty="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mentina</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parametrii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sistemul</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iluminat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creat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prin</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proiect</a:t>
            </a:r>
            <a:r>
              <a:rPr lang="en-US" sz="1600" dirty="0" smtClean="0">
                <a:latin typeface="Calibri" panose="020F0502020204030204" pitchFamily="34" charset="0"/>
                <a:cs typeface="Calibri" panose="020F0502020204030204" pitchFamily="34" charset="0"/>
              </a:rPr>
              <a:t> – in </a:t>
            </a:r>
            <a:r>
              <a:rPr lang="en-US" sz="1600" dirty="0" err="1" smtClean="0">
                <a:latin typeface="Calibri" panose="020F0502020204030204" pitchFamily="34" charset="0"/>
                <a:cs typeface="Calibri" panose="020F0502020204030204" pitchFamily="34" charset="0"/>
              </a:rPr>
              <a:t>perioada</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en-US" sz="1600" dirty="0" err="1" smtClean="0">
                <a:latin typeface="Calibri" panose="020F0502020204030204" pitchFamily="34" charset="0"/>
                <a:cs typeface="Calibri" panose="020F0502020204030204" pitchFamily="34" charset="0"/>
              </a:rPr>
              <a:t>Daca</a:t>
            </a:r>
            <a:r>
              <a:rPr lang="en-US" sz="1600" dirty="0" smtClean="0">
                <a:latin typeface="Calibri" panose="020F0502020204030204" pitchFamily="34" charset="0"/>
                <a:cs typeface="Calibri" panose="020F0502020204030204" pitchFamily="34" charset="0"/>
              </a:rPr>
              <a:t> nu </a:t>
            </a:r>
            <a:r>
              <a:rPr lang="en-US" sz="1600" dirty="0" err="1" smtClean="0">
                <a:latin typeface="Calibri" panose="020F0502020204030204" pitchFamily="34" charset="0"/>
                <a:cs typeface="Calibri" panose="020F0502020204030204" pitchFamily="34" charset="0"/>
              </a:rPr>
              <a:t>exista</a:t>
            </a:r>
            <a:r>
              <a:rPr lang="en-US" sz="1600" dirty="0" smtClean="0">
                <a:latin typeface="Calibri" panose="020F0502020204030204" pitchFamily="34" charset="0"/>
                <a:cs typeface="Calibri" panose="020F0502020204030204" pitchFamily="34" charset="0"/>
              </a:rPr>
              <a:t> operator </a:t>
            </a:r>
            <a:r>
              <a:rPr lang="en-US" sz="1600" dirty="0" err="1" smtClean="0">
                <a:latin typeface="Calibri" panose="020F0502020204030204" pitchFamily="34" charset="0"/>
                <a:cs typeface="Calibri" panose="020F0502020204030204" pitchFamily="34" charset="0"/>
              </a:rPr>
              <a:t>desemnat</a:t>
            </a:r>
            <a:r>
              <a:rPr lang="en-US" sz="1600" dirty="0" smtClean="0">
                <a:latin typeface="Calibri" panose="020F0502020204030204" pitchFamily="34" charset="0"/>
                <a:cs typeface="Calibri" panose="020F0502020204030204" pitchFamily="34" charset="0"/>
              </a:rPr>
              <a:t>, la data </a:t>
            </a:r>
            <a:r>
              <a:rPr lang="en-US" sz="1600" dirty="0" err="1" smtClean="0">
                <a:latin typeface="Calibri" panose="020F0502020204030204" pitchFamily="34" charset="0"/>
                <a:cs typeface="Calibri" panose="020F0502020204030204" pitchFamily="34" charset="0"/>
              </a:rPr>
              <a:t>depunerii</a:t>
            </a:r>
            <a:r>
              <a:rPr lang="en-US" sz="1600" dirty="0" smtClean="0">
                <a:latin typeface="Calibri" panose="020F0502020204030204" pitchFamily="34" charset="0"/>
                <a:cs typeface="Calibri" panose="020F0502020204030204" pitchFamily="34" charset="0"/>
              </a:rPr>
              <a:t> Cr. De </a:t>
            </a:r>
            <a:r>
              <a:rPr lang="en-US" sz="1600" dirty="0" err="1" smtClean="0">
                <a:latin typeface="Calibri" panose="020F0502020204030204" pitchFamily="34" charset="0"/>
                <a:cs typeface="Calibri" panose="020F0502020204030204" pitchFamily="34" charset="0"/>
              </a:rPr>
              <a:t>finantare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beneficiarul</a:t>
            </a:r>
            <a:r>
              <a:rPr lang="en-US" sz="1600" dirty="0" smtClean="0">
                <a:latin typeface="Calibri" panose="020F0502020204030204" pitchFamily="34" charset="0"/>
                <a:cs typeface="Calibri" panose="020F0502020204030204" pitchFamily="34" charset="0"/>
              </a:rPr>
              <a:t> se </a:t>
            </a:r>
            <a:r>
              <a:rPr lang="en-US" sz="1600" dirty="0" err="1" smtClean="0">
                <a:latin typeface="Calibri" panose="020F0502020204030204" pitchFamily="34" charset="0"/>
                <a:cs typeface="Calibri" panose="020F0502020204030204" pitchFamily="34" charset="0"/>
              </a:rPr>
              <a:t>obliga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prezinte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licenta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operatorului</a:t>
            </a:r>
            <a:r>
              <a:rPr lang="en-US" sz="1600" dirty="0" smtClean="0">
                <a:latin typeface="Calibri" panose="020F0502020204030204" pitchFamily="34" charset="0"/>
                <a:cs typeface="Calibri" panose="020F0502020204030204" pitchFamily="34" charset="0"/>
              </a:rPr>
              <a:t> in</a:t>
            </a:r>
            <a:r>
              <a:rPr lang="en-US" sz="1600" b="1" dirty="0" smtClean="0">
                <a:latin typeface="Calibri" panose="020F0502020204030204" pitchFamily="34" charset="0"/>
                <a:cs typeface="Calibri" panose="020F0502020204030204" pitchFamily="34" charset="0"/>
              </a:rPr>
              <a:t> maxim 12 </a:t>
            </a:r>
            <a:r>
              <a:rPr lang="en-US" sz="1600" b="1" dirty="0" err="1" smtClean="0">
                <a:latin typeface="Calibri" panose="020F0502020204030204" pitchFamily="34" charset="0"/>
                <a:cs typeface="Calibri" panose="020F0502020204030204" pitchFamily="34" charset="0"/>
              </a:rPr>
              <a:t>luni</a:t>
            </a:r>
            <a:r>
              <a:rPr lang="en-US" sz="1600" b="1" dirty="0" smtClean="0">
                <a:latin typeface="Calibri" panose="020F0502020204030204" pitchFamily="34" charset="0"/>
                <a:cs typeface="Calibri" panose="020F0502020204030204" pitchFamily="34" charset="0"/>
              </a:rPr>
              <a:t> </a:t>
            </a:r>
            <a:r>
              <a:rPr lang="en-US" sz="1600" dirty="0" smtClean="0">
                <a:latin typeface="Calibri" panose="020F0502020204030204" pitchFamily="34" charset="0"/>
                <a:cs typeface="Calibri" panose="020F0502020204030204" pitchFamily="34" charset="0"/>
              </a:rPr>
              <a:t>de la </a:t>
            </a:r>
            <a:r>
              <a:rPr lang="en-US" sz="1600" dirty="0" err="1" smtClean="0">
                <a:latin typeface="Calibri" panose="020F0502020204030204" pitchFamily="34" charset="0"/>
                <a:cs typeface="Calibri" panose="020F0502020204030204" pitchFamily="34" charset="0"/>
              </a:rPr>
              <a:t>semnarea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contractului</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finantare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extrasul</a:t>
            </a:r>
            <a:r>
              <a:rPr lang="en-US" sz="1600" dirty="0" smtClean="0">
                <a:latin typeface="Calibri" panose="020F0502020204030204" pitchFamily="34" charset="0"/>
                <a:cs typeface="Calibri" panose="020F0502020204030204" pitchFamily="34" charset="0"/>
              </a:rPr>
              <a:t> din contract  care </a:t>
            </a:r>
            <a:r>
              <a:rPr lang="en-US" sz="1600" dirty="0" err="1" smtClean="0">
                <a:latin typeface="Calibri" panose="020F0502020204030204" pitchFamily="34" charset="0"/>
                <a:cs typeface="Calibri" panose="020F0502020204030204" pitchFamily="34" charset="0"/>
              </a:rPr>
              <a:t>dovedeste</a:t>
            </a:r>
            <a:r>
              <a:rPr lang="en-US" sz="1600" dirty="0" smtClean="0">
                <a:latin typeface="Calibri" panose="020F0502020204030204" pitchFamily="34" charset="0"/>
                <a:cs typeface="Calibri" panose="020F0502020204030204" pitchFamily="34" charset="0"/>
              </a:rPr>
              <a:t> ca </a:t>
            </a:r>
            <a:r>
              <a:rPr lang="en-US" sz="1600" dirty="0" err="1" smtClean="0">
                <a:latin typeface="Calibri" panose="020F0502020204030204" pitchFamily="34" charset="0"/>
                <a:cs typeface="Calibri" panose="020F0502020204030204" pitchFamily="34" charset="0"/>
              </a:rPr>
              <a:t>activitatile</a:t>
            </a:r>
            <a:r>
              <a:rPr lang="en-US" sz="1600" dirty="0" smtClean="0">
                <a:latin typeface="Calibri" panose="020F0502020204030204" pitchFamily="34" charset="0"/>
                <a:cs typeface="Calibri" panose="020F0502020204030204" pitchFamily="34" charset="0"/>
              </a:rPr>
              <a:t> din </a:t>
            </a:r>
            <a:r>
              <a:rPr lang="en-US" sz="1600" dirty="0" err="1" smtClean="0">
                <a:latin typeface="Calibri" panose="020F0502020204030204" pitchFamily="34" charset="0"/>
                <a:cs typeface="Calibri" panose="020F0502020204030204" pitchFamily="34" charset="0"/>
              </a:rPr>
              <a:t>proiect</a:t>
            </a:r>
            <a:r>
              <a:rPr lang="en-US" sz="1600" dirty="0" smtClean="0">
                <a:latin typeface="Calibri" panose="020F0502020204030204" pitchFamily="34" charset="0"/>
                <a:cs typeface="Calibri" panose="020F0502020204030204" pitchFamily="34" charset="0"/>
              </a:rPr>
              <a:t> NU au </a:t>
            </a:r>
            <a:r>
              <a:rPr lang="en-US" sz="1600" dirty="0" err="1" smtClean="0">
                <a:latin typeface="Calibri" panose="020F0502020204030204" pitchFamily="34" charset="0"/>
                <a:cs typeface="Calibri" panose="020F0502020204030204" pitchFamily="34" charset="0"/>
              </a:rPr>
              <a:t>fost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prevazute</a:t>
            </a:r>
            <a:r>
              <a:rPr lang="en-US" sz="1600" dirty="0" smtClean="0">
                <a:latin typeface="Calibri" panose="020F0502020204030204" pitchFamily="34" charset="0"/>
                <a:cs typeface="Calibri" panose="020F0502020204030204" pitchFamily="34" charset="0"/>
              </a:rPr>
              <a:t> in contract ca </a:t>
            </a:r>
            <a:r>
              <a:rPr lang="en-US" sz="1600" dirty="0" err="1" smtClean="0">
                <a:latin typeface="Calibri" panose="020F0502020204030204" pitchFamily="34" charset="0"/>
                <a:cs typeface="Calibri" panose="020F0502020204030204" pitchFamily="34" charset="0"/>
              </a:rPr>
              <a:t>si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investitii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sau</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hotararea</a:t>
            </a:r>
            <a:r>
              <a:rPr lang="en-US" sz="1600" dirty="0" smtClean="0">
                <a:latin typeface="Calibri" panose="020F0502020204030204" pitchFamily="34" charset="0"/>
                <a:cs typeface="Calibri" panose="020F0502020204030204" pitchFamily="34" charset="0"/>
              </a:rPr>
              <a:t> de dare in </a:t>
            </a:r>
            <a:r>
              <a:rPr lang="en-US" sz="1600" dirty="0" err="1" smtClean="0">
                <a:latin typeface="Calibri" panose="020F0502020204030204" pitchFamily="34" charset="0"/>
                <a:cs typeface="Calibri" panose="020F0502020204030204" pitchFamily="34" charset="0"/>
              </a:rPr>
              <a:t>administrare</a:t>
            </a:r>
            <a:r>
              <a:rPr lang="en-US" sz="1600" dirty="0" smtClean="0">
                <a:latin typeface="Calibri" panose="020F0502020204030204" pitchFamily="34" charset="0"/>
                <a:cs typeface="Calibri" panose="020F0502020204030204" pitchFamily="34" charset="0"/>
              </a:rPr>
              <a:t> a </a:t>
            </a:r>
            <a:r>
              <a:rPr lang="en-US" sz="1600" dirty="0" err="1" smtClean="0">
                <a:latin typeface="Calibri" panose="020F0502020204030204" pitchFamily="34" charset="0"/>
                <a:cs typeface="Calibri" panose="020F0502020204030204" pitchFamily="34" charset="0"/>
              </a:rPr>
              <a:t>infrastructurii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tehnico-edilitare</a:t>
            </a:r>
            <a:r>
              <a:rPr lang="en-US" sz="1600" dirty="0">
                <a:latin typeface="Calibri" panose="020F0502020204030204" pitchFamily="34" charset="0"/>
                <a:cs typeface="Calibri" panose="020F0502020204030204" pitchFamily="34" charset="0"/>
              </a:rPr>
              <a: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altfel</a:t>
            </a:r>
            <a:r>
              <a:rPr lang="en-US" sz="1600" dirty="0" smtClean="0">
                <a:latin typeface="Calibri" panose="020F0502020204030204" pitchFamily="34" charset="0"/>
                <a:cs typeface="Calibri" panose="020F0502020204030204" pitchFamily="34" charset="0"/>
              </a:rPr>
              <a:t> =&gt; </a:t>
            </a:r>
            <a:r>
              <a:rPr lang="en-US" sz="1600" dirty="0" err="1" smtClean="0">
                <a:latin typeface="Calibri" panose="020F0502020204030204" pitchFamily="34" charset="0"/>
                <a:cs typeface="Calibri" panose="020F0502020204030204" pitchFamily="34" charset="0"/>
              </a:rPr>
              <a:t>proiect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neeligibil</a:t>
            </a:r>
            <a:r>
              <a:rPr lang="en-US" sz="16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en-US" sz="1600" dirty="0" smtClean="0">
                <a:latin typeface="Calibri" panose="020F0502020204030204" pitchFamily="34" charset="0"/>
                <a:cs typeface="Calibri" panose="020F0502020204030204" pitchFamily="34" charset="0"/>
              </a:rPr>
              <a:t>D</a:t>
            </a:r>
            <a:r>
              <a:rPr lang="vi-VN" sz="1600" dirty="0" smtClean="0">
                <a:latin typeface="Calibri" panose="020F0502020204030204" pitchFamily="34" charset="0"/>
                <a:cs typeface="Calibri" panose="020F0502020204030204" pitchFamily="34" charset="0"/>
              </a:rPr>
              <a:t>acă </a:t>
            </a:r>
            <a:r>
              <a:rPr lang="vi-VN" sz="1600" dirty="0">
                <a:latin typeface="Calibri" panose="020F0502020204030204" pitchFamily="34" charset="0"/>
                <a:cs typeface="Calibri" panose="020F0502020204030204" pitchFamily="34" charset="0"/>
              </a:rPr>
              <a:t>Beneficiarul nu prezintă extrasul de carte funciară </a:t>
            </a:r>
            <a:r>
              <a:rPr lang="vi-VN" sz="1600" dirty="0" smtClean="0">
                <a:latin typeface="Calibri" panose="020F0502020204030204" pitchFamily="34" charset="0"/>
                <a:cs typeface="Calibri" panose="020F0502020204030204" pitchFamily="34" charset="0"/>
              </a:rPr>
              <a:t>actualizat</a:t>
            </a:r>
            <a:r>
              <a:rPr lang="en-US" sz="1600" dirty="0" smtClean="0">
                <a:latin typeface="Calibri" panose="020F0502020204030204" pitchFamily="34" charset="0"/>
                <a:cs typeface="Calibri" panose="020F0502020204030204" pitchFamily="34" charset="0"/>
              </a:rPr>
              <a:t> cu</a:t>
            </a:r>
            <a:r>
              <a:rPr lang="vi-VN"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înscrierea definitivă a dreptului de proprietate asupra infrastructurii (teren </a:t>
            </a:r>
            <a:r>
              <a:rPr lang="vi-VN" sz="1600" dirty="0" smtClean="0">
                <a:latin typeface="Calibri" panose="020F0502020204030204" pitchFamily="34" charset="0"/>
                <a:cs typeface="Calibri" panose="020F0502020204030204" pitchFamily="34" charset="0"/>
              </a:rPr>
              <a:t>și/sau</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clădire</a:t>
            </a:r>
            <a:r>
              <a:rPr lang="vi-VN" sz="1600" dirty="0">
                <a:latin typeface="Calibri" panose="020F0502020204030204" pitchFamily="34" charset="0"/>
                <a:cs typeface="Calibri" panose="020F0502020204030204" pitchFamily="34" charset="0"/>
              </a:rPr>
              <a:t>), precum și încheierea, până la data emiterii autorizației de construire aferente proiectului, </a:t>
            </a:r>
            <a:r>
              <a:rPr lang="vi-VN" sz="1600" u="sng" dirty="0">
                <a:latin typeface="Calibri" panose="020F0502020204030204" pitchFamily="34" charset="0"/>
                <a:cs typeface="Calibri" panose="020F0502020204030204" pitchFamily="34" charset="0"/>
              </a:rPr>
              <a:t>dar </a:t>
            </a:r>
            <a:r>
              <a:rPr lang="vi-VN" sz="1600" u="sng" dirty="0" smtClean="0">
                <a:latin typeface="Calibri" panose="020F0502020204030204" pitchFamily="34" charset="0"/>
                <a:cs typeface="Calibri" panose="020F0502020204030204" pitchFamily="34" charset="0"/>
              </a:rPr>
              <a:t>nu</a:t>
            </a:r>
            <a:r>
              <a:rPr lang="en-US" sz="1600" u="sng" dirty="0" smtClean="0">
                <a:latin typeface="Calibri" panose="020F0502020204030204" pitchFamily="34" charset="0"/>
                <a:cs typeface="Calibri" panose="020F0502020204030204" pitchFamily="34" charset="0"/>
              </a:rPr>
              <a:t> </a:t>
            </a:r>
            <a:r>
              <a:rPr lang="vi-VN" sz="1600" u="sng" dirty="0" smtClean="0">
                <a:latin typeface="Calibri" panose="020F0502020204030204" pitchFamily="34" charset="0"/>
                <a:cs typeface="Calibri" panose="020F0502020204030204" pitchFamily="34" charset="0"/>
              </a:rPr>
              <a:t>mai </a:t>
            </a:r>
            <a:r>
              <a:rPr lang="vi-VN" sz="1600" u="sng" dirty="0">
                <a:latin typeface="Calibri" panose="020F0502020204030204" pitchFamily="34" charset="0"/>
                <a:cs typeface="Calibri" panose="020F0502020204030204" pitchFamily="34" charset="0"/>
              </a:rPr>
              <a:t>târziu de 12 luni de la data intrării în vigoare a </a:t>
            </a:r>
            <a:r>
              <a:rPr lang="vi-VN" sz="1600" u="sng" dirty="0" smtClean="0">
                <a:latin typeface="Calibri" panose="020F0502020204030204" pitchFamily="34" charset="0"/>
                <a:cs typeface="Calibri" panose="020F0502020204030204" pitchFamily="34" charset="0"/>
              </a:rPr>
              <a:t>contract</a:t>
            </a:r>
            <a:r>
              <a:rPr lang="en-US" sz="1600" u="sng" dirty="0" err="1" smtClean="0">
                <a:latin typeface="Calibri" panose="020F0502020204030204" pitchFamily="34" charset="0"/>
                <a:cs typeface="Calibri" panose="020F0502020204030204" pitchFamily="34" charset="0"/>
              </a:rPr>
              <a:t>ului</a:t>
            </a:r>
            <a:r>
              <a:rPr lang="vi-VN" sz="1600" u="sng" dirty="0" smtClean="0">
                <a:latin typeface="Calibri" panose="020F0502020204030204" pitchFamily="34" charset="0"/>
                <a:cs typeface="Calibri" panose="020F0502020204030204" pitchFamily="34" charset="0"/>
              </a:rPr>
              <a:t> </a:t>
            </a:r>
            <a:r>
              <a:rPr lang="vi-VN" sz="1600" u="sng" dirty="0">
                <a:latin typeface="Calibri" panose="020F0502020204030204" pitchFamily="34" charset="0"/>
                <a:cs typeface="Calibri" panose="020F0502020204030204" pitchFamily="34" charset="0"/>
              </a:rPr>
              <a:t>de </a:t>
            </a:r>
            <a:r>
              <a:rPr lang="vi-VN" sz="1600" u="sng" dirty="0" smtClean="0">
                <a:latin typeface="Calibri" panose="020F0502020204030204" pitchFamily="34" charset="0"/>
                <a:cs typeface="Calibri" panose="020F0502020204030204" pitchFamily="34" charset="0"/>
              </a:rPr>
              <a:t>finanțare</a:t>
            </a:r>
            <a:r>
              <a:rPr lang="en-US" sz="1600" u="sng" dirty="0" smtClean="0">
                <a:latin typeface="Calibri" panose="020F0502020204030204" pitchFamily="34" charset="0"/>
                <a:cs typeface="Calibri" panose="020F0502020204030204" pitchFamily="34" charset="0"/>
              </a:rPr>
              <a:t> – </a:t>
            </a:r>
            <a:r>
              <a:rPr lang="fr-FR" sz="1600" dirty="0" smtClean="0">
                <a:latin typeface="Calibri" panose="020F0502020204030204" pitchFamily="34" charset="0"/>
                <a:cs typeface="Calibri" panose="020F0502020204030204" pitchFamily="34" charset="0"/>
              </a:rPr>
              <a:t>AM </a:t>
            </a:r>
            <a:r>
              <a:rPr lang="fr-FR" sz="1600" dirty="0">
                <a:latin typeface="Calibri" panose="020F0502020204030204" pitchFamily="34" charset="0"/>
                <a:cs typeface="Calibri" panose="020F0502020204030204" pitchFamily="34" charset="0"/>
              </a:rPr>
              <a:t>va </a:t>
            </a:r>
            <a:r>
              <a:rPr lang="fr-FR" sz="1600" dirty="0" err="1">
                <a:latin typeface="Calibri" panose="020F0502020204030204" pitchFamily="34" charset="0"/>
                <a:cs typeface="Calibri" panose="020F0502020204030204" pitchFamily="34" charset="0"/>
              </a:rPr>
              <a:t>considera</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Contractul</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reziliat</a:t>
            </a:r>
            <a:r>
              <a:rPr lang="fr-FR" sz="1600" dirty="0">
                <a:latin typeface="Calibri" panose="020F0502020204030204" pitchFamily="34" charset="0"/>
                <a:cs typeface="Calibri" panose="020F0502020204030204" pitchFamily="34" charset="0"/>
              </a:rPr>
              <a:t> de </a:t>
            </a:r>
            <a:r>
              <a:rPr lang="fr-FR" sz="1600" dirty="0" err="1">
                <a:latin typeface="Calibri" panose="020F0502020204030204" pitchFamily="34" charset="0"/>
                <a:cs typeface="Calibri" panose="020F0502020204030204" pitchFamily="34" charset="0"/>
              </a:rPr>
              <a:t>plin</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drept</a:t>
            </a:r>
            <a:r>
              <a:rPr lang="en-US" sz="1600" u="sng"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latin typeface="Calibri" panose="020F0502020204030204" pitchFamily="34" charset="0"/>
                <a:cs typeface="Calibri" panose="020F0502020204030204" pitchFamily="34" charset="0"/>
              </a:rPr>
              <a:t>Modificările efectuate asupra bugetului proiectului </a:t>
            </a:r>
            <a:r>
              <a:rPr lang="vi-VN" sz="1600" dirty="0" smtClean="0">
                <a:latin typeface="Calibri" panose="020F0502020204030204" pitchFamily="34" charset="0"/>
                <a:cs typeface="Calibri" panose="020F0502020204030204" pitchFamily="34" charset="0"/>
              </a:rPr>
              <a:t>nu </a:t>
            </a:r>
            <a:r>
              <a:rPr lang="vi-VN" sz="1600" dirty="0">
                <a:latin typeface="Calibri" panose="020F0502020204030204" pitchFamily="34" charset="0"/>
                <a:cs typeface="Calibri" panose="020F0502020204030204" pitchFamily="34" charset="0"/>
              </a:rPr>
              <a:t>pot depăși valoarea totală de </a:t>
            </a:r>
            <a:r>
              <a:rPr lang="vi-VN" sz="1600" dirty="0" smtClean="0">
                <a:latin typeface="Calibri" panose="020F0502020204030204" pitchFamily="34" charset="0"/>
                <a:cs typeface="Calibri" panose="020F0502020204030204" pitchFamily="34" charset="0"/>
              </a:rPr>
              <a:t>5</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milioane </a:t>
            </a:r>
            <a:r>
              <a:rPr lang="vi-VN" sz="1600" dirty="0">
                <a:latin typeface="Calibri" panose="020F0502020204030204" pitchFamily="34" charset="0"/>
                <a:cs typeface="Calibri" panose="020F0502020204030204" pitchFamily="34" charset="0"/>
              </a:rPr>
              <a:t>de euro, calculată la cursul Inforeuro din luna în care intervine modificarea respectivă</a:t>
            </a:r>
            <a:r>
              <a:rPr lang="vi-VN" sz="1600" dirty="0" smtClean="0">
                <a:latin typeface="Calibri" panose="020F0502020204030204" pitchFamily="34" charset="0"/>
                <a:cs typeface="Calibri" panose="020F0502020204030204" pitchFamily="34" charset="0"/>
              </a:rPr>
              <a:t>.</a:t>
            </a:r>
            <a:endParaRPr lang="en-US" sz="1600" dirty="0" smtClean="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5469814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16216" y="6438314"/>
            <a:ext cx="2133600" cy="365125"/>
          </a:xfrm>
        </p:spPr>
        <p:txBody>
          <a:bodyPr/>
          <a:lstStyle/>
          <a:p>
            <a:fld id="{FA2CE5B5-3460-44E8-BCF4-236084A3745A}" type="slidenum">
              <a:rPr lang="ro-RO" smtClean="0">
                <a:solidFill>
                  <a:schemeClr val="tx1"/>
                </a:solidFill>
              </a:rPr>
              <a:pPr/>
              <a:t>33</a:t>
            </a:fld>
            <a:endParaRPr lang="ro-RO">
              <a:solidFill>
                <a:schemeClr val="tx1"/>
              </a:solidFill>
            </a:endParaRPr>
          </a:p>
        </p:txBody>
      </p:sp>
      <p:sp>
        <p:nvSpPr>
          <p:cNvPr id="2" name="Rectangle 1"/>
          <p:cNvSpPr/>
          <p:nvPr/>
        </p:nvSpPr>
        <p:spPr>
          <a:xfrm>
            <a:off x="782105" y="332656"/>
            <a:ext cx="8110375" cy="5376857"/>
          </a:xfrm>
          <a:prstGeom prst="rect">
            <a:avLst/>
          </a:prstGeom>
        </p:spPr>
        <p:txBody>
          <a:bodyPr wrap="square">
            <a:spAutoFit/>
          </a:bodyPr>
          <a:lstStyle/>
          <a:p>
            <a:pPr>
              <a:lnSpc>
                <a:spcPct val="130000"/>
              </a:lnSpc>
              <a:spcBef>
                <a:spcPts val="600"/>
              </a:spcBef>
            </a:pPr>
            <a:r>
              <a:rPr lang="x-none" b="1">
                <a:solidFill>
                  <a:srgbClr val="7030A0"/>
                </a:solidFill>
                <a:latin typeface="Calibri" panose="020F0502020204030204" pitchFamily="34" charset="0"/>
                <a:cs typeface="Calibri" panose="020F0502020204030204" pitchFamily="34" charset="0"/>
              </a:rPr>
              <a:t>CONDIȚII SPECIFICE </a:t>
            </a:r>
            <a:r>
              <a:rPr lang="ro-RO" b="1" dirty="0">
                <a:solidFill>
                  <a:srgbClr val="7030A0"/>
                </a:solidFill>
                <a:latin typeface="Calibri" panose="020F0502020204030204" pitchFamily="34" charset="0"/>
                <a:cs typeface="Calibri" panose="020F0502020204030204" pitchFamily="34" charset="0"/>
              </a:rPr>
              <a:t>P.I. </a:t>
            </a:r>
            <a:r>
              <a:rPr lang="en-US" b="1" dirty="0">
                <a:solidFill>
                  <a:srgbClr val="7030A0"/>
                </a:solidFill>
                <a:latin typeface="Calibri" panose="020F0502020204030204" pitchFamily="34" charset="0"/>
                <a:cs typeface="Calibri" panose="020F0502020204030204" pitchFamily="34" charset="0"/>
              </a:rPr>
              <a:t>3</a:t>
            </a:r>
            <a:r>
              <a:rPr lang="x-none" b="1" smtClean="0">
                <a:solidFill>
                  <a:srgbClr val="7030A0"/>
                </a:solidFill>
                <a:latin typeface="Calibri" panose="020F0502020204030204" pitchFamily="34" charset="0"/>
                <a:cs typeface="Calibri" panose="020F0502020204030204" pitchFamily="34" charset="0"/>
              </a:rPr>
              <a:t>.</a:t>
            </a:r>
            <a:r>
              <a:rPr lang="en-US" b="1" dirty="0" smtClean="0">
                <a:solidFill>
                  <a:srgbClr val="7030A0"/>
                </a:solidFill>
                <a:latin typeface="Calibri" panose="020F0502020204030204" pitchFamily="34" charset="0"/>
                <a:cs typeface="Calibri" panose="020F0502020204030204" pitchFamily="34" charset="0"/>
              </a:rPr>
              <a:t>2_PN</a:t>
            </a:r>
            <a:r>
              <a:rPr lang="x-none" b="1" smtClean="0">
                <a:solidFill>
                  <a:srgbClr val="7030A0"/>
                </a:solidFill>
                <a:latin typeface="Calibri" panose="020F0502020204030204" pitchFamily="34" charset="0"/>
                <a:cs typeface="Calibri" panose="020F0502020204030204" pitchFamily="34" charset="0"/>
              </a:rPr>
              <a:t>, </a:t>
            </a:r>
            <a:r>
              <a:rPr lang="x-none" b="1">
                <a:solidFill>
                  <a:srgbClr val="7030A0"/>
                </a:solidFill>
                <a:latin typeface="Calibri" panose="020F0502020204030204" pitchFamily="34" charset="0"/>
                <a:cs typeface="Calibri" panose="020F0502020204030204" pitchFamily="34" charset="0"/>
              </a:rPr>
              <a:t>POR 2014-2020</a:t>
            </a:r>
            <a:r>
              <a:rPr lang="ro-RO" b="1" dirty="0">
                <a:solidFill>
                  <a:srgbClr val="7030A0"/>
                </a:solidFill>
                <a:latin typeface="Calibri" panose="020F0502020204030204" pitchFamily="34" charset="0"/>
                <a:cs typeface="Calibri" panose="020F0502020204030204" pitchFamily="34" charset="0"/>
              </a:rPr>
              <a:t> </a:t>
            </a:r>
            <a:r>
              <a:rPr lang="ro-RO" b="1" dirty="0" smtClean="0">
                <a:solidFill>
                  <a:srgbClr val="7030A0"/>
                </a:solidFill>
                <a:latin typeface="Calibri" panose="020F0502020204030204" pitchFamily="34" charset="0"/>
                <a:cs typeface="Calibri" panose="020F0502020204030204" pitchFamily="34" charset="0"/>
              </a:rPr>
              <a:t>!!!</a:t>
            </a:r>
            <a:endParaRPr lang="en-US" b="1" dirty="0" smtClean="0">
              <a:solidFill>
                <a:srgbClr val="7030A0"/>
              </a:solidFill>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vi-VN" sz="1600" dirty="0">
                <a:latin typeface="Calibri" panose="020F0502020204030204" pitchFamily="34" charset="0"/>
                <a:cs typeface="Calibri" panose="020F0502020204030204" pitchFamily="34" charset="0"/>
              </a:rPr>
              <a:t>AM va considera Contractul reziliat de plin drept, fără orice </a:t>
            </a:r>
            <a:r>
              <a:rPr lang="vi-VN" sz="1600" dirty="0" smtClean="0">
                <a:latin typeface="Calibri" panose="020F0502020204030204" pitchFamily="34" charset="0"/>
                <a:cs typeface="Calibri" panose="020F0502020204030204" pitchFamily="34" charset="0"/>
              </a:rPr>
              <a:t>formalitate</a:t>
            </a:r>
            <a:r>
              <a:rPr lang="en-US" sz="1600" dirty="0" smtClean="0">
                <a:latin typeface="Calibri" panose="020F0502020204030204" pitchFamily="34" charset="0"/>
                <a:cs typeface="Calibri" panose="020F0502020204030204" pitchFamily="34" charset="0"/>
              </a:rPr>
              <a:t>,</a:t>
            </a:r>
            <a:r>
              <a:rPr lang="vi-VN" sz="1600" dirty="0" smtClean="0">
                <a:latin typeface="Calibri" panose="020F0502020204030204" pitchFamily="34" charset="0"/>
                <a:cs typeface="Calibri" panose="020F0502020204030204" pitchFamily="34" charset="0"/>
              </a:rPr>
              <a:t>dacă </a:t>
            </a:r>
            <a:r>
              <a:rPr lang="vi-VN" sz="1600" dirty="0">
                <a:latin typeface="Calibri" panose="020F0502020204030204" pitchFamily="34" charset="0"/>
                <a:cs typeface="Calibri" panose="020F0502020204030204" pitchFamily="34" charset="0"/>
              </a:rPr>
              <a:t>Beneficiarul nu depune o cerere de rambursare în </a:t>
            </a:r>
            <a:r>
              <a:rPr lang="vi-VN" sz="1600" dirty="0" smtClean="0">
                <a:latin typeface="Calibri" panose="020F0502020204030204" pitchFamily="34" charset="0"/>
                <a:cs typeface="Calibri" panose="020F0502020204030204" pitchFamily="34" charset="0"/>
              </a:rPr>
              <a:t>maxim </a:t>
            </a:r>
            <a:r>
              <a:rPr lang="vi-VN" sz="1600" dirty="0">
                <a:latin typeface="Calibri" panose="020F0502020204030204" pitchFamily="34" charset="0"/>
                <a:cs typeface="Calibri" panose="020F0502020204030204" pitchFamily="34" charset="0"/>
              </a:rPr>
              <a:t>10 zile </a:t>
            </a:r>
            <a:r>
              <a:rPr lang="en-US" sz="1600" dirty="0" smtClean="0">
                <a:latin typeface="Calibri" panose="020F0502020204030204" pitchFamily="34" charset="0"/>
                <a:cs typeface="Calibri" panose="020F0502020204030204" pitchFamily="34" charset="0"/>
              </a:rPr>
              <a:t>C</a:t>
            </a:r>
            <a:r>
              <a:rPr lang="vi-VN" sz="1600" dirty="0" smtClean="0">
                <a:latin typeface="Calibri" panose="020F0502020204030204" pitchFamily="34" charset="0"/>
                <a:cs typeface="Calibri" panose="020F0502020204030204" pitchFamily="34" charset="0"/>
              </a:rPr>
              <a:t>alendaristice </a:t>
            </a:r>
            <a:r>
              <a:rPr lang="vi-VN" sz="1600" dirty="0">
                <a:latin typeface="Calibri" panose="020F0502020204030204" pitchFamily="34" charset="0"/>
                <a:cs typeface="Calibri" panose="020F0502020204030204" pitchFamily="34" charset="0"/>
              </a:rPr>
              <a:t>de la data semnării contractului de </a:t>
            </a:r>
            <a:r>
              <a:rPr lang="vi-VN" sz="1600" dirty="0" smtClean="0">
                <a:latin typeface="Calibri" panose="020F0502020204030204" pitchFamily="34" charset="0"/>
                <a:cs typeface="Calibri" panose="020F0502020204030204" pitchFamily="34" charset="0"/>
              </a:rPr>
              <a:t>finanţare</a:t>
            </a:r>
            <a:r>
              <a:rPr lang="en-US" sz="1600" dirty="0" smtClean="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vi-VN" sz="1600" dirty="0" smtClean="0">
                <a:latin typeface="Calibri" panose="020F0502020204030204" pitchFamily="34" charset="0"/>
                <a:cs typeface="Calibri" panose="020F0502020204030204" pitchFamily="34" charset="0"/>
              </a:rPr>
              <a:t>Solicitantul </a:t>
            </a:r>
            <a:r>
              <a:rPr lang="vi-VN" sz="1600" dirty="0">
                <a:latin typeface="Calibri" panose="020F0502020204030204" pitchFamily="34" charset="0"/>
                <a:cs typeface="Calibri" panose="020F0502020204030204" pitchFamily="34" charset="0"/>
              </a:rPr>
              <a:t>de finanţare UAT oraşul/municipiul are obligaţia să-şi păstreze statutul de localitate </a:t>
            </a:r>
            <a:r>
              <a:rPr lang="vi-VN" sz="1600" dirty="0" smtClean="0">
                <a:latin typeface="Calibri" panose="020F0502020204030204" pitchFamily="34" charset="0"/>
                <a:cs typeface="Calibri" panose="020F0502020204030204" pitchFamily="34" charset="0"/>
              </a:rPr>
              <a:t>urbană</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pe </a:t>
            </a:r>
            <a:r>
              <a:rPr lang="vi-VN" sz="1600" dirty="0">
                <a:latin typeface="Calibri" panose="020F0502020204030204" pitchFamily="34" charset="0"/>
                <a:cs typeface="Calibri" panose="020F0502020204030204" pitchFamily="34" charset="0"/>
              </a:rPr>
              <a:t>toată perioada de durabilitate a contractului de </a:t>
            </a:r>
            <a:r>
              <a:rPr lang="vi-VN" sz="1600" dirty="0" smtClean="0">
                <a:latin typeface="Calibri" panose="020F0502020204030204" pitchFamily="34" charset="0"/>
                <a:cs typeface="Calibri" panose="020F0502020204030204" pitchFamily="34" charset="0"/>
              </a:rPr>
              <a:t>finanţare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altfel</a:t>
            </a:r>
            <a:r>
              <a:rPr lang="en-US" sz="1600" dirty="0" smtClean="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-&gt; </a:t>
            </a:r>
            <a:r>
              <a:rPr lang="en-US" sz="1600" dirty="0" err="1" smtClean="0">
                <a:latin typeface="Calibri" panose="020F0502020204030204" pitchFamily="34" charset="0"/>
                <a:cs typeface="Calibri" panose="020F0502020204030204" pitchFamily="34" charset="0"/>
              </a:rPr>
              <a:t>reziliere</a:t>
            </a:r>
            <a:r>
              <a:rPr lang="en-US" sz="1600" dirty="0" smtClean="0">
                <a:latin typeface="Calibri" panose="020F0502020204030204" pitchFamily="34" charset="0"/>
                <a:cs typeface="Calibri" panose="020F0502020204030204" pitchFamily="34" charset="0"/>
              </a:rPr>
              <a:t>;</a:t>
            </a:r>
          </a:p>
          <a:p>
            <a:pPr marL="285750" indent="-285750" algn="just">
              <a:buFont typeface="Arial" panose="020B0604020202020204" pitchFamily="34" charset="0"/>
              <a:buChar char="•"/>
            </a:pPr>
            <a:r>
              <a:rPr lang="ro-RO" sz="1600" dirty="0">
                <a:latin typeface="Calibri" panose="020F0502020204030204" pitchFamily="34" charset="0"/>
                <a:cs typeface="Calibri" panose="020F0502020204030204" pitchFamily="34" charset="0"/>
              </a:rPr>
              <a:t>Beneficiarul are obligația ca pe perioada de </a:t>
            </a:r>
            <a:r>
              <a:rPr lang="ro-RO" sz="1600" dirty="0"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să asigure </a:t>
            </a:r>
            <a:r>
              <a:rPr lang="vi-VN" sz="1600" dirty="0" smtClean="0">
                <a:latin typeface="Calibri" panose="020F0502020204030204" pitchFamily="34" charset="0"/>
                <a:cs typeface="Calibri" panose="020F0502020204030204" pitchFamily="34" charset="0"/>
              </a:rPr>
              <a:t>întreținerea/mentenanța </a:t>
            </a:r>
            <a:r>
              <a:rPr lang="vi-VN" sz="1600" dirty="0">
                <a:latin typeface="Calibri" panose="020F0502020204030204" pitchFamily="34" charset="0"/>
                <a:cs typeface="Calibri" panose="020F0502020204030204" pitchFamily="34" charset="0"/>
              </a:rPr>
              <a:t>investiției </a:t>
            </a:r>
            <a:r>
              <a:rPr lang="vi-VN" sz="1600" dirty="0" smtClean="0">
                <a:latin typeface="Calibri" panose="020F0502020204030204" pitchFamily="34" charset="0"/>
                <a:cs typeface="Calibri" panose="020F0502020204030204" pitchFamily="34" charset="0"/>
              </a:rPr>
              <a:t>conform </a:t>
            </a:r>
            <a:r>
              <a:rPr lang="vi-VN" sz="1600" dirty="0">
                <a:latin typeface="Calibri" panose="020F0502020204030204" pitchFamily="34" charset="0"/>
                <a:cs typeface="Calibri" panose="020F0502020204030204" pitchFamily="34" charset="0"/>
              </a:rPr>
              <a:t>cu prevederile legale </a:t>
            </a:r>
            <a:r>
              <a:rPr lang="vi-VN" sz="1600" dirty="0" smtClean="0">
                <a:latin typeface="Calibri" panose="020F0502020204030204" pitchFamily="34" charset="0"/>
                <a:cs typeface="Calibri" panose="020F0502020204030204" pitchFamily="34" charset="0"/>
              </a:rPr>
              <a:t>în</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vigoare</a:t>
            </a:r>
            <a:r>
              <a:rPr lang="en-US" sz="1600" dirty="0" smtClean="0">
                <a:latin typeface="Calibri" panose="020F0502020204030204" pitchFamily="34" charset="0"/>
                <a:cs typeface="Calibri" panose="020F0502020204030204" pitchFamily="34" charset="0"/>
              </a:rPr>
              <a:t>;</a:t>
            </a:r>
          </a:p>
          <a:p>
            <a:pPr marL="285750" indent="-285750" algn="just">
              <a:buFont typeface="Arial" panose="020B0604020202020204" pitchFamily="34" charset="0"/>
              <a:buChar char="•"/>
            </a:pPr>
            <a:r>
              <a:rPr lang="fr-FR" sz="1600" dirty="0">
                <a:latin typeface="Calibri" panose="020F0502020204030204" pitchFamily="34" charset="0"/>
                <a:cs typeface="Calibri" panose="020F0502020204030204" pitchFamily="34" charset="0"/>
              </a:rPr>
              <a:t>AM va </a:t>
            </a:r>
            <a:r>
              <a:rPr lang="fr-FR" sz="1600" dirty="0" err="1">
                <a:latin typeface="Calibri" panose="020F0502020204030204" pitchFamily="34" charset="0"/>
                <a:cs typeface="Calibri" panose="020F0502020204030204" pitchFamily="34" charset="0"/>
              </a:rPr>
              <a:t>considera</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Contractul</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reziliat</a:t>
            </a:r>
            <a:r>
              <a:rPr lang="fr-FR" sz="1600" dirty="0">
                <a:latin typeface="Calibri" panose="020F0502020204030204" pitchFamily="34" charset="0"/>
                <a:cs typeface="Calibri" panose="020F0502020204030204" pitchFamily="34" charset="0"/>
              </a:rPr>
              <a:t> de </a:t>
            </a:r>
            <a:r>
              <a:rPr lang="fr-FR" sz="1600" dirty="0" err="1">
                <a:latin typeface="Calibri" panose="020F0502020204030204" pitchFamily="34" charset="0"/>
                <a:cs typeface="Calibri" panose="020F0502020204030204" pitchFamily="34" charset="0"/>
              </a:rPr>
              <a:t>plin</a:t>
            </a:r>
            <a:r>
              <a:rPr lang="fr-FR" sz="1600" dirty="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drept</a:t>
            </a:r>
            <a:r>
              <a:rPr lang="fr-FR"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fără orice </a:t>
            </a:r>
            <a:r>
              <a:rPr lang="vi-VN" sz="1600" dirty="0" smtClean="0">
                <a:latin typeface="Calibri" panose="020F0502020204030204" pitchFamily="34" charset="0"/>
                <a:cs typeface="Calibri" panose="020F0502020204030204" pitchFamily="34" charset="0"/>
              </a:rPr>
              <a:t>formalitate</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dacă</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Beneficiarul </a:t>
            </a:r>
            <a:r>
              <a:rPr lang="vi-VN" sz="1600" dirty="0">
                <a:latin typeface="Calibri" panose="020F0502020204030204" pitchFamily="34" charset="0"/>
                <a:cs typeface="Calibri" panose="020F0502020204030204" pitchFamily="34" charset="0"/>
              </a:rPr>
              <a:t>nu prezintă extrasul de carte funciară actualizat cu înscrierea definitivă a dreptului </a:t>
            </a:r>
            <a:r>
              <a:rPr lang="vi-VN" sz="1600" dirty="0" smtClean="0">
                <a:latin typeface="Calibri" panose="020F0502020204030204" pitchFamily="34" charset="0"/>
                <a:cs typeface="Calibri" panose="020F0502020204030204" pitchFamily="34" charset="0"/>
              </a:rPr>
              <a:t>de</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proprietate publică</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sau</a:t>
            </a:r>
            <a:r>
              <a:rPr lang="en-US" sz="1600" dirty="0" smtClean="0">
                <a:latin typeface="Calibri" panose="020F0502020204030204" pitchFamily="34" charset="0"/>
                <a:cs typeface="Calibri" panose="020F0502020204030204" pitchFamily="34" charset="0"/>
              </a:rPr>
              <a:t> HG de </a:t>
            </a:r>
            <a:r>
              <a:rPr lang="ro-RO" sz="1600" dirty="0" smtClean="0">
                <a:latin typeface="Calibri" panose="020F0502020204030204" pitchFamily="34" charset="0"/>
                <a:cs typeface="Calibri" panose="020F0502020204030204" pitchFamily="34" charset="0"/>
              </a:rPr>
              <a:t>atestare </a:t>
            </a:r>
            <a:r>
              <a:rPr lang="ro-RO" sz="1600" dirty="0">
                <a:latin typeface="Calibri" panose="020F0502020204030204" pitchFamily="34" charset="0"/>
                <a:cs typeface="Calibri" panose="020F0502020204030204" pitchFamily="34" charset="0"/>
              </a:rPr>
              <a:t>a domeniului </a:t>
            </a:r>
            <a:r>
              <a:rPr lang="ro-RO" sz="1600" dirty="0" smtClean="0">
                <a:latin typeface="Calibri" panose="020F0502020204030204" pitchFamily="34" charset="0"/>
                <a:cs typeface="Calibri" panose="020F0502020204030204" pitchFamily="34" charset="0"/>
              </a:rPr>
              <a:t>public</a:t>
            </a:r>
            <a:r>
              <a:rPr lang="en-US" sz="1600" dirty="0" smtClean="0">
                <a:latin typeface="Calibri" panose="020F0502020204030204" pitchFamily="34" charset="0"/>
                <a:cs typeface="Calibri" panose="020F0502020204030204" pitchFamily="34" charset="0"/>
              </a:rPr>
              <a:t> – </a:t>
            </a:r>
            <a:r>
              <a:rPr lang="en-US" sz="1600" dirty="0" err="1" smtClean="0">
                <a:latin typeface="Calibri" panose="020F0502020204030204" pitchFamily="34" charset="0"/>
                <a:cs typeface="Calibri" panose="020F0502020204030204" pitchFamily="34" charset="0"/>
              </a:rPr>
              <a:t>pana</a:t>
            </a:r>
            <a:r>
              <a:rPr lang="en-US" sz="1600" dirty="0" smtClean="0">
                <a:latin typeface="Calibri" panose="020F0502020204030204" pitchFamily="34" charset="0"/>
                <a:cs typeface="Calibri" panose="020F0502020204030204" pitchFamily="34" charset="0"/>
              </a:rPr>
              <a:t> la </a:t>
            </a:r>
            <a:r>
              <a:rPr lang="en-US" sz="1600" dirty="0" err="1" smtClean="0">
                <a:latin typeface="Calibri" panose="020F0502020204030204" pitchFamily="34" charset="0"/>
                <a:cs typeface="Calibri" panose="020F0502020204030204" pitchFamily="34" charset="0"/>
              </a:rPr>
              <a:t>emitere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Aut.Const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sau</a:t>
            </a:r>
            <a:r>
              <a:rPr lang="en-US" sz="1600" dirty="0" smtClean="0">
                <a:latin typeface="Calibri" panose="020F0502020204030204" pitchFamily="34" charset="0"/>
                <a:cs typeface="Calibri" panose="020F0502020204030204" pitchFamily="34" charset="0"/>
              </a:rPr>
              <a:t> maxim 1 an de la </a:t>
            </a:r>
            <a:r>
              <a:rPr lang="en-US" sz="1600" dirty="0" err="1" smtClean="0">
                <a:latin typeface="Calibri" panose="020F0502020204030204" pitchFamily="34" charset="0"/>
                <a:cs typeface="Calibri" panose="020F0502020204030204" pitchFamily="34" charset="0"/>
              </a:rPr>
              <a:t>intrare</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vigoare</a:t>
            </a:r>
            <a:r>
              <a:rPr lang="en-US" sz="1600" dirty="0" smtClean="0">
                <a:latin typeface="Calibri" panose="020F0502020204030204" pitchFamily="34" charset="0"/>
                <a:cs typeface="Calibri" panose="020F0502020204030204" pitchFamily="34" charset="0"/>
              </a:rPr>
              <a:t> a Contr. De Fin.;</a:t>
            </a:r>
          </a:p>
          <a:p>
            <a:pPr marL="285750" indent="-285750">
              <a:buFont typeface="Arial" panose="020B0604020202020204" pitchFamily="34" charset="0"/>
              <a:buChar char="•"/>
            </a:pPr>
            <a:r>
              <a:rPr lang="en-US" sz="1600" dirty="0" smtClean="0">
                <a:latin typeface="Calibri" panose="020F0502020204030204" pitchFamily="34" charset="0"/>
                <a:cs typeface="Calibri" panose="020F0502020204030204" pitchFamily="34" charset="0"/>
              </a:rPr>
              <a:t>B</a:t>
            </a:r>
            <a:r>
              <a:rPr lang="vi-VN" sz="1600" dirty="0" smtClean="0">
                <a:latin typeface="Calibri" panose="020F0502020204030204" pitchFamily="34" charset="0"/>
                <a:cs typeface="Calibri" panose="020F0502020204030204" pitchFamily="34" charset="0"/>
              </a:rPr>
              <a:t>eneficiarul </a:t>
            </a:r>
            <a:r>
              <a:rPr lang="vi-VN" sz="1600" dirty="0">
                <a:latin typeface="Calibri" panose="020F0502020204030204" pitchFamily="34" charset="0"/>
                <a:cs typeface="Calibri" panose="020F0502020204030204" pitchFamily="34" charset="0"/>
              </a:rPr>
              <a:t>are obligația implementării proiectelor/investiţiilor </a:t>
            </a:r>
            <a:r>
              <a:rPr lang="vi-VN" sz="1600" dirty="0" smtClean="0">
                <a:latin typeface="Calibri" panose="020F0502020204030204" pitchFamily="34" charset="0"/>
                <a:cs typeface="Calibri" panose="020F0502020204030204" pitchFamily="34" charset="0"/>
              </a:rPr>
              <a:t>complementare</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proiectului </a:t>
            </a:r>
            <a:r>
              <a:rPr lang="vi-VN" sz="1600" dirty="0">
                <a:latin typeface="Calibri" panose="020F0502020204030204" pitchFamily="34" charset="0"/>
                <a:cs typeface="Calibri" panose="020F0502020204030204" pitchFamily="34" charset="0"/>
              </a:rPr>
              <a:t>aferent prezentului Contract de finanţare până la data de </a:t>
            </a:r>
            <a:r>
              <a:rPr lang="vi-VN" sz="1600" dirty="0" smtClean="0">
                <a:latin typeface="Calibri" panose="020F0502020204030204" pitchFamily="34" charset="0"/>
                <a:cs typeface="Calibri" panose="020F0502020204030204" pitchFamily="34" charset="0"/>
              </a:rPr>
              <a:t>31.12.2023</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altfel</a:t>
            </a:r>
            <a:r>
              <a:rPr lang="en-US" sz="1600" dirty="0" smtClean="0">
                <a:latin typeface="Calibri" panose="020F0502020204030204" pitchFamily="34" charset="0"/>
                <a:cs typeface="Calibri" panose="020F0502020204030204" pitchFamily="34" charset="0"/>
              </a:rPr>
              <a:t> -&gt; </a:t>
            </a:r>
            <a:r>
              <a:rPr lang="en-US" sz="1600" dirty="0" err="1" smtClean="0">
                <a:latin typeface="Calibri" panose="020F0502020204030204" pitchFamily="34" charset="0"/>
                <a:cs typeface="Calibri" panose="020F0502020204030204" pitchFamily="34" charset="0"/>
              </a:rPr>
              <a:t>reziliere</a:t>
            </a:r>
            <a:r>
              <a:rPr lang="en-US" sz="1600" dirty="0" smtClean="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vi-VN" sz="1600" dirty="0">
                <a:latin typeface="Calibri" panose="020F0502020204030204" pitchFamily="34" charset="0"/>
                <a:cs typeface="Calibri" panose="020F0502020204030204" pitchFamily="34" charset="0"/>
              </a:rPr>
              <a:t>Beneficiarul are obligaţia să prezinte dovada înfiinţării traseelor de transport </a:t>
            </a:r>
            <a:r>
              <a:rPr lang="vi-VN" sz="1600" dirty="0" smtClean="0">
                <a:latin typeface="Calibri" panose="020F0502020204030204" pitchFamily="34" charset="0"/>
                <a:cs typeface="Calibri" panose="020F0502020204030204" pitchFamily="34" charset="0"/>
              </a:rPr>
              <a:t>public</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primul</a:t>
            </a:r>
            <a:r>
              <a:rPr lang="en-US" sz="1600" dirty="0" smtClean="0">
                <a:latin typeface="Calibri" panose="020F0502020204030204" pitchFamily="34" charset="0"/>
                <a:cs typeface="Calibri" panose="020F0502020204030204" pitchFamily="34" charset="0"/>
              </a:rPr>
              <a:t> an de </a:t>
            </a:r>
            <a:r>
              <a:rPr lang="en-US" sz="1600" dirty="0" err="1"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asigure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mentinerea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acestora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perioada</a:t>
            </a:r>
            <a:r>
              <a:rPr lang="en-US" sz="1600" dirty="0" smtClean="0">
                <a:latin typeface="Calibri" panose="020F0502020204030204" pitchFamily="34" charset="0"/>
                <a:cs typeface="Calibri" panose="020F0502020204030204" pitchFamily="34" charset="0"/>
              </a:rPr>
              <a:t> de </a:t>
            </a:r>
            <a:r>
              <a:rPr lang="en-US" sz="1600" dirty="0" err="1"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altfel</a:t>
            </a:r>
            <a:r>
              <a:rPr lang="en-US" sz="1600" dirty="0">
                <a:latin typeface="Calibri" panose="020F0502020204030204" pitchFamily="34" charset="0"/>
                <a:cs typeface="Calibri" panose="020F0502020204030204" pitchFamily="34" charset="0"/>
              </a:rPr>
              <a:t> </a:t>
            </a:r>
            <a:r>
              <a:rPr lang="en-US" sz="1600" dirty="0" smtClean="0">
                <a:latin typeface="Calibri" panose="020F0502020204030204" pitchFamily="34" charset="0"/>
                <a:cs typeface="Calibri" panose="020F0502020204030204" pitchFamily="34" charset="0"/>
              </a:rPr>
              <a:t>-&gt; </a:t>
            </a:r>
            <a:r>
              <a:rPr lang="en-US" sz="1600" dirty="0" err="1">
                <a:latin typeface="Calibri" panose="020F0502020204030204" pitchFamily="34" charset="0"/>
                <a:cs typeface="Calibri" panose="020F0502020204030204" pitchFamily="34" charset="0"/>
              </a:rPr>
              <a:t>reziliere</a:t>
            </a:r>
            <a:r>
              <a:rPr lang="en-US" sz="16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vi-VN" sz="1600" dirty="0">
                <a:latin typeface="Calibri" panose="020F0502020204030204" pitchFamily="34" charset="0"/>
                <a:cs typeface="Calibri" panose="020F0502020204030204" pitchFamily="34" charset="0"/>
              </a:rPr>
              <a:t>Beneficiarul are obligaţia ca pe întreaga perioadă de </a:t>
            </a:r>
            <a:r>
              <a:rPr lang="vi-VN" sz="1600" dirty="0" smtClean="0">
                <a:latin typeface="Calibri" panose="020F0502020204030204" pitchFamily="34" charset="0"/>
                <a:cs typeface="Calibri" panose="020F0502020204030204" pitchFamily="34" charset="0"/>
              </a:rPr>
              <a:t>durabilitate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si</a:t>
            </a:r>
            <a:r>
              <a:rPr lang="en-US"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să</a:t>
            </a:r>
            <a:r>
              <a:rPr lang="fr-FR" sz="1600" dirty="0" smtClean="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asigure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prestarea</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serviciului</a:t>
            </a:r>
            <a:r>
              <a:rPr lang="fr-FR" sz="1600" dirty="0">
                <a:latin typeface="Calibri" panose="020F0502020204030204" pitchFamily="34" charset="0"/>
                <a:cs typeface="Calibri" panose="020F0502020204030204" pitchFamily="34" charset="0"/>
              </a:rPr>
              <a:t> de transport public de </a:t>
            </a:r>
            <a:r>
              <a:rPr lang="fr-FR" sz="1600" dirty="0" err="1" smtClean="0">
                <a:latin typeface="Calibri" panose="020F0502020204030204" pitchFamily="34" charset="0"/>
                <a:cs typeface="Calibri" panose="020F0502020204030204" pitchFamily="34" charset="0"/>
              </a:rPr>
              <a:t>călători</a:t>
            </a:r>
            <a:r>
              <a:rPr lang="fr-FR" sz="1600" dirty="0" smtClean="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altfel</a:t>
            </a:r>
            <a:r>
              <a:rPr lang="en-US" sz="1600" dirty="0">
                <a:latin typeface="Calibri" panose="020F0502020204030204" pitchFamily="34" charset="0"/>
                <a:cs typeface="Calibri" panose="020F0502020204030204" pitchFamily="34" charset="0"/>
              </a:rPr>
              <a:t> </a:t>
            </a:r>
            <a:r>
              <a:rPr lang="en-US" sz="1600" dirty="0" smtClean="0">
                <a:latin typeface="Calibri" panose="020F0502020204030204" pitchFamily="34" charset="0"/>
                <a:cs typeface="Calibri" panose="020F0502020204030204" pitchFamily="34" charset="0"/>
              </a:rPr>
              <a:t>-&gt; </a:t>
            </a:r>
            <a:r>
              <a:rPr lang="en-US" sz="1600" dirty="0" err="1">
                <a:latin typeface="Calibri" panose="020F0502020204030204" pitchFamily="34" charset="0"/>
                <a:cs typeface="Calibri" panose="020F0502020204030204" pitchFamily="34" charset="0"/>
              </a:rPr>
              <a:t>reziliere</a:t>
            </a:r>
            <a:r>
              <a:rPr lang="en-US" sz="1600" dirty="0" smtClean="0">
                <a:latin typeface="Calibri" panose="020F0502020204030204" pitchFamily="34" charset="0"/>
                <a:cs typeface="Calibri" panose="020F0502020204030204" pitchFamily="34" charset="0"/>
              </a:rPr>
              <a:t>;</a:t>
            </a:r>
          </a:p>
          <a:p>
            <a:pPr lvl="1" algn="just"/>
            <a:endParaRPr lang="en-US" sz="1600" b="1" dirty="0" smtClean="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7306005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38314"/>
            <a:ext cx="2133600" cy="365125"/>
          </a:xfrm>
        </p:spPr>
        <p:txBody>
          <a:bodyPr/>
          <a:lstStyle/>
          <a:p>
            <a:fld id="{FA2CE5B5-3460-44E8-BCF4-236084A3745A}" type="slidenum">
              <a:rPr lang="ro-RO" smtClean="0">
                <a:solidFill>
                  <a:schemeClr val="tx1"/>
                </a:solidFill>
              </a:rPr>
              <a:pPr/>
              <a:t>34</a:t>
            </a:fld>
            <a:endParaRPr lang="ro-RO">
              <a:solidFill>
                <a:schemeClr val="tx1"/>
              </a:solidFill>
            </a:endParaRPr>
          </a:p>
        </p:txBody>
      </p:sp>
      <p:sp>
        <p:nvSpPr>
          <p:cNvPr id="2" name="Rectangle 1"/>
          <p:cNvSpPr/>
          <p:nvPr/>
        </p:nvSpPr>
        <p:spPr>
          <a:xfrm>
            <a:off x="683569" y="332656"/>
            <a:ext cx="8208912" cy="4668970"/>
          </a:xfrm>
          <a:prstGeom prst="rect">
            <a:avLst/>
          </a:prstGeom>
        </p:spPr>
        <p:txBody>
          <a:bodyPr wrap="square">
            <a:spAutoFit/>
          </a:bodyPr>
          <a:lstStyle/>
          <a:p>
            <a:pPr>
              <a:lnSpc>
                <a:spcPct val="130000"/>
              </a:lnSpc>
              <a:spcBef>
                <a:spcPts val="600"/>
              </a:spcBef>
            </a:pPr>
            <a:r>
              <a:rPr lang="x-none" b="1">
                <a:solidFill>
                  <a:srgbClr val="7030A0"/>
                </a:solidFill>
                <a:latin typeface="Calibri" panose="020F0502020204030204" pitchFamily="34" charset="0"/>
                <a:cs typeface="Calibri" panose="020F0502020204030204" pitchFamily="34" charset="0"/>
              </a:rPr>
              <a:t>CONDIȚII SPECIFICE </a:t>
            </a:r>
            <a:r>
              <a:rPr lang="ro-RO" b="1" dirty="0">
                <a:solidFill>
                  <a:srgbClr val="7030A0"/>
                </a:solidFill>
                <a:latin typeface="Calibri" panose="020F0502020204030204" pitchFamily="34" charset="0"/>
                <a:cs typeface="Calibri" panose="020F0502020204030204" pitchFamily="34" charset="0"/>
              </a:rPr>
              <a:t>P.I. </a:t>
            </a:r>
            <a:r>
              <a:rPr lang="en-US" b="1" dirty="0">
                <a:solidFill>
                  <a:srgbClr val="7030A0"/>
                </a:solidFill>
                <a:latin typeface="Calibri" panose="020F0502020204030204" pitchFamily="34" charset="0"/>
                <a:cs typeface="Calibri" panose="020F0502020204030204" pitchFamily="34" charset="0"/>
              </a:rPr>
              <a:t>3</a:t>
            </a:r>
            <a:r>
              <a:rPr lang="x-none" b="1" smtClean="0">
                <a:solidFill>
                  <a:srgbClr val="7030A0"/>
                </a:solidFill>
                <a:latin typeface="Calibri" panose="020F0502020204030204" pitchFamily="34" charset="0"/>
                <a:cs typeface="Calibri" panose="020F0502020204030204" pitchFamily="34" charset="0"/>
              </a:rPr>
              <a:t>.</a:t>
            </a:r>
            <a:r>
              <a:rPr lang="en-US" b="1" dirty="0" smtClean="0">
                <a:solidFill>
                  <a:srgbClr val="7030A0"/>
                </a:solidFill>
                <a:latin typeface="Calibri" panose="020F0502020204030204" pitchFamily="34" charset="0"/>
                <a:cs typeface="Calibri" panose="020F0502020204030204" pitchFamily="34" charset="0"/>
              </a:rPr>
              <a:t>2_PN</a:t>
            </a:r>
            <a:r>
              <a:rPr lang="x-none" b="1" smtClean="0">
                <a:solidFill>
                  <a:srgbClr val="7030A0"/>
                </a:solidFill>
                <a:latin typeface="Calibri" panose="020F0502020204030204" pitchFamily="34" charset="0"/>
                <a:cs typeface="Calibri" panose="020F0502020204030204" pitchFamily="34" charset="0"/>
              </a:rPr>
              <a:t>, </a:t>
            </a:r>
            <a:r>
              <a:rPr lang="x-none" b="1">
                <a:solidFill>
                  <a:srgbClr val="7030A0"/>
                </a:solidFill>
                <a:latin typeface="Calibri" panose="020F0502020204030204" pitchFamily="34" charset="0"/>
                <a:cs typeface="Calibri" panose="020F0502020204030204" pitchFamily="34" charset="0"/>
              </a:rPr>
              <a:t>POR 2014-2020</a:t>
            </a:r>
            <a:r>
              <a:rPr lang="ro-RO" b="1" dirty="0">
                <a:solidFill>
                  <a:srgbClr val="7030A0"/>
                </a:solidFill>
                <a:latin typeface="Calibri" panose="020F0502020204030204" pitchFamily="34" charset="0"/>
                <a:cs typeface="Calibri" panose="020F0502020204030204" pitchFamily="34" charset="0"/>
              </a:rPr>
              <a:t> </a:t>
            </a:r>
            <a:r>
              <a:rPr lang="ro-RO" b="1" dirty="0" smtClean="0">
                <a:solidFill>
                  <a:srgbClr val="7030A0"/>
                </a:solidFill>
                <a:latin typeface="Calibri" panose="020F0502020204030204" pitchFamily="34" charset="0"/>
                <a:cs typeface="Calibri" panose="020F0502020204030204" pitchFamily="34" charset="0"/>
              </a:rPr>
              <a:t>!!!</a:t>
            </a:r>
            <a:endParaRPr lang="en-US" b="1" dirty="0" smtClean="0">
              <a:solidFill>
                <a:srgbClr val="7030A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err="1" smtClean="0">
                <a:latin typeface="Calibri" panose="020F0502020204030204" pitchFamily="34" charset="0"/>
                <a:cs typeface="Calibri" panose="020F0502020204030204" pitchFamily="34" charset="0"/>
              </a:rPr>
              <a:t>Perntru</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Contract </a:t>
            </a:r>
            <a:r>
              <a:rPr lang="ro-RO" sz="1600" dirty="0">
                <a:latin typeface="Calibri" panose="020F0502020204030204" pitchFamily="34" charset="0"/>
                <a:cs typeface="Calibri" panose="020F0502020204030204" pitchFamily="34" charset="0"/>
              </a:rPr>
              <a:t>de </a:t>
            </a:r>
            <a:r>
              <a:rPr lang="ro-RO" sz="1600" dirty="0" smtClean="0">
                <a:latin typeface="Calibri" panose="020F0502020204030204" pitchFamily="34" charset="0"/>
                <a:cs typeface="Calibri" panose="020F0502020204030204" pitchFamily="34" charset="0"/>
              </a:rPr>
              <a:t>delegare</a:t>
            </a:r>
            <a:r>
              <a:rPr lang="en-US" sz="1600" dirty="0" smtClean="0">
                <a:latin typeface="Calibri" panose="020F0502020204030204" pitchFamily="34" charset="0"/>
                <a:cs typeface="Calibri" panose="020F0502020204030204" pitchFamily="34" charset="0"/>
              </a:rPr>
              <a:t>/</a:t>
            </a:r>
            <a:r>
              <a:rPr lang="ro-RO"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Hotărâre de dare în </a:t>
            </a:r>
            <a:r>
              <a:rPr lang="vi-VN" sz="1600" dirty="0" smtClean="0">
                <a:latin typeface="Calibri" panose="020F0502020204030204" pitchFamily="34" charset="0"/>
                <a:cs typeface="Calibri" panose="020F0502020204030204" pitchFamily="34" charset="0"/>
              </a:rPr>
              <a:t>administrare</a:t>
            </a:r>
            <a:r>
              <a:rPr lang="en-US" sz="1600" dirty="0" smtClean="0">
                <a:latin typeface="Calibri" panose="020F0502020204030204" pitchFamily="34" charset="0"/>
                <a:cs typeface="Calibri" panose="020F0502020204030204" pitchFamily="34" charset="0"/>
              </a:rPr>
              <a:t>,</a:t>
            </a:r>
            <a:r>
              <a:rPr lang="vi-VN"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a</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gestiunii </a:t>
            </a:r>
            <a:r>
              <a:rPr lang="vi-VN" sz="1600" dirty="0">
                <a:latin typeface="Calibri" panose="020F0502020204030204" pitchFamily="34" charset="0"/>
                <a:cs typeface="Calibri" panose="020F0502020204030204" pitchFamily="34" charset="0"/>
              </a:rPr>
              <a:t>serviciului de transport public de </a:t>
            </a:r>
            <a:r>
              <a:rPr lang="vi-VN" sz="1600" dirty="0" smtClean="0">
                <a:latin typeface="Calibri" panose="020F0502020204030204" pitchFamily="34" charset="0"/>
                <a:cs typeface="Calibri" panose="020F0502020204030204" pitchFamily="34" charset="0"/>
              </a:rPr>
              <a:t>călători</a:t>
            </a:r>
            <a:r>
              <a:rPr lang="en-US" sz="1600" dirty="0">
                <a:latin typeface="Calibri" panose="020F0502020204030204" pitchFamily="34" charset="0"/>
                <a:cs typeface="Calibri" panose="020F0502020204030204" pitchFamily="34" charset="0"/>
              </a:rPr>
              <a:t> </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obligatia</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depunerii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acestor</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documente</a:t>
            </a:r>
            <a:r>
              <a:rPr lang="en-US" sz="1600" dirty="0" smtClean="0">
                <a:latin typeface="Calibri" panose="020F0502020204030204" pitchFamily="34" charset="0"/>
                <a:cs typeface="Calibri" panose="020F0502020204030204" pitchFamily="34" charset="0"/>
              </a:rPr>
              <a:t> </a:t>
            </a:r>
            <a:r>
              <a:rPr lang="fr-FR" sz="1600" dirty="0">
                <a:latin typeface="Calibri" panose="020F0502020204030204" pitchFamily="34" charset="0"/>
                <a:cs typeface="Calibri" panose="020F0502020204030204" pitchFamily="34" charset="0"/>
              </a:rPr>
              <a:t>maximum 1 </a:t>
            </a:r>
            <a:r>
              <a:rPr lang="fr-FR" sz="1600" dirty="0" smtClean="0">
                <a:latin typeface="Calibri" panose="020F0502020204030204" pitchFamily="34" charset="0"/>
                <a:cs typeface="Calibri" panose="020F0502020204030204" pitchFamily="34" charset="0"/>
              </a:rPr>
              <a:t>an </a:t>
            </a:r>
            <a:r>
              <a:rPr lang="fr-FR" sz="1600" dirty="0" err="1">
                <a:latin typeface="Calibri" panose="020F0502020204030204" pitchFamily="34" charset="0"/>
                <a:cs typeface="Calibri" panose="020F0502020204030204" pitchFamily="34" charset="0"/>
              </a:rPr>
              <a:t>sau</a:t>
            </a:r>
            <a:r>
              <a:rPr lang="fr-FR" sz="1600" dirty="0">
                <a:latin typeface="Calibri" panose="020F0502020204030204" pitchFamily="34" charset="0"/>
                <a:cs typeface="Calibri" panose="020F0502020204030204" pitchFamily="34" charset="0"/>
              </a:rPr>
              <a:t> 18 </a:t>
            </a:r>
            <a:r>
              <a:rPr lang="fr-FR" sz="1600" dirty="0" err="1" smtClean="0">
                <a:latin typeface="Calibri" panose="020F0502020204030204" pitchFamily="34" charset="0"/>
                <a:cs typeface="Calibri" panose="020F0502020204030204" pitchFamily="34" charset="0"/>
              </a:rPr>
              <a:t>luni</a:t>
            </a:r>
            <a:r>
              <a:rPr lang="fr-FR" sz="1600" dirty="0" smtClean="0">
                <a:latin typeface="Calibri" panose="020F0502020204030204" pitchFamily="34" charset="0"/>
                <a:cs typeface="Calibri" panose="020F0502020204030204" pitchFamily="34" charset="0"/>
              </a:rPr>
              <a:t>, </a:t>
            </a:r>
            <a:r>
              <a:rPr lang="fr-FR" sz="1600" dirty="0">
                <a:latin typeface="Calibri" panose="020F0502020204030204" pitchFamily="34" charset="0"/>
                <a:cs typeface="Calibri" panose="020F0502020204030204" pitchFamily="34" charset="0"/>
              </a:rPr>
              <a:t>de la </a:t>
            </a:r>
            <a:r>
              <a:rPr lang="fr-FR" sz="1600" dirty="0" err="1" smtClean="0">
                <a:latin typeface="Calibri" panose="020F0502020204030204" pitchFamily="34" charset="0"/>
                <a:cs typeface="Calibri" panose="020F0502020204030204" pitchFamily="34" charset="0"/>
              </a:rPr>
              <a:t>semnarea</a:t>
            </a:r>
            <a:r>
              <a:rPr lang="fr-FR"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contractului </a:t>
            </a:r>
            <a:r>
              <a:rPr lang="ro-RO" sz="1600" dirty="0">
                <a:latin typeface="Calibri" panose="020F0502020204030204" pitchFamily="34" charset="0"/>
                <a:cs typeface="Calibri" panose="020F0502020204030204" pitchFamily="34" charset="0"/>
              </a:rPr>
              <a:t>de </a:t>
            </a:r>
            <a:r>
              <a:rPr lang="ro-RO" sz="1600" dirty="0" smtClean="0">
                <a:latin typeface="Calibri" panose="020F0502020204030204" pitchFamily="34" charset="0"/>
                <a:cs typeface="Calibri" panose="020F0502020204030204" pitchFamily="34" charset="0"/>
              </a:rPr>
              <a:t>finanţare</a:t>
            </a:r>
            <a:r>
              <a:rPr lang="en-US"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înainte de transferarea </a:t>
            </a:r>
            <a:r>
              <a:rPr lang="ro-RO" sz="1600" dirty="0" smtClean="0">
                <a:latin typeface="Calibri" panose="020F0502020204030204" pitchFamily="34" charset="0"/>
                <a:cs typeface="Calibri" panose="020F0502020204030204" pitchFamily="34" charset="0"/>
              </a:rPr>
              <a:t>bunurilor</a:t>
            </a:r>
            <a:r>
              <a:rPr lang="en-US"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către operatorul de </a:t>
            </a:r>
            <a:r>
              <a:rPr lang="vi-VN" sz="1600" dirty="0" smtClean="0">
                <a:latin typeface="Calibri" panose="020F0502020204030204" pitchFamily="34" charset="0"/>
                <a:cs typeface="Calibri" panose="020F0502020204030204" pitchFamily="34" charset="0"/>
              </a:rPr>
              <a:t>transport</a:t>
            </a:r>
            <a:r>
              <a:rPr lang="en-US" sz="1600" dirty="0" smtClean="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altfel</a:t>
            </a:r>
            <a:r>
              <a:rPr lang="en-US" sz="1600" dirty="0">
                <a:latin typeface="Calibri" panose="020F0502020204030204" pitchFamily="34" charset="0"/>
                <a:cs typeface="Calibri" panose="020F0502020204030204" pitchFamily="34" charset="0"/>
              </a:rPr>
              <a:t> -&gt; </a:t>
            </a:r>
            <a:r>
              <a:rPr lang="en-US" sz="1600" dirty="0" err="1">
                <a:latin typeface="Calibri" panose="020F0502020204030204" pitchFamily="34" charset="0"/>
                <a:cs typeface="Calibri" panose="020F0502020204030204" pitchFamily="34" charset="0"/>
              </a:rPr>
              <a:t>reziliere</a:t>
            </a:r>
            <a:r>
              <a:rPr lang="en-US" sz="1600" dirty="0" smtClean="0">
                <a:latin typeface="Calibri" panose="020F0502020204030204" pitchFamily="34" charset="0"/>
                <a:cs typeface="Calibri" panose="020F0502020204030204" pitchFamily="34" charset="0"/>
              </a:rPr>
              <a:t>;</a:t>
            </a:r>
          </a:p>
          <a:p>
            <a:pPr marL="36000" indent="-285750" algn="just">
              <a:buFont typeface="Arial" panose="020B0604020202020204" pitchFamily="34" charset="0"/>
              <a:buChar char="•"/>
            </a:pPr>
            <a:r>
              <a:rPr lang="en-US" sz="1600" dirty="0" err="1" smtClean="0">
                <a:latin typeface="Calibri" panose="020F0502020204030204" pitchFamily="34" charset="0"/>
                <a:cs typeface="Calibri" panose="020F0502020204030204" pitchFamily="34" charset="0"/>
              </a:rPr>
              <a:t>Daca</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operatorul</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de </a:t>
            </a:r>
            <a:r>
              <a:rPr lang="vi-VN" sz="1600" dirty="0">
                <a:latin typeface="Calibri" panose="020F0502020204030204" pitchFamily="34" charset="0"/>
                <a:cs typeface="Calibri" panose="020F0502020204030204" pitchFamily="34" charset="0"/>
              </a:rPr>
              <a:t>transport este </a:t>
            </a:r>
            <a:r>
              <a:rPr lang="vi-VN" sz="1600" dirty="0" smtClean="0">
                <a:latin typeface="Calibri" panose="020F0502020204030204" pitchFamily="34" charset="0"/>
                <a:cs typeface="Calibri" panose="020F0502020204030204" pitchFamily="34" charset="0"/>
              </a:rPr>
              <a:t>o </a:t>
            </a:r>
            <a:r>
              <a:rPr lang="vi-VN" sz="1600" dirty="0">
                <a:latin typeface="Calibri" panose="020F0502020204030204" pitchFamily="34" charset="0"/>
                <a:cs typeface="Calibri" panose="020F0502020204030204" pitchFamily="34" charset="0"/>
              </a:rPr>
              <a:t>regie autonomă de interes local/judeţean şi </a:t>
            </a:r>
            <a:r>
              <a:rPr lang="vi-VN" sz="1600" dirty="0" smtClean="0">
                <a:latin typeface="Calibri" panose="020F0502020204030204" pitchFamily="34" charset="0"/>
                <a:cs typeface="Calibri" panose="020F0502020204030204" pitchFamily="34" charset="0"/>
              </a:rPr>
              <a:t>sunt</a:t>
            </a:r>
            <a:endParaRPr lang="en-US" sz="1600" dirty="0" smtClean="0">
              <a:latin typeface="Calibri" panose="020F0502020204030204" pitchFamily="34" charset="0"/>
              <a:cs typeface="Calibri" panose="020F0502020204030204" pitchFamily="34" charset="0"/>
            </a:endParaRPr>
          </a:p>
          <a:p>
            <a:pPr marL="36000" algn="just"/>
            <a:r>
              <a:rPr lang="ro-RO" sz="1600" dirty="0" smtClean="0">
                <a:latin typeface="Calibri" panose="020F0502020204030204" pitchFamily="34" charset="0"/>
                <a:cs typeface="Calibri" panose="020F0502020204030204" pitchFamily="34" charset="0"/>
              </a:rPr>
              <a:t>aplicabile </a:t>
            </a:r>
            <a:r>
              <a:rPr lang="ro-RO" sz="1600" dirty="0">
                <a:latin typeface="Calibri" panose="020F0502020204030204" pitchFamily="34" charset="0"/>
                <a:cs typeface="Calibri" panose="020F0502020204030204" pitchFamily="34" charset="0"/>
              </a:rPr>
              <a:t>prevederile </a:t>
            </a:r>
            <a:r>
              <a:rPr lang="en-US" sz="1600" dirty="0" err="1" smtClean="0">
                <a:latin typeface="Calibri" panose="020F0502020204030204" pitchFamily="34" charset="0"/>
                <a:cs typeface="Calibri" panose="020F0502020204030204" pitchFamily="34" charset="0"/>
              </a:rPr>
              <a:t>privind</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ajutor</a:t>
            </a:r>
            <a:r>
              <a:rPr lang="en-US" sz="1600" dirty="0" err="1" smtClean="0">
                <a:latin typeface="Calibri" panose="020F0502020204030204" pitchFamily="34" charset="0"/>
                <a:cs typeface="Calibri" panose="020F0502020204030204" pitchFamily="34" charset="0"/>
              </a:rPr>
              <a:t>ul</a:t>
            </a:r>
            <a:r>
              <a:rPr lang="ro-RO"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de stat </a:t>
            </a:r>
            <a:r>
              <a:rPr lang="en-US" sz="1600" dirty="0" err="1" smtClean="0">
                <a:latin typeface="Calibri" panose="020F0502020204030204" pitchFamily="34" charset="0"/>
                <a:cs typeface="Calibri" panose="020F0502020204030204" pitchFamily="34" charset="0"/>
              </a:rPr>
              <a:t>pentru</a:t>
            </a:r>
            <a:r>
              <a:rPr lang="ro-RO" sz="1600" dirty="0" smtClean="0">
                <a:latin typeface="Calibri" panose="020F0502020204030204" pitchFamily="34" charset="0"/>
                <a:cs typeface="Calibri" panose="020F0502020204030204" pitchFamily="34" charset="0"/>
              </a:rPr>
              <a:t> finanţarea</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sistemelor</a:t>
            </a:r>
            <a:r>
              <a:rPr lang="en-US" sz="1600" dirty="0" smtClean="0">
                <a:latin typeface="Calibri" panose="020F0502020204030204" pitchFamily="34" charset="0"/>
                <a:cs typeface="Calibri" panose="020F0502020204030204" pitchFamily="34" charset="0"/>
              </a:rPr>
              <a:t> </a:t>
            </a:r>
            <a:r>
              <a:rPr lang="fr-FR" sz="1600" dirty="0" smtClean="0">
                <a:latin typeface="Calibri" panose="020F0502020204030204" pitchFamily="34" charset="0"/>
                <a:cs typeface="Calibri" panose="020F0502020204030204" pitchFamily="34" charset="0"/>
              </a:rPr>
              <a:t>de </a:t>
            </a:r>
            <a:r>
              <a:rPr lang="fr-FR" sz="1600" dirty="0">
                <a:latin typeface="Calibri" panose="020F0502020204030204" pitchFamily="34" charset="0"/>
                <a:cs typeface="Calibri" panose="020F0502020204030204" pitchFamily="34" charset="0"/>
              </a:rPr>
              <a:t>transport public, </a:t>
            </a:r>
            <a:r>
              <a:rPr lang="fr-FR" sz="1600" dirty="0" err="1">
                <a:latin typeface="Calibri" panose="020F0502020204030204" pitchFamily="34" charset="0"/>
                <a:cs typeface="Calibri" panose="020F0502020204030204" pitchFamily="34" charset="0"/>
              </a:rPr>
              <a:t>în</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termen</a:t>
            </a:r>
            <a:r>
              <a:rPr lang="fr-FR" sz="1600" dirty="0">
                <a:latin typeface="Calibri" panose="020F0502020204030204" pitchFamily="34" charset="0"/>
                <a:cs typeface="Calibri" panose="020F0502020204030204" pitchFamily="34" charset="0"/>
              </a:rPr>
              <a:t> de maximum 1 an </a:t>
            </a:r>
            <a:r>
              <a:rPr lang="fr-FR" sz="1600" dirty="0" err="1">
                <a:latin typeface="Calibri" panose="020F0502020204030204" pitchFamily="34" charset="0"/>
                <a:cs typeface="Calibri" panose="020F0502020204030204" pitchFamily="34" charset="0"/>
              </a:rPr>
              <a:t>sau</a:t>
            </a:r>
            <a:r>
              <a:rPr lang="fr-FR" sz="1600" dirty="0">
                <a:latin typeface="Calibri" panose="020F0502020204030204" pitchFamily="34" charset="0"/>
                <a:cs typeface="Calibri" panose="020F0502020204030204" pitchFamily="34" charset="0"/>
              </a:rPr>
              <a:t> 18 </a:t>
            </a:r>
            <a:r>
              <a:rPr lang="fr-FR" sz="1600" dirty="0" err="1">
                <a:latin typeface="Calibri" panose="020F0502020204030204" pitchFamily="34" charset="0"/>
                <a:cs typeface="Calibri" panose="020F0502020204030204" pitchFamily="34" charset="0"/>
              </a:rPr>
              <a:t>luni</a:t>
            </a:r>
            <a:r>
              <a:rPr lang="fr-FR" sz="1600" dirty="0">
                <a:latin typeface="Calibri" panose="020F0502020204030204" pitchFamily="34" charset="0"/>
                <a:cs typeface="Calibri" panose="020F0502020204030204" pitchFamily="34" charset="0"/>
              </a:rPr>
              <a:t> de la </a:t>
            </a:r>
            <a:r>
              <a:rPr lang="fr-FR" sz="1600" dirty="0" err="1" smtClean="0">
                <a:latin typeface="Calibri" panose="020F0502020204030204" pitchFamily="34" charset="0"/>
                <a:cs typeface="Calibri" panose="020F0502020204030204" pitchFamily="34" charset="0"/>
              </a:rPr>
              <a:t>semnarea</a:t>
            </a:r>
            <a:r>
              <a:rPr lang="fr-FR" sz="1600" dirty="0" smtClean="0">
                <a:latin typeface="Calibri" panose="020F0502020204030204" pitchFamily="34" charset="0"/>
                <a:cs typeface="Calibri" panose="020F0502020204030204" pitchFamily="34" charset="0"/>
              </a:rPr>
              <a:t> </a:t>
            </a:r>
            <a:r>
              <a:rPr lang="fr-FR" sz="1600" dirty="0" err="1" smtClean="0">
                <a:latin typeface="Calibri" panose="020F0502020204030204" pitchFamily="34" charset="0"/>
                <a:cs typeface="Calibri" panose="020F0502020204030204" pitchFamily="34" charset="0"/>
              </a:rPr>
              <a:t>contractului</a:t>
            </a:r>
            <a:r>
              <a:rPr lang="fr-FR"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de finanţare</a:t>
            </a:r>
            <a:r>
              <a:rPr lang="en-US"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se vor respecta prevederile din Legea nr. 51/2006 </a:t>
            </a:r>
            <a:r>
              <a:rPr lang="vi-VN" sz="1600" dirty="0" smtClean="0">
                <a:latin typeface="Calibri" panose="020F0502020204030204" pitchFamily="34" charset="0"/>
                <a:cs typeface="Calibri" panose="020F0502020204030204" pitchFamily="34" charset="0"/>
              </a:rPr>
              <a:t>republicată</a:t>
            </a:r>
            <a:r>
              <a:rPr lang="en-US" sz="1600" dirty="0" smtClean="0">
                <a:latin typeface="Calibri" panose="020F0502020204030204" pitchFamily="34" charset="0"/>
                <a:cs typeface="Calibri" panose="020F0502020204030204" pitchFamily="34" charset="0"/>
              </a:rPr>
              <a:t>;</a:t>
            </a:r>
          </a:p>
          <a:p>
            <a:pPr marL="285750" indent="-285750" algn="just">
              <a:buFont typeface="Arial" panose="020B0604020202020204" pitchFamily="34" charset="0"/>
              <a:buChar char="•"/>
            </a:pPr>
            <a:r>
              <a:rPr lang="vi-VN" sz="1600" dirty="0">
                <a:latin typeface="Calibri" panose="020F0502020204030204" pitchFamily="34" charset="0"/>
                <a:cs typeface="Calibri" panose="020F0502020204030204" pitchFamily="34" charset="0"/>
              </a:rPr>
              <a:t>Pe perioada de </a:t>
            </a:r>
            <a:r>
              <a:rPr lang="vi-VN" sz="1600" dirty="0" smtClean="0">
                <a:latin typeface="Calibri" panose="020F0502020204030204" pitchFamily="34" charset="0"/>
                <a:cs typeface="Calibri" panose="020F0502020204030204" pitchFamily="34" charset="0"/>
              </a:rPr>
              <a:t>implementare </a:t>
            </a:r>
            <a:r>
              <a:rPr lang="vi-VN" sz="1600" dirty="0">
                <a:latin typeface="Calibri" panose="020F0502020204030204" pitchFamily="34" charset="0"/>
                <a:cs typeface="Calibri" panose="020F0502020204030204" pitchFamily="34" charset="0"/>
              </a:rPr>
              <a:t>şi </a:t>
            </a:r>
            <a:r>
              <a:rPr lang="vi-VN" sz="1600" dirty="0" smtClean="0">
                <a:latin typeface="Calibri" panose="020F0502020204030204" pitchFamily="34" charset="0"/>
                <a:cs typeface="Calibri" panose="020F0502020204030204" pitchFamily="34" charset="0"/>
              </a:rPr>
              <a:t>durabilit</a:t>
            </a:r>
            <a:r>
              <a:rPr lang="en-US" sz="1600" dirty="0" smtClean="0">
                <a:latin typeface="Calibri" panose="020F0502020204030204" pitchFamily="34" charset="0"/>
                <a:cs typeface="Calibri" panose="020F0502020204030204" pitchFamily="34" charset="0"/>
              </a:rPr>
              <a:t>ate, </a:t>
            </a:r>
            <a:r>
              <a:rPr lang="ro-RO" sz="1600" dirty="0">
                <a:latin typeface="Calibri" panose="020F0502020204030204" pitchFamily="34" charset="0"/>
                <a:cs typeface="Calibri" panose="020F0502020204030204" pitchFamily="34" charset="0"/>
              </a:rPr>
              <a:t>obligaţia de a publica anual pe website-ul oficial al </a:t>
            </a:r>
            <a:r>
              <a:rPr lang="ro-RO" sz="1600" dirty="0" smtClean="0">
                <a:latin typeface="Calibri" panose="020F0502020204030204" pitchFamily="34" charset="0"/>
                <a:cs typeface="Calibri" panose="020F0502020204030204" pitchFamily="34" charset="0"/>
              </a:rPr>
              <a:t>instituţiei</a:t>
            </a:r>
            <a:r>
              <a:rPr lang="en-US"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un raport </a:t>
            </a:r>
            <a:r>
              <a:rPr lang="ro-RO" sz="1600" dirty="0" smtClean="0">
                <a:latin typeface="Calibri" panose="020F0502020204030204" pitchFamily="34" charset="0"/>
                <a:cs typeface="Calibri" panose="020F0502020204030204" pitchFamily="34" charset="0"/>
              </a:rPr>
              <a:t>cumulativ</a:t>
            </a:r>
            <a:r>
              <a:rPr lang="en-US" sz="1600" dirty="0" smtClean="0">
                <a:latin typeface="Calibri" panose="020F0502020204030204" pitchFamily="34" charset="0"/>
                <a:cs typeface="Calibri" panose="020F0502020204030204" pitchFamily="34" charset="0"/>
              </a:rPr>
              <a:t>, care </a:t>
            </a:r>
            <a:r>
              <a:rPr lang="en-US" sz="1600" dirty="0" err="1" smtClean="0">
                <a:latin typeface="Calibri" panose="020F0502020204030204" pitchFamily="34" charset="0"/>
                <a:cs typeface="Calibri" panose="020F0502020204030204" pitchFamily="34" charset="0"/>
              </a:rPr>
              <a:t>cuprinde</a:t>
            </a:r>
            <a:r>
              <a:rPr lang="en-US" sz="1600" dirty="0" smtClean="0">
                <a:latin typeface="Calibri" panose="020F0502020204030204" pitchFamily="34" charset="0"/>
                <a:cs typeface="Calibri" panose="020F0502020204030204" pitchFamily="34" charset="0"/>
              </a:rPr>
              <a:t>:</a:t>
            </a:r>
          </a:p>
          <a:p>
            <a:pPr marL="342900" indent="-342900">
              <a:buFont typeface="+mj-lt"/>
              <a:buAutoNum type="arabicPeriod"/>
            </a:pPr>
            <a:r>
              <a:rPr lang="fr-FR" sz="1600" dirty="0" err="1">
                <a:latin typeface="Calibri" panose="020F0502020204030204" pitchFamily="34" charset="0"/>
                <a:cs typeface="Calibri" panose="020F0502020204030204" pitchFamily="34" charset="0"/>
              </a:rPr>
              <a:t>obligaţiile</a:t>
            </a:r>
            <a:r>
              <a:rPr lang="fr-FR" sz="1600" dirty="0">
                <a:latin typeface="Calibri" panose="020F0502020204030204" pitchFamily="34" charset="0"/>
                <a:cs typeface="Calibri" panose="020F0502020204030204" pitchFamily="34" charset="0"/>
              </a:rPr>
              <a:t> de </a:t>
            </a:r>
            <a:r>
              <a:rPr lang="fr-FR" sz="1600" dirty="0" err="1">
                <a:latin typeface="Calibri" panose="020F0502020204030204" pitchFamily="34" charset="0"/>
                <a:cs typeface="Calibri" panose="020F0502020204030204" pitchFamily="34" charset="0"/>
              </a:rPr>
              <a:t>serviciu</a:t>
            </a:r>
            <a:r>
              <a:rPr lang="fr-FR" sz="1600" dirty="0">
                <a:latin typeface="Calibri" panose="020F0502020204030204" pitchFamily="34" charset="0"/>
                <a:cs typeface="Calibri" panose="020F0502020204030204" pitchFamily="34" charset="0"/>
              </a:rPr>
              <a:t> public de </a:t>
            </a:r>
            <a:r>
              <a:rPr lang="fr-FR" sz="1600" dirty="0" smtClean="0">
                <a:latin typeface="Calibri" panose="020F0502020204030204" pitchFamily="34" charset="0"/>
                <a:cs typeface="Calibri" panose="020F0502020204030204" pitchFamily="34" charset="0"/>
              </a:rPr>
              <a:t>transport - </a:t>
            </a:r>
            <a:r>
              <a:rPr lang="ro-RO" dirty="0">
                <a:latin typeface="Calibri" panose="020F0502020204030204" pitchFamily="34" charset="0"/>
                <a:cs typeface="Calibri" panose="020F0502020204030204" pitchFamily="34" charset="0"/>
              </a:rPr>
              <a:t>pentru fiecare tip </a:t>
            </a:r>
            <a:r>
              <a:rPr lang="ro-RO" dirty="0" smtClean="0">
                <a:latin typeface="Calibri" panose="020F0502020204030204" pitchFamily="34" charset="0"/>
                <a:cs typeface="Calibri" panose="020F0502020204030204" pitchFamily="34" charset="0"/>
              </a:rPr>
              <a:t>de</a:t>
            </a:r>
            <a:r>
              <a:rPr lang="en-US"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transport</a:t>
            </a:r>
            <a:r>
              <a:rPr lang="en-US" dirty="0" smtClean="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prestat</a:t>
            </a:r>
            <a:r>
              <a:rPr lang="en-US" dirty="0" smtClean="0">
                <a:latin typeface="Calibri" panose="020F0502020204030204" pitchFamily="34" charset="0"/>
                <a:cs typeface="Calibri" panose="020F0502020204030204" pitchFamily="34" charset="0"/>
              </a:rPr>
              <a:t>;</a:t>
            </a:r>
          </a:p>
          <a:p>
            <a:pPr marL="342900" indent="-342900">
              <a:buFont typeface="+mj-lt"/>
              <a:buAutoNum type="arabicPeriod"/>
            </a:pPr>
            <a:r>
              <a:rPr lang="ro-RO" sz="1600" dirty="0">
                <a:latin typeface="Calibri" panose="020F0502020204030204" pitchFamily="34" charset="0"/>
                <a:cs typeface="Calibri" panose="020F0502020204030204" pitchFamily="34" charset="0"/>
              </a:rPr>
              <a:t>operatorii </a:t>
            </a:r>
            <a:r>
              <a:rPr lang="ro-RO" sz="1600" dirty="0" smtClean="0">
                <a:latin typeface="Calibri" panose="020F0502020204030204" pitchFamily="34" charset="0"/>
                <a:cs typeface="Calibri" panose="020F0502020204030204" pitchFamily="34" charset="0"/>
              </a:rPr>
              <a:t>selectaţi</a:t>
            </a:r>
            <a:r>
              <a:rPr lang="en-US" sz="1600" dirty="0" smtClean="0">
                <a:latin typeface="Calibri" panose="020F0502020204030204" pitchFamily="34" charset="0"/>
                <a:cs typeface="Calibri" panose="020F0502020204030204" pitchFamily="34" charset="0"/>
              </a:rPr>
              <a:t>;</a:t>
            </a:r>
          </a:p>
          <a:p>
            <a:pPr marL="342900" indent="-342900">
              <a:buFont typeface="+mj-lt"/>
              <a:buAutoNum type="arabicPeriod"/>
            </a:pPr>
            <a:r>
              <a:rPr lang="vi-VN" sz="1600" dirty="0">
                <a:latin typeface="Calibri" panose="020F0502020204030204" pitchFamily="34" charset="0"/>
                <a:cs typeface="Calibri" panose="020F0502020204030204" pitchFamily="34" charset="0"/>
              </a:rPr>
              <a:t>procedura de atribuire </a:t>
            </a:r>
            <a:r>
              <a:rPr lang="vi-VN" sz="1600" dirty="0" smtClean="0">
                <a:latin typeface="Calibri" panose="020F0502020204030204" pitchFamily="34" charset="0"/>
                <a:cs typeface="Calibri" panose="020F0502020204030204" pitchFamily="34" charset="0"/>
              </a:rPr>
              <a:t>utilizată</a:t>
            </a:r>
            <a:r>
              <a:rPr lang="en-US" sz="1600" dirty="0" smtClean="0">
                <a:latin typeface="Calibri" panose="020F0502020204030204" pitchFamily="34" charset="0"/>
                <a:cs typeface="Calibri" panose="020F0502020204030204" pitchFamily="34" charset="0"/>
              </a:rPr>
              <a:t>;</a:t>
            </a:r>
          </a:p>
          <a:p>
            <a:pPr marL="342900" indent="-342900">
              <a:buFont typeface="+mj-lt"/>
              <a:buAutoNum type="arabicPeriod"/>
            </a:pPr>
            <a:r>
              <a:rPr lang="pt-BR" sz="1600" dirty="0" smtClean="0">
                <a:latin typeface="Calibri" panose="020F0502020204030204" pitchFamily="34" charset="0"/>
                <a:cs typeface="Calibri" panose="020F0502020204030204" pitchFamily="34" charset="0"/>
              </a:rPr>
              <a:t>natura </a:t>
            </a:r>
            <a:r>
              <a:rPr lang="pt-BR" sz="1600" dirty="0">
                <a:latin typeface="Calibri" panose="020F0502020204030204" pitchFamily="34" charset="0"/>
                <a:cs typeface="Calibri" panose="020F0502020204030204" pitchFamily="34" charset="0"/>
              </a:rPr>
              <a:t>și întinderea eventualelor drepturi </a:t>
            </a:r>
            <a:r>
              <a:rPr lang="pt-BR" sz="1600" dirty="0" smtClean="0">
                <a:latin typeface="Calibri" panose="020F0502020204030204" pitchFamily="34" charset="0"/>
                <a:cs typeface="Calibri" panose="020F0502020204030204" pitchFamily="34" charset="0"/>
              </a:rPr>
              <a:t>exclusive </a:t>
            </a:r>
            <a:r>
              <a:rPr lang="ro-RO" sz="1600" dirty="0" smtClean="0">
                <a:latin typeface="Calibri" panose="020F0502020204030204" pitchFamily="34" charset="0"/>
                <a:cs typeface="Calibri" panose="020F0502020204030204" pitchFamily="34" charset="0"/>
              </a:rPr>
              <a:t>acordate operatorilor</a:t>
            </a:r>
            <a:r>
              <a:rPr lang="en-US" sz="1600" dirty="0" smtClean="0">
                <a:latin typeface="Calibri" panose="020F0502020204030204" pitchFamily="34" charset="0"/>
                <a:cs typeface="Calibri" panose="020F0502020204030204" pitchFamily="34" charset="0"/>
              </a:rPr>
              <a:t>;</a:t>
            </a:r>
          </a:p>
          <a:p>
            <a:pPr marL="342900" indent="-342900">
              <a:buFont typeface="+mj-lt"/>
              <a:buAutoNum type="arabicPeriod"/>
            </a:pPr>
            <a:r>
              <a:rPr lang="vi-VN" sz="1600" dirty="0">
                <a:latin typeface="Calibri" panose="020F0502020204030204" pitchFamily="34" charset="0"/>
                <a:cs typeface="Calibri" panose="020F0502020204030204" pitchFamily="34" charset="0"/>
              </a:rPr>
              <a:t>plățile compensatorii acordate </a:t>
            </a:r>
            <a:r>
              <a:rPr lang="vi-VN" sz="1600" dirty="0" smtClean="0">
                <a:latin typeface="Calibri" panose="020F0502020204030204" pitchFamily="34" charset="0"/>
                <a:cs typeface="Calibri" panose="020F0502020204030204" pitchFamily="34" charset="0"/>
              </a:rPr>
              <a:t>operatorilor</a:t>
            </a:r>
            <a:r>
              <a:rPr lang="en-US" sz="1600" dirty="0" smtClean="0">
                <a:latin typeface="Calibri" panose="020F0502020204030204" pitchFamily="34" charset="0"/>
                <a:cs typeface="Calibri" panose="020F0502020204030204" pitchFamily="34" charset="0"/>
              </a:rPr>
              <a:t>;</a:t>
            </a:r>
          </a:p>
          <a:p>
            <a:pPr marL="342900" indent="-342900">
              <a:buFont typeface="+mj-lt"/>
              <a:buAutoNum type="arabicPeriod"/>
            </a:pPr>
            <a:r>
              <a:rPr lang="vi-VN" sz="1600" dirty="0">
                <a:latin typeface="Calibri" panose="020F0502020204030204" pitchFamily="34" charset="0"/>
                <a:cs typeface="Calibri" panose="020F0502020204030204" pitchFamily="34" charset="0"/>
              </a:rPr>
              <a:t>îndeplinirea de către operator a indicatorilor de performanţă stabiliţi prin </a:t>
            </a:r>
            <a:r>
              <a:rPr lang="vi-VN" sz="1600" dirty="0" smtClean="0">
                <a:latin typeface="Calibri" panose="020F0502020204030204" pitchFamily="34" charset="0"/>
                <a:cs typeface="Calibri" panose="020F0502020204030204" pitchFamily="34" charset="0"/>
              </a:rPr>
              <a:t>contract</a:t>
            </a:r>
            <a:r>
              <a:rPr lang="en-US" sz="1600" dirty="0" smtClean="0">
                <a:latin typeface="Calibri" panose="020F0502020204030204" pitchFamily="34" charset="0"/>
                <a:cs typeface="Calibri" panose="020F0502020204030204" pitchFamily="34" charset="0"/>
              </a:rPr>
              <a:t>, etc.</a:t>
            </a:r>
          </a:p>
          <a:p>
            <a:pPr lvl="1" algn="just"/>
            <a:endParaRPr lang="en-US" sz="1600" b="1" dirty="0" smtClean="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471196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62064"/>
            <a:ext cx="2133600" cy="365125"/>
          </a:xfrm>
        </p:spPr>
        <p:txBody>
          <a:bodyPr/>
          <a:lstStyle/>
          <a:p>
            <a:fld id="{FA2CE5B5-3460-44E8-BCF4-236084A3745A}" type="slidenum">
              <a:rPr lang="ro-RO" smtClean="0">
                <a:solidFill>
                  <a:schemeClr val="tx1"/>
                </a:solidFill>
              </a:rPr>
              <a:pPr/>
              <a:t>35</a:t>
            </a:fld>
            <a:endParaRPr lang="ro-RO">
              <a:solidFill>
                <a:schemeClr val="tx1"/>
              </a:solidFill>
            </a:endParaRPr>
          </a:p>
        </p:txBody>
      </p:sp>
      <p:sp>
        <p:nvSpPr>
          <p:cNvPr id="2" name="Rectangle 1"/>
          <p:cNvSpPr/>
          <p:nvPr/>
        </p:nvSpPr>
        <p:spPr>
          <a:xfrm>
            <a:off x="752085" y="332656"/>
            <a:ext cx="8038365" cy="5776966"/>
          </a:xfrm>
          <a:prstGeom prst="rect">
            <a:avLst/>
          </a:prstGeom>
        </p:spPr>
        <p:txBody>
          <a:bodyPr wrap="square">
            <a:spAutoFit/>
          </a:bodyPr>
          <a:lstStyle/>
          <a:p>
            <a:pPr algn="just">
              <a:lnSpc>
                <a:spcPct val="130000"/>
              </a:lnSpc>
              <a:spcBef>
                <a:spcPts val="600"/>
              </a:spcBef>
            </a:pPr>
            <a:r>
              <a:rPr lang="x-none" b="1">
                <a:solidFill>
                  <a:srgbClr val="008080"/>
                </a:solidFill>
                <a:latin typeface="Calibri" panose="020F0502020204030204" pitchFamily="34" charset="0"/>
                <a:cs typeface="Calibri" panose="020F0502020204030204" pitchFamily="34" charset="0"/>
              </a:rPr>
              <a:t>CONDIȚII SPECIFICE </a:t>
            </a:r>
            <a:r>
              <a:rPr lang="ro-RO" b="1" dirty="0">
                <a:solidFill>
                  <a:srgbClr val="008080"/>
                </a:solidFill>
                <a:latin typeface="Calibri" panose="020F0502020204030204" pitchFamily="34" charset="0"/>
                <a:cs typeface="Calibri" panose="020F0502020204030204" pitchFamily="34" charset="0"/>
              </a:rPr>
              <a:t>P.I. </a:t>
            </a:r>
            <a:r>
              <a:rPr lang="en-US" b="1" dirty="0" smtClean="0">
                <a:solidFill>
                  <a:srgbClr val="008080"/>
                </a:solidFill>
                <a:latin typeface="Calibri" panose="020F0502020204030204" pitchFamily="34" charset="0"/>
                <a:cs typeface="Calibri" panose="020F0502020204030204" pitchFamily="34" charset="0"/>
              </a:rPr>
              <a:t>4</a:t>
            </a:r>
            <a:r>
              <a:rPr lang="x-none" b="1" smtClean="0">
                <a:solidFill>
                  <a:srgbClr val="008080"/>
                </a:solidFill>
                <a:latin typeface="Calibri" panose="020F0502020204030204" pitchFamily="34" charset="0"/>
                <a:cs typeface="Calibri" panose="020F0502020204030204" pitchFamily="34" charset="0"/>
              </a:rPr>
              <a:t>.</a:t>
            </a:r>
            <a:r>
              <a:rPr lang="en-US" b="1" dirty="0" smtClean="0">
                <a:solidFill>
                  <a:srgbClr val="008080"/>
                </a:solidFill>
                <a:latin typeface="Calibri" panose="020F0502020204030204" pitchFamily="34" charset="0"/>
                <a:cs typeface="Calibri" panose="020F0502020204030204" pitchFamily="34" charset="0"/>
              </a:rPr>
              <a:t>3_</a:t>
            </a:r>
            <a:r>
              <a:rPr lang="x-none" b="1" smtClean="0">
                <a:solidFill>
                  <a:srgbClr val="008080"/>
                </a:solidFill>
                <a:latin typeface="Calibri" panose="020F0502020204030204" pitchFamily="34" charset="0"/>
                <a:cs typeface="Calibri" panose="020F0502020204030204" pitchFamily="34" charset="0"/>
              </a:rPr>
              <a:t> </a:t>
            </a:r>
            <a:r>
              <a:rPr lang="x-none" b="1">
                <a:solidFill>
                  <a:srgbClr val="008080"/>
                </a:solidFill>
                <a:latin typeface="Calibri" panose="020F0502020204030204" pitchFamily="34" charset="0"/>
                <a:cs typeface="Calibri" panose="020F0502020204030204" pitchFamily="34" charset="0"/>
              </a:rPr>
              <a:t>POR 2014-2020</a:t>
            </a:r>
            <a:r>
              <a:rPr lang="ro-RO" b="1" dirty="0">
                <a:solidFill>
                  <a:srgbClr val="008080"/>
                </a:solidFill>
                <a:latin typeface="Calibri" panose="020F0502020204030204" pitchFamily="34" charset="0"/>
                <a:cs typeface="Calibri" panose="020F0502020204030204" pitchFamily="34" charset="0"/>
              </a:rPr>
              <a:t> </a:t>
            </a:r>
            <a:r>
              <a:rPr lang="ro-RO" b="1" dirty="0" smtClean="0">
                <a:solidFill>
                  <a:srgbClr val="008080"/>
                </a:solidFill>
                <a:latin typeface="Calibri" panose="020F0502020204030204" pitchFamily="34" charset="0"/>
                <a:cs typeface="Calibri" panose="020F0502020204030204" pitchFamily="34" charset="0"/>
              </a:rPr>
              <a:t>!!!</a:t>
            </a:r>
            <a:endParaRPr lang="en-US" b="1" dirty="0" smtClean="0">
              <a:solidFill>
                <a:srgbClr val="008080"/>
              </a:solidFill>
              <a:latin typeface="Calibri" panose="020F0502020204030204" pitchFamily="34" charset="0"/>
              <a:cs typeface="Calibri" panose="020F0502020204030204" pitchFamily="34" charset="0"/>
            </a:endParaRPr>
          </a:p>
          <a:p>
            <a:pPr algn="just">
              <a:spcBef>
                <a:spcPts val="600"/>
              </a:spcBef>
            </a:pPr>
            <a:r>
              <a:rPr lang="ro-RO" sz="1600" b="1" dirty="0">
                <a:latin typeface="Calibri" panose="020F0502020204030204" pitchFamily="34" charset="0"/>
                <a:cs typeface="Calibri" panose="020F0502020204030204" pitchFamily="34" charset="0"/>
              </a:rPr>
              <a:t>Beneficiarul are obligația </a:t>
            </a:r>
            <a:r>
              <a:rPr lang="ro-RO" sz="1600" b="1" dirty="0" smtClean="0">
                <a:latin typeface="Calibri" panose="020F0502020204030204" pitchFamily="34" charset="0"/>
                <a:cs typeface="Calibri" panose="020F0502020204030204" pitchFamily="34" charset="0"/>
              </a:rPr>
              <a:t>ca</a:t>
            </a:r>
            <a:r>
              <a:rPr lang="en-US" sz="1600" b="1"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ro-RO" sz="1500" dirty="0" smtClean="0">
                <a:latin typeface="Calibri" panose="020F0502020204030204" pitchFamily="34" charset="0"/>
                <a:cs typeface="Calibri" panose="020F0502020204030204" pitchFamily="34" charset="0"/>
              </a:rPr>
              <a:t>în </a:t>
            </a:r>
            <a:r>
              <a:rPr lang="ro-RO" sz="1500" dirty="0">
                <a:latin typeface="Calibri" panose="020F0502020204030204" pitchFamily="34" charset="0"/>
                <a:cs typeface="Calibri" panose="020F0502020204030204" pitchFamily="34" charset="0"/>
              </a:rPr>
              <a:t>termen de 6 luni de la finalizarea perioadei de </a:t>
            </a:r>
            <a:r>
              <a:rPr lang="ro-RO" sz="1500" dirty="0" smtClean="0">
                <a:latin typeface="Calibri" panose="020F0502020204030204" pitchFamily="34" charset="0"/>
                <a:cs typeface="Calibri" panose="020F0502020204030204" pitchFamily="34" charset="0"/>
              </a:rPr>
              <a:t>implementare</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să </a:t>
            </a:r>
            <a:r>
              <a:rPr lang="vi-VN" sz="1500" dirty="0">
                <a:latin typeface="Calibri" panose="020F0502020204030204" pitchFamily="34" charset="0"/>
                <a:cs typeface="Calibri" panose="020F0502020204030204" pitchFamily="34" charset="0"/>
              </a:rPr>
              <a:t>includă imobilul </a:t>
            </a:r>
            <a:r>
              <a:rPr lang="en-US" sz="1500" dirty="0" smtClean="0">
                <a:latin typeface="Calibri" panose="020F0502020204030204" pitchFamily="34" charset="0"/>
                <a:cs typeface="Calibri" panose="020F0502020204030204" pitchFamily="34" charset="0"/>
              </a:rPr>
              <a:t> </a:t>
            </a:r>
            <a:r>
              <a:rPr lang="ro-RO" sz="1500" dirty="0" smtClean="0">
                <a:latin typeface="Calibri" panose="020F0502020204030204" pitchFamily="34" charset="0"/>
                <a:cs typeface="Calibri" panose="020F0502020204030204" pitchFamily="34" charset="0"/>
              </a:rPr>
              <a:t>în </a:t>
            </a:r>
            <a:r>
              <a:rPr lang="ro-RO" sz="1500" dirty="0">
                <a:latin typeface="Calibri" panose="020F0502020204030204" pitchFamily="34" charset="0"/>
                <a:cs typeface="Calibri" panose="020F0502020204030204" pitchFamily="34" charset="0"/>
              </a:rPr>
              <a:t>categoria de spațiu verde </a:t>
            </a:r>
            <a:r>
              <a:rPr lang="ro-RO" sz="1500" dirty="0" smtClean="0">
                <a:latin typeface="Calibri" panose="020F0502020204030204" pitchFamily="34" charset="0"/>
                <a:cs typeface="Calibri" panose="020F0502020204030204" pitchFamily="34" charset="0"/>
              </a:rPr>
              <a:t>conform</a:t>
            </a:r>
            <a:r>
              <a:rPr lang="en-US" sz="1500" dirty="0" smtClean="0">
                <a:latin typeface="Calibri" panose="020F0502020204030204" pitchFamily="34" charset="0"/>
                <a:cs typeface="Calibri" panose="020F0502020204030204" pitchFamily="34" charset="0"/>
              </a:rPr>
              <a:t> </a:t>
            </a:r>
            <a:r>
              <a:rPr lang="ro-RO" sz="1500" dirty="0" smtClean="0">
                <a:latin typeface="Calibri" panose="020F0502020204030204" pitchFamily="34" charset="0"/>
                <a:cs typeface="Calibri" panose="020F0502020204030204" pitchFamily="34" charset="0"/>
              </a:rPr>
              <a:t>prevederil</a:t>
            </a:r>
            <a:r>
              <a:rPr lang="en-US" sz="1500" dirty="0" smtClean="0">
                <a:latin typeface="Calibri" panose="020F0502020204030204" pitchFamily="34" charset="0"/>
                <a:cs typeface="Calibri" panose="020F0502020204030204" pitchFamily="34" charset="0"/>
              </a:rPr>
              <a:t>or</a:t>
            </a:r>
            <a:r>
              <a:rPr lang="ro-RO" sz="1500" dirty="0" smtClean="0">
                <a:latin typeface="Calibri" panose="020F0502020204030204" pitchFamily="34" charset="0"/>
                <a:cs typeface="Calibri" panose="020F0502020204030204" pitchFamily="34" charset="0"/>
              </a:rPr>
              <a:t> </a:t>
            </a:r>
            <a:r>
              <a:rPr lang="ro-RO" sz="1500" dirty="0">
                <a:latin typeface="Calibri" panose="020F0502020204030204" pitchFamily="34" charset="0"/>
                <a:cs typeface="Calibri" panose="020F0502020204030204" pitchFamily="34" charset="0"/>
              </a:rPr>
              <a:t>legale în </a:t>
            </a:r>
            <a:r>
              <a:rPr lang="ro-RO" sz="1500" dirty="0" smtClean="0">
                <a:latin typeface="Calibri" panose="020F0502020204030204" pitchFamily="34" charset="0"/>
                <a:cs typeface="Calibri" panose="020F0502020204030204" pitchFamily="34" charset="0"/>
              </a:rPr>
              <a:t>vigoare</a:t>
            </a:r>
            <a:r>
              <a:rPr lang="en-US" sz="1500" dirty="0" smtClean="0">
                <a:latin typeface="Calibri" panose="020F0502020204030204" pitchFamily="34" charset="0"/>
                <a:cs typeface="Calibri" panose="020F0502020204030204" pitchFamily="34" charset="0"/>
              </a:rPr>
              <a:t>, in </a:t>
            </a:r>
            <a:r>
              <a:rPr lang="en-US" sz="1500" dirty="0" err="1" smtClean="0">
                <a:latin typeface="Calibri" panose="020F0502020204030204" pitchFamily="34" charset="0"/>
                <a:cs typeface="Calibri" panose="020F0502020204030204" pitchFamily="34" charset="0"/>
              </a:rPr>
              <a:t>caz</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contrar</a:t>
            </a:r>
            <a:r>
              <a:rPr lang="en-US" sz="1500" dirty="0" smtClean="0">
                <a:latin typeface="Calibri" panose="020F0502020204030204" pitchFamily="34" charset="0"/>
                <a:cs typeface="Calibri" panose="020F0502020204030204" pitchFamily="34" charset="0"/>
              </a:rPr>
              <a:t> =&gt; </a:t>
            </a:r>
            <a:r>
              <a:rPr lang="en-US" sz="1500" dirty="0" err="1" smtClean="0">
                <a:latin typeface="Calibri" panose="020F0502020204030204" pitchFamily="34" charset="0"/>
                <a:cs typeface="Calibri" panose="020F0502020204030204" pitchFamily="34" charset="0"/>
              </a:rPr>
              <a:t>proiectul</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neeligibil</a:t>
            </a:r>
            <a:r>
              <a:rPr lang="en-US" sz="15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500" dirty="0" smtClean="0">
                <a:latin typeface="Calibri" panose="020F0502020204030204" pitchFamily="34" charset="0"/>
                <a:cs typeface="Calibri" panose="020F0502020204030204" pitchFamily="34" charset="0"/>
              </a:rPr>
              <a:t>pe </a:t>
            </a:r>
            <a:r>
              <a:rPr lang="vi-VN" sz="1500" dirty="0">
                <a:latin typeface="Calibri" panose="020F0502020204030204" pitchFamily="34" charset="0"/>
                <a:cs typeface="Calibri" panose="020F0502020204030204" pitchFamily="34" charset="0"/>
              </a:rPr>
              <a:t>perioada de </a:t>
            </a:r>
            <a:r>
              <a:rPr lang="vi-VN" sz="1500" dirty="0" smtClean="0">
                <a:latin typeface="Calibri" panose="020F0502020204030204" pitchFamily="34" charset="0"/>
                <a:cs typeface="Calibri" panose="020F0502020204030204" pitchFamily="34" charset="0"/>
              </a:rPr>
              <a:t>durabilitate</a:t>
            </a:r>
            <a:r>
              <a:rPr lang="en-US" sz="1500" dirty="0" smtClean="0">
                <a:latin typeface="Calibri" panose="020F0502020204030204" pitchFamily="34" charset="0"/>
                <a:cs typeface="Calibri" panose="020F0502020204030204" pitchFamily="34" charset="0"/>
              </a:rPr>
              <a:t>,</a:t>
            </a:r>
            <a:r>
              <a:rPr lang="vi-VN" sz="1500" dirty="0" smtClean="0">
                <a:latin typeface="Calibri" panose="020F0502020204030204" pitchFamily="34" charset="0"/>
                <a:cs typeface="Calibri" panose="020F0502020204030204" pitchFamily="34" charset="0"/>
              </a:rPr>
              <a:t> să</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nu </a:t>
            </a:r>
            <a:r>
              <a:rPr lang="vi-VN" sz="1500" dirty="0">
                <a:latin typeface="Calibri" panose="020F0502020204030204" pitchFamily="34" charset="0"/>
                <a:cs typeface="Calibri" panose="020F0502020204030204" pitchFamily="34" charset="0"/>
              </a:rPr>
              <a:t>modifice categoria de spațiu verde în care este inclus imobilul pe care se realizeză </a:t>
            </a:r>
            <a:r>
              <a:rPr lang="vi-VN" sz="1500" dirty="0" smtClean="0">
                <a:latin typeface="Calibri" panose="020F0502020204030204" pitchFamily="34" charset="0"/>
                <a:cs typeface="Calibri" panose="020F0502020204030204" pitchFamily="34" charset="0"/>
              </a:rPr>
              <a:t>investiția</a:t>
            </a:r>
            <a:r>
              <a:rPr lang="en-US" sz="1500" dirty="0" smtClean="0">
                <a:latin typeface="Calibri" panose="020F0502020204030204" pitchFamily="34" charset="0"/>
                <a:cs typeface="Calibri" panose="020F0502020204030204" pitchFamily="34" charset="0"/>
              </a:rPr>
              <a:t>, </a:t>
            </a:r>
            <a:r>
              <a:rPr lang="en-US" sz="1500" dirty="0">
                <a:latin typeface="Calibri" panose="020F0502020204030204" pitchFamily="34" charset="0"/>
                <a:cs typeface="Calibri" panose="020F0502020204030204" pitchFamily="34" charset="0"/>
              </a:rPr>
              <a:t>in </a:t>
            </a:r>
            <a:r>
              <a:rPr lang="en-US" sz="1500" dirty="0" err="1">
                <a:latin typeface="Calibri" panose="020F0502020204030204" pitchFamily="34" charset="0"/>
                <a:cs typeface="Calibri" panose="020F0502020204030204" pitchFamily="34" charset="0"/>
              </a:rPr>
              <a:t>caz</a:t>
            </a:r>
            <a:r>
              <a:rPr lang="en-US" sz="1500" dirty="0">
                <a:latin typeface="Calibri" panose="020F0502020204030204" pitchFamily="34" charset="0"/>
                <a:cs typeface="Calibri" panose="020F0502020204030204" pitchFamily="34" charset="0"/>
              </a:rPr>
              <a:t> </a:t>
            </a:r>
            <a:r>
              <a:rPr lang="en-US" sz="1500" dirty="0" err="1">
                <a:latin typeface="Calibri" panose="020F0502020204030204" pitchFamily="34" charset="0"/>
                <a:cs typeface="Calibri" panose="020F0502020204030204" pitchFamily="34" charset="0"/>
              </a:rPr>
              <a:t>contrar</a:t>
            </a:r>
            <a:r>
              <a:rPr lang="en-US" sz="1500" dirty="0" smtClean="0">
                <a:latin typeface="Calibri" panose="020F0502020204030204" pitchFamily="34" charset="0"/>
                <a:cs typeface="Calibri" panose="020F0502020204030204" pitchFamily="34" charset="0"/>
              </a:rPr>
              <a:t> </a:t>
            </a:r>
            <a:r>
              <a:rPr lang="en-US" sz="1500" dirty="0">
                <a:latin typeface="Calibri" panose="020F0502020204030204" pitchFamily="34" charset="0"/>
                <a:cs typeface="Calibri" panose="020F0502020204030204" pitchFamily="34" charset="0"/>
              </a:rPr>
              <a:t>=&gt; </a:t>
            </a:r>
            <a:r>
              <a:rPr lang="en-US" sz="1500" dirty="0" err="1">
                <a:latin typeface="Calibri" panose="020F0502020204030204" pitchFamily="34" charset="0"/>
                <a:cs typeface="Calibri" panose="020F0502020204030204" pitchFamily="34" charset="0"/>
              </a:rPr>
              <a:t>proiectul</a:t>
            </a:r>
            <a:r>
              <a:rPr lang="en-US" sz="1500" dirty="0">
                <a:latin typeface="Calibri" panose="020F0502020204030204" pitchFamily="34" charset="0"/>
                <a:cs typeface="Calibri" panose="020F0502020204030204" pitchFamily="34" charset="0"/>
              </a:rPr>
              <a:t> </a:t>
            </a:r>
            <a:r>
              <a:rPr lang="en-US" sz="1500" dirty="0" err="1">
                <a:latin typeface="Calibri" panose="020F0502020204030204" pitchFamily="34" charset="0"/>
                <a:cs typeface="Calibri" panose="020F0502020204030204" pitchFamily="34" charset="0"/>
              </a:rPr>
              <a:t>neeligibil</a:t>
            </a:r>
            <a:r>
              <a:rPr lang="en-US" sz="1500" dirty="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500" dirty="0" smtClean="0">
                <a:latin typeface="Calibri" panose="020F0502020204030204" pitchFamily="34" charset="0"/>
                <a:cs typeface="Calibri" panose="020F0502020204030204" pitchFamily="34" charset="0"/>
              </a:rPr>
              <a:t>în </a:t>
            </a:r>
            <a:r>
              <a:rPr lang="vi-VN" sz="1500" dirty="0">
                <a:latin typeface="Calibri" panose="020F0502020204030204" pitchFamily="34" charset="0"/>
                <a:cs typeface="Calibri" panose="020F0502020204030204" pitchFamily="34" charset="0"/>
              </a:rPr>
              <a:t>termen de maxim 10 zile de la expirarea termenului </a:t>
            </a:r>
            <a:r>
              <a:rPr lang="ro-RO" sz="1500" dirty="0">
                <a:latin typeface="Calibri" panose="020F0502020204030204" pitchFamily="34" charset="0"/>
                <a:cs typeface="Calibri" panose="020F0502020204030204" pitchFamily="34" charset="0"/>
              </a:rPr>
              <a:t>de 6 luni de la finalizarea perioadei de </a:t>
            </a:r>
            <a:r>
              <a:rPr lang="ro-RO" sz="1500" dirty="0" smtClean="0">
                <a:latin typeface="Calibri" panose="020F0502020204030204" pitchFamily="34" charset="0"/>
                <a:cs typeface="Calibri" panose="020F0502020204030204" pitchFamily="34" charset="0"/>
              </a:rPr>
              <a:t>implementare</a:t>
            </a:r>
            <a:r>
              <a:rPr lang="vi-VN" sz="1500" dirty="0" smtClean="0">
                <a:latin typeface="Calibri" panose="020F0502020204030204" pitchFamily="34" charset="0"/>
                <a:cs typeface="Calibri" panose="020F0502020204030204" pitchFamily="34" charset="0"/>
              </a:rPr>
              <a:t>, </a:t>
            </a:r>
            <a:r>
              <a:rPr lang="vi-VN" sz="1500" dirty="0">
                <a:latin typeface="Calibri" panose="020F0502020204030204" pitchFamily="34" charset="0"/>
                <a:cs typeface="Calibri" panose="020F0502020204030204" pitchFamily="34" charset="0"/>
              </a:rPr>
              <a:t>să depună la OI/AM extrasul din Registrului local al spațiilor verzi prin care să </a:t>
            </a:r>
            <a:r>
              <a:rPr lang="vi-VN" sz="1500" dirty="0" smtClean="0">
                <a:latin typeface="Calibri" panose="020F0502020204030204" pitchFamily="34" charset="0"/>
                <a:cs typeface="Calibri" panose="020F0502020204030204" pitchFamily="34" charset="0"/>
              </a:rPr>
              <a:t>dovedească</a:t>
            </a:r>
            <a:r>
              <a:rPr lang="en-US" sz="1500" dirty="0" smtClean="0">
                <a:latin typeface="Calibri" panose="020F0502020204030204" pitchFamily="34" charset="0"/>
                <a:cs typeface="Calibri" panose="020F0502020204030204" pitchFamily="34" charset="0"/>
              </a:rPr>
              <a:t> </a:t>
            </a:r>
            <a:r>
              <a:rPr lang="ro-RO" sz="1500" dirty="0" smtClean="0">
                <a:latin typeface="Calibri" panose="020F0502020204030204" pitchFamily="34" charset="0"/>
                <a:cs typeface="Calibri" panose="020F0502020204030204" pitchFamily="34" charset="0"/>
              </a:rPr>
              <a:t>îndeplinirea </a:t>
            </a:r>
            <a:r>
              <a:rPr lang="ro-RO" sz="1500" dirty="0">
                <a:latin typeface="Calibri" panose="020F0502020204030204" pitchFamily="34" charset="0"/>
                <a:cs typeface="Calibri" panose="020F0502020204030204" pitchFamily="34" charset="0"/>
              </a:rPr>
              <a:t>respectivei condiții </a:t>
            </a:r>
            <a:r>
              <a:rPr lang="ro-RO" sz="1500" dirty="0" smtClean="0">
                <a:latin typeface="Calibri" panose="020F0502020204030204" pitchFamily="34" charset="0"/>
                <a:cs typeface="Calibri" panose="020F0502020204030204" pitchFamily="34" charset="0"/>
              </a:rPr>
              <a:t>contractuale</a:t>
            </a:r>
            <a:r>
              <a:rPr lang="en-US" sz="1500" dirty="0" smtClean="0">
                <a:latin typeface="Calibri" panose="020F0502020204030204" pitchFamily="34" charset="0"/>
                <a:cs typeface="Calibri" panose="020F0502020204030204" pitchFamily="34" charset="0"/>
              </a:rPr>
              <a:t>, </a:t>
            </a:r>
            <a:r>
              <a:rPr lang="en-US" sz="1500" dirty="0">
                <a:latin typeface="Calibri" panose="020F0502020204030204" pitchFamily="34" charset="0"/>
                <a:cs typeface="Calibri" panose="020F0502020204030204" pitchFamily="34" charset="0"/>
              </a:rPr>
              <a:t>in </a:t>
            </a:r>
            <a:r>
              <a:rPr lang="en-US" sz="1500" dirty="0" err="1">
                <a:latin typeface="Calibri" panose="020F0502020204030204" pitchFamily="34" charset="0"/>
                <a:cs typeface="Calibri" panose="020F0502020204030204" pitchFamily="34" charset="0"/>
              </a:rPr>
              <a:t>caz</a:t>
            </a:r>
            <a:r>
              <a:rPr lang="en-US" sz="1500" dirty="0">
                <a:latin typeface="Calibri" panose="020F0502020204030204" pitchFamily="34" charset="0"/>
                <a:cs typeface="Calibri" panose="020F0502020204030204" pitchFamily="34" charset="0"/>
              </a:rPr>
              <a:t> </a:t>
            </a:r>
            <a:r>
              <a:rPr lang="en-US" sz="1500" dirty="0" err="1">
                <a:latin typeface="Calibri" panose="020F0502020204030204" pitchFamily="34" charset="0"/>
                <a:cs typeface="Calibri" panose="020F0502020204030204" pitchFamily="34" charset="0"/>
              </a:rPr>
              <a:t>contrar</a:t>
            </a:r>
            <a:r>
              <a:rPr lang="en-US" sz="1500" dirty="0" smtClean="0">
                <a:latin typeface="Calibri" panose="020F0502020204030204" pitchFamily="34" charset="0"/>
                <a:cs typeface="Calibri" panose="020F0502020204030204" pitchFamily="34" charset="0"/>
              </a:rPr>
              <a:t> =&gt;</a:t>
            </a:r>
            <a:r>
              <a:rPr lang="ro-RO" sz="1500" dirty="0">
                <a:latin typeface="Calibri" panose="020F0502020204030204" pitchFamily="34" charset="0"/>
                <a:cs typeface="Calibri" panose="020F0502020204030204" pitchFamily="34" charset="0"/>
              </a:rPr>
              <a:t> AM </a:t>
            </a:r>
            <a:r>
              <a:rPr lang="ro-RO" sz="1500" dirty="0" smtClean="0">
                <a:latin typeface="Calibri" panose="020F0502020204030204" pitchFamily="34" charset="0"/>
                <a:cs typeface="Calibri" panose="020F0502020204030204" pitchFamily="34" charset="0"/>
              </a:rPr>
              <a:t>putând</a:t>
            </a:r>
            <a:r>
              <a:rPr lang="en-US" sz="1500" dirty="0" smtClean="0">
                <a:latin typeface="Calibri" panose="020F0502020204030204" pitchFamily="34" charset="0"/>
                <a:cs typeface="Calibri" panose="020F0502020204030204" pitchFamily="34" charset="0"/>
              </a:rPr>
              <a:t> </a:t>
            </a:r>
            <a:r>
              <a:rPr lang="ro-RO" sz="1500" dirty="0" smtClean="0">
                <a:latin typeface="Calibri" panose="020F0502020204030204" pitchFamily="34" charset="0"/>
                <a:cs typeface="Calibri" panose="020F0502020204030204" pitchFamily="34" charset="0"/>
              </a:rPr>
              <a:t>dispune </a:t>
            </a:r>
            <a:r>
              <a:rPr lang="ro-RO" sz="1500" dirty="0">
                <a:latin typeface="Calibri" panose="020F0502020204030204" pitchFamily="34" charset="0"/>
                <a:cs typeface="Calibri" panose="020F0502020204030204" pitchFamily="34" charset="0"/>
              </a:rPr>
              <a:t>rezilierea</a:t>
            </a:r>
            <a:r>
              <a:rPr lang="en-US" sz="15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s</a:t>
            </a:r>
            <a:r>
              <a:rPr lang="vi-VN" sz="1500" dirty="0" smtClean="0">
                <a:latin typeface="Calibri" panose="020F0502020204030204" pitchFamily="34" charset="0"/>
                <a:cs typeface="Calibri" panose="020F0502020204030204" pitchFamily="34" charset="0"/>
              </a:rPr>
              <a:t>ă</a:t>
            </a:r>
            <a:r>
              <a:rPr lang="en-US" sz="1500" dirty="0" smtClean="0">
                <a:latin typeface="Calibri" panose="020F0502020204030204" pitchFamily="34" charset="0"/>
                <a:cs typeface="Calibri" panose="020F0502020204030204" pitchFamily="34" charset="0"/>
              </a:rPr>
              <a:t> </a:t>
            </a:r>
            <a:r>
              <a:rPr lang="it-IT" sz="1500" dirty="0" smtClean="0">
                <a:latin typeface="Calibri" panose="020F0502020204030204" pitchFamily="34" charset="0"/>
                <a:cs typeface="Calibri" panose="020F0502020204030204" pitchFamily="34" charset="0"/>
              </a:rPr>
              <a:t>asigure </a:t>
            </a:r>
            <a:r>
              <a:rPr lang="it-IT" sz="1500" dirty="0">
                <a:latin typeface="Calibri" panose="020F0502020204030204" pitchFamily="34" charset="0"/>
                <a:cs typeface="Calibri" panose="020F0502020204030204" pitchFamily="34" charset="0"/>
              </a:rPr>
              <a:t>administrarea spațiului verde în </a:t>
            </a:r>
            <a:r>
              <a:rPr lang="it-IT" sz="1500" dirty="0" smtClean="0">
                <a:latin typeface="Calibri" panose="020F0502020204030204" pitchFamily="34" charset="0"/>
                <a:cs typeface="Calibri" panose="020F0502020204030204" pitchFamily="34" charset="0"/>
              </a:rPr>
              <a:t>conditii legale, </a:t>
            </a:r>
            <a:r>
              <a:rPr lang="en-US" sz="1500" dirty="0">
                <a:latin typeface="Calibri" panose="020F0502020204030204" pitchFamily="34" charset="0"/>
                <a:cs typeface="Calibri" panose="020F0502020204030204" pitchFamily="34" charset="0"/>
              </a:rPr>
              <a:t>in </a:t>
            </a:r>
            <a:r>
              <a:rPr lang="en-US" sz="1500" dirty="0" err="1">
                <a:latin typeface="Calibri" panose="020F0502020204030204" pitchFamily="34" charset="0"/>
                <a:cs typeface="Calibri" panose="020F0502020204030204" pitchFamily="34" charset="0"/>
              </a:rPr>
              <a:t>caz</a:t>
            </a:r>
            <a:r>
              <a:rPr lang="en-US" sz="1500" dirty="0">
                <a:latin typeface="Calibri" panose="020F0502020204030204" pitchFamily="34" charset="0"/>
                <a:cs typeface="Calibri" panose="020F0502020204030204" pitchFamily="34" charset="0"/>
              </a:rPr>
              <a:t> </a:t>
            </a:r>
            <a:r>
              <a:rPr lang="en-US" sz="1500" dirty="0" err="1">
                <a:latin typeface="Calibri" panose="020F0502020204030204" pitchFamily="34" charset="0"/>
                <a:cs typeface="Calibri" panose="020F0502020204030204" pitchFamily="34" charset="0"/>
              </a:rPr>
              <a:t>contrar</a:t>
            </a:r>
            <a:r>
              <a:rPr lang="en-US" sz="1500" dirty="0" smtClean="0">
                <a:latin typeface="Calibri" panose="020F0502020204030204" pitchFamily="34" charset="0"/>
                <a:cs typeface="Calibri" panose="020F0502020204030204" pitchFamily="34" charset="0"/>
              </a:rPr>
              <a:t> </a:t>
            </a:r>
            <a:r>
              <a:rPr lang="en-US" sz="1500" dirty="0">
                <a:latin typeface="Calibri" panose="020F0502020204030204" pitchFamily="34" charset="0"/>
                <a:cs typeface="Calibri" panose="020F0502020204030204" pitchFamily="34" charset="0"/>
              </a:rPr>
              <a:t>=&gt;</a:t>
            </a:r>
            <a:r>
              <a:rPr lang="ro-RO" sz="1500" dirty="0">
                <a:latin typeface="Calibri" panose="020F0502020204030204" pitchFamily="34" charset="0"/>
                <a:cs typeface="Calibri" panose="020F0502020204030204" pitchFamily="34" charset="0"/>
              </a:rPr>
              <a:t> AM putând</a:t>
            </a:r>
            <a:r>
              <a:rPr lang="en-US" sz="1500" dirty="0">
                <a:latin typeface="Calibri" panose="020F0502020204030204" pitchFamily="34" charset="0"/>
                <a:cs typeface="Calibri" panose="020F0502020204030204" pitchFamily="34" charset="0"/>
              </a:rPr>
              <a:t> </a:t>
            </a:r>
            <a:r>
              <a:rPr lang="ro-RO" sz="1500" dirty="0">
                <a:latin typeface="Calibri" panose="020F0502020204030204" pitchFamily="34" charset="0"/>
                <a:cs typeface="Calibri" panose="020F0502020204030204" pitchFamily="34" charset="0"/>
              </a:rPr>
              <a:t>dispune rezilierea</a:t>
            </a:r>
            <a:r>
              <a:rPr lang="en-US" sz="15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en-US" sz="1500" dirty="0" err="1" smtClean="0">
                <a:latin typeface="Calibri" panose="020F0502020204030204" pitchFamily="34" charset="0"/>
                <a:cs typeface="Calibri" panose="020F0502020204030204" pitchFamily="34" charset="0"/>
              </a:rPr>
              <a:t>sa</a:t>
            </a:r>
            <a:r>
              <a:rPr lang="en-US" sz="1500" dirty="0" smtClean="0">
                <a:latin typeface="Calibri" panose="020F0502020204030204" pitchFamily="34" charset="0"/>
                <a:cs typeface="Calibri" panose="020F0502020204030204" pitchFamily="34" charset="0"/>
              </a:rPr>
              <a:t> </a:t>
            </a:r>
            <a:r>
              <a:rPr lang="ro-RO" sz="1500" dirty="0" smtClean="0">
                <a:latin typeface="Calibri" panose="020F0502020204030204" pitchFamily="34" charset="0"/>
                <a:cs typeface="Calibri" panose="020F0502020204030204" pitchFamily="34" charset="0"/>
              </a:rPr>
              <a:t>nu utiliza</a:t>
            </a:r>
            <a:r>
              <a:rPr lang="en-US" sz="1500" dirty="0" err="1" smtClean="0">
                <a:latin typeface="Calibri" panose="020F0502020204030204" pitchFamily="34" charset="0"/>
                <a:cs typeface="Calibri" panose="020F0502020204030204" pitchFamily="34" charset="0"/>
              </a:rPr>
              <a:t>eze</a:t>
            </a:r>
            <a:r>
              <a:rPr lang="ro-RO" sz="1500" dirty="0" smtClean="0">
                <a:latin typeface="Calibri" panose="020F0502020204030204" pitchFamily="34" charset="0"/>
                <a:cs typeface="Calibri" panose="020F0502020204030204" pitchFamily="34" charset="0"/>
              </a:rPr>
              <a:t> </a:t>
            </a:r>
            <a:r>
              <a:rPr lang="ro-RO" sz="1500" dirty="0">
                <a:latin typeface="Calibri" panose="020F0502020204030204" pitchFamily="34" charset="0"/>
                <a:cs typeface="Calibri" panose="020F0502020204030204" pitchFamily="34" charset="0"/>
              </a:rPr>
              <a:t>obiectele/ bunurile </a:t>
            </a:r>
            <a:r>
              <a:rPr lang="ro-RO" sz="1500" dirty="0" smtClean="0">
                <a:latin typeface="Calibri" panose="020F0502020204030204" pitchFamily="34" charset="0"/>
                <a:cs typeface="Calibri" panose="020F0502020204030204" pitchFamily="34" charset="0"/>
              </a:rPr>
              <a:t>finanţate, pentru</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realizarea </a:t>
            </a:r>
            <a:r>
              <a:rPr lang="vi-VN" sz="1500" dirty="0">
                <a:latin typeface="Calibri" panose="020F0502020204030204" pitchFamily="34" charset="0"/>
                <a:cs typeface="Calibri" panose="020F0502020204030204" pitchFamily="34" charset="0"/>
              </a:rPr>
              <a:t>de activităţi economice, </a:t>
            </a:r>
            <a:r>
              <a:rPr lang="en-US" sz="1500" dirty="0" smtClean="0">
                <a:latin typeface="Calibri" panose="020F0502020204030204" pitchFamily="34" charset="0"/>
                <a:cs typeface="Calibri" panose="020F0502020204030204" pitchFamily="34" charset="0"/>
              </a:rPr>
              <a:t>cu </a:t>
            </a:r>
            <a:r>
              <a:rPr lang="vi-VN" sz="1500" dirty="0" smtClean="0">
                <a:latin typeface="Calibri" panose="020F0502020204030204" pitchFamily="34" charset="0"/>
                <a:cs typeface="Calibri" panose="020F0502020204030204" pitchFamily="34" charset="0"/>
              </a:rPr>
              <a:t>obţiner</a:t>
            </a:r>
            <a:r>
              <a:rPr lang="en-US" sz="1500" dirty="0" smtClean="0">
                <a:latin typeface="Calibri" panose="020F0502020204030204" pitchFamily="34" charset="0"/>
                <a:cs typeface="Calibri" panose="020F0502020204030204" pitchFamily="34" charset="0"/>
              </a:rPr>
              <a:t>e</a:t>
            </a:r>
            <a:r>
              <a:rPr lang="vi-VN" sz="1500" dirty="0" smtClean="0">
                <a:latin typeface="Calibri" panose="020F0502020204030204" pitchFamily="34" charset="0"/>
                <a:cs typeface="Calibri" panose="020F0502020204030204" pitchFamily="34" charset="0"/>
              </a:rPr>
              <a:t> </a:t>
            </a:r>
            <a:r>
              <a:rPr lang="vi-VN" sz="1500" dirty="0">
                <a:latin typeface="Calibri" panose="020F0502020204030204" pitchFamily="34" charset="0"/>
                <a:cs typeface="Calibri" panose="020F0502020204030204" pitchFamily="34" charset="0"/>
              </a:rPr>
              <a:t>de </a:t>
            </a:r>
            <a:r>
              <a:rPr lang="vi-VN" sz="1500" dirty="0" smtClean="0">
                <a:latin typeface="Calibri" panose="020F0502020204030204" pitchFamily="34" charset="0"/>
                <a:cs typeface="Calibri" panose="020F0502020204030204" pitchFamily="34" charset="0"/>
              </a:rPr>
              <a:t>venituri</a:t>
            </a:r>
            <a:r>
              <a:rPr lang="it-IT" sz="1500" dirty="0" smtClean="0">
                <a:latin typeface="Calibri" panose="020F0502020204030204" pitchFamily="34" charset="0"/>
                <a:cs typeface="Calibri" panose="020F0502020204030204" pitchFamily="34" charset="0"/>
              </a:rPr>
              <a:t>, pe </a:t>
            </a:r>
            <a:r>
              <a:rPr lang="it-IT" sz="1500" dirty="0">
                <a:latin typeface="Calibri" panose="020F0502020204030204" pitchFamily="34" charset="0"/>
                <a:cs typeface="Calibri" panose="020F0502020204030204" pitchFamily="34" charset="0"/>
              </a:rPr>
              <a:t>întrega perioada de </a:t>
            </a:r>
            <a:r>
              <a:rPr lang="it-IT" sz="1500" dirty="0" smtClean="0">
                <a:latin typeface="Calibri" panose="020F0502020204030204" pitchFamily="34" charset="0"/>
                <a:cs typeface="Calibri" panose="020F0502020204030204" pitchFamily="34" charset="0"/>
              </a:rPr>
              <a:t>durabilitate, dar </a:t>
            </a:r>
            <a:r>
              <a:rPr lang="ro-RO" sz="1500" dirty="0" smtClean="0">
                <a:latin typeface="Calibri" panose="020F0502020204030204" pitchFamily="34" charset="0"/>
                <a:cs typeface="Calibri" panose="020F0502020204030204" pitchFamily="34" charset="0"/>
              </a:rPr>
              <a:t>poate transmite realizarea </a:t>
            </a:r>
            <a:r>
              <a:rPr lang="ro-RO" sz="1500" dirty="0">
                <a:latin typeface="Calibri" panose="020F0502020204030204" pitchFamily="34" charset="0"/>
                <a:cs typeface="Calibri" panose="020F0502020204030204" pitchFamily="34" charset="0"/>
              </a:rPr>
              <a:t>serviciilor </a:t>
            </a:r>
            <a:r>
              <a:rPr lang="ro-RO" sz="1500" dirty="0" smtClean="0">
                <a:latin typeface="Calibri" panose="020F0502020204030204" pitchFamily="34" charset="0"/>
                <a:cs typeface="Calibri" panose="020F0502020204030204" pitchFamily="34" charset="0"/>
              </a:rPr>
              <a:t>de</a:t>
            </a:r>
            <a:r>
              <a:rPr lang="en-US" sz="1500" dirty="0" smtClean="0">
                <a:latin typeface="Calibri" panose="020F0502020204030204" pitchFamily="34" charset="0"/>
                <a:cs typeface="Calibri" panose="020F0502020204030204" pitchFamily="34" charset="0"/>
              </a:rPr>
              <a:t> </a:t>
            </a:r>
            <a:r>
              <a:rPr lang="es-ES" sz="1500" dirty="0" smtClean="0">
                <a:latin typeface="Calibri" panose="020F0502020204030204" pitchFamily="34" charset="0"/>
                <a:cs typeface="Calibri" panose="020F0502020204030204" pitchFamily="34" charset="0"/>
              </a:rPr>
              <a:t>administrare </a:t>
            </a:r>
            <a:r>
              <a:rPr lang="es-ES" sz="1500" dirty="0" err="1" smtClean="0">
                <a:latin typeface="Calibri" panose="020F0502020204030204" pitchFamily="34" charset="0"/>
                <a:cs typeface="Calibri" panose="020F0502020204030204" pitchFamily="34" charset="0"/>
              </a:rPr>
              <a:t>către</a:t>
            </a:r>
            <a:r>
              <a:rPr lang="es-ES" sz="1500" dirty="0" smtClean="0">
                <a:latin typeface="Calibri" panose="020F0502020204030204" pitchFamily="34" charset="0"/>
                <a:cs typeface="Calibri" panose="020F0502020204030204" pitchFamily="34" charset="0"/>
              </a:rPr>
              <a:t> </a:t>
            </a:r>
            <a:r>
              <a:rPr lang="es-ES" sz="1500" dirty="0">
                <a:latin typeface="Calibri" panose="020F0502020204030204" pitchFamily="34" charset="0"/>
                <a:cs typeface="Calibri" panose="020F0502020204030204" pitchFamily="34" charset="0"/>
              </a:rPr>
              <a:t>o </a:t>
            </a:r>
            <a:r>
              <a:rPr lang="es-ES" sz="1500" dirty="0" err="1">
                <a:latin typeface="Calibri" panose="020F0502020204030204" pitchFamily="34" charset="0"/>
                <a:cs typeface="Calibri" panose="020F0502020204030204" pitchFamily="34" charset="0"/>
              </a:rPr>
              <a:t>structură</a:t>
            </a:r>
            <a:r>
              <a:rPr lang="es-ES" sz="1500" dirty="0">
                <a:latin typeface="Calibri" panose="020F0502020204030204" pitchFamily="34" charset="0"/>
                <a:cs typeface="Calibri" panose="020F0502020204030204" pitchFamily="34" charset="0"/>
              </a:rPr>
              <a:t> </a:t>
            </a:r>
            <a:r>
              <a:rPr lang="es-ES" sz="1500" dirty="0" err="1">
                <a:latin typeface="Calibri" panose="020F0502020204030204" pitchFamily="34" charset="0"/>
                <a:cs typeface="Calibri" panose="020F0502020204030204" pitchFamily="34" charset="0"/>
              </a:rPr>
              <a:t>competentă</a:t>
            </a:r>
            <a:r>
              <a:rPr lang="es-ES" sz="1500" dirty="0">
                <a:latin typeface="Calibri" panose="020F0502020204030204" pitchFamily="34" charset="0"/>
                <a:cs typeface="Calibri" panose="020F0502020204030204" pitchFamily="34" charset="0"/>
              </a:rPr>
              <a:t> </a:t>
            </a:r>
            <a:r>
              <a:rPr lang="it-IT" sz="1500" dirty="0" smtClean="0">
                <a:latin typeface="Calibri" panose="020F0502020204030204" pitchFamily="34" charset="0"/>
                <a:cs typeface="Calibri" panose="020F0502020204030204" pitchFamily="34" charset="0"/>
              </a:rPr>
              <a:t>aflată </a:t>
            </a:r>
            <a:r>
              <a:rPr lang="it-IT" sz="1500" dirty="0">
                <a:latin typeface="Calibri" panose="020F0502020204030204" pitchFamily="34" charset="0"/>
                <a:cs typeface="Calibri" panose="020F0502020204030204" pitchFamily="34" charset="0"/>
              </a:rPr>
              <a:t>în subordinea/coordonarea </a:t>
            </a:r>
            <a:r>
              <a:rPr lang="it-IT" sz="1500" dirty="0" smtClean="0">
                <a:latin typeface="Calibri" panose="020F0502020204030204" pitchFamily="34" charset="0"/>
                <a:cs typeface="Calibri" panose="020F0502020204030204" pitchFamily="34" charset="0"/>
              </a:rPr>
              <a:t>sa, </a:t>
            </a:r>
            <a:r>
              <a:rPr lang="ro-RO" sz="1500" dirty="0">
                <a:latin typeface="Calibri" panose="020F0502020204030204" pitchFamily="34" charset="0"/>
                <a:cs typeface="Calibri" panose="020F0502020204030204" pitchFamily="34" charset="0"/>
              </a:rPr>
              <a:t>în</a:t>
            </a:r>
            <a:r>
              <a:rPr lang="en-US" sz="1500" dirty="0">
                <a:latin typeface="Calibri" panose="020F0502020204030204" pitchFamily="34" charset="0"/>
                <a:cs typeface="Calibri" panose="020F0502020204030204" pitchFamily="34" charset="0"/>
              </a:rPr>
              <a:t>  </a:t>
            </a:r>
            <a:r>
              <a:rPr lang="ro-RO" sz="1500" dirty="0">
                <a:latin typeface="Calibri" panose="020F0502020204030204" pitchFamily="34" charset="0"/>
                <a:cs typeface="Calibri" panose="020F0502020204030204" pitchFamily="34" charset="0"/>
              </a:rPr>
              <a:t>condiţiile </a:t>
            </a:r>
            <a:r>
              <a:rPr lang="ro-RO" sz="1500" dirty="0" smtClean="0">
                <a:latin typeface="Calibri" panose="020F0502020204030204" pitchFamily="34" charset="0"/>
                <a:cs typeface="Calibri" panose="020F0502020204030204" pitchFamily="34" charset="0"/>
              </a:rPr>
              <a:t>legii</a:t>
            </a:r>
            <a:r>
              <a:rPr lang="en-US" sz="1500" dirty="0" smtClean="0">
                <a:latin typeface="Calibri" panose="020F0502020204030204" pitchFamily="34" charset="0"/>
                <a:cs typeface="Calibri" panose="020F0502020204030204" pitchFamily="34" charset="0"/>
              </a:rPr>
              <a:t>; </a:t>
            </a:r>
          </a:p>
          <a:p>
            <a:pPr marL="285750" indent="-285750" algn="just">
              <a:buFont typeface="Arial" panose="020B0604020202020204" pitchFamily="34" charset="0"/>
              <a:buChar char="•"/>
            </a:pPr>
            <a:r>
              <a:rPr lang="vi-VN" sz="1500" dirty="0">
                <a:latin typeface="Calibri" panose="020F0502020204030204" pitchFamily="34" charset="0"/>
                <a:cs typeface="Calibri" panose="020F0502020204030204" pitchFamily="34" charset="0"/>
              </a:rPr>
              <a:t>Modificările </a:t>
            </a:r>
            <a:r>
              <a:rPr lang="en-US" sz="1500" dirty="0" smtClean="0">
                <a:latin typeface="Calibri" panose="020F0502020204030204" pitchFamily="34" charset="0"/>
                <a:cs typeface="Calibri" panose="020F0502020204030204" pitchFamily="34" charset="0"/>
              </a:rPr>
              <a:t>de </a:t>
            </a:r>
            <a:r>
              <a:rPr lang="vi-VN" sz="1500" dirty="0" smtClean="0">
                <a:latin typeface="Calibri" panose="020F0502020204030204" pitchFamily="34" charset="0"/>
                <a:cs typeface="Calibri" panose="020F0502020204030204" pitchFamily="34" charset="0"/>
              </a:rPr>
              <a:t>buget nu </a:t>
            </a:r>
            <a:r>
              <a:rPr lang="vi-VN" sz="1500" dirty="0">
                <a:latin typeface="Calibri" panose="020F0502020204030204" pitchFamily="34" charset="0"/>
                <a:cs typeface="Calibri" panose="020F0502020204030204" pitchFamily="34" charset="0"/>
              </a:rPr>
              <a:t>pot depăși </a:t>
            </a:r>
            <a:r>
              <a:rPr lang="vi-VN" sz="1500" dirty="0" smtClean="0">
                <a:latin typeface="Calibri" panose="020F0502020204030204" pitchFamily="34" charset="0"/>
                <a:cs typeface="Calibri" panose="020F0502020204030204" pitchFamily="34" charset="0"/>
              </a:rPr>
              <a:t>5 </a:t>
            </a:r>
            <a:r>
              <a:rPr lang="vi-VN" sz="1500" dirty="0">
                <a:latin typeface="Calibri" panose="020F0502020204030204" pitchFamily="34" charset="0"/>
                <a:cs typeface="Calibri" panose="020F0502020204030204" pitchFamily="34" charset="0"/>
              </a:rPr>
              <a:t>milioane </a:t>
            </a:r>
            <a:r>
              <a:rPr lang="vi-VN" sz="1500" dirty="0" smtClean="0">
                <a:latin typeface="Calibri" panose="020F0502020204030204" pitchFamily="34" charset="0"/>
                <a:cs typeface="Calibri" panose="020F0502020204030204" pitchFamily="34" charset="0"/>
              </a:rPr>
              <a:t>de</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euro</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cursul </a:t>
            </a:r>
            <a:r>
              <a:rPr lang="vi-VN" sz="1500" dirty="0">
                <a:latin typeface="Calibri" panose="020F0502020204030204" pitchFamily="34" charset="0"/>
                <a:cs typeface="Calibri" panose="020F0502020204030204" pitchFamily="34" charset="0"/>
              </a:rPr>
              <a:t>Inforeuro din luna în care intervine </a:t>
            </a:r>
            <a:r>
              <a:rPr lang="vi-VN" sz="1500" dirty="0" smtClean="0">
                <a:latin typeface="Calibri" panose="020F0502020204030204" pitchFamily="34" charset="0"/>
                <a:cs typeface="Calibri" panose="020F0502020204030204" pitchFamily="34" charset="0"/>
              </a:rPr>
              <a:t>modificarea</a:t>
            </a:r>
            <a:r>
              <a:rPr lang="en-US" sz="1500" dirty="0" smtClean="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500" dirty="0" err="1" smtClean="0">
                <a:latin typeface="Calibri" panose="020F0502020204030204" pitchFamily="34" charset="0"/>
                <a:cs typeface="Calibri" panose="020F0502020204030204" pitchFamily="34" charset="0"/>
              </a:rPr>
              <a:t>sa</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prezint</a:t>
            </a:r>
            <a:r>
              <a:rPr lang="en-US" sz="1500" dirty="0" smtClean="0">
                <a:latin typeface="Calibri" panose="020F0502020204030204" pitchFamily="34" charset="0"/>
                <a:cs typeface="Calibri" panose="020F0502020204030204" pitchFamily="34" charset="0"/>
              </a:rPr>
              <a:t>e</a:t>
            </a:r>
            <a:r>
              <a:rPr lang="vi-VN" sz="1500" dirty="0" smtClean="0">
                <a:latin typeface="Calibri" panose="020F0502020204030204" pitchFamily="34" charset="0"/>
                <a:cs typeface="Calibri" panose="020F0502020204030204" pitchFamily="34" charset="0"/>
              </a:rPr>
              <a:t> </a:t>
            </a:r>
            <a:r>
              <a:rPr lang="vi-VN" sz="1500" dirty="0">
                <a:latin typeface="Calibri" panose="020F0502020204030204" pitchFamily="34" charset="0"/>
                <a:cs typeface="Calibri" panose="020F0502020204030204" pitchFamily="34" charset="0"/>
              </a:rPr>
              <a:t>extrasul de carte funciară actualizat </a:t>
            </a:r>
            <a:r>
              <a:rPr lang="vi-VN" sz="1500" dirty="0" smtClean="0">
                <a:latin typeface="Calibri" panose="020F0502020204030204" pitchFamily="34" charset="0"/>
                <a:cs typeface="Calibri" panose="020F0502020204030204" pitchFamily="34" charset="0"/>
              </a:rPr>
              <a:t>cu</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inscrierea </a:t>
            </a:r>
            <a:r>
              <a:rPr lang="vi-VN" sz="1500" dirty="0">
                <a:latin typeface="Calibri" panose="020F0502020204030204" pitchFamily="34" charset="0"/>
                <a:cs typeface="Calibri" panose="020F0502020204030204" pitchFamily="34" charset="0"/>
              </a:rPr>
              <a:t>definitivă a dreptului de proprietate publică pentru obiectivele proiectului (acolo unde este cazul) cel </a:t>
            </a:r>
            <a:r>
              <a:rPr lang="vi-VN" sz="1500" dirty="0" smtClean="0">
                <a:latin typeface="Calibri" panose="020F0502020204030204" pitchFamily="34" charset="0"/>
                <a:cs typeface="Calibri" panose="020F0502020204030204" pitchFamily="34" charset="0"/>
              </a:rPr>
              <a:t>mai</a:t>
            </a:r>
            <a:r>
              <a:rPr lang="en-US" sz="1500" dirty="0" smtClean="0">
                <a:latin typeface="Calibri" panose="020F0502020204030204" pitchFamily="34" charset="0"/>
                <a:cs typeface="Calibri" panose="020F0502020204030204" pitchFamily="34" charset="0"/>
              </a:rPr>
              <a:t> </a:t>
            </a:r>
            <a:r>
              <a:rPr lang="vi-VN" sz="1500" dirty="0" smtClean="0">
                <a:latin typeface="Calibri" panose="020F0502020204030204" pitchFamily="34" charset="0"/>
                <a:cs typeface="Calibri" panose="020F0502020204030204" pitchFamily="34" charset="0"/>
              </a:rPr>
              <a:t>târziu </a:t>
            </a:r>
            <a:r>
              <a:rPr lang="vi-VN" sz="1500" dirty="0">
                <a:latin typeface="Calibri" panose="020F0502020204030204" pitchFamily="34" charset="0"/>
                <a:cs typeface="Calibri" panose="020F0502020204030204" pitchFamily="34" charset="0"/>
              </a:rPr>
              <a:t>în termen de maxim 12 luni de la data intrării în vigoare a contractului de </a:t>
            </a:r>
            <a:r>
              <a:rPr lang="vi-VN" sz="1500" dirty="0" smtClean="0">
                <a:latin typeface="Calibri" panose="020F0502020204030204" pitchFamily="34" charset="0"/>
                <a:cs typeface="Calibri" panose="020F0502020204030204" pitchFamily="34" charset="0"/>
              </a:rPr>
              <a:t>finanțare</a:t>
            </a:r>
            <a:r>
              <a:rPr lang="en-US" sz="1500" dirty="0" smtClean="0">
                <a:latin typeface="Calibri" panose="020F0502020204030204" pitchFamily="34" charset="0"/>
                <a:cs typeface="Calibri" panose="020F0502020204030204" pitchFamily="34" charset="0"/>
              </a:rPr>
              <a:t>, </a:t>
            </a:r>
            <a:r>
              <a:rPr lang="en-US" sz="1500" dirty="0">
                <a:latin typeface="Calibri" panose="020F0502020204030204" pitchFamily="34" charset="0"/>
                <a:cs typeface="Calibri" panose="020F0502020204030204" pitchFamily="34" charset="0"/>
              </a:rPr>
              <a:t>in </a:t>
            </a:r>
            <a:r>
              <a:rPr lang="en-US" sz="1500" dirty="0" err="1">
                <a:latin typeface="Calibri" panose="020F0502020204030204" pitchFamily="34" charset="0"/>
                <a:cs typeface="Calibri" panose="020F0502020204030204" pitchFamily="34" charset="0"/>
              </a:rPr>
              <a:t>caz</a:t>
            </a:r>
            <a:r>
              <a:rPr lang="en-US" sz="1500" dirty="0">
                <a:latin typeface="Calibri" panose="020F0502020204030204" pitchFamily="34" charset="0"/>
                <a:cs typeface="Calibri" panose="020F0502020204030204" pitchFamily="34" charset="0"/>
              </a:rPr>
              <a:t> </a:t>
            </a:r>
            <a:r>
              <a:rPr lang="en-US" sz="1500" dirty="0" err="1">
                <a:latin typeface="Calibri" panose="020F0502020204030204" pitchFamily="34" charset="0"/>
                <a:cs typeface="Calibri" panose="020F0502020204030204" pitchFamily="34" charset="0"/>
              </a:rPr>
              <a:t>contrar</a:t>
            </a:r>
            <a:r>
              <a:rPr lang="en-US" sz="1500" dirty="0">
                <a:latin typeface="Calibri" panose="020F0502020204030204" pitchFamily="34" charset="0"/>
                <a:cs typeface="Calibri" panose="020F0502020204030204" pitchFamily="34" charset="0"/>
              </a:rPr>
              <a:t> =&gt;</a:t>
            </a:r>
            <a:r>
              <a:rPr lang="ro-RO" sz="1500" dirty="0">
                <a:latin typeface="Calibri" panose="020F0502020204030204" pitchFamily="34" charset="0"/>
                <a:cs typeface="Calibri" panose="020F0502020204030204" pitchFamily="34" charset="0"/>
              </a:rPr>
              <a:t> </a:t>
            </a:r>
            <a:r>
              <a:rPr lang="ro-RO" sz="1500" dirty="0" smtClean="0">
                <a:latin typeface="Calibri" panose="020F0502020204030204" pitchFamily="34" charset="0"/>
                <a:cs typeface="Calibri" panose="020F0502020204030204" pitchFamily="34" charset="0"/>
              </a:rPr>
              <a:t>AM</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considera</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contractul</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reziliat</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fara</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orice</a:t>
            </a:r>
            <a:r>
              <a:rPr lang="en-US" sz="1500" dirty="0" smtClean="0">
                <a:latin typeface="Calibri" panose="020F0502020204030204" pitchFamily="34" charset="0"/>
                <a:cs typeface="Calibri" panose="020F0502020204030204" pitchFamily="34" charset="0"/>
              </a:rPr>
              <a:t> </a:t>
            </a:r>
            <a:r>
              <a:rPr lang="en-US" sz="1500" dirty="0" err="1" smtClean="0">
                <a:latin typeface="Calibri" panose="020F0502020204030204" pitchFamily="34" charset="0"/>
                <a:cs typeface="Calibri" panose="020F0502020204030204" pitchFamily="34" charset="0"/>
              </a:rPr>
              <a:t>formalitate</a:t>
            </a:r>
            <a:r>
              <a:rPr lang="en-US" sz="1500" dirty="0" smtClean="0">
                <a:latin typeface="Calibri" panose="020F0502020204030204" pitchFamily="34" charset="0"/>
                <a:cs typeface="Calibri" panose="020F0502020204030204" pitchFamily="34" charset="0"/>
              </a:rPr>
              <a:t>;</a:t>
            </a:r>
            <a:endParaRPr lang="en-US" sz="1500" dirty="0" smtClean="0">
              <a:solidFill>
                <a:srgbClr val="008080"/>
              </a:solidFill>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5302371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64386"/>
            <a:ext cx="2133600" cy="365125"/>
          </a:xfrm>
        </p:spPr>
        <p:txBody>
          <a:bodyPr/>
          <a:lstStyle/>
          <a:p>
            <a:fld id="{FA2CE5B5-3460-44E8-BCF4-236084A3745A}" type="slidenum">
              <a:rPr lang="ro-RO" smtClean="0">
                <a:solidFill>
                  <a:schemeClr val="tx1"/>
                </a:solidFill>
              </a:rPr>
              <a:pPr/>
              <a:t>36</a:t>
            </a:fld>
            <a:endParaRPr lang="ro-RO">
              <a:solidFill>
                <a:schemeClr val="tx1"/>
              </a:solidFill>
            </a:endParaRPr>
          </a:p>
        </p:txBody>
      </p:sp>
      <p:sp>
        <p:nvSpPr>
          <p:cNvPr id="2" name="Rectangle 1"/>
          <p:cNvSpPr/>
          <p:nvPr/>
        </p:nvSpPr>
        <p:spPr>
          <a:xfrm>
            <a:off x="782105" y="548680"/>
            <a:ext cx="8038365" cy="5438412"/>
          </a:xfrm>
          <a:prstGeom prst="rect">
            <a:avLst/>
          </a:prstGeom>
        </p:spPr>
        <p:txBody>
          <a:bodyPr wrap="square">
            <a:spAutoFit/>
          </a:bodyPr>
          <a:lstStyle/>
          <a:p>
            <a:pPr>
              <a:lnSpc>
                <a:spcPct val="130000"/>
              </a:lnSpc>
              <a:spcBef>
                <a:spcPts val="600"/>
              </a:spcBef>
            </a:pPr>
            <a:r>
              <a:rPr lang="x-none" b="1">
                <a:solidFill>
                  <a:srgbClr val="006600"/>
                </a:solidFill>
                <a:latin typeface="Calibri" panose="020F0502020204030204" pitchFamily="34" charset="0"/>
                <a:cs typeface="Calibri" panose="020F0502020204030204" pitchFamily="34" charset="0"/>
              </a:rPr>
              <a:t>CONDIȚII SPECIFICE </a:t>
            </a:r>
            <a:r>
              <a:rPr lang="ro-RO" b="1" dirty="0">
                <a:solidFill>
                  <a:srgbClr val="006600"/>
                </a:solidFill>
                <a:latin typeface="Calibri" panose="020F0502020204030204" pitchFamily="34" charset="0"/>
                <a:cs typeface="Calibri" panose="020F0502020204030204" pitchFamily="34" charset="0"/>
              </a:rPr>
              <a:t>P.I. </a:t>
            </a:r>
            <a:r>
              <a:rPr lang="en-US" b="1" dirty="0" smtClean="0">
                <a:solidFill>
                  <a:srgbClr val="006600"/>
                </a:solidFill>
                <a:latin typeface="Calibri" panose="020F0502020204030204" pitchFamily="34" charset="0"/>
                <a:cs typeface="Calibri" panose="020F0502020204030204" pitchFamily="34" charset="0"/>
              </a:rPr>
              <a:t>4</a:t>
            </a:r>
            <a:r>
              <a:rPr lang="x-none" b="1" smtClean="0">
                <a:solidFill>
                  <a:srgbClr val="006600"/>
                </a:solidFill>
                <a:latin typeface="Calibri" panose="020F0502020204030204" pitchFamily="34" charset="0"/>
                <a:cs typeface="Calibri" panose="020F0502020204030204" pitchFamily="34" charset="0"/>
              </a:rPr>
              <a:t>.</a:t>
            </a:r>
            <a:r>
              <a:rPr lang="en-US" b="1" dirty="0" smtClean="0">
                <a:solidFill>
                  <a:srgbClr val="006600"/>
                </a:solidFill>
                <a:latin typeface="Calibri" panose="020F0502020204030204" pitchFamily="34" charset="0"/>
                <a:cs typeface="Calibri" panose="020F0502020204030204" pitchFamily="34" charset="0"/>
              </a:rPr>
              <a:t>4_</a:t>
            </a:r>
            <a:r>
              <a:rPr lang="x-none" b="1" smtClean="0">
                <a:solidFill>
                  <a:srgbClr val="006600"/>
                </a:solidFill>
                <a:latin typeface="Calibri" panose="020F0502020204030204" pitchFamily="34" charset="0"/>
                <a:cs typeface="Calibri" panose="020F0502020204030204" pitchFamily="34" charset="0"/>
              </a:rPr>
              <a:t> </a:t>
            </a:r>
            <a:r>
              <a:rPr lang="x-none" b="1">
                <a:solidFill>
                  <a:srgbClr val="006600"/>
                </a:solidFill>
                <a:latin typeface="Calibri" panose="020F0502020204030204" pitchFamily="34" charset="0"/>
                <a:cs typeface="Calibri" panose="020F0502020204030204" pitchFamily="34" charset="0"/>
              </a:rPr>
              <a:t>POR 2014-2020</a:t>
            </a:r>
            <a:r>
              <a:rPr lang="ro-RO" b="1" dirty="0">
                <a:solidFill>
                  <a:srgbClr val="006600"/>
                </a:solidFill>
                <a:latin typeface="Calibri" panose="020F0502020204030204" pitchFamily="34" charset="0"/>
                <a:cs typeface="Calibri" panose="020F0502020204030204" pitchFamily="34" charset="0"/>
              </a:rPr>
              <a:t> </a:t>
            </a:r>
            <a:r>
              <a:rPr lang="ro-RO" b="1" dirty="0" smtClean="0">
                <a:solidFill>
                  <a:srgbClr val="006600"/>
                </a:solidFill>
                <a:latin typeface="Calibri" panose="020F0502020204030204" pitchFamily="34" charset="0"/>
                <a:cs typeface="Calibri" panose="020F0502020204030204" pitchFamily="34" charset="0"/>
              </a:rPr>
              <a:t>!!!</a:t>
            </a:r>
            <a:endParaRPr lang="en-US" b="1" dirty="0" smtClean="0">
              <a:solidFill>
                <a:srgbClr val="006600"/>
              </a:solidFill>
              <a:latin typeface="Calibri" panose="020F0502020204030204" pitchFamily="34" charset="0"/>
              <a:cs typeface="Calibri" panose="020F0502020204030204" pitchFamily="34" charset="0"/>
            </a:endParaRPr>
          </a:p>
          <a:p>
            <a:pPr>
              <a:spcBef>
                <a:spcPts val="600"/>
              </a:spcBef>
            </a:pPr>
            <a:r>
              <a:rPr lang="vi-VN" dirty="0">
                <a:latin typeface="Calibri" panose="020F0502020204030204" pitchFamily="34" charset="0"/>
                <a:cs typeface="Calibri" panose="020F0502020204030204" pitchFamily="34" charset="0"/>
              </a:rPr>
              <a:t>Beneficiarul are obligația </a:t>
            </a:r>
            <a:r>
              <a:rPr lang="vi-VN" dirty="0" smtClean="0">
                <a:latin typeface="Calibri" panose="020F0502020204030204" pitchFamily="34" charset="0"/>
                <a:cs typeface="Calibri" panose="020F0502020204030204" pitchFamily="34" charset="0"/>
              </a:rPr>
              <a:t>ca</a:t>
            </a:r>
            <a:r>
              <a:rPr lang="en-US" dirty="0" smtClean="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vi-VN" dirty="0" smtClean="0">
                <a:latin typeface="Calibri" panose="020F0502020204030204" pitchFamily="34" charset="0"/>
                <a:cs typeface="Calibri" panose="020F0502020204030204" pitchFamily="34" charset="0"/>
              </a:rPr>
              <a:t>pe </a:t>
            </a:r>
            <a:r>
              <a:rPr lang="vi-VN" dirty="0">
                <a:latin typeface="Calibri" panose="020F0502020204030204" pitchFamily="34" charset="0"/>
                <a:cs typeface="Calibri" panose="020F0502020204030204" pitchFamily="34" charset="0"/>
              </a:rPr>
              <a:t>perioada de </a:t>
            </a:r>
            <a:r>
              <a:rPr lang="vi-VN" dirty="0" smtClean="0">
                <a:latin typeface="Calibri" panose="020F0502020204030204" pitchFamily="34" charset="0"/>
                <a:cs typeface="Calibri" panose="020F0502020204030204" pitchFamily="34" charset="0"/>
              </a:rPr>
              <a:t>durabilitate</a:t>
            </a:r>
            <a:r>
              <a:rPr lang="en-US" dirty="0" smtClean="0">
                <a:latin typeface="Calibri" panose="020F0502020204030204" pitchFamily="34" charset="0"/>
                <a:cs typeface="Calibri" panose="020F0502020204030204" pitchFamily="34" charset="0"/>
              </a:rPr>
              <a:t> </a:t>
            </a:r>
            <a:r>
              <a:rPr lang="vi-VN" dirty="0" smtClean="0">
                <a:latin typeface="Calibri" panose="020F0502020204030204" pitchFamily="34" charset="0"/>
                <a:cs typeface="Calibri" panose="020F0502020204030204" pitchFamily="34" charset="0"/>
              </a:rPr>
              <a:t>să </a:t>
            </a:r>
            <a:r>
              <a:rPr lang="vi-VN" dirty="0">
                <a:latin typeface="Calibri" panose="020F0502020204030204" pitchFamily="34" charset="0"/>
                <a:cs typeface="Calibri" panose="020F0502020204030204" pitchFamily="34" charset="0"/>
              </a:rPr>
              <a:t>asigure întreținerea/mentenanța investiției în conformitate cu prevederile legale în vigoare, în caz contrar </a:t>
            </a:r>
            <a:r>
              <a:rPr lang="en-US" sz="1600" dirty="0" smtClean="0">
                <a:latin typeface="Calibri" panose="020F0502020204030204" pitchFamily="34" charset="0"/>
                <a:cs typeface="Calibri" panose="020F0502020204030204" pitchFamily="34" charset="0"/>
              </a:rPr>
              <a:t>=&gt;</a:t>
            </a:r>
            <a:r>
              <a:rPr lang="ro-RO"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AM putând</a:t>
            </a:r>
            <a:r>
              <a:rPr lang="en-US" sz="1600" dirty="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dispune rezilierea</a:t>
            </a:r>
            <a:r>
              <a:rPr lang="en-US" sz="16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latin typeface="Calibri" panose="020F0502020204030204" pitchFamily="34" charset="0"/>
                <a:cs typeface="Calibri" panose="020F0502020204030204" pitchFamily="34" charset="0"/>
              </a:rPr>
              <a:t>în termen de 10 de zile de la intrarea în vigoare a contractului de finanțare </a:t>
            </a:r>
            <a:r>
              <a:rPr lang="vi-VN" sz="1600" dirty="0" smtClean="0">
                <a:latin typeface="Calibri" panose="020F0502020204030204" pitchFamily="34" charset="0"/>
                <a:cs typeface="Calibri" panose="020F0502020204030204" pitchFamily="34" charset="0"/>
              </a:rPr>
              <a:t>să</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depună </a:t>
            </a:r>
            <a:r>
              <a:rPr lang="vi-VN" sz="1600" dirty="0">
                <a:latin typeface="Calibri" panose="020F0502020204030204" pitchFamily="34" charset="0"/>
                <a:cs typeface="Calibri" panose="020F0502020204030204" pitchFamily="34" charset="0"/>
              </a:rPr>
              <a:t>la sediul </a:t>
            </a:r>
            <a:r>
              <a:rPr lang="vi-VN" sz="1600" dirty="0" smtClean="0">
                <a:latin typeface="Calibri" panose="020F0502020204030204" pitchFamily="34" charset="0"/>
                <a:cs typeface="Calibri" panose="020F0502020204030204" pitchFamily="34" charset="0"/>
              </a:rPr>
              <a:t>OI/în</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MySMIS </a:t>
            </a:r>
            <a:r>
              <a:rPr lang="vi-VN" sz="1600" dirty="0">
                <a:latin typeface="Calibri" panose="020F0502020204030204" pitchFamily="34" charset="0"/>
                <a:cs typeface="Calibri" panose="020F0502020204030204" pitchFamily="34" charset="0"/>
              </a:rPr>
              <a:t>documentațiile de achiziție ale contractului de lucrări, </a:t>
            </a:r>
            <a:r>
              <a:rPr lang="vi-VN" sz="1600" dirty="0" smtClean="0">
                <a:latin typeface="Calibri" panose="020F0502020204030204" pitchFamily="34" charset="0"/>
                <a:cs typeface="Calibri" panose="020F0502020204030204" pitchFamily="34" charset="0"/>
              </a:rPr>
              <a:t>pentru</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proiectele </a:t>
            </a:r>
            <a:r>
              <a:rPr lang="vi-VN" sz="1600" dirty="0">
                <a:latin typeface="Calibri" panose="020F0502020204030204" pitchFamily="34" charset="0"/>
                <a:cs typeface="Calibri" panose="020F0502020204030204" pitchFamily="34" charset="0"/>
              </a:rPr>
              <a:t>a căror lucrări au fost începute</a:t>
            </a:r>
            <a:r>
              <a:rPr lang="vi-VN" sz="1600" dirty="0" smtClean="0">
                <a:latin typeface="Calibri" panose="020F0502020204030204" pitchFamily="34" charset="0"/>
                <a:cs typeface="Calibri" panose="020F0502020204030204" pitchFamily="34" charset="0"/>
              </a:rPr>
              <a:t>,</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dar</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nefinalizate</a:t>
            </a:r>
            <a:r>
              <a:rPr lang="en-US" sz="16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en-US" sz="1600" dirty="0" err="1">
                <a:latin typeface="Calibri" panose="020F0502020204030204" pitchFamily="34" charset="0"/>
                <a:cs typeface="Calibri" panose="020F0502020204030204" pitchFamily="34" charset="0"/>
              </a:rPr>
              <a:t>sa</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prezint</a:t>
            </a:r>
            <a:r>
              <a:rPr lang="en-US" sz="1600" dirty="0">
                <a:latin typeface="Calibri" panose="020F0502020204030204" pitchFamily="34" charset="0"/>
                <a:cs typeface="Calibri" panose="020F0502020204030204" pitchFamily="34" charset="0"/>
              </a:rPr>
              <a:t>e</a:t>
            </a:r>
            <a:r>
              <a:rPr lang="vi-VN" sz="1600" dirty="0">
                <a:latin typeface="Calibri" panose="020F0502020204030204" pitchFamily="34" charset="0"/>
                <a:cs typeface="Calibri" panose="020F0502020204030204" pitchFamily="34" charset="0"/>
              </a:rPr>
              <a:t> extrasul de carte funciară actualizat cu</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inscrierea definitivă a dreptului de proprietate publică pentru obiectivele proiectului (acolo unde este cazul) cel mai</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târziu </a:t>
            </a:r>
            <a:r>
              <a:rPr lang="vi-VN" sz="1600" dirty="0" smtClean="0">
                <a:latin typeface="Calibri" panose="020F0502020204030204" pitchFamily="34" charset="0"/>
                <a:cs typeface="Calibri" panose="020F0502020204030204" pitchFamily="34" charset="0"/>
              </a:rPr>
              <a:t>până </a:t>
            </a:r>
            <a:r>
              <a:rPr lang="vi-VN" sz="1600" dirty="0">
                <a:latin typeface="Calibri" panose="020F0502020204030204" pitchFamily="34" charset="0"/>
                <a:cs typeface="Calibri" panose="020F0502020204030204" pitchFamily="34" charset="0"/>
              </a:rPr>
              <a:t>la data emiterii autorizaţiei de </a:t>
            </a:r>
            <a:r>
              <a:rPr lang="vi-VN" sz="1600" dirty="0" smtClean="0">
                <a:latin typeface="Calibri" panose="020F0502020204030204" pitchFamily="34" charset="0"/>
                <a:cs typeface="Calibri" panose="020F0502020204030204" pitchFamily="34" charset="0"/>
              </a:rPr>
              <a:t>construire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dar</a:t>
            </a:r>
            <a:r>
              <a:rPr lang="en-US" sz="1600" dirty="0" smtClean="0">
                <a:latin typeface="Calibri" panose="020F0502020204030204" pitchFamily="34" charset="0"/>
                <a:cs typeface="Calibri" panose="020F0502020204030204" pitchFamily="34" charset="0"/>
              </a:rPr>
              <a:t> nu </a:t>
            </a:r>
            <a:r>
              <a:rPr lang="en-US" sz="1600" dirty="0" err="1" smtClean="0">
                <a:latin typeface="Calibri" panose="020F0502020204030204" pitchFamily="34" charset="0"/>
                <a:cs typeface="Calibri" panose="020F0502020204030204" pitchFamily="34" charset="0"/>
              </a:rPr>
              <a:t>mai</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tarziu</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de </a:t>
            </a:r>
            <a:r>
              <a:rPr lang="vi-VN" sz="1600" dirty="0">
                <a:latin typeface="Calibri" panose="020F0502020204030204" pitchFamily="34" charset="0"/>
                <a:cs typeface="Calibri" panose="020F0502020204030204" pitchFamily="34" charset="0"/>
              </a:rPr>
              <a:t>maxim 12 luni de la data intrării în vigoare a contractului de finanțare</a:t>
            </a:r>
            <a:r>
              <a:rPr lang="en-US" sz="1600" dirty="0">
                <a:latin typeface="Calibri" panose="020F0502020204030204" pitchFamily="34" charset="0"/>
                <a:cs typeface="Calibri" panose="020F0502020204030204" pitchFamily="34" charset="0"/>
              </a:rPr>
              <a:t>, in </a:t>
            </a:r>
            <a:r>
              <a:rPr lang="en-US" sz="1600" dirty="0" err="1">
                <a:latin typeface="Calibri" panose="020F0502020204030204" pitchFamily="34" charset="0"/>
                <a:cs typeface="Calibri" panose="020F0502020204030204" pitchFamily="34" charset="0"/>
              </a:rPr>
              <a:t>caz</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contrar</a:t>
            </a:r>
            <a:r>
              <a:rPr lang="en-US" sz="1600" dirty="0">
                <a:latin typeface="Calibri" panose="020F0502020204030204" pitchFamily="34" charset="0"/>
                <a:cs typeface="Calibri" panose="020F0502020204030204" pitchFamily="34" charset="0"/>
              </a:rPr>
              <a:t> =&gt;</a:t>
            </a:r>
            <a:r>
              <a:rPr lang="ro-RO" sz="1600" dirty="0">
                <a:latin typeface="Calibri" panose="020F0502020204030204" pitchFamily="34" charset="0"/>
                <a:cs typeface="Calibri" panose="020F0502020204030204" pitchFamily="34" charset="0"/>
              </a:rPr>
              <a:t> AM</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considera</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contractul</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reziliat</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fara</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orice</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formalitate</a:t>
            </a:r>
            <a:r>
              <a:rPr lang="en-US" sz="1600" dirty="0" smtClean="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en-US" sz="1600" dirty="0" err="1" smtClean="0">
                <a:latin typeface="Calibri" panose="020F0502020204030204" pitchFamily="34" charset="0"/>
                <a:cs typeface="Calibri" panose="020F0502020204030204" pitchFamily="34" charset="0"/>
              </a:rPr>
              <a:t>i</a:t>
            </a:r>
            <a:r>
              <a:rPr lang="ro-RO" sz="1600" dirty="0" smtClean="0">
                <a:latin typeface="Calibri" panose="020F0502020204030204" pitchFamily="34" charset="0"/>
                <a:cs typeface="Calibri" panose="020F0502020204030204" pitchFamily="34" charset="0"/>
              </a:rPr>
              <a:t>n </a:t>
            </a:r>
            <a:r>
              <a:rPr lang="ro-RO" sz="1600" dirty="0">
                <a:latin typeface="Calibri" panose="020F0502020204030204" pitchFamily="34" charset="0"/>
                <a:cs typeface="Calibri" panose="020F0502020204030204" pitchFamily="34" charset="0"/>
              </a:rPr>
              <a:t>situaţia în care solicitantul </a:t>
            </a:r>
            <a:r>
              <a:rPr lang="ro-RO" sz="1600" dirty="0" smtClean="0">
                <a:latin typeface="Calibri" panose="020F0502020204030204" pitchFamily="34" charset="0"/>
                <a:cs typeface="Calibri" panose="020F0502020204030204" pitchFamily="34" charset="0"/>
              </a:rPr>
              <a:t>nu </a:t>
            </a:r>
            <a:r>
              <a:rPr lang="ro-RO" sz="1600" dirty="0">
                <a:latin typeface="Calibri" panose="020F0502020204030204" pitchFamily="34" charset="0"/>
                <a:cs typeface="Calibri" panose="020F0502020204030204" pitchFamily="34" charset="0"/>
              </a:rPr>
              <a:t>reuşeste, în timpul perioadei de valabilitate a contractului </a:t>
            </a:r>
            <a:r>
              <a:rPr lang="ro-RO" sz="1600" dirty="0" smtClean="0">
                <a:latin typeface="Calibri" panose="020F0502020204030204" pitchFamily="34" charset="0"/>
                <a:cs typeface="Calibri" panose="020F0502020204030204" pitchFamily="34" charset="0"/>
              </a:rPr>
              <a:t>de</a:t>
            </a:r>
            <a:r>
              <a:rPr lang="en-US" sz="1600" dirty="0" smtClean="0">
                <a:latin typeface="Calibri" panose="020F0502020204030204" pitchFamily="34" charset="0"/>
                <a:cs typeface="Calibri" panose="020F0502020204030204" pitchFamily="34" charset="0"/>
              </a:rPr>
              <a:t> </a:t>
            </a:r>
            <a:r>
              <a:rPr lang="vi-VN" sz="1600" dirty="0" smtClean="0">
                <a:latin typeface="Calibri" panose="020F0502020204030204" pitchFamily="34" charset="0"/>
                <a:cs typeface="Calibri" panose="020F0502020204030204" pitchFamily="34" charset="0"/>
              </a:rPr>
              <a:t>finanţare</a:t>
            </a:r>
            <a:r>
              <a:rPr lang="vi-VN" sz="1600" dirty="0">
                <a:latin typeface="Calibri" panose="020F0502020204030204" pitchFamily="34" charset="0"/>
                <a:cs typeface="Calibri" panose="020F0502020204030204" pitchFamily="34" charset="0"/>
              </a:rPr>
              <a:t>, să îşi menţină acreditarea/autorizarea ca instituţie de învăţământ superior</a:t>
            </a:r>
            <a:r>
              <a:rPr lang="vi-VN" sz="1600" dirty="0" smtClean="0">
                <a:latin typeface="Calibri" panose="020F0502020204030204" pitchFamily="34" charset="0"/>
                <a:cs typeface="Calibri" panose="020F0502020204030204" pitchFamily="34" charset="0"/>
              </a:rPr>
              <a:t>,</a:t>
            </a:r>
            <a:r>
              <a:rPr lang="en-US" sz="1600" dirty="0" smtClean="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în caz contrar </a:t>
            </a:r>
            <a:r>
              <a:rPr lang="en-US" sz="1600" dirty="0" smtClean="0">
                <a:latin typeface="Calibri" panose="020F0502020204030204" pitchFamily="34" charset="0"/>
                <a:cs typeface="Calibri" panose="020F0502020204030204" pitchFamily="34" charset="0"/>
              </a:rPr>
              <a:t>=&gt;</a:t>
            </a:r>
            <a:r>
              <a:rPr lang="ro-RO" sz="1600" dirty="0" smtClean="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AM </a:t>
            </a:r>
            <a:r>
              <a:rPr lang="ro-RO" sz="1600" dirty="0" smtClean="0">
                <a:latin typeface="Calibri" panose="020F0502020204030204" pitchFamily="34" charset="0"/>
                <a:cs typeface="Calibri" panose="020F0502020204030204" pitchFamily="34" charset="0"/>
              </a:rPr>
              <a:t>p</a:t>
            </a:r>
            <a:r>
              <a:rPr lang="en-US" sz="1600" dirty="0" err="1" smtClean="0">
                <a:latin typeface="Calibri" panose="020F0502020204030204" pitchFamily="34" charset="0"/>
                <a:cs typeface="Calibri" panose="020F0502020204030204" pitchFamily="34" charset="0"/>
              </a:rPr>
              <a:t>oate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sa</a:t>
            </a:r>
            <a:r>
              <a:rPr lang="ro-RO" sz="1600" dirty="0" smtClean="0">
                <a:latin typeface="Calibri" panose="020F0502020204030204" pitchFamily="34" charset="0"/>
                <a:cs typeface="Calibri" panose="020F0502020204030204" pitchFamily="34" charset="0"/>
              </a:rPr>
              <a:t> rezilie</a:t>
            </a:r>
            <a:r>
              <a:rPr lang="en-US" sz="1600" dirty="0" err="1" smtClean="0">
                <a:latin typeface="Calibri" panose="020F0502020204030204" pitchFamily="34" charset="0"/>
                <a:cs typeface="Calibri" panose="020F0502020204030204" pitchFamily="34" charset="0"/>
              </a:rPr>
              <a:t>ze</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contractul</a:t>
            </a:r>
            <a:r>
              <a:rPr lang="en-US" sz="1600" dirty="0" smtClean="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ro-RO" sz="1600" dirty="0">
                <a:latin typeface="Calibri" panose="020F0502020204030204" pitchFamily="34" charset="0"/>
                <a:cs typeface="Calibri" panose="020F0502020204030204" pitchFamily="34" charset="0"/>
              </a:rPr>
              <a:t>Pentru activitatea de </a:t>
            </a:r>
            <a:r>
              <a:rPr lang="ro-RO" sz="1600" dirty="0" smtClean="0">
                <a:latin typeface="Calibri" panose="020F0502020204030204" pitchFamily="34" charset="0"/>
                <a:cs typeface="Calibri" panose="020F0502020204030204" pitchFamily="34" charset="0"/>
              </a:rPr>
              <a:t>promovare</a:t>
            </a:r>
            <a:r>
              <a:rPr lang="en-US" sz="1600" dirty="0" smtClean="0">
                <a:latin typeface="Calibri" panose="020F0502020204030204" pitchFamily="34" charset="0"/>
                <a:cs typeface="Calibri" panose="020F0502020204030204" pitchFamily="34" charset="0"/>
              </a:rPr>
              <a:t>  - se introduce un </a:t>
            </a:r>
            <a:r>
              <a:rPr lang="en-US" sz="1600" dirty="0" err="1" smtClean="0">
                <a:latin typeface="Calibri" panose="020F0502020204030204" pitchFamily="34" charset="0"/>
                <a:cs typeface="Calibri" panose="020F0502020204030204" pitchFamily="34" charset="0"/>
              </a:rPr>
              <a:t>nou</a:t>
            </a:r>
            <a:r>
              <a:rPr lang="en-US" sz="1600" dirty="0" smtClean="0">
                <a:latin typeface="Calibri" panose="020F0502020204030204" pitchFamily="34" charset="0"/>
                <a:cs typeface="Calibri" panose="020F0502020204030204" pitchFamily="34" charset="0"/>
              </a:rPr>
              <a:t> </a:t>
            </a:r>
            <a:r>
              <a:rPr lang="en-US" sz="1600" dirty="0" err="1" smtClean="0">
                <a:latin typeface="Calibri" panose="020F0502020204030204" pitchFamily="34" charset="0"/>
                <a:cs typeface="Calibri" panose="020F0502020204030204" pitchFamily="34" charset="0"/>
              </a:rPr>
              <a:t>aliniat</a:t>
            </a:r>
            <a:r>
              <a:rPr lang="en-US" sz="1600" dirty="0" smtClean="0">
                <a:latin typeface="Calibri" panose="020F0502020204030204" pitchFamily="34" charset="0"/>
                <a:cs typeface="Calibri" panose="020F0502020204030204" pitchFamily="34" charset="0"/>
              </a:rPr>
              <a:t> in </a:t>
            </a:r>
            <a:r>
              <a:rPr lang="en-US" sz="1600" dirty="0" err="1" smtClean="0">
                <a:latin typeface="Calibri" panose="020F0502020204030204" pitchFamily="34" charset="0"/>
                <a:cs typeface="Calibri" panose="020F0502020204030204" pitchFamily="34" charset="0"/>
              </a:rPr>
              <a:t>Anexa</a:t>
            </a:r>
            <a:r>
              <a:rPr lang="en-US" sz="1600" dirty="0" smtClean="0">
                <a:latin typeface="Calibri" panose="020F0502020204030204" pitchFamily="34" charset="0"/>
                <a:cs typeface="Calibri" panose="020F0502020204030204" pitchFamily="34" charset="0"/>
              </a:rPr>
              <a:t> 8</a:t>
            </a:r>
            <a:r>
              <a:rPr lang="it-IT" sz="1600" dirty="0">
                <a:latin typeface="Calibri" panose="020F0502020204030204" pitchFamily="34" charset="0"/>
                <a:cs typeface="Calibri" panose="020F0502020204030204" pitchFamily="34" charset="0"/>
              </a:rPr>
              <a:t> - Măsuri de informare și </a:t>
            </a:r>
            <a:r>
              <a:rPr lang="it-IT" sz="1600" dirty="0" smtClean="0">
                <a:latin typeface="Calibri" panose="020F0502020204030204" pitchFamily="34" charset="0"/>
                <a:cs typeface="Calibri" panose="020F0502020204030204" pitchFamily="34" charset="0"/>
              </a:rPr>
              <a:t>publicitate - </a:t>
            </a:r>
            <a:r>
              <a:rPr lang="vi-VN" sz="1600" dirty="0">
                <a:latin typeface="Calibri" panose="020F0502020204030204" pitchFamily="34" charset="0"/>
                <a:cs typeface="Calibri" panose="020F0502020204030204" pitchFamily="34" charset="0"/>
              </a:rPr>
              <a:t>beneficiarul poate realiza următoarele materiale de informare şi comunicare</a:t>
            </a:r>
            <a:r>
              <a:rPr lang="en-US" sz="1600" dirty="0">
                <a:latin typeface="Calibri" panose="020F0502020204030204" pitchFamily="34" charset="0"/>
                <a:cs typeface="Calibri" panose="020F0502020204030204" pitchFamily="34" charset="0"/>
              </a:rPr>
              <a:t>: </a:t>
            </a:r>
            <a:r>
              <a:rPr lang="it-IT" sz="1600" dirty="0">
                <a:latin typeface="Calibri" panose="020F0502020204030204" pitchFamily="34" charset="0"/>
                <a:cs typeface="Calibri" panose="020F0502020204030204" pitchFamily="34" charset="0"/>
              </a:rPr>
              <a:t>afișe, bannere, spoturi audio și video</a:t>
            </a:r>
            <a:r>
              <a:rPr lang="it-IT" sz="1600" dirty="0" smtClean="0">
                <a:latin typeface="Calibri" panose="020F0502020204030204" pitchFamily="34" charset="0"/>
                <a:cs typeface="Calibri" panose="020F0502020204030204" pitchFamily="34" charset="0"/>
              </a:rPr>
              <a:t>.</a:t>
            </a:r>
            <a:endParaRPr lang="en-US" sz="1600" dirty="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1271225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5638" y="6473940"/>
            <a:ext cx="2133600" cy="365125"/>
          </a:xfrm>
        </p:spPr>
        <p:txBody>
          <a:bodyPr/>
          <a:lstStyle/>
          <a:p>
            <a:fld id="{FA2CE5B5-3460-44E8-BCF4-236084A3745A}" type="slidenum">
              <a:rPr lang="ro-RO" smtClean="0"/>
              <a:pPr/>
              <a:t>37</a:t>
            </a:fld>
            <a:endParaRPr lang="ro-RO"/>
          </a:p>
        </p:txBody>
      </p:sp>
      <p:sp>
        <p:nvSpPr>
          <p:cNvPr id="5" name="Rectangle 4"/>
          <p:cNvSpPr/>
          <p:nvPr/>
        </p:nvSpPr>
        <p:spPr>
          <a:xfrm>
            <a:off x="611560" y="404664"/>
            <a:ext cx="8077678" cy="5940088"/>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5</a:t>
            </a:r>
            <a:r>
              <a:rPr lang="x-none" b="1" smtClean="0">
                <a:latin typeface="Calibri" panose="020F0502020204030204" pitchFamily="34" charset="0"/>
                <a:cs typeface="Calibri" panose="020F0502020204030204" pitchFamily="34" charset="0"/>
              </a:rPr>
              <a:t>.1</a:t>
            </a:r>
            <a:r>
              <a:rPr lang="x-none" b="1">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POR 2014-2020</a:t>
            </a:r>
            <a:r>
              <a:rPr lang="ro-RO" b="1" dirty="0" smtClean="0">
                <a:latin typeface="Calibri" panose="020F0502020204030204" pitchFamily="34" charset="0"/>
                <a:cs typeface="Calibri" panose="020F0502020204030204" pitchFamily="34" charset="0"/>
              </a:rPr>
              <a:t> !!!</a:t>
            </a:r>
          </a:p>
          <a:p>
            <a:pPr marL="285750" indent="-285750">
              <a:lnSpc>
                <a:spcPct val="110000"/>
              </a:lnSpc>
              <a:spcBef>
                <a:spcPts val="600"/>
              </a:spcBef>
              <a:buFont typeface="Arial" panose="020B0604020202020204" pitchFamily="34" charset="0"/>
              <a:buChar char="•"/>
            </a:pPr>
            <a:r>
              <a:rPr lang="ro-RO" dirty="0" smtClean="0">
                <a:latin typeface="Calibri" panose="020F0502020204030204" pitchFamily="34" charset="0"/>
                <a:cs typeface="Calibri" panose="020F0502020204030204" pitchFamily="34" charset="0"/>
              </a:rPr>
              <a:t>Beneficiarul </a:t>
            </a:r>
            <a:r>
              <a:rPr lang="ro-RO" dirty="0">
                <a:latin typeface="Calibri" panose="020F0502020204030204" pitchFamily="34" charset="0"/>
                <a:cs typeface="Calibri" panose="020F0502020204030204" pitchFamily="34" charset="0"/>
              </a:rPr>
              <a:t>se obligă să nu utilizeze obiectele/ bunurile, </a:t>
            </a:r>
            <a:r>
              <a:rPr lang="ro-RO" dirty="0" smtClean="0">
                <a:latin typeface="Calibri" panose="020F0502020204030204" pitchFamily="34" charset="0"/>
                <a:cs typeface="Calibri" panose="020F0502020204030204" pitchFamily="34" charset="0"/>
              </a:rPr>
              <a:t>mobile </a:t>
            </a:r>
            <a:r>
              <a:rPr lang="ro-RO" dirty="0">
                <a:latin typeface="Calibri" panose="020F0502020204030204" pitchFamily="34" charset="0"/>
                <a:cs typeface="Calibri" panose="020F0502020204030204" pitchFamily="34" charset="0"/>
              </a:rPr>
              <a:t>sau imobile, </a:t>
            </a:r>
            <a:r>
              <a:rPr lang="ro-RO" dirty="0" smtClean="0">
                <a:latin typeface="Calibri" panose="020F0502020204030204" pitchFamily="34" charset="0"/>
                <a:cs typeface="Calibri" panose="020F0502020204030204" pitchFamily="34" charset="0"/>
              </a:rPr>
              <a:t>finanţate, </a:t>
            </a:r>
            <a:r>
              <a:rPr lang="ro-RO" dirty="0">
                <a:latin typeface="Calibri" panose="020F0502020204030204" pitchFamily="34" charset="0"/>
                <a:cs typeface="Calibri" panose="020F0502020204030204" pitchFamily="34" charset="0"/>
              </a:rPr>
              <a:t>pentru realizarea de activităţi economice, în scopul obţinerii de venituri, prin cedarea folosinţei </a:t>
            </a:r>
            <a:r>
              <a:rPr lang="ro-RO" dirty="0" smtClean="0">
                <a:latin typeface="Calibri" panose="020F0502020204030204" pitchFamily="34" charset="0"/>
                <a:cs typeface="Calibri" panose="020F0502020204030204" pitchFamily="34" charset="0"/>
              </a:rPr>
              <a:t>către </a:t>
            </a:r>
            <a:r>
              <a:rPr lang="ro-RO" dirty="0">
                <a:latin typeface="Calibri" panose="020F0502020204030204" pitchFamily="34" charset="0"/>
                <a:cs typeface="Calibri" panose="020F0502020204030204" pitchFamily="34" charset="0"/>
              </a:rPr>
              <a:t>o terţă </a:t>
            </a:r>
            <a:r>
              <a:rPr lang="ro-RO" dirty="0" smtClean="0">
                <a:latin typeface="Calibri" panose="020F0502020204030204" pitchFamily="34" charset="0"/>
                <a:cs typeface="Calibri" panose="020F0502020204030204" pitchFamily="34" charset="0"/>
              </a:rPr>
              <a:t>parte pe </a:t>
            </a:r>
            <a:r>
              <a:rPr lang="ro-RO" dirty="0">
                <a:latin typeface="Calibri" panose="020F0502020204030204" pitchFamily="34" charset="0"/>
                <a:cs typeface="Calibri" panose="020F0502020204030204" pitchFamily="34" charset="0"/>
              </a:rPr>
              <a:t>întreaga perioadă de durabilitate </a:t>
            </a:r>
            <a:r>
              <a:rPr lang="ro-RO" dirty="0" smtClean="0">
                <a:latin typeface="Calibri" panose="020F0502020204030204" pitchFamily="34" charset="0"/>
                <a:cs typeface="Calibri" panose="020F0502020204030204" pitchFamily="34" charset="0"/>
              </a:rPr>
              <a:t>;</a:t>
            </a:r>
          </a:p>
          <a:p>
            <a:pPr marL="285750" lvl="0" indent="-285750">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Transmiterea dreptului de folosință asupra obiectelor/bunurilor realizate prin proiect către o terță parte </a:t>
            </a:r>
            <a:r>
              <a:rPr lang="ro-RO" b="1" dirty="0">
                <a:latin typeface="Calibri" panose="020F0502020204030204" pitchFamily="34" charset="0"/>
                <a:cs typeface="Calibri" panose="020F0502020204030204" pitchFamily="34" charset="0"/>
              </a:rPr>
              <a:t>pentru îndeplinirea activităților corespunzătoare obiectivelor proiectului</a:t>
            </a:r>
            <a:r>
              <a:rPr lang="ro-RO" dirty="0">
                <a:latin typeface="Calibri" panose="020F0502020204030204" pitchFamily="34" charset="0"/>
                <a:cs typeface="Calibri" panose="020F0502020204030204" pitchFamily="34" charset="0"/>
              </a:rPr>
              <a:t>, se poate face numai prin licitaţie în condiţiile </a:t>
            </a:r>
            <a:r>
              <a:rPr lang="ro-RO" dirty="0" smtClean="0">
                <a:latin typeface="Calibri" panose="020F0502020204030204" pitchFamily="34" charset="0"/>
                <a:cs typeface="Calibri" panose="020F0502020204030204" pitchFamily="34" charset="0"/>
              </a:rPr>
              <a:t>legii şi </a:t>
            </a:r>
            <a:r>
              <a:rPr lang="ro-RO" dirty="0">
                <a:latin typeface="Calibri" panose="020F0502020204030204" pitchFamily="34" charset="0"/>
                <a:cs typeface="Calibri" panose="020F0502020204030204" pitchFamily="34" charset="0"/>
              </a:rPr>
              <a:t>a prevederilor art. 107 din Tratatul privind Funcționarea Uniunii </a:t>
            </a:r>
            <a:r>
              <a:rPr lang="ro-RO" dirty="0" smtClean="0">
                <a:latin typeface="Calibri" panose="020F0502020204030204" pitchFamily="34" charset="0"/>
                <a:cs typeface="Calibri" panose="020F0502020204030204" pitchFamily="34" charset="0"/>
              </a:rPr>
              <a:t>Europene;</a:t>
            </a:r>
          </a:p>
          <a:p>
            <a:pPr marL="285750" indent="-285750">
              <a:lnSpc>
                <a:spcPct val="11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Beneficiarii publici pot </a:t>
            </a:r>
            <a:r>
              <a:rPr lang="ro-RO" b="1" dirty="0">
                <a:latin typeface="Calibri" panose="020F0502020204030204" pitchFamily="34" charset="0"/>
                <a:cs typeface="Calibri" panose="020F0502020204030204" pitchFamily="34" charset="0"/>
              </a:rPr>
              <a:t>transmite</a:t>
            </a:r>
            <a:r>
              <a:rPr lang="ro-RO" dirty="0">
                <a:latin typeface="Calibri" panose="020F0502020204030204" pitchFamily="34" charset="0"/>
                <a:cs typeface="Calibri" panose="020F0502020204030204" pitchFamily="34" charset="0"/>
              </a:rPr>
              <a:t>, în condiţiile legii, pe perioada de </a:t>
            </a:r>
            <a:r>
              <a:rPr lang="ro-RO" dirty="0" smtClean="0">
                <a:latin typeface="Calibri" panose="020F0502020204030204" pitchFamily="34" charset="0"/>
                <a:cs typeface="Calibri" panose="020F0502020204030204" pitchFamily="34" charset="0"/>
              </a:rPr>
              <a:t>durabilitate, </a:t>
            </a:r>
            <a:r>
              <a:rPr lang="ro-RO" dirty="0">
                <a:latin typeface="Calibri" panose="020F0502020204030204" pitchFamily="34" charset="0"/>
                <a:cs typeface="Calibri" panose="020F0502020204030204" pitchFamily="34" charset="0"/>
              </a:rPr>
              <a:t>dreptul de administrare asupra obiectelor/bunurilor realizate prin proiect </a:t>
            </a:r>
            <a:r>
              <a:rPr lang="ro-RO" b="1" dirty="0">
                <a:latin typeface="Calibri" panose="020F0502020204030204" pitchFamily="34" charset="0"/>
                <a:cs typeface="Calibri" panose="020F0502020204030204" pitchFamily="34" charset="0"/>
              </a:rPr>
              <a:t>către o structură competentă aflată în subordinea/coordonarea sa</a:t>
            </a:r>
            <a:r>
              <a:rPr lang="ro-RO" dirty="0">
                <a:latin typeface="Calibri" panose="020F0502020204030204" pitchFamily="34" charset="0"/>
                <a:cs typeface="Calibri" panose="020F0502020204030204" pitchFamily="34" charset="0"/>
              </a:rPr>
              <a:t>, </a:t>
            </a:r>
            <a:r>
              <a:rPr lang="ro-RO" u="sng" dirty="0">
                <a:latin typeface="Calibri" panose="020F0502020204030204" pitchFamily="34" charset="0"/>
                <a:cs typeface="Calibri" panose="020F0502020204030204" pitchFamily="34" charset="0"/>
              </a:rPr>
              <a:t>exclusiv pentru îndeplinirea obiectivelor proiectului</a:t>
            </a:r>
            <a:r>
              <a:rPr lang="ro-RO" dirty="0" smtClean="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pPr marL="285750" indent="-285750">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Beneficiarul se obligă </a:t>
            </a:r>
            <a:r>
              <a:rPr lang="ro-RO" b="1" dirty="0">
                <a:latin typeface="Calibri" panose="020F0502020204030204" pitchFamily="34" charset="0"/>
                <a:cs typeface="Calibri" panose="020F0502020204030204" pitchFamily="34" charset="0"/>
              </a:rPr>
              <a:t>să nu vândă</a:t>
            </a:r>
            <a:r>
              <a:rPr lang="ro-RO" dirty="0">
                <a:latin typeface="Calibri" panose="020F0502020204030204" pitchFamily="34" charset="0"/>
                <a:cs typeface="Calibri" panose="020F0502020204030204" pitchFamily="34" charset="0"/>
              </a:rPr>
              <a:t>, </a:t>
            </a:r>
            <a:r>
              <a:rPr lang="ro-RO" b="1" dirty="0">
                <a:latin typeface="Calibri" panose="020F0502020204030204" pitchFamily="34" charset="0"/>
                <a:cs typeface="Calibri" panose="020F0502020204030204" pitchFamily="34" charset="0"/>
              </a:rPr>
              <a:t>să nu înstrăineze sub nicio formă</a:t>
            </a:r>
            <a:r>
              <a:rPr lang="ro-RO" dirty="0">
                <a:latin typeface="Calibri" panose="020F0502020204030204" pitchFamily="34" charset="0"/>
                <a:cs typeface="Calibri" panose="020F0502020204030204" pitchFamily="34" charset="0"/>
              </a:rPr>
              <a:t>, </a:t>
            </a:r>
            <a:r>
              <a:rPr lang="ro-RO" b="1" dirty="0">
                <a:latin typeface="Calibri" panose="020F0502020204030204" pitchFamily="34" charset="0"/>
                <a:cs typeface="Calibri" panose="020F0502020204030204" pitchFamily="34" charset="0"/>
              </a:rPr>
              <a:t>să utilizeze conform scopului destinat </a:t>
            </a:r>
            <a:r>
              <a:rPr lang="ro-RO" dirty="0">
                <a:latin typeface="Calibri" panose="020F0502020204030204" pitchFamily="34" charset="0"/>
                <a:cs typeface="Calibri" panose="020F0502020204030204" pitchFamily="34" charset="0"/>
              </a:rPr>
              <a:t>bunurile </a:t>
            </a:r>
            <a:r>
              <a:rPr lang="ro-RO" dirty="0" smtClean="0">
                <a:latin typeface="Calibri" panose="020F0502020204030204" pitchFamily="34" charset="0"/>
                <a:cs typeface="Calibri" panose="020F0502020204030204" pitchFamily="34" charset="0"/>
              </a:rPr>
              <a:t>restaurate/</a:t>
            </a:r>
            <a:r>
              <a:rPr lang="en-US"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conservate/protejate/construite /achiziţionate </a:t>
            </a:r>
            <a:r>
              <a:rPr lang="ro-RO" dirty="0">
                <a:latin typeface="Calibri" panose="020F0502020204030204" pitchFamily="34" charset="0"/>
                <a:cs typeface="Calibri" panose="020F0502020204030204" pitchFamily="34" charset="0"/>
              </a:rPr>
              <a:t>din finanţarea nerambursabilă pe perioada de durabilitate, respectiv pe durata de viaţă a acestora(conform legii), oricare dintre acestea se împlineşte prima</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5719397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32677" y="6418887"/>
            <a:ext cx="2133600" cy="365125"/>
          </a:xfrm>
        </p:spPr>
        <p:txBody>
          <a:bodyPr/>
          <a:lstStyle/>
          <a:p>
            <a:fld id="{FA2CE5B5-3460-44E8-BCF4-236084A3745A}" type="slidenum">
              <a:rPr lang="ro-RO" smtClean="0"/>
              <a:pPr/>
              <a:t>38</a:t>
            </a:fld>
            <a:endParaRPr lang="ro-RO"/>
          </a:p>
        </p:txBody>
      </p:sp>
      <p:sp>
        <p:nvSpPr>
          <p:cNvPr id="5" name="Rectangle 4"/>
          <p:cNvSpPr/>
          <p:nvPr/>
        </p:nvSpPr>
        <p:spPr>
          <a:xfrm>
            <a:off x="588599" y="476672"/>
            <a:ext cx="8077678" cy="5712589"/>
          </a:xfrm>
          <a:prstGeom prst="rect">
            <a:avLst/>
          </a:prstGeom>
        </p:spPr>
        <p:txBody>
          <a:bodyPr wrap="square">
            <a:spAutoFit/>
          </a:bodyPr>
          <a:lstStyle/>
          <a:p>
            <a:pPr>
              <a:lnSpc>
                <a:spcPct val="11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5</a:t>
            </a:r>
            <a:r>
              <a:rPr lang="x-none" b="1" smtClean="0">
                <a:latin typeface="Calibri" panose="020F0502020204030204" pitchFamily="34" charset="0"/>
                <a:cs typeface="Calibri" panose="020F0502020204030204" pitchFamily="34" charset="0"/>
              </a:rPr>
              <a:t>.1</a:t>
            </a:r>
            <a:r>
              <a:rPr lang="x-none" b="1">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POR 2014-2020</a:t>
            </a:r>
            <a:r>
              <a:rPr lang="ro-RO" b="1" dirty="0" smtClean="0">
                <a:latin typeface="Calibri" panose="020F0502020204030204" pitchFamily="34" charset="0"/>
                <a:cs typeface="Calibri" panose="020F0502020204030204" pitchFamily="34" charset="0"/>
              </a:rPr>
              <a:t> !!!</a:t>
            </a:r>
          </a:p>
          <a:p>
            <a:pPr marL="285750" indent="-285750" algn="just">
              <a:lnSpc>
                <a:spcPct val="110000"/>
              </a:lnSpc>
              <a:spcBef>
                <a:spcPts val="600"/>
              </a:spcBef>
              <a:buFont typeface="Arial" panose="020B0604020202020204" pitchFamily="34" charset="0"/>
              <a:buChar char="•"/>
            </a:pPr>
            <a:r>
              <a:rPr lang="ro-RO" dirty="0" smtClean="0">
                <a:latin typeface="Calibri" panose="020F0502020204030204" pitchFamily="34" charset="0"/>
                <a:cs typeface="Calibri" panose="020F0502020204030204" pitchFamily="34" charset="0"/>
              </a:rPr>
              <a:t>Beneficiarul </a:t>
            </a:r>
            <a:r>
              <a:rPr lang="ro-RO" dirty="0">
                <a:latin typeface="Calibri" panose="020F0502020204030204" pitchFamily="34" charset="0"/>
                <a:cs typeface="Calibri" panose="020F0502020204030204" pitchFamily="34" charset="0"/>
              </a:rPr>
              <a:t>este obligat </a:t>
            </a:r>
            <a:r>
              <a:rPr lang="ro-RO" dirty="0" smtClean="0">
                <a:latin typeface="Calibri" panose="020F0502020204030204" pitchFamily="34" charset="0"/>
                <a:cs typeface="Calibri" panose="020F0502020204030204" pitchFamily="34" charset="0"/>
              </a:rPr>
              <a:t>să </a:t>
            </a:r>
            <a:r>
              <a:rPr lang="ro-RO" dirty="0">
                <a:latin typeface="Calibri" panose="020F0502020204030204" pitchFamily="34" charset="0"/>
                <a:cs typeface="Calibri" panose="020F0502020204030204" pitchFamily="34" charset="0"/>
              </a:rPr>
              <a:t>includă, total sau parţial, obiectivul de patrimoniu restaurat/protejat/conservat în circuitul public şi să îl menţină în circuitul public pe întreaga perioadă de </a:t>
            </a:r>
            <a:r>
              <a:rPr lang="ro-RO" dirty="0" smtClean="0">
                <a:latin typeface="Calibri" panose="020F0502020204030204" pitchFamily="34" charset="0"/>
                <a:cs typeface="Calibri" panose="020F0502020204030204" pitchFamily="34" charset="0"/>
              </a:rPr>
              <a:t>durabilitate;</a:t>
            </a:r>
          </a:p>
          <a:p>
            <a:pPr marL="285750" indent="-285750" algn="just">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În cazul în care obiectivul de patrimoniu este </a:t>
            </a:r>
            <a:r>
              <a:rPr lang="ro-RO" b="1" dirty="0">
                <a:latin typeface="Calibri" panose="020F0502020204030204" pitchFamily="34" charset="0"/>
                <a:cs typeface="Calibri" panose="020F0502020204030204" pitchFamily="34" charset="0"/>
              </a:rPr>
              <a:t>declasat </a:t>
            </a:r>
            <a:r>
              <a:rPr lang="ro-RO" dirty="0">
                <a:latin typeface="Calibri" panose="020F0502020204030204" pitchFamily="34" charset="0"/>
                <a:cs typeface="Calibri" panose="020F0502020204030204" pitchFamily="34" charset="0"/>
              </a:rPr>
              <a:t>în conformitate cu prevederile legale în vigoare, oricând pe perioada de durabilitate a </a:t>
            </a:r>
            <a:r>
              <a:rPr lang="ro-RO" dirty="0" smtClean="0">
                <a:latin typeface="Calibri" panose="020F0502020204030204" pitchFamily="34" charset="0"/>
                <a:cs typeface="Calibri" panose="020F0502020204030204" pitchFamily="34" charset="0"/>
              </a:rPr>
              <a:t>contractului,</a:t>
            </a:r>
            <a:r>
              <a:rPr lang="ro-RO" dirty="0">
                <a:latin typeface="Calibri" panose="020F0502020204030204" pitchFamily="34" charset="0"/>
                <a:cs typeface="Calibri" panose="020F0502020204030204" pitchFamily="34" charset="0"/>
              </a:rPr>
              <a:t> </a:t>
            </a:r>
            <a:r>
              <a:rPr lang="ro-RO" b="1" dirty="0">
                <a:latin typeface="Calibri" panose="020F0502020204030204" pitchFamily="34" charset="0"/>
                <a:cs typeface="Calibri" panose="020F0502020204030204" pitchFamily="34" charset="0"/>
              </a:rPr>
              <a:t>proiectul devine neeligibil</a:t>
            </a:r>
            <a:r>
              <a:rPr lang="ro-RO" dirty="0">
                <a:latin typeface="Calibri" panose="020F0502020204030204" pitchFamily="34" charset="0"/>
                <a:cs typeface="Calibri" panose="020F0502020204030204" pitchFamily="34" charset="0"/>
              </a:rPr>
              <a:t>, caz în care finanţarea nerambursabilă se va sista, iar sumele acordate până în acel moment se vor </a:t>
            </a:r>
            <a:r>
              <a:rPr lang="ro-RO" dirty="0" smtClean="0">
                <a:latin typeface="Calibri" panose="020F0502020204030204" pitchFamily="34" charset="0"/>
                <a:cs typeface="Calibri" panose="020F0502020204030204" pitchFamily="34" charset="0"/>
              </a:rPr>
              <a:t>recupera;</a:t>
            </a:r>
            <a:endParaRPr lang="en-US" dirty="0" smtClean="0">
              <a:latin typeface="Calibri" panose="020F0502020204030204" pitchFamily="34" charset="0"/>
              <a:cs typeface="Calibri" panose="020F0502020204030204" pitchFamily="34" charset="0"/>
            </a:endParaRPr>
          </a:p>
          <a:p>
            <a:pPr marL="285750" lvl="0" indent="-285750">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Perioada de implementare a activităților, de după semnarea contractului, poate fi extinsă până la cel mult dublul perioadei inițiale, dar nu mai târziu de  31 decembrie 2023;</a:t>
            </a:r>
          </a:p>
          <a:p>
            <a:pPr marL="285750" lvl="0" indent="-285750">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Modificările efectuate asupra bugetului proiectului, nu pot depăși valoarea totală de </a:t>
            </a:r>
            <a:r>
              <a:rPr lang="ro-RO" b="1" dirty="0">
                <a:latin typeface="Calibri" panose="020F0502020204030204" pitchFamily="34" charset="0"/>
                <a:cs typeface="Calibri" panose="020F0502020204030204" pitchFamily="34" charset="0"/>
              </a:rPr>
              <a:t>5 milioane de euro</a:t>
            </a:r>
            <a:r>
              <a:rPr lang="en-US" b="1" dirty="0">
                <a:latin typeface="Calibri" panose="020F0502020204030204" pitchFamily="34" charset="0"/>
                <a:cs typeface="Calibri" panose="020F0502020204030204" pitchFamily="34" charset="0"/>
              </a:rPr>
              <a:t>;</a:t>
            </a:r>
          </a:p>
          <a:p>
            <a:pPr marL="285750" lvl="0" indent="-285750">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Pentru proiectele înscrise pe lista UNESCO, valoarea totală a proiectului nu poate depăși </a:t>
            </a:r>
            <a:r>
              <a:rPr lang="ro-RO" b="1" dirty="0">
                <a:latin typeface="Calibri" panose="020F0502020204030204" pitchFamily="34" charset="0"/>
                <a:cs typeface="Calibri" panose="020F0502020204030204" pitchFamily="34" charset="0"/>
              </a:rPr>
              <a:t>10 milioane euro</a:t>
            </a:r>
            <a:r>
              <a:rPr lang="en-US" dirty="0">
                <a:latin typeface="Calibri" panose="020F0502020204030204" pitchFamily="34" charset="0"/>
                <a:cs typeface="Calibri" panose="020F0502020204030204" pitchFamily="34" charset="0"/>
              </a:rPr>
              <a:t>;</a:t>
            </a:r>
          </a:p>
          <a:p>
            <a:pPr marL="285750" lvl="0" indent="-285750">
              <a:lnSpc>
                <a:spcPct val="11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Beneficiarul este obligat ca, până la sfârşitul perioadei de  implementare a  proiectului, să realizeze activitatea de digitizare a obiectivului de patrimoniu</a:t>
            </a:r>
            <a:r>
              <a:rPr lang="en-US" dirty="0" smtClean="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6029243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82123"/>
            <a:ext cx="2133600" cy="365125"/>
          </a:xfrm>
        </p:spPr>
        <p:txBody>
          <a:bodyPr/>
          <a:lstStyle/>
          <a:p>
            <a:fld id="{FA2CE5B5-3460-44E8-BCF4-236084A3745A}" type="slidenum">
              <a:rPr lang="ro-RO" smtClean="0"/>
              <a:pPr/>
              <a:t>39</a:t>
            </a:fld>
            <a:endParaRPr lang="ro-RO"/>
          </a:p>
        </p:txBody>
      </p:sp>
      <p:sp>
        <p:nvSpPr>
          <p:cNvPr id="5" name="Rectangle 4"/>
          <p:cNvSpPr/>
          <p:nvPr/>
        </p:nvSpPr>
        <p:spPr>
          <a:xfrm>
            <a:off x="539552" y="332656"/>
            <a:ext cx="8352928" cy="5570756"/>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5</a:t>
            </a:r>
            <a:r>
              <a:rPr lang="x-none" b="1" smtClean="0">
                <a:latin typeface="Calibri" panose="020F0502020204030204" pitchFamily="34" charset="0"/>
                <a:cs typeface="Calibri" panose="020F0502020204030204" pitchFamily="34" charset="0"/>
              </a:rPr>
              <a:t>.</a:t>
            </a:r>
            <a:r>
              <a:rPr lang="en-US" b="1" dirty="0" smtClean="0">
                <a:latin typeface="Calibri" panose="020F0502020204030204" pitchFamily="34" charset="0"/>
                <a:cs typeface="Calibri" panose="020F0502020204030204" pitchFamily="34" charset="0"/>
              </a:rPr>
              <a:t>2</a:t>
            </a:r>
            <a:r>
              <a:rPr lang="x-none" b="1" smtClean="0">
                <a:latin typeface="Calibri" panose="020F0502020204030204" pitchFamily="34" charset="0"/>
                <a:cs typeface="Calibri" panose="020F0502020204030204" pitchFamily="34" charset="0"/>
              </a:rPr>
              <a:t>, POR 2014-2020</a:t>
            </a:r>
            <a:r>
              <a:rPr lang="ro-RO" b="1" dirty="0" smtClean="0">
                <a:latin typeface="Calibri" panose="020F0502020204030204" pitchFamily="34" charset="0"/>
                <a:cs typeface="Calibri" panose="020F0502020204030204" pitchFamily="34" charset="0"/>
              </a:rPr>
              <a:t> !!!</a:t>
            </a:r>
            <a:endParaRPr lang="en-US" b="1" dirty="0" smtClean="0">
              <a:latin typeface="Calibri" panose="020F0502020204030204" pitchFamily="34" charset="0"/>
              <a:cs typeface="Calibri" panose="020F0502020204030204" pitchFamily="34" charset="0"/>
            </a:endParaRPr>
          </a:p>
          <a:p>
            <a:pPr>
              <a:lnSpc>
                <a:spcPct val="130000"/>
              </a:lnSpc>
              <a:spcBef>
                <a:spcPts val="600"/>
              </a:spcBef>
            </a:pPr>
            <a:r>
              <a:rPr lang="ro-RO"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IMPORTANT !!!: </a:t>
            </a:r>
          </a:p>
          <a:p>
            <a:pPr marL="342900" indent="-342900">
              <a:lnSpc>
                <a:spcPct val="130000"/>
              </a:lnSpc>
              <a:buFont typeface="+mj-lt"/>
              <a:buAutoNum type="arabicPeriod"/>
            </a:pPr>
            <a:r>
              <a:rPr lang="ro-RO" u="sng" dirty="0" smtClean="0">
                <a:latin typeface="Calibri" panose="020F0502020204030204" pitchFamily="34" charset="0"/>
                <a:cs typeface="Calibri" panose="020F0502020204030204" pitchFamily="34" charset="0"/>
              </a:rPr>
              <a:t>În </a:t>
            </a:r>
            <a:r>
              <a:rPr lang="ro-RO" u="sng" dirty="0">
                <a:latin typeface="Calibri" panose="020F0502020204030204" pitchFamily="34" charset="0"/>
                <a:cs typeface="Calibri" panose="020F0502020204030204" pitchFamily="34" charset="0"/>
              </a:rPr>
              <a:t>termen de 6 luni de la finalizarea perioadei de </a:t>
            </a:r>
            <a:r>
              <a:rPr lang="ro-RO" u="sng" dirty="0" smtClean="0">
                <a:latin typeface="Calibri" panose="020F0502020204030204" pitchFamily="34" charset="0"/>
                <a:cs typeface="Calibri" panose="020F0502020204030204" pitchFamily="34" charset="0"/>
              </a:rPr>
              <a:t>implementare, BENEFICIARUL are obligația</a:t>
            </a:r>
            <a:r>
              <a:rPr lang="ro-RO" dirty="0" smtClean="0">
                <a:latin typeface="Calibri" panose="020F0502020204030204" pitchFamily="34" charset="0"/>
                <a:cs typeface="Calibri" panose="020F0502020204030204" pitchFamily="34" charset="0"/>
              </a:rPr>
              <a:t> să </a:t>
            </a:r>
            <a:r>
              <a:rPr lang="ro-RO" dirty="0">
                <a:latin typeface="Calibri" panose="020F0502020204030204" pitchFamily="34" charset="0"/>
                <a:cs typeface="Calibri" panose="020F0502020204030204" pitchFamily="34" charset="0"/>
              </a:rPr>
              <a:t>includă imobilul pe care se realizeză investiția </a:t>
            </a: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categoria de spațiu </a:t>
            </a:r>
            <a:r>
              <a:rPr lang="ro-RO" dirty="0" smtClean="0">
                <a:latin typeface="Calibri" panose="020F0502020204030204" pitchFamily="34" charset="0"/>
                <a:cs typeface="Calibri" panose="020F0502020204030204" pitchFamily="34" charset="0"/>
              </a:rPr>
              <a:t>verde - conform prevederilor </a:t>
            </a:r>
            <a:r>
              <a:rPr lang="ro-RO" dirty="0">
                <a:latin typeface="Calibri" panose="020F0502020204030204" pitchFamily="34" charset="0"/>
                <a:cs typeface="Calibri" panose="020F0502020204030204" pitchFamily="34" charset="0"/>
              </a:rPr>
              <a:t>legale în vigoare, </a:t>
            </a:r>
            <a:r>
              <a:rPr lang="ro-RO" u="sng"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în caz contrar proiectul devine ne-eligibil</a:t>
            </a:r>
            <a:r>
              <a:rPr lang="ro-RO" dirty="0">
                <a:latin typeface="Calibri" panose="020F0502020204030204" pitchFamily="34" charset="0"/>
                <a:cs typeface="Calibri" panose="020F0502020204030204" pitchFamily="34" charset="0"/>
              </a:rPr>
              <a:t>, </a:t>
            </a:r>
            <a:endParaRPr lang="ro-RO" dirty="0" smtClean="0">
              <a:latin typeface="Calibri" panose="020F0502020204030204" pitchFamily="34" charset="0"/>
              <a:cs typeface="Calibri" panose="020F0502020204030204" pitchFamily="34" charset="0"/>
            </a:endParaRPr>
          </a:p>
          <a:p>
            <a:pPr marL="342900" indent="-342900">
              <a:lnSpc>
                <a:spcPct val="130000"/>
              </a:lnSpc>
              <a:buFont typeface="+mj-lt"/>
              <a:buAutoNum type="arabicPeriod"/>
            </a:pPr>
            <a:r>
              <a:rPr lang="ro-RO" dirty="0" smtClean="0">
                <a:latin typeface="Calibri" panose="020F0502020204030204" pitchFamily="34" charset="0"/>
                <a:cs typeface="Calibri" panose="020F0502020204030204" pitchFamily="34" charset="0"/>
              </a:rPr>
              <a:t>Pe </a:t>
            </a:r>
            <a:r>
              <a:rPr lang="ro-RO" dirty="0">
                <a:latin typeface="Calibri" panose="020F0502020204030204" pitchFamily="34" charset="0"/>
                <a:cs typeface="Calibri" panose="020F0502020204030204" pitchFamily="34" charset="0"/>
              </a:rPr>
              <a:t>perioada de durabilitate prevăzută la art. 2 alin. (5) din Condiții generale să </a:t>
            </a:r>
            <a:r>
              <a:rPr lang="ro-RO" b="1" dirty="0" smtClean="0">
                <a:latin typeface="Calibri" panose="020F0502020204030204" pitchFamily="34" charset="0"/>
                <a:cs typeface="Calibri" panose="020F0502020204030204" pitchFamily="34" charset="0"/>
              </a:rPr>
              <a:t>NU</a:t>
            </a:r>
            <a:r>
              <a:rPr lang="ro-RO" dirty="0" smtClean="0">
                <a:latin typeface="Calibri" panose="020F0502020204030204" pitchFamily="34" charset="0"/>
                <a:cs typeface="Calibri" panose="020F0502020204030204" pitchFamily="34" charset="0"/>
              </a:rPr>
              <a:t> se modifice </a:t>
            </a:r>
            <a:r>
              <a:rPr lang="ro-RO" dirty="0">
                <a:latin typeface="Calibri" panose="020F0502020204030204" pitchFamily="34" charset="0"/>
                <a:cs typeface="Calibri" panose="020F0502020204030204" pitchFamily="34" charset="0"/>
              </a:rPr>
              <a:t>categoria de spațiu </a:t>
            </a:r>
            <a:r>
              <a:rPr lang="ro-RO" dirty="0" smtClean="0">
                <a:latin typeface="Calibri" panose="020F0502020204030204" pitchFamily="34" charset="0"/>
                <a:cs typeface="Calibri" panose="020F0502020204030204" pitchFamily="34" charset="0"/>
              </a:rPr>
              <a:t>verde,</a:t>
            </a:r>
          </a:p>
          <a:p>
            <a:pPr marL="342900" indent="-342900">
              <a:lnSpc>
                <a:spcPct val="130000"/>
              </a:lnSpc>
              <a:buFont typeface="+mj-lt"/>
              <a:buAutoNum type="arabicPeriod"/>
            </a:pPr>
            <a:r>
              <a:rPr lang="ro-RO" dirty="0">
                <a:latin typeface="Calibri" panose="020F0502020204030204" pitchFamily="34" charset="0"/>
                <a:cs typeface="Calibri" panose="020F0502020204030204" pitchFamily="34" charset="0"/>
              </a:rPr>
              <a:t>Î</a:t>
            </a:r>
            <a:r>
              <a:rPr lang="ro-RO" dirty="0" smtClean="0">
                <a:latin typeface="Calibri" panose="020F0502020204030204" pitchFamily="34" charset="0"/>
                <a:cs typeface="Calibri" panose="020F0502020204030204" pitchFamily="34" charset="0"/>
              </a:rPr>
              <a:t>n </a:t>
            </a:r>
            <a:r>
              <a:rPr lang="ro-RO" dirty="0">
                <a:latin typeface="Calibri" panose="020F0502020204030204" pitchFamily="34" charset="0"/>
                <a:cs typeface="Calibri" panose="020F0502020204030204" pitchFamily="34" charset="0"/>
              </a:rPr>
              <a:t>termen de maxim 10 zile de la expirarea termenului prevăzut la </a:t>
            </a:r>
            <a:r>
              <a:rPr lang="ro-RO" dirty="0" smtClean="0">
                <a:latin typeface="Calibri" panose="020F0502020204030204" pitchFamily="34" charset="0"/>
                <a:cs typeface="Calibri" panose="020F0502020204030204" pitchFamily="34" charset="0"/>
              </a:rPr>
              <a:t>pct.1, </a:t>
            </a:r>
            <a:r>
              <a:rPr lang="ro-RO" dirty="0">
                <a:latin typeface="Calibri" panose="020F0502020204030204" pitchFamily="34" charset="0"/>
                <a:cs typeface="Calibri" panose="020F0502020204030204" pitchFamily="34" charset="0"/>
              </a:rPr>
              <a:t>Beneficiarul are obligația</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să depună la OI/AM extrasul din   Registrului local al spațiilor </a:t>
            </a:r>
            <a:r>
              <a:rPr lang="ro-RO" dirty="0" smtClean="0">
                <a:latin typeface="Calibri" panose="020F0502020204030204" pitchFamily="34" charset="0"/>
                <a:cs typeface="Calibri" panose="020F0502020204030204" pitchFamily="34" charset="0"/>
              </a:rPr>
              <a:t>verzi;</a:t>
            </a:r>
          </a:p>
          <a:p>
            <a:pPr marL="342900" indent="-342900">
              <a:lnSpc>
                <a:spcPct val="130000"/>
              </a:lnSpc>
              <a:buFont typeface="+mj-lt"/>
              <a:buAutoNum type="arabicPeriod"/>
            </a:pPr>
            <a:r>
              <a:rPr lang="ro-RO" dirty="0">
                <a:latin typeface="Calibri" panose="020F0502020204030204" pitchFamily="34" charset="0"/>
                <a:cs typeface="Calibri" panose="020F0502020204030204" pitchFamily="34" charset="0"/>
              </a:rPr>
              <a:t>Beneficiarul are obligația ca pe perioada de durabilitate </a:t>
            </a:r>
            <a:r>
              <a:rPr lang="ro-RO" dirty="0" smtClean="0">
                <a:latin typeface="Calibri" panose="020F0502020204030204" pitchFamily="34" charset="0"/>
                <a:cs typeface="Calibri" panose="020F0502020204030204" pitchFamily="34" charset="0"/>
              </a:rPr>
              <a:t> de la art</a:t>
            </a:r>
            <a:r>
              <a:rPr lang="ro-RO" dirty="0">
                <a:latin typeface="Calibri" panose="020F0502020204030204" pitchFamily="34" charset="0"/>
                <a:cs typeface="Calibri" panose="020F0502020204030204" pitchFamily="34" charset="0"/>
              </a:rPr>
              <a:t>. 2 alin. (5) din Condiții generale, să asigure administrarea spațiului verde în conformitate cu prevederile legale în </a:t>
            </a:r>
            <a:r>
              <a:rPr lang="ro-RO" dirty="0" smtClean="0">
                <a:latin typeface="Calibri" panose="020F0502020204030204" pitchFamily="34" charset="0"/>
                <a:cs typeface="Calibri" panose="020F0502020204030204" pitchFamily="34" charset="0"/>
              </a:rPr>
              <a:t>vigoare.</a:t>
            </a:r>
          </a:p>
          <a:p>
            <a:pPr>
              <a:lnSpc>
                <a:spcPct val="130000"/>
              </a:lnSpc>
            </a:pPr>
            <a:r>
              <a:rPr lang="ro-RO"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Nerespectarea pct. 1, 2, 3, 4 </a:t>
            </a:r>
            <a:r>
              <a:rPr lang="ro-RO" dirty="0" smtClean="0">
                <a:latin typeface="Calibri" panose="020F0502020204030204" pitchFamily="34" charset="0"/>
                <a:cs typeface="Calibri" panose="020F0502020204030204" pitchFamily="34" charset="0"/>
              </a:rPr>
              <a:t>= REZILIERE + RECUPERARE SUME</a:t>
            </a:r>
            <a:endParaRPr lang="en-US" dirty="0" smtClean="0">
              <a:latin typeface="Calibri" panose="020F0502020204030204" pitchFamily="34" charset="0"/>
              <a:cs typeface="Calibri" panose="020F0502020204030204" pitchFamily="34" charset="0"/>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877165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u 12"/>
          <p:cNvSpPr>
            <a:spLocks noGrp="1"/>
          </p:cNvSpPr>
          <p:nvPr>
            <p:ph type="title"/>
          </p:nvPr>
        </p:nvSpPr>
        <p:spPr>
          <a:xfrm>
            <a:off x="611560" y="1340768"/>
            <a:ext cx="8229600" cy="4478413"/>
          </a:xfrm>
        </p:spPr>
        <p:txBody>
          <a:bodyPr>
            <a:noAutofit/>
          </a:bodyPr>
          <a:lstStyle/>
          <a:p>
            <a:pPr lvl="1">
              <a:lnSpc>
                <a:spcPct val="130000"/>
              </a:lnSpc>
            </a:pPr>
            <a:r>
              <a:rPr lang="en-US" sz="1800" b="1" dirty="0" smtClean="0">
                <a:solidFill>
                  <a:schemeClr val="tx2">
                    <a:lumMod val="75000"/>
                  </a:schemeClr>
                </a:solidFill>
                <a:latin typeface="Calibri" panose="020F0502020204030204" pitchFamily="34" charset="0"/>
                <a:cs typeface="Calibri" panose="020F0502020204030204" pitchFamily="34" charset="0"/>
              </a:rPr>
              <a:t>CADRUL JURIDIC</a:t>
            </a:r>
            <a:r>
              <a:rPr lang="ro-RO" sz="1800" b="1" dirty="0" smtClean="0">
                <a:solidFill>
                  <a:schemeClr val="tx2">
                    <a:lumMod val="75000"/>
                  </a:schemeClr>
                </a:solidFill>
                <a:latin typeface="Calibri" panose="020F0502020204030204" pitchFamily="34" charset="0"/>
                <a:cs typeface="Calibri" panose="020F0502020204030204" pitchFamily="34" charset="0"/>
              </a:rPr>
              <a:t/>
            </a:r>
            <a:br>
              <a:rPr lang="ro-RO" sz="1800" b="1" dirty="0" smtClean="0">
                <a:solidFill>
                  <a:schemeClr val="tx2">
                    <a:lumMod val="75000"/>
                  </a:schemeClr>
                </a:solidFill>
                <a:latin typeface="Calibri" panose="020F0502020204030204" pitchFamily="34" charset="0"/>
                <a:cs typeface="Calibri" panose="020F0502020204030204" pitchFamily="34" charset="0"/>
              </a:rPr>
            </a:br>
            <a:r>
              <a:rPr lang="ro-RO" sz="1800" b="1" dirty="0" smtClean="0">
                <a:solidFill>
                  <a:schemeClr val="tx2">
                    <a:lumMod val="75000"/>
                  </a:schemeClr>
                </a:solidFill>
                <a:latin typeface="Calibri" panose="020F0502020204030204" pitchFamily="34" charset="0"/>
                <a:cs typeface="Calibri" panose="020F0502020204030204" pitchFamily="34" charset="0"/>
              </a:rPr>
              <a:t/>
            </a:r>
            <a:br>
              <a:rPr lang="ro-RO" sz="1800" b="1" dirty="0" smtClean="0">
                <a:solidFill>
                  <a:schemeClr val="tx2">
                    <a:lumMod val="75000"/>
                  </a:schemeClr>
                </a:solidFill>
                <a:latin typeface="Calibri" panose="020F0502020204030204" pitchFamily="34" charset="0"/>
                <a:cs typeface="Calibri" panose="020F0502020204030204" pitchFamily="34" charset="0"/>
              </a:rPr>
            </a:br>
            <a:r>
              <a:rPr lang="en-US" sz="1800" dirty="0" smtClean="0">
                <a:solidFill>
                  <a:schemeClr val="tx2">
                    <a:lumMod val="75000"/>
                  </a:schemeClr>
                </a:solidFill>
                <a:latin typeface="Calibri" panose="020F0502020204030204" pitchFamily="34" charset="0"/>
                <a:cs typeface="Calibri" panose="020F0502020204030204" pitchFamily="34" charset="0"/>
              </a:rPr>
              <a:t>─ </a:t>
            </a:r>
            <a:r>
              <a:rPr lang="ro-RO" i="1" dirty="0" smtClean="0">
                <a:latin typeface="Calibri" panose="020F0502020204030204" pitchFamily="34" charset="0"/>
                <a:cs typeface="Calibri" panose="020F0502020204030204" pitchFamily="34" charset="0"/>
              </a:rPr>
              <a:t>O.U.G. nr.40/2015</a:t>
            </a:r>
            <a:r>
              <a:rPr lang="ro-RO" dirty="0" smtClean="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a:t>
            </a:r>
            <a:r>
              <a:rPr lang="ro-RO" dirty="0" smtClean="0">
                <a:latin typeface="Calibri" panose="020F0502020204030204" pitchFamily="34" charset="0"/>
                <a:cs typeface="Calibri" panose="020F0502020204030204" pitchFamily="34" charset="0"/>
              </a:rPr>
              <a:t> gestionarea financiară a </a:t>
            </a:r>
            <a:r>
              <a:rPr lang="en-US" dirty="0" smtClean="0">
                <a:latin typeface="Calibri" panose="020F0502020204030204" pitchFamily="34" charset="0"/>
                <a:cs typeface="Calibri" panose="020F0502020204030204" pitchFamily="34" charset="0"/>
              </a:rPr>
              <a:t>FE -</a:t>
            </a:r>
            <a:r>
              <a:rPr lang="ro-RO" dirty="0" smtClean="0">
                <a:latin typeface="Calibri" panose="020F0502020204030204" pitchFamily="34" charset="0"/>
                <a:cs typeface="Calibri" panose="020F0502020204030204" pitchFamily="34" charset="0"/>
              </a:rPr>
              <a:t> programare 2014-2020, cu modificările şi completările ulterioare;</a:t>
            </a:r>
            <a:br>
              <a:rPr lang="ro-RO" dirty="0" smtClean="0">
                <a:latin typeface="Calibri" panose="020F0502020204030204" pitchFamily="34" charset="0"/>
                <a:cs typeface="Calibri" panose="020F0502020204030204" pitchFamily="34" charset="0"/>
              </a:rPr>
            </a:br>
            <a:r>
              <a:rPr lang="en-US" dirty="0" smtClean="0">
                <a:latin typeface="Calibri" panose="020F0502020204030204" pitchFamily="34" charset="0"/>
                <a:cs typeface="Calibri" panose="020F0502020204030204" pitchFamily="34" charset="0"/>
              </a:rPr>
              <a:t>-  </a:t>
            </a:r>
            <a:r>
              <a:rPr lang="ro-RO" i="1" dirty="0" smtClean="0">
                <a:latin typeface="Calibri" panose="020F0502020204030204" pitchFamily="34" charset="0"/>
                <a:cs typeface="Calibri" panose="020F0502020204030204" pitchFamily="34" charset="0"/>
              </a:rPr>
              <a:t>H.G. nr.93/2016 </a:t>
            </a:r>
            <a:r>
              <a:rPr lang="ro-RO" dirty="0" smtClean="0">
                <a:latin typeface="Calibri" panose="020F0502020204030204" pitchFamily="34" charset="0"/>
                <a:cs typeface="Calibri" panose="020F0502020204030204" pitchFamily="34" charset="0"/>
              </a:rPr>
              <a:t>pentru aprobarea Normelor de aplicare a O.U.G. nr.40/2015 </a:t>
            </a:r>
            <a:r>
              <a:rPr lang="en-US" dirty="0" smtClean="0">
                <a:latin typeface="Calibri" panose="020F0502020204030204" pitchFamily="34" charset="0"/>
                <a:cs typeface="Calibri" panose="020F0502020204030204" pitchFamily="34" charset="0"/>
              </a:rPr>
              <a:t>- </a:t>
            </a:r>
            <a:r>
              <a:rPr lang="ro-RO" i="1" dirty="0" smtClean="0">
                <a:latin typeface="Calibri" panose="020F0502020204030204" pitchFamily="34" charset="0"/>
                <a:cs typeface="Calibri" panose="020F0502020204030204" pitchFamily="34" charset="0"/>
              </a:rPr>
              <a:t>H.G. nr. 399/2015</a:t>
            </a:r>
            <a:r>
              <a:rPr lang="ro-RO" dirty="0" smtClean="0">
                <a:latin typeface="Calibri" panose="020F0502020204030204" pitchFamily="34" charset="0"/>
                <a:cs typeface="Calibri" panose="020F0502020204030204" pitchFamily="34" charset="0"/>
              </a:rPr>
              <a:t> privind regulile de eligibilitate a cheltuielilor</a:t>
            </a:r>
            <a:r>
              <a:rPr lang="en-US" dirty="0" smtClean="0">
                <a:latin typeface="Calibri" panose="020F0502020204030204" pitchFamily="34" charset="0"/>
                <a:cs typeface="Calibri" panose="020F0502020204030204" pitchFamily="34" charset="0"/>
              </a:rPr>
              <a:t>;</a:t>
            </a:r>
            <a:br>
              <a:rPr lang="en-US" dirty="0" smtClean="0">
                <a:latin typeface="Calibri" panose="020F0502020204030204" pitchFamily="34" charset="0"/>
                <a:cs typeface="Calibri" panose="020F0502020204030204" pitchFamily="34" charset="0"/>
              </a:rPr>
            </a:br>
            <a:r>
              <a:rPr lang="en-US" dirty="0" smtClean="0">
                <a:latin typeface="Calibri" panose="020F0502020204030204" pitchFamily="34" charset="0"/>
                <a:cs typeface="Calibri" panose="020F0502020204030204" pitchFamily="34" charset="0"/>
              </a:rPr>
              <a:t>- </a:t>
            </a:r>
            <a:r>
              <a:rPr lang="ro-RO" dirty="0" smtClean="0">
                <a:solidFill>
                  <a:schemeClr val="tx1"/>
                </a:solidFill>
                <a:latin typeface="Calibri" panose="020F0502020204030204" pitchFamily="34" charset="0"/>
                <a:cs typeface="Calibri" panose="020F0502020204030204" pitchFamily="34" charset="0"/>
              </a:rPr>
              <a:t>Legea 98 din 19 mai 2016 – privind achizițiile publice</a:t>
            </a:r>
            <a:r>
              <a:rPr lang="en-US" dirty="0" smtClean="0">
                <a:solidFill>
                  <a:schemeClr val="tx1"/>
                </a:solidFill>
                <a:latin typeface="Calibri" panose="020F0502020204030204" pitchFamily="34" charset="0"/>
                <a:cs typeface="Calibri" panose="020F0502020204030204" pitchFamily="34" charset="0"/>
              </a:rPr>
              <a:t/>
            </a:r>
            <a:br>
              <a:rPr lang="en-US" dirty="0" smtClean="0">
                <a:solidFill>
                  <a:schemeClr val="tx1"/>
                </a:solidFill>
                <a:latin typeface="Calibri" panose="020F0502020204030204" pitchFamily="34" charset="0"/>
                <a:cs typeface="Calibri" panose="020F0502020204030204" pitchFamily="34" charset="0"/>
              </a:rPr>
            </a:br>
            <a:r>
              <a:rPr lang="en-US" dirty="0" smtClean="0">
                <a:solidFill>
                  <a:schemeClr val="tx1"/>
                </a:solidFill>
                <a:latin typeface="Calibri" panose="020F0502020204030204" pitchFamily="34" charset="0"/>
                <a:cs typeface="Calibri" panose="020F0502020204030204" pitchFamily="34" charset="0"/>
              </a:rPr>
              <a:t>- </a:t>
            </a:r>
            <a:r>
              <a:rPr lang="ro-RO" sz="1800" dirty="0" smtClean="0">
                <a:solidFill>
                  <a:schemeClr val="tx1"/>
                </a:solidFill>
                <a:latin typeface="Calibri" panose="020F0502020204030204" pitchFamily="34" charset="0"/>
                <a:cs typeface="Calibri" panose="020F0502020204030204" pitchFamily="34" charset="0"/>
              </a:rPr>
              <a:t>Hotărârea 395 din 02 iunie 2016 </a:t>
            </a:r>
            <a:r>
              <a:rPr lang="en-US" dirty="0" smtClean="0">
                <a:solidFill>
                  <a:schemeClr val="tx1"/>
                </a:solidFill>
                <a:latin typeface="Calibri" panose="020F0502020204030204" pitchFamily="34" charset="0"/>
                <a:cs typeface="Calibri" panose="020F0502020204030204" pitchFamily="34" charset="0"/>
              </a:rPr>
              <a:t>– </a:t>
            </a:r>
            <a:r>
              <a:rPr lang="en-US" dirty="0" err="1" smtClean="0">
                <a:solidFill>
                  <a:schemeClr val="tx1"/>
                </a:solidFill>
                <a:latin typeface="Calibri" panose="020F0502020204030204" pitchFamily="34" charset="0"/>
                <a:cs typeface="Calibri" panose="020F0502020204030204" pitchFamily="34" charset="0"/>
              </a:rPr>
              <a:t>Norme</a:t>
            </a:r>
            <a:r>
              <a:rPr lang="en-US" dirty="0" smtClean="0">
                <a:solidFill>
                  <a:schemeClr val="tx1"/>
                </a:solidFill>
                <a:latin typeface="Calibri" panose="020F0502020204030204" pitchFamily="34" charset="0"/>
                <a:cs typeface="Calibri" panose="020F0502020204030204" pitchFamily="34" charset="0"/>
              </a:rPr>
              <a:t> de </a:t>
            </a:r>
            <a:r>
              <a:rPr lang="en-US" dirty="0" err="1" smtClean="0">
                <a:solidFill>
                  <a:schemeClr val="tx1"/>
                </a:solidFill>
                <a:latin typeface="Calibri" panose="020F0502020204030204" pitchFamily="34" charset="0"/>
                <a:cs typeface="Calibri" panose="020F0502020204030204" pitchFamily="34" charset="0"/>
              </a:rPr>
              <a:t>aplicare</a:t>
            </a:r>
            <a:r>
              <a:rPr lang="en-US" dirty="0" smtClean="0">
                <a:solidFill>
                  <a:schemeClr val="tx1"/>
                </a:solidFill>
                <a:latin typeface="Calibri" panose="020F0502020204030204" pitchFamily="34" charset="0"/>
                <a:cs typeface="Calibri" panose="020F0502020204030204" pitchFamily="34" charset="0"/>
              </a:rPr>
              <a:t> lg. 98;</a:t>
            </a:r>
            <a:br>
              <a:rPr lang="en-US" dirty="0" smtClean="0">
                <a:solidFill>
                  <a:schemeClr val="tx1"/>
                </a:solidFill>
                <a:latin typeface="Calibri" panose="020F0502020204030204" pitchFamily="34" charset="0"/>
                <a:cs typeface="Calibri" panose="020F0502020204030204" pitchFamily="34" charset="0"/>
              </a:rPr>
            </a:br>
            <a:r>
              <a:rPr lang="en-US" dirty="0" smtClean="0">
                <a:solidFill>
                  <a:schemeClr val="tx1"/>
                </a:solidFill>
                <a:latin typeface="Calibri" panose="020F0502020204030204" pitchFamily="34" charset="0"/>
                <a:cs typeface="Calibri" panose="020F0502020204030204" pitchFamily="34" charset="0"/>
              </a:rPr>
              <a:t>- </a:t>
            </a:r>
            <a:r>
              <a:rPr lang="vi-VN" dirty="0" smtClean="0">
                <a:solidFill>
                  <a:schemeClr val="tx1"/>
                </a:solidFill>
                <a:latin typeface="Calibri" panose="020F0502020204030204" pitchFamily="34" charset="0"/>
                <a:cs typeface="Calibri" panose="020F0502020204030204" pitchFamily="34" charset="0"/>
              </a:rPr>
              <a:t>Legea </a:t>
            </a:r>
            <a:r>
              <a:rPr lang="vi-VN" dirty="0">
                <a:solidFill>
                  <a:schemeClr val="tx1"/>
                </a:solidFill>
                <a:latin typeface="Calibri" panose="020F0502020204030204" pitchFamily="34" charset="0"/>
                <a:cs typeface="Calibri" panose="020F0502020204030204" pitchFamily="34" charset="0"/>
              </a:rPr>
              <a:t>nr. 101/2016 privind remediile şi căile de atac în materie de atribuire a contractelor de achiziţie </a:t>
            </a:r>
            <a:r>
              <a:rPr lang="vi-VN" dirty="0" smtClean="0">
                <a:solidFill>
                  <a:schemeClr val="tx1"/>
                </a:solidFill>
                <a:latin typeface="Calibri" panose="020F0502020204030204" pitchFamily="34" charset="0"/>
                <a:cs typeface="Calibri" panose="020F0502020204030204" pitchFamily="34" charset="0"/>
              </a:rPr>
              <a:t>publică</a:t>
            </a:r>
            <a:r>
              <a:rPr lang="en-US" dirty="0">
                <a:solidFill>
                  <a:schemeClr val="tx1"/>
                </a:solidFill>
                <a:latin typeface="Calibri" panose="020F0502020204030204" pitchFamily="34" charset="0"/>
                <a:cs typeface="Calibri" panose="020F0502020204030204" pitchFamily="34" charset="0"/>
              </a:rPr>
              <a:t>;</a:t>
            </a:r>
            <a:r>
              <a:rPr lang="ro-RO" b="1" dirty="0" smtClean="0">
                <a:solidFill>
                  <a:schemeClr val="bg1"/>
                </a:solidFill>
                <a:latin typeface="Calibri" panose="020F0502020204030204" pitchFamily="34" charset="0"/>
                <a:cs typeface="Calibri" panose="020F0502020204030204" pitchFamily="34" charset="0"/>
              </a:rPr>
              <a:t>ea 98</a:t>
            </a:r>
            <a:r>
              <a:rPr lang="ro-RO" dirty="0" smtClean="0">
                <a:solidFill>
                  <a:schemeClr val="bg1"/>
                </a:solidFill>
                <a:latin typeface="Calibri" panose="020F0502020204030204" pitchFamily="34" charset="0"/>
                <a:cs typeface="Calibri" panose="020F0502020204030204" pitchFamily="34" charset="0"/>
              </a:rPr>
              <a:t> din 19 mai </a:t>
            </a:r>
            <a:r>
              <a:rPr lang="ro-RO" b="1" dirty="0" smtClean="0">
                <a:solidFill>
                  <a:schemeClr val="bg1"/>
                </a:solidFill>
                <a:latin typeface="Calibri" panose="020F0502020204030204" pitchFamily="34" charset="0"/>
                <a:cs typeface="Calibri" panose="020F0502020204030204" pitchFamily="34" charset="0"/>
              </a:rPr>
              <a:t>2016</a:t>
            </a:r>
            <a:r>
              <a:rPr lang="ro-RO" dirty="0" smtClean="0">
                <a:solidFill>
                  <a:schemeClr val="bg1"/>
                </a:solidFill>
                <a:latin typeface="Calibri" panose="020F0502020204030204" pitchFamily="34" charset="0"/>
                <a:cs typeface="Calibri" panose="020F0502020204030204" pitchFamily="34" charset="0"/>
              </a:rPr>
              <a:t> – </a:t>
            </a:r>
            <a:r>
              <a:rPr lang="ro-RO" b="1" dirty="0" smtClean="0">
                <a:solidFill>
                  <a:schemeClr val="bg1"/>
                </a:solidFill>
                <a:latin typeface="Calibri" panose="020F0502020204030204" pitchFamily="34" charset="0"/>
                <a:cs typeface="Calibri" panose="020F0502020204030204" pitchFamily="34" charset="0"/>
              </a:rPr>
              <a:t>privind chizițiilblice</a:t>
            </a:r>
            <a:r>
              <a:rPr lang="en-US" sz="1600" dirty="0" smtClean="0">
                <a:solidFill>
                  <a:schemeClr val="tx2">
                    <a:lumMod val="75000"/>
                  </a:schemeClr>
                </a:solidFill>
                <a:latin typeface="Calibri" panose="020F0502020204030204" pitchFamily="34" charset="0"/>
                <a:cs typeface="Calibri" panose="020F0502020204030204" pitchFamily="34" charset="0"/>
              </a:rPr>
              <a:t/>
            </a:r>
            <a:br>
              <a:rPr lang="en-US" sz="1600" dirty="0" smtClean="0">
                <a:solidFill>
                  <a:schemeClr val="tx2">
                    <a:lumMod val="75000"/>
                  </a:schemeClr>
                </a:solidFill>
                <a:latin typeface="Calibri" panose="020F0502020204030204" pitchFamily="34" charset="0"/>
                <a:cs typeface="Calibri" panose="020F0502020204030204" pitchFamily="34" charset="0"/>
              </a:rPr>
            </a:b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ORDONANŢĂ DE URGENŢĂ nr. 77 din 3 decembrie 2014 </a:t>
            </a:r>
            <a:r>
              <a:rPr lang="en-US" sz="1600" dirty="0" err="1" smtClean="0">
                <a:latin typeface="Calibri" panose="020F0502020204030204" pitchFamily="34" charset="0"/>
                <a:cs typeface="Calibri" panose="020F0502020204030204" pitchFamily="34" charset="0"/>
              </a:rPr>
              <a:t>Aj</a:t>
            </a:r>
            <a:r>
              <a:rPr lang="en-US" sz="1600" dirty="0" smtClean="0">
                <a:latin typeface="Calibri" panose="020F0502020204030204" pitchFamily="34" charset="0"/>
                <a:cs typeface="Calibri" panose="020F0502020204030204" pitchFamily="34" charset="0"/>
              </a:rPr>
              <a:t>. de STAT </a:t>
            </a:r>
            <a:r>
              <a:rPr lang="en-US" sz="1600" dirty="0" err="1" smtClean="0">
                <a:latin typeface="Calibri" panose="020F0502020204030204" pitchFamily="34" charset="0"/>
                <a:cs typeface="Calibri" panose="020F0502020204030204" pitchFamily="34" charset="0"/>
              </a:rPr>
              <a:t>si</a:t>
            </a:r>
            <a:r>
              <a:rPr lang="en-US" sz="1600" dirty="0" smtClean="0">
                <a:latin typeface="Calibri" panose="020F0502020204030204" pitchFamily="34" charset="0"/>
                <a:cs typeface="Calibri" panose="020F0502020204030204" pitchFamily="34" charset="0"/>
              </a:rPr>
              <a:t> </a:t>
            </a:r>
            <a:r>
              <a:rPr lang="ro-RO" sz="1600" dirty="0" smtClean="0">
                <a:latin typeface="Calibri" panose="020F0502020204030204" pitchFamily="34" charset="0"/>
                <a:cs typeface="Calibri" panose="020F0502020204030204" pitchFamily="34" charset="0"/>
              </a:rPr>
              <a:t>modificarea şi completarea Legii concurenţei nr. </a:t>
            </a:r>
            <a:r>
              <a:rPr lang="ro-RO" sz="1600" u="sng" dirty="0" smtClean="0">
                <a:solidFill>
                  <a:schemeClr val="tx1"/>
                </a:solidFill>
                <a:latin typeface="Calibri" panose="020F0502020204030204" pitchFamily="34" charset="0"/>
                <a:cs typeface="Calibri" panose="020F0502020204030204" pitchFamily="34" charset="0"/>
                <a:hlinkClick r:id="rId2"/>
              </a:rPr>
              <a:t>21/1996</a:t>
            </a:r>
            <a:r>
              <a:rPr lang="en-US" sz="1600" u="sng" dirty="0" smtClean="0">
                <a:solidFill>
                  <a:schemeClr val="tx1"/>
                </a:solidFill>
                <a:latin typeface="Calibri" panose="020F0502020204030204" pitchFamily="34" charset="0"/>
                <a:cs typeface="Calibri" panose="020F0502020204030204" pitchFamily="34" charset="0"/>
              </a:rPr>
              <a:t>;</a:t>
            </a:r>
            <a:r>
              <a:rPr lang="en-US" sz="1600" u="sng" dirty="0" smtClean="0">
                <a:latin typeface="Calibri" panose="020F0502020204030204" pitchFamily="34" charset="0"/>
                <a:cs typeface="Calibri" panose="020F0502020204030204" pitchFamily="34" charset="0"/>
              </a:rPr>
              <a:t/>
            </a:r>
            <a:br>
              <a:rPr lang="en-US" sz="1600" u="sng" dirty="0" smtClean="0">
                <a:latin typeface="Calibri" panose="020F0502020204030204" pitchFamily="34" charset="0"/>
                <a:cs typeface="Calibri" panose="020F0502020204030204" pitchFamily="34" charset="0"/>
              </a:rPr>
            </a:br>
            <a:r>
              <a:rPr lang="en-US" sz="1600" dirty="0" smtClean="0">
                <a:latin typeface="Calibri" panose="020F0502020204030204" pitchFamily="34" charset="0"/>
                <a:cs typeface="Calibri" panose="020F0502020204030204" pitchFamily="34" charset="0"/>
              </a:rPr>
              <a:t>- </a:t>
            </a:r>
            <a:r>
              <a:rPr lang="pt-BR" sz="1600" dirty="0" smtClean="0">
                <a:latin typeface="Calibri" panose="020F0502020204030204" pitchFamily="34" charset="0"/>
                <a:cs typeface="Calibri" panose="020F0502020204030204" pitchFamily="34" charset="0"/>
              </a:rPr>
              <a:t>Legea </a:t>
            </a:r>
            <a:r>
              <a:rPr lang="pt-BR" sz="1600" dirty="0">
                <a:latin typeface="Calibri" panose="020F0502020204030204" pitchFamily="34" charset="0"/>
                <a:cs typeface="Calibri" panose="020F0502020204030204" pitchFamily="34" charset="0"/>
              </a:rPr>
              <a:t>nr. 50/1991 privind autorizarea executării lucrărilor de </a:t>
            </a:r>
            <a:r>
              <a:rPr lang="pt-BR" sz="1600" dirty="0" smtClean="0">
                <a:latin typeface="Calibri" panose="020F0502020204030204" pitchFamily="34" charset="0"/>
                <a:cs typeface="Calibri" panose="020F0502020204030204" pitchFamily="34" charset="0"/>
              </a:rPr>
              <a:t>construcții – actualizat</a:t>
            </a:r>
            <a:r>
              <a:rPr lang="ro-RO" sz="1600" dirty="0" smtClean="0">
                <a:latin typeface="Calibri" panose="020F0502020204030204" pitchFamily="34" charset="0"/>
                <a:cs typeface="Calibri" panose="020F0502020204030204" pitchFamily="34" charset="0"/>
              </a:rPr>
              <a:t>ă</a:t>
            </a:r>
            <a:br>
              <a:rPr lang="ro-RO" sz="1600" dirty="0" smtClean="0">
                <a:latin typeface="Calibri" panose="020F0502020204030204" pitchFamily="34" charset="0"/>
                <a:cs typeface="Calibri" panose="020F0502020204030204" pitchFamily="34" charset="0"/>
              </a:rPr>
            </a:br>
            <a:r>
              <a:rPr lang="ro-RO" sz="1600" dirty="0" smtClean="0">
                <a:latin typeface="Calibri" panose="020F0502020204030204" pitchFamily="34" charset="0"/>
                <a:cs typeface="Calibri" panose="020F0502020204030204" pitchFamily="34" charset="0"/>
              </a:rPr>
              <a:t>- Legea </a:t>
            </a:r>
            <a:r>
              <a:rPr lang="ro-RO" sz="1600" dirty="0">
                <a:latin typeface="Calibri" panose="020F0502020204030204" pitchFamily="34" charset="0"/>
                <a:cs typeface="Calibri" panose="020F0502020204030204" pitchFamily="34" charset="0"/>
              </a:rPr>
              <a:t>nr. 10/1995 privind calitatea în construcții</a:t>
            </a:r>
            <a:r>
              <a:rPr lang="en-US" sz="1600" dirty="0">
                <a:solidFill>
                  <a:schemeClr val="tx1"/>
                </a:solidFill>
                <a:latin typeface="Calibri" panose="020F0502020204030204" pitchFamily="34" charset="0"/>
                <a:cs typeface="Calibri" panose="020F0502020204030204" pitchFamily="34" charset="0"/>
              </a:rPr>
              <a:t/>
            </a:r>
            <a:br>
              <a:rPr lang="en-US" sz="1600" dirty="0">
                <a:solidFill>
                  <a:schemeClr val="tx1"/>
                </a:solidFill>
                <a:latin typeface="Calibri" panose="020F0502020204030204" pitchFamily="34" charset="0"/>
                <a:cs typeface="Calibri" panose="020F0502020204030204" pitchFamily="34" charset="0"/>
              </a:rPr>
            </a:br>
            <a:r>
              <a:rPr lang="en-US" sz="1600" u="sng" dirty="0" smtClean="0">
                <a:latin typeface="Calibri" panose="020F0502020204030204" pitchFamily="34" charset="0"/>
                <a:cs typeface="Calibri" panose="020F0502020204030204" pitchFamily="34" charset="0"/>
              </a:rPr>
              <a:t/>
            </a:r>
            <a:br>
              <a:rPr lang="en-US" sz="1600" u="sng" dirty="0" smtClean="0">
                <a:latin typeface="Calibri" panose="020F0502020204030204" pitchFamily="34" charset="0"/>
                <a:cs typeface="Calibri" panose="020F0502020204030204" pitchFamily="34" charset="0"/>
              </a:rPr>
            </a:br>
            <a:endParaRPr lang="ro-RO" sz="2800" dirty="0">
              <a:solidFill>
                <a:schemeClr val="tx2">
                  <a:lumMod val="75000"/>
                </a:schemeClr>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6732240" y="6481354"/>
            <a:ext cx="504056" cy="365125"/>
          </a:xfrm>
        </p:spPr>
        <p:txBody>
          <a:bodyPr/>
          <a:lstStyle/>
          <a:p>
            <a:fld id="{FA2CE5B5-3460-44E8-BCF4-236084A3745A}" type="slidenum">
              <a:rPr lang="ro-RO" smtClean="0"/>
              <a:pPr/>
              <a:t>4</a:t>
            </a:fld>
            <a:endParaRPr lang="ro-RO"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5" name="Rectangle 4"/>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3015027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82123"/>
            <a:ext cx="2133600" cy="365125"/>
          </a:xfrm>
        </p:spPr>
        <p:txBody>
          <a:bodyPr/>
          <a:lstStyle/>
          <a:p>
            <a:fld id="{FA2CE5B5-3460-44E8-BCF4-236084A3745A}" type="slidenum">
              <a:rPr lang="ro-RO" smtClean="0"/>
              <a:pPr/>
              <a:t>40</a:t>
            </a:fld>
            <a:endParaRPr lang="ro-RO"/>
          </a:p>
        </p:txBody>
      </p:sp>
      <p:sp>
        <p:nvSpPr>
          <p:cNvPr id="3" name="Rectangle 2"/>
          <p:cNvSpPr/>
          <p:nvPr/>
        </p:nvSpPr>
        <p:spPr>
          <a:xfrm>
            <a:off x="611560" y="836712"/>
            <a:ext cx="8352928" cy="4361194"/>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5</a:t>
            </a:r>
            <a:r>
              <a:rPr lang="x-none" b="1" smtClean="0">
                <a:latin typeface="Calibri" panose="020F0502020204030204" pitchFamily="34" charset="0"/>
                <a:cs typeface="Calibri" panose="020F0502020204030204" pitchFamily="34" charset="0"/>
              </a:rPr>
              <a:t>.</a:t>
            </a:r>
            <a:r>
              <a:rPr lang="en-US" b="1" dirty="0" smtClean="0">
                <a:latin typeface="Calibri" panose="020F0502020204030204" pitchFamily="34" charset="0"/>
                <a:cs typeface="Calibri" panose="020F0502020204030204" pitchFamily="34" charset="0"/>
              </a:rPr>
              <a:t>2</a:t>
            </a:r>
            <a:r>
              <a:rPr lang="x-none" b="1" smtClean="0">
                <a:latin typeface="Calibri" panose="020F0502020204030204" pitchFamily="34" charset="0"/>
                <a:cs typeface="Calibri" panose="020F0502020204030204" pitchFamily="34" charset="0"/>
              </a:rPr>
              <a:t>, POR 2014-2020</a:t>
            </a:r>
            <a:r>
              <a:rPr lang="ro-RO" b="1" dirty="0" smtClean="0">
                <a:latin typeface="Calibri" panose="020F0502020204030204" pitchFamily="34" charset="0"/>
                <a:cs typeface="Calibri" panose="020F0502020204030204" pitchFamily="34" charset="0"/>
              </a:rPr>
              <a:t> !!!</a:t>
            </a:r>
            <a:endParaRPr lang="en-US" b="1" dirty="0" smtClean="0">
              <a:latin typeface="Calibri" panose="020F0502020204030204" pitchFamily="34" charset="0"/>
              <a:cs typeface="Calibri" panose="020F0502020204030204" pitchFamily="34" charset="0"/>
            </a:endParaRPr>
          </a:p>
          <a:p>
            <a:pPr>
              <a:lnSpc>
                <a:spcPct val="130000"/>
              </a:lnSpc>
              <a:spcBef>
                <a:spcPts val="600"/>
              </a:spcBef>
            </a:pPr>
            <a:r>
              <a:rPr lang="ro-RO"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IMPORTANT !!!: </a:t>
            </a:r>
          </a:p>
          <a:p>
            <a:pPr>
              <a:lnSpc>
                <a:spcPct val="130000"/>
              </a:lnSpc>
              <a:spcBef>
                <a:spcPts val="600"/>
              </a:spcBef>
            </a:pPr>
            <a:r>
              <a:rPr lang="ro-RO" dirty="0">
                <a:latin typeface="Calibri" panose="020F0502020204030204" pitchFamily="34" charset="0"/>
                <a:cs typeface="Calibri" panose="020F0502020204030204" pitchFamily="34" charset="0"/>
              </a:rPr>
              <a:t>Beneficiarul </a:t>
            </a:r>
            <a:r>
              <a:rPr lang="ro-RO"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poate</a:t>
            </a:r>
            <a:r>
              <a:rPr lang="ro-RO" dirty="0">
                <a:latin typeface="Calibri" panose="020F0502020204030204" pitchFamily="34" charset="0"/>
                <a:cs typeface="Calibri" panose="020F0502020204030204" pitchFamily="34" charset="0"/>
              </a:rPr>
              <a:t>  transmite, în condiţiile legii, pe perioada de </a:t>
            </a:r>
            <a:r>
              <a:rPr lang="ro-RO" dirty="0" smtClean="0">
                <a:latin typeface="Calibri" panose="020F0502020204030204" pitchFamily="34" charset="0"/>
                <a:cs typeface="Calibri" panose="020F0502020204030204" pitchFamily="34" charset="0"/>
              </a:rPr>
              <a:t>durabilitate, </a:t>
            </a:r>
            <a:r>
              <a:rPr lang="ro-RO" dirty="0">
                <a:latin typeface="Calibri" panose="020F0502020204030204" pitchFamily="34" charset="0"/>
                <a:cs typeface="Calibri" panose="020F0502020204030204" pitchFamily="34" charset="0"/>
              </a:rPr>
              <a:t>realizarea serviciilor de administrare asupra obiectelor/bunurilor realizate  prin proiect </a:t>
            </a:r>
            <a:r>
              <a:rPr lang="ro-RO" b="1" u="sng" dirty="0">
                <a:latin typeface="Calibri" panose="020F0502020204030204" pitchFamily="34" charset="0"/>
                <a:cs typeface="Calibri" panose="020F0502020204030204" pitchFamily="34" charset="0"/>
              </a:rPr>
              <a:t>către o structură competentă înființată la nivelul beneficiarului </a:t>
            </a:r>
            <a:r>
              <a:rPr lang="ro-RO" dirty="0">
                <a:latin typeface="Calibri" panose="020F0502020204030204" pitchFamily="34" charset="0"/>
                <a:cs typeface="Calibri" panose="020F0502020204030204" pitchFamily="34" charset="0"/>
              </a:rPr>
              <a:t>(aflată în  subordinea/coordonarea sa), exclusiv pentru îndeplinirea obiectivelor proiectului, </a:t>
            </a:r>
            <a:endParaRPr lang="ro-RO" dirty="0" smtClean="0">
              <a:latin typeface="Calibri" panose="020F0502020204030204" pitchFamily="34" charset="0"/>
              <a:cs typeface="Calibri" panose="020F0502020204030204" pitchFamily="34" charset="0"/>
            </a:endParaRPr>
          </a:p>
          <a:p>
            <a:pPr>
              <a:lnSpc>
                <a:spcPct val="130000"/>
              </a:lnSpc>
              <a:spcBef>
                <a:spcPts val="600"/>
              </a:spcBef>
            </a:pPr>
            <a:r>
              <a:rPr lang="ro-RO"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ATENȚIE !!! </a:t>
            </a:r>
            <a:r>
              <a:rPr lang="ro-RO" dirty="0" smtClean="0">
                <a:latin typeface="Calibri" panose="020F0502020204030204" pitchFamily="34" charset="0"/>
                <a:cs typeface="Calibri" panose="020F0502020204030204" pitchFamily="34" charset="0"/>
              </a:rPr>
              <a:t>- fără </a:t>
            </a:r>
            <a:r>
              <a:rPr lang="ro-RO" dirty="0">
                <a:latin typeface="Calibri" panose="020F0502020204030204" pitchFamily="34" charset="0"/>
                <a:cs typeface="Calibri" panose="020F0502020204030204" pitchFamily="34" charset="0"/>
              </a:rPr>
              <a:t>ca  structura respectivă să obțină venituri din îndeplinirea de activități aferente proiectului. </a:t>
            </a:r>
            <a:endParaRPr lang="ro-RO" dirty="0" smtClean="0">
              <a:latin typeface="Calibri" panose="020F0502020204030204" pitchFamily="34" charset="0"/>
              <a:cs typeface="Calibri" panose="020F0502020204030204" pitchFamily="34" charset="0"/>
            </a:endParaRPr>
          </a:p>
          <a:p>
            <a:pPr>
              <a:lnSpc>
                <a:spcPct val="130000"/>
              </a:lnSpc>
              <a:spcBef>
                <a:spcPts val="600"/>
              </a:spcBef>
            </a:pPr>
            <a:r>
              <a:rPr lang="ro-RO"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Modificările </a:t>
            </a:r>
            <a:r>
              <a:rPr lang="ro-RO"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asupra </a:t>
            </a:r>
            <a:r>
              <a:rPr lang="ro-RO"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bugetului </a:t>
            </a:r>
            <a:r>
              <a:rPr lang="ro-RO" dirty="0">
                <a:latin typeface="Calibri" panose="020F0502020204030204" pitchFamily="34" charset="0"/>
                <a:cs typeface="Calibri" panose="020F0502020204030204" pitchFamily="34" charset="0"/>
              </a:rPr>
              <a:t>proiectului </a:t>
            </a:r>
            <a:r>
              <a:rPr lang="ro-RO" dirty="0" smtClean="0">
                <a:latin typeface="Calibri" panose="020F0502020204030204" pitchFamily="34" charset="0"/>
                <a:cs typeface="Calibri" panose="020F0502020204030204" pitchFamily="34" charset="0"/>
              </a:rPr>
              <a:t>(conform art</a:t>
            </a:r>
            <a:r>
              <a:rPr lang="ro-RO" dirty="0">
                <a:latin typeface="Calibri" panose="020F0502020204030204" pitchFamily="34" charset="0"/>
                <a:cs typeface="Calibri" panose="020F0502020204030204" pitchFamily="34" charset="0"/>
              </a:rPr>
              <a:t>. 9 din </a:t>
            </a:r>
            <a:r>
              <a:rPr lang="ro-RO" dirty="0" smtClean="0">
                <a:latin typeface="Calibri" panose="020F0502020204030204" pitchFamily="34" charset="0"/>
                <a:cs typeface="Calibri" panose="020F0502020204030204" pitchFamily="34" charset="0"/>
              </a:rPr>
              <a:t>CG/art</a:t>
            </a:r>
            <a:r>
              <a:rPr lang="ro-RO" dirty="0">
                <a:latin typeface="Calibri" panose="020F0502020204030204" pitchFamily="34" charset="0"/>
                <a:cs typeface="Calibri" panose="020F0502020204030204" pitchFamily="34" charset="0"/>
              </a:rPr>
              <a:t>. 9 din </a:t>
            </a:r>
            <a:r>
              <a:rPr lang="ro-RO" dirty="0" smtClean="0">
                <a:latin typeface="Calibri" panose="020F0502020204030204" pitchFamily="34" charset="0"/>
                <a:cs typeface="Calibri" panose="020F0502020204030204" pitchFamily="34" charset="0"/>
              </a:rPr>
              <a:t>CS) </a:t>
            </a:r>
            <a:r>
              <a:rPr lang="ro-RO" b="1" dirty="0" smtClean="0">
                <a:latin typeface="Calibri" panose="020F0502020204030204" pitchFamily="34" charset="0"/>
                <a:cs typeface="Calibri" panose="020F0502020204030204" pitchFamily="34" charset="0"/>
              </a:rPr>
              <a:t>NU </a:t>
            </a:r>
            <a:r>
              <a:rPr lang="ro-RO" b="1" dirty="0">
                <a:latin typeface="Calibri" panose="020F0502020204030204" pitchFamily="34" charset="0"/>
                <a:cs typeface="Calibri" panose="020F0502020204030204" pitchFamily="34" charset="0"/>
              </a:rPr>
              <a:t>pot depăși valoarea totală de 5 milioane de euro</a:t>
            </a:r>
            <a:r>
              <a:rPr lang="ro-RO" dirty="0">
                <a:latin typeface="Calibri" panose="020F0502020204030204" pitchFamily="34" charset="0"/>
                <a:cs typeface="Calibri" panose="020F0502020204030204" pitchFamily="34" charset="0"/>
              </a:rPr>
              <a:t>, calculată la cursul Inforeuro din luna în care intervine modificarea </a:t>
            </a:r>
            <a:r>
              <a:rPr lang="ro-RO" dirty="0" smtClean="0">
                <a:latin typeface="Calibri" panose="020F0502020204030204" pitchFamily="34" charset="0"/>
                <a:cs typeface="Calibri" panose="020F0502020204030204" pitchFamily="34" charset="0"/>
              </a:rPr>
              <a:t>respectivă.</a:t>
            </a:r>
            <a:endParaRPr lang="ro-RO" dirty="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698807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54048"/>
            <a:ext cx="2133600" cy="365125"/>
          </a:xfrm>
        </p:spPr>
        <p:txBody>
          <a:bodyPr/>
          <a:lstStyle/>
          <a:p>
            <a:fld id="{FA2CE5B5-3460-44E8-BCF4-236084A3745A}" type="slidenum">
              <a:rPr lang="ro-RO" smtClean="0"/>
              <a:pPr/>
              <a:t>41</a:t>
            </a:fld>
            <a:endParaRPr lang="ro-RO"/>
          </a:p>
        </p:txBody>
      </p:sp>
      <p:sp>
        <p:nvSpPr>
          <p:cNvPr id="5" name="Rectangle 4"/>
          <p:cNvSpPr/>
          <p:nvPr/>
        </p:nvSpPr>
        <p:spPr>
          <a:xfrm>
            <a:off x="611560" y="908720"/>
            <a:ext cx="7992888" cy="4108817"/>
          </a:xfrm>
          <a:prstGeom prst="rect">
            <a:avLst/>
          </a:prstGeom>
        </p:spPr>
        <p:txBody>
          <a:bodyPr wrap="square">
            <a:spAutoFit/>
          </a:bodyPr>
          <a:lstStyle/>
          <a:p>
            <a:pPr marL="0" lvl="1" algn="just">
              <a:lnSpc>
                <a:spcPct val="130000"/>
              </a:lnSpc>
              <a:spcBef>
                <a:spcPts val="600"/>
              </a:spcBef>
            </a:pPr>
            <a:r>
              <a:rPr lang="x-none" b="1">
                <a:latin typeface="Calibri" panose="020F0502020204030204" pitchFamily="34" charset="0"/>
                <a:cs typeface="Calibri" panose="020F0502020204030204" pitchFamily="34" charset="0"/>
              </a:rPr>
              <a:t>CONDIȚII SPECIFICE </a:t>
            </a:r>
            <a:r>
              <a:rPr lang="ro-RO" b="1" dirty="0">
                <a:latin typeface="Calibri" panose="020F0502020204030204" pitchFamily="34" charset="0"/>
                <a:cs typeface="Calibri" panose="020F0502020204030204" pitchFamily="34" charset="0"/>
              </a:rPr>
              <a:t>P.I. </a:t>
            </a:r>
            <a:r>
              <a:rPr lang="x-none" b="1">
                <a:latin typeface="Calibri" panose="020F0502020204030204" pitchFamily="34" charset="0"/>
                <a:cs typeface="Calibri" panose="020F0502020204030204" pitchFamily="34" charset="0"/>
              </a:rPr>
              <a:t>6.1, POR 2014-2020</a:t>
            </a:r>
            <a:r>
              <a:rPr lang="ro-RO" b="1" dirty="0">
                <a:latin typeface="Calibri" panose="020F0502020204030204" pitchFamily="34" charset="0"/>
                <a:cs typeface="Calibri" panose="020F0502020204030204" pitchFamily="34" charset="0"/>
              </a:rPr>
              <a:t> !!!</a:t>
            </a:r>
          </a:p>
          <a:p>
            <a:pPr marL="285750" lvl="1" indent="-285750" algn="just">
              <a:lnSpc>
                <a:spcPct val="120000"/>
              </a:lnSpc>
              <a:buFont typeface="Arial" panose="020B0604020202020204" pitchFamily="34" charset="0"/>
              <a:buChar char="•"/>
            </a:pPr>
            <a:r>
              <a:rPr lang="ro-RO" b="1" dirty="0">
                <a:latin typeface="Calibri" panose="020F0502020204030204" pitchFamily="34" charset="0"/>
                <a:cs typeface="Calibri" panose="020F0502020204030204" pitchFamily="34" charset="0"/>
              </a:rPr>
              <a:t>Dacă NU</a:t>
            </a:r>
            <a:r>
              <a:rPr lang="x-none" b="1">
                <a:latin typeface="Calibri" panose="020F0502020204030204" pitchFamily="34" charset="0"/>
                <a:cs typeface="Calibri" panose="020F0502020204030204" pitchFamily="34" charset="0"/>
              </a:rPr>
              <a:t> sunt atinse obiectivele </a:t>
            </a:r>
            <a:r>
              <a:rPr lang="x-none">
                <a:latin typeface="Calibri" panose="020F0502020204030204" pitchFamily="34" charset="0"/>
                <a:cs typeface="Calibri" panose="020F0502020204030204" pitchFamily="34" charset="0"/>
              </a:rPr>
              <a:t>de conectivitate la coridoarele TEN T, AM va rezilia contractul de finanțare</a:t>
            </a:r>
            <a:r>
              <a:rPr lang="ro-RO" dirty="0">
                <a:latin typeface="Calibri" panose="020F0502020204030204" pitchFamily="34" charset="0"/>
                <a:cs typeface="Calibri" panose="020F0502020204030204" pitchFamily="34" charset="0"/>
              </a:rPr>
              <a:t>;</a:t>
            </a:r>
          </a:p>
          <a:p>
            <a:pPr marL="285750" lvl="1" indent="-285750" algn="just">
              <a:lnSpc>
                <a:spcPct val="120000"/>
              </a:lnSpc>
              <a:buFont typeface="Arial" panose="020B0604020202020204" pitchFamily="34" charset="0"/>
              <a:buChar char="•"/>
            </a:pPr>
            <a:r>
              <a:rPr lang="vi-VN" b="1" dirty="0">
                <a:latin typeface="Calibri" panose="020F0502020204030204" pitchFamily="34" charset="0"/>
                <a:cs typeface="Calibri" panose="020F0502020204030204" pitchFamily="34" charset="0"/>
              </a:rPr>
              <a:t>Dacă</a:t>
            </a:r>
            <a:r>
              <a:rPr lang="ro-RO" b="1" dirty="0">
                <a:latin typeface="Calibri" panose="020F0502020204030204" pitchFamily="34" charset="0"/>
                <a:cs typeface="Calibri" panose="020F0502020204030204" pitchFamily="34" charset="0"/>
              </a:rPr>
              <a:t> NU</a:t>
            </a:r>
            <a:r>
              <a:rPr lang="x-none" b="1">
                <a:latin typeface="Calibri" panose="020F0502020204030204" pitchFamily="34" charset="0"/>
                <a:cs typeface="Calibri" panose="020F0502020204030204" pitchFamily="34" charset="0"/>
              </a:rPr>
              <a:t> sunt realizate </a:t>
            </a:r>
            <a:r>
              <a:rPr lang="x-none">
                <a:latin typeface="Calibri" panose="020F0502020204030204" pitchFamily="34" charset="0"/>
                <a:cs typeface="Calibri" panose="020F0502020204030204" pitchFamily="34" charset="0"/>
              </a:rPr>
              <a:t>unul sau mai multe/segmente din traseul ce asigura conectivitatea la coridoarele TEN T</a:t>
            </a:r>
            <a:r>
              <a:rPr lang="ro-RO" dirty="0">
                <a:latin typeface="Calibri" panose="020F0502020204030204" pitchFamily="34" charset="0"/>
                <a:cs typeface="Calibri" panose="020F0502020204030204" pitchFamily="34" charset="0"/>
              </a:rPr>
              <a:t> - </a:t>
            </a:r>
            <a:r>
              <a:rPr lang="x-none">
                <a:latin typeface="Calibri" panose="020F0502020204030204" pitchFamily="34" charset="0"/>
                <a:cs typeface="Calibri" panose="020F0502020204030204" pitchFamily="34" charset="0"/>
              </a:rPr>
              <a:t>contract</a:t>
            </a:r>
            <a:r>
              <a:rPr lang="ro-RO" dirty="0">
                <a:latin typeface="Calibri" panose="020F0502020204030204" pitchFamily="34" charset="0"/>
                <a:cs typeface="Calibri" panose="020F0502020204030204" pitchFamily="34" charset="0"/>
              </a:rPr>
              <a:t>ul</a:t>
            </a:r>
            <a:r>
              <a:rPr lang="x-none">
                <a:latin typeface="Calibri" panose="020F0502020204030204" pitchFamily="34" charset="0"/>
                <a:cs typeface="Calibri" panose="020F0502020204030204" pitchFamily="34" charset="0"/>
              </a:rPr>
              <a:t> de finanțare se suspendă pe o perioada de maxim 6 luni</a:t>
            </a:r>
            <a:r>
              <a:rPr lang="ro-RO" dirty="0">
                <a:latin typeface="Calibri" panose="020F0502020204030204" pitchFamily="34" charset="0"/>
                <a:cs typeface="Calibri" panose="020F0502020204030204" pitchFamily="34" charset="0"/>
              </a:rPr>
              <a:t> - </a:t>
            </a:r>
            <a:r>
              <a:rPr lang="x-none">
                <a:latin typeface="Calibri" panose="020F0502020204030204" pitchFamily="34" charset="0"/>
                <a:cs typeface="Calibri" panose="020F0502020204030204" pitchFamily="34" charset="0"/>
              </a:rPr>
              <a:t>Beneficiarul are obligația de a identifica alte surse de finanțare pentru segmentele respective</a:t>
            </a:r>
            <a:r>
              <a:rPr lang="ro-RO" dirty="0">
                <a:latin typeface="Calibri" panose="020F0502020204030204" pitchFamily="34" charset="0"/>
                <a:cs typeface="Calibri" panose="020F0502020204030204" pitchFamily="34" charset="0"/>
              </a:rPr>
              <a:t> – în caz contrar AM </a:t>
            </a:r>
            <a:r>
              <a:rPr lang="x-none">
                <a:latin typeface="Calibri" panose="020F0502020204030204" pitchFamily="34" charset="0"/>
                <a:cs typeface="Calibri" panose="020F0502020204030204" pitchFamily="34" charset="0"/>
              </a:rPr>
              <a:t>va rezilia contractul de finanțare</a:t>
            </a:r>
            <a:r>
              <a:rPr lang="ro-RO"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p>
            <a:pPr marL="285750" lvl="1" indent="-285750" algn="just">
              <a:lnSpc>
                <a:spcPct val="120000"/>
              </a:lnSpc>
              <a:buFont typeface="Arial" panose="020B0604020202020204" pitchFamily="34" charset="0"/>
              <a:buChar char="•"/>
            </a:pPr>
            <a:r>
              <a:rPr lang="x-none">
                <a:latin typeface="Calibri" panose="020F0502020204030204" pitchFamily="34" charset="0"/>
                <a:cs typeface="Calibri" panose="020F0502020204030204" pitchFamily="34" charset="0"/>
              </a:rPr>
              <a:t>În cazul proiectelor în parteneriat, pe mai mult</a:t>
            </a:r>
            <a:r>
              <a:rPr lang="ro-RO" dirty="0">
                <a:latin typeface="Calibri" panose="020F0502020204030204" pitchFamily="34" charset="0"/>
                <a:cs typeface="Calibri" panose="020F0502020204030204" pitchFamily="34" charset="0"/>
              </a:rPr>
              <a:t>e</a:t>
            </a:r>
            <a:r>
              <a:rPr lang="x-none">
                <a:latin typeface="Calibri" panose="020F0502020204030204" pitchFamily="34" charset="0"/>
                <a:cs typeface="Calibri" panose="020F0502020204030204" pitchFamily="34" charset="0"/>
              </a:rPr>
              <a:t> județe, rezilierea unui contract de lucrări pe teritoriul </a:t>
            </a:r>
            <a:r>
              <a:rPr lang="ro-RO" dirty="0">
                <a:latin typeface="Calibri" panose="020F0502020204030204" pitchFamily="34" charset="0"/>
                <a:cs typeface="Calibri" panose="020F0502020204030204" pitchFamily="34" charset="0"/>
              </a:rPr>
              <a:t>la unul din </a:t>
            </a:r>
            <a:r>
              <a:rPr lang="x-none">
                <a:latin typeface="Calibri" panose="020F0502020204030204" pitchFamily="34" charset="0"/>
                <a:cs typeface="Calibri" panose="020F0502020204030204" pitchFamily="34" charset="0"/>
              </a:rPr>
              <a:t>județe sau nerealizarea unui segment din traseu </a:t>
            </a:r>
            <a:r>
              <a:rPr lang="ro-RO" b="1" dirty="0">
                <a:latin typeface="Calibri" panose="020F0502020204030204" pitchFamily="34" charset="0"/>
                <a:cs typeface="Calibri" panose="020F0502020204030204" pitchFamily="34" charset="0"/>
              </a:rPr>
              <a:t>NU</a:t>
            </a:r>
            <a:r>
              <a:rPr lang="x-none">
                <a:latin typeface="Calibri" panose="020F0502020204030204" pitchFamily="34" charset="0"/>
                <a:cs typeface="Calibri" panose="020F0502020204030204" pitchFamily="34" charset="0"/>
              </a:rPr>
              <a:t> conduce la rezilierea contract</a:t>
            </a:r>
            <a:r>
              <a:rPr lang="ro-RO" dirty="0">
                <a:latin typeface="Calibri" panose="020F0502020204030204" pitchFamily="34" charset="0"/>
                <a:cs typeface="Calibri" panose="020F0502020204030204" pitchFamily="34" charset="0"/>
              </a:rPr>
              <a:t>ului</a:t>
            </a:r>
            <a:r>
              <a:rPr lang="x-none">
                <a:latin typeface="Calibri" panose="020F0502020204030204" pitchFamily="34" charset="0"/>
                <a:cs typeface="Calibri" panose="020F0502020204030204" pitchFamily="34" charset="0"/>
              </a:rPr>
              <a:t> de finanțare, </a:t>
            </a:r>
            <a:r>
              <a:rPr lang="ro-RO" dirty="0">
                <a:latin typeface="Calibri" panose="020F0502020204030204" pitchFamily="34" charset="0"/>
                <a:cs typeface="Calibri" panose="020F0502020204030204" pitchFamily="34" charset="0"/>
              </a:rPr>
              <a:t>dacă se asigură </a:t>
            </a:r>
            <a:r>
              <a:rPr lang="x-none">
                <a:latin typeface="Calibri" panose="020F0502020204030204" pitchFamily="34" charset="0"/>
                <a:cs typeface="Calibri" panose="020F0502020204030204" pitchFamily="34" charset="0"/>
              </a:rPr>
              <a:t>conectivit</a:t>
            </a:r>
            <a:r>
              <a:rPr lang="ro-RO" dirty="0">
                <a:latin typeface="Calibri" panose="020F0502020204030204" pitchFamily="34" charset="0"/>
                <a:cs typeface="Calibri" panose="020F0502020204030204" pitchFamily="34" charset="0"/>
              </a:rPr>
              <a:t>atea</a:t>
            </a:r>
            <a:r>
              <a:rPr lang="x-none">
                <a:latin typeface="Calibri" panose="020F0502020204030204" pitchFamily="34" charset="0"/>
                <a:cs typeface="Calibri" panose="020F0502020204030204" pitchFamily="34" charset="0"/>
              </a:rPr>
              <a:t> la coridoarele TEN T a segmentelor realizate</a:t>
            </a:r>
            <a:r>
              <a:rPr lang="ro-RO" dirty="0">
                <a:latin typeface="Calibri" panose="020F0502020204030204" pitchFamily="34" charset="0"/>
                <a:cs typeface="Calibri" panose="020F0502020204030204" pitchFamily="34" charset="0"/>
              </a:rPr>
              <a:t>;</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21710420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88224" y="6482123"/>
            <a:ext cx="2133600" cy="365125"/>
          </a:xfrm>
        </p:spPr>
        <p:txBody>
          <a:bodyPr/>
          <a:lstStyle/>
          <a:p>
            <a:fld id="{FA2CE5B5-3460-44E8-BCF4-236084A3745A}" type="slidenum">
              <a:rPr lang="ro-RO" smtClean="0"/>
              <a:pPr/>
              <a:t>42</a:t>
            </a:fld>
            <a:endParaRPr lang="ro-RO"/>
          </a:p>
        </p:txBody>
      </p:sp>
      <p:sp>
        <p:nvSpPr>
          <p:cNvPr id="5" name="Rectangle 4"/>
          <p:cNvSpPr/>
          <p:nvPr/>
        </p:nvSpPr>
        <p:spPr>
          <a:xfrm>
            <a:off x="350952" y="908720"/>
            <a:ext cx="8568952" cy="4721292"/>
          </a:xfrm>
          <a:prstGeom prst="rect">
            <a:avLst/>
          </a:prstGeom>
        </p:spPr>
        <p:txBody>
          <a:bodyPr wrap="square">
            <a:spAutoFit/>
          </a:bodyPr>
          <a:lstStyle/>
          <a:p>
            <a:pPr>
              <a:lnSpc>
                <a:spcPct val="130000"/>
              </a:lnSpc>
              <a:spcBef>
                <a:spcPts val="600"/>
              </a:spcBef>
            </a:pPr>
            <a:r>
              <a:rPr lang="x-none" b="1">
                <a:latin typeface="Calibri" panose="020F0502020204030204" pitchFamily="34" charset="0"/>
                <a:cs typeface="Calibri" panose="020F0502020204030204" pitchFamily="34" charset="0"/>
              </a:rPr>
              <a:t>CONDIȚII SPECIFICE </a:t>
            </a:r>
            <a:r>
              <a:rPr lang="ro-RO" b="1" dirty="0">
                <a:latin typeface="Calibri" panose="020F0502020204030204" pitchFamily="34" charset="0"/>
                <a:cs typeface="Calibri" panose="020F0502020204030204" pitchFamily="34" charset="0"/>
              </a:rPr>
              <a:t>P.I. </a:t>
            </a:r>
            <a:r>
              <a:rPr lang="x-none" b="1">
                <a:latin typeface="Calibri" panose="020F0502020204030204" pitchFamily="34" charset="0"/>
                <a:cs typeface="Calibri" panose="020F0502020204030204" pitchFamily="34" charset="0"/>
              </a:rPr>
              <a:t>6.1, POR 2014-2020</a:t>
            </a:r>
            <a:r>
              <a:rPr lang="ro-RO" b="1" dirty="0">
                <a:latin typeface="Calibri" panose="020F0502020204030204" pitchFamily="34" charset="0"/>
                <a:cs typeface="Calibri" panose="020F0502020204030204" pitchFamily="34" charset="0"/>
              </a:rPr>
              <a:t> !!!</a:t>
            </a:r>
          </a:p>
          <a:p>
            <a:pPr>
              <a:lnSpc>
                <a:spcPct val="130000"/>
              </a:lnSpc>
              <a:spcBef>
                <a:spcPts val="600"/>
              </a:spcBef>
            </a:pPr>
            <a:r>
              <a:rPr lang="ro-RO" b="1" dirty="0">
                <a:latin typeface="Calibri" panose="020F0502020204030204" pitchFamily="34" charset="0"/>
                <a:cs typeface="Calibri" panose="020F0502020204030204" pitchFamily="34" charset="0"/>
              </a:rPr>
              <a:t>P</a:t>
            </a:r>
            <a:r>
              <a:rPr lang="x-none" b="1">
                <a:latin typeface="Calibri" panose="020F0502020204030204" pitchFamily="34" charset="0"/>
                <a:cs typeface="Calibri" panose="020F0502020204030204" pitchFamily="34" charset="0"/>
              </a:rPr>
              <a:t>entru proiectele contractate la faza SF/DALI</a:t>
            </a:r>
            <a:endParaRPr lang="ro-RO" b="1" dirty="0">
              <a:latin typeface="Calibri" panose="020F0502020204030204" pitchFamily="34" charset="0"/>
              <a:cs typeface="Calibri" panose="020F0502020204030204" pitchFamily="34" charset="0"/>
            </a:endParaRPr>
          </a:p>
          <a:p>
            <a:pPr marL="285750" indent="-285750" algn="just">
              <a:lnSpc>
                <a:spcPct val="13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T</a:t>
            </a:r>
            <a:r>
              <a:rPr lang="x-none">
                <a:latin typeface="Calibri" panose="020F0502020204030204" pitchFamily="34" charset="0"/>
                <a:cs typeface="Calibri" panose="020F0502020204030204" pitchFamily="34" charset="0"/>
              </a:rPr>
              <a:t>ermenul de 6 (șase) luni pentru începerea executării contractului </a:t>
            </a:r>
            <a:r>
              <a:rPr lang="ro-RO" dirty="0">
                <a:latin typeface="Calibri" panose="020F0502020204030204" pitchFamily="34" charset="0"/>
                <a:cs typeface="Calibri" panose="020F0502020204030204" pitchFamily="34" charset="0"/>
              </a:rPr>
              <a:t>se reduce la max.</a:t>
            </a:r>
            <a:r>
              <a:rPr lang="x-none">
                <a:latin typeface="Calibri" panose="020F0502020204030204" pitchFamily="34" charset="0"/>
                <a:cs typeface="Calibri" panose="020F0502020204030204" pitchFamily="34" charset="0"/>
              </a:rPr>
              <a:t> 2 luni</a:t>
            </a:r>
            <a:r>
              <a:rPr lang="ro-RO" dirty="0">
                <a:latin typeface="Calibri" panose="020F0502020204030204" pitchFamily="34" charset="0"/>
                <a:cs typeface="Calibri" panose="020F0502020204030204" pitchFamily="34" charset="0"/>
              </a:rPr>
              <a:t> pentru </a:t>
            </a:r>
            <a:r>
              <a:rPr lang="x-none">
                <a:latin typeface="Calibri" panose="020F0502020204030204" pitchFamily="34" charset="0"/>
                <a:cs typeface="Calibri" panose="020F0502020204030204" pitchFamily="34" charset="0"/>
              </a:rPr>
              <a:t>lansarea achiziției </a:t>
            </a:r>
            <a:r>
              <a:rPr lang="ro-RO" dirty="0">
                <a:latin typeface="Calibri" panose="020F0502020204030204" pitchFamily="34" charset="0"/>
                <a:cs typeface="Calibri" panose="020F0502020204030204" pitchFamily="34" charset="0"/>
              </a:rPr>
              <a:t>PT;</a:t>
            </a:r>
          </a:p>
          <a:p>
            <a:pPr marL="285750" indent="-285750" algn="just">
              <a:lnSpc>
                <a:spcPct val="13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T</a:t>
            </a:r>
            <a:r>
              <a:rPr lang="x-none">
                <a:latin typeface="Calibri" panose="020F0502020204030204" pitchFamily="34" charset="0"/>
                <a:cs typeface="Calibri" panose="020F0502020204030204" pitchFamily="34" charset="0"/>
              </a:rPr>
              <a:t>ermenul maxim pentru lansarea achiziției de execuție lucrări este de 9 luni</a:t>
            </a:r>
            <a:r>
              <a:rPr lang="ro-RO" dirty="0">
                <a:latin typeface="Calibri" panose="020F0502020204030204" pitchFamily="34" charset="0"/>
                <a:cs typeface="Calibri" panose="020F0502020204030204" pitchFamily="34" charset="0"/>
              </a:rPr>
              <a:t>;</a:t>
            </a:r>
          </a:p>
          <a:p>
            <a:pPr marL="285750" indent="-285750" algn="just">
              <a:lnSpc>
                <a:spcPct val="130000"/>
              </a:lnSpc>
              <a:spcBef>
                <a:spcPts val="600"/>
              </a:spcBef>
              <a:buFont typeface="Arial" panose="020B0604020202020204" pitchFamily="34" charset="0"/>
              <a:buChar char="•"/>
            </a:pPr>
            <a:r>
              <a:rPr lang="x-none" b="1">
                <a:latin typeface="Calibri" panose="020F0502020204030204" pitchFamily="34" charset="0"/>
                <a:cs typeface="Calibri" panose="020F0502020204030204" pitchFamily="34" charset="0"/>
              </a:rPr>
              <a:t>Modificările bugetului </a:t>
            </a:r>
            <a:r>
              <a:rPr lang="x-none">
                <a:latin typeface="Calibri" panose="020F0502020204030204" pitchFamily="34" charset="0"/>
                <a:cs typeface="Calibri" panose="020F0502020204030204" pitchFamily="34" charset="0"/>
              </a:rPr>
              <a:t>proiectului </a:t>
            </a:r>
            <a:r>
              <a:rPr lang="ro-RO" dirty="0">
                <a:latin typeface="Calibri" panose="020F0502020204030204" pitchFamily="34" charset="0"/>
                <a:cs typeface="Calibri" panose="020F0502020204030204" pitchFamily="34" charset="0"/>
              </a:rPr>
              <a:t>conform </a:t>
            </a:r>
            <a:r>
              <a:rPr lang="x-none">
                <a:latin typeface="Calibri" panose="020F0502020204030204" pitchFamily="34" charset="0"/>
                <a:cs typeface="Calibri" panose="020F0502020204030204" pitchFamily="34" charset="0"/>
              </a:rPr>
              <a:t>art. 9 din Condiții Generale și respectiv art. 9 din Condiții Specifice </a:t>
            </a:r>
            <a:r>
              <a:rPr lang="ro-RO" b="1" dirty="0">
                <a:latin typeface="Calibri" panose="020F0502020204030204" pitchFamily="34" charset="0"/>
                <a:cs typeface="Calibri" panose="020F0502020204030204" pitchFamily="34" charset="0"/>
              </a:rPr>
              <a:t>NU</a:t>
            </a:r>
            <a:r>
              <a:rPr lang="x-none" b="1">
                <a:latin typeface="Calibri" panose="020F0502020204030204" pitchFamily="34" charset="0"/>
                <a:cs typeface="Calibri" panose="020F0502020204030204" pitchFamily="34" charset="0"/>
              </a:rPr>
              <a:t> poate depăși valoarea totală de 74,5 milioane de euro</a:t>
            </a:r>
            <a:r>
              <a:rPr lang="x-none">
                <a:latin typeface="Calibri" panose="020F0502020204030204" pitchFamily="34" charset="0"/>
                <a:cs typeface="Calibri" panose="020F0502020204030204" pitchFamily="34" charset="0"/>
              </a:rPr>
              <a:t>, calculată la cursul Inforeuro din luna în care intervine modificarea respectivă</a:t>
            </a:r>
            <a:r>
              <a:rPr lang="ro-RO" dirty="0">
                <a:latin typeface="Calibri" panose="020F0502020204030204" pitchFamily="34" charset="0"/>
                <a:cs typeface="Calibri" panose="020F0502020204030204" pitchFamily="34" charset="0"/>
              </a:rPr>
              <a:t>;</a:t>
            </a:r>
          </a:p>
          <a:p>
            <a:pPr lvl="0" algn="just">
              <a:lnSpc>
                <a:spcPct val="130000"/>
              </a:lnSpc>
            </a:pPr>
            <a:r>
              <a:rPr lang="x-none" b="1">
                <a:latin typeface="Calibri" panose="020F0502020204030204" pitchFamily="34" charset="0"/>
                <a:cs typeface="Calibri" panose="020F0502020204030204" pitchFamily="34" charset="0"/>
              </a:rPr>
              <a:t>Beneficiarul se obligă </a:t>
            </a:r>
            <a:r>
              <a:rPr lang="x-none">
                <a:latin typeface="Calibri" panose="020F0502020204030204" pitchFamily="34" charset="0"/>
                <a:cs typeface="Calibri" panose="020F0502020204030204" pitchFamily="34" charset="0"/>
              </a:rPr>
              <a:t>ca până la finalizarea perioadei </a:t>
            </a:r>
            <a:r>
              <a:rPr lang="ro-RO" dirty="0">
                <a:latin typeface="Calibri" panose="020F0502020204030204" pitchFamily="34" charset="0"/>
                <a:cs typeface="Calibri" panose="020F0502020204030204" pitchFamily="34" charset="0"/>
              </a:rPr>
              <a:t>de durabilitate, </a:t>
            </a:r>
            <a:r>
              <a:rPr lang="x-none">
                <a:latin typeface="Calibri" panose="020F0502020204030204" pitchFamily="34" charset="0"/>
                <a:cs typeface="Calibri" panose="020F0502020204030204" pitchFamily="34" charset="0"/>
              </a:rPr>
              <a:t>să asigure/</a:t>
            </a:r>
            <a:r>
              <a:rPr lang="ro-RO" dirty="0">
                <a:latin typeface="Calibri" panose="020F0502020204030204" pitchFamily="34" charset="0"/>
                <a:cs typeface="Calibri" panose="020F0502020204030204" pitchFamily="34" charset="0"/>
              </a:rPr>
              <a:t> </a:t>
            </a:r>
            <a:r>
              <a:rPr lang="x-none">
                <a:latin typeface="Calibri" panose="020F0502020204030204" pitchFamily="34" charset="0"/>
                <a:cs typeface="Calibri" panose="020F0502020204030204" pitchFamily="34" charset="0"/>
              </a:rPr>
              <a:t>respecte următoarele elemente </a:t>
            </a:r>
            <a:r>
              <a:rPr lang="en-US" dirty="0">
                <a:latin typeface="Calibri" panose="020F0502020204030204" pitchFamily="34" charset="0"/>
                <a:cs typeface="Calibri" panose="020F0502020204030204" pitchFamily="34" charset="0"/>
              </a:rPr>
              <a:t>din </a:t>
            </a:r>
            <a:r>
              <a:rPr lang="x-none">
                <a:latin typeface="Calibri" panose="020F0502020204030204" pitchFamily="34" charset="0"/>
                <a:cs typeface="Calibri" panose="020F0502020204030204" pitchFamily="34" charset="0"/>
              </a:rPr>
              <a:t>Cererea de finanțare:</a:t>
            </a:r>
            <a:endParaRPr lang="ro-RO" dirty="0">
              <a:latin typeface="Calibri" panose="020F0502020204030204" pitchFamily="34" charset="0"/>
              <a:cs typeface="Calibri" panose="020F0502020204030204" pitchFamily="34" charset="0"/>
            </a:endParaRPr>
          </a:p>
          <a:p>
            <a:pPr marL="285750" lvl="0" indent="-285750" algn="just">
              <a:lnSpc>
                <a:spcPct val="130000"/>
              </a:lnSpc>
              <a:buFont typeface="Arial" panose="020B0604020202020204" pitchFamily="34" charset="0"/>
              <a:buChar char="•"/>
            </a:pPr>
            <a:r>
              <a:rPr lang="x-none">
                <a:latin typeface="Calibri" panose="020F0502020204030204" pitchFamily="34" charset="0"/>
                <a:cs typeface="Calibri" panose="020F0502020204030204" pitchFamily="34" charset="0"/>
              </a:rPr>
              <a:t>nivelul parametrilor tehnici asumați prin proiect referitori la: portanță, viteza medie de deplasare, elemente de siguranța rutieră, </a:t>
            </a:r>
            <a:r>
              <a:rPr lang="ro-RO" dirty="0">
                <a:latin typeface="Calibri" panose="020F0502020204030204" pitchFamily="34" charset="0"/>
                <a:cs typeface="Calibri" panose="020F0502020204030204" pitchFamily="34" charset="0"/>
              </a:rPr>
              <a:t>etc.;</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2177024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634710" y="6473940"/>
            <a:ext cx="2133600" cy="365125"/>
          </a:xfrm>
        </p:spPr>
        <p:txBody>
          <a:bodyPr/>
          <a:lstStyle/>
          <a:p>
            <a:fld id="{FA2CE5B5-3460-44E8-BCF4-236084A3745A}" type="slidenum">
              <a:rPr lang="ro-RO" smtClean="0"/>
              <a:pPr/>
              <a:t>43</a:t>
            </a:fld>
            <a:endParaRPr lang="ro-RO"/>
          </a:p>
        </p:txBody>
      </p:sp>
      <p:sp>
        <p:nvSpPr>
          <p:cNvPr id="5" name="Rectangle 4"/>
          <p:cNvSpPr/>
          <p:nvPr/>
        </p:nvSpPr>
        <p:spPr>
          <a:xfrm>
            <a:off x="579309" y="980728"/>
            <a:ext cx="8221694" cy="4738477"/>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x-none" b="1" smtClean="0">
                <a:latin typeface="Calibri" panose="020F0502020204030204" pitchFamily="34" charset="0"/>
                <a:cs typeface="Calibri" panose="020F0502020204030204" pitchFamily="34" charset="0"/>
              </a:rPr>
              <a:t>6.1</a:t>
            </a:r>
            <a:r>
              <a:rPr lang="x-none" b="1">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POR 2014-2020</a:t>
            </a:r>
            <a:r>
              <a:rPr lang="ro-RO" b="1" dirty="0" smtClean="0">
                <a:latin typeface="Calibri" panose="020F0502020204030204" pitchFamily="34" charset="0"/>
                <a:cs typeface="Calibri" panose="020F0502020204030204" pitchFamily="34" charset="0"/>
              </a:rPr>
              <a:t> !!!</a:t>
            </a:r>
          </a:p>
          <a:p>
            <a:pPr lvl="0">
              <a:lnSpc>
                <a:spcPct val="130000"/>
              </a:lnSpc>
            </a:pPr>
            <a:r>
              <a:rPr lang="x-none" b="1" smtClean="0">
                <a:latin typeface="Calibri" panose="020F0502020204030204" pitchFamily="34" charset="0"/>
                <a:cs typeface="Calibri" panose="020F0502020204030204" pitchFamily="34" charset="0"/>
              </a:rPr>
              <a:t>Beneficiarul </a:t>
            </a:r>
            <a:r>
              <a:rPr lang="x-none" b="1">
                <a:latin typeface="Calibri" panose="020F0502020204030204" pitchFamily="34" charset="0"/>
                <a:cs typeface="Calibri" panose="020F0502020204030204" pitchFamily="34" charset="0"/>
              </a:rPr>
              <a:t>se obligă să asigure/</a:t>
            </a:r>
            <a:r>
              <a:rPr lang="ro-RO" b="1" dirty="0">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respecte</a:t>
            </a:r>
            <a:r>
              <a:rPr lang="ro-RO" b="1" dirty="0" smtClean="0">
                <a:latin typeface="Calibri" panose="020F0502020204030204" pitchFamily="34" charset="0"/>
                <a:cs typeface="Calibri" panose="020F0502020204030204" pitchFamily="34" charset="0"/>
              </a:rPr>
              <a:t>:</a:t>
            </a:r>
          </a:p>
          <a:p>
            <a:pPr marL="285750" lvl="0" indent="-285750" algn="just">
              <a:lnSpc>
                <a:spcPct val="130000"/>
              </a:lnSpc>
              <a:buFont typeface="Arial" panose="020B0604020202020204" pitchFamily="34" charset="0"/>
              <a:buChar char="•"/>
            </a:pPr>
            <a:r>
              <a:rPr lang="x-none" smtClean="0">
                <a:latin typeface="Calibri" panose="020F0502020204030204" pitchFamily="34" charset="0"/>
                <a:cs typeface="Calibri" panose="020F0502020204030204" pitchFamily="34" charset="0"/>
              </a:rPr>
              <a:t>menținerea </a:t>
            </a:r>
            <a:r>
              <a:rPr lang="x-none">
                <a:latin typeface="Calibri" panose="020F0502020204030204" pitchFamily="34" charset="0"/>
                <a:cs typeface="Calibri" panose="020F0502020204030204" pitchFamily="34" charset="0"/>
              </a:rPr>
              <a:t>în stare optimă a stațiilor de călători modernizate/construite prin </a:t>
            </a:r>
            <a:r>
              <a:rPr lang="x-none" smtClean="0">
                <a:latin typeface="Calibri" panose="020F0502020204030204" pitchFamily="34" charset="0"/>
                <a:cs typeface="Calibri" panose="020F0502020204030204" pitchFamily="34" charset="0"/>
              </a:rPr>
              <a:t>proiect</a:t>
            </a:r>
            <a:r>
              <a:rPr lang="ro-RO" dirty="0" smtClean="0">
                <a:latin typeface="Calibri" panose="020F0502020204030204" pitchFamily="34" charset="0"/>
                <a:cs typeface="Calibri" panose="020F0502020204030204" pitchFamily="34" charset="0"/>
              </a:rPr>
              <a:t>;</a:t>
            </a:r>
          </a:p>
          <a:p>
            <a:pPr marL="285750" lvl="0" indent="-285750" algn="just">
              <a:lnSpc>
                <a:spcPct val="130000"/>
              </a:lnSpc>
              <a:buFont typeface="Arial" panose="020B0604020202020204" pitchFamily="34" charset="0"/>
              <a:buChar char="•"/>
            </a:pPr>
            <a:r>
              <a:rPr lang="x-none" smtClean="0">
                <a:latin typeface="Calibri" panose="020F0502020204030204" pitchFamily="34" charset="0"/>
                <a:cs typeface="Calibri" panose="020F0502020204030204" pitchFamily="34" charset="0"/>
              </a:rPr>
              <a:t>menținerea </a:t>
            </a:r>
            <a:r>
              <a:rPr lang="x-none">
                <a:latin typeface="Calibri" panose="020F0502020204030204" pitchFamily="34" charset="0"/>
                <a:cs typeface="Calibri" panose="020F0502020204030204" pitchFamily="34" charset="0"/>
              </a:rPr>
              <a:t>în stare optimă a pistelor de bicicliști, trotuarelor </a:t>
            </a:r>
            <a:r>
              <a:rPr lang="x-none" smtClean="0">
                <a:latin typeface="Calibri" panose="020F0502020204030204" pitchFamily="34" charset="0"/>
                <a:cs typeface="Calibri" panose="020F0502020204030204" pitchFamily="34" charset="0"/>
              </a:rPr>
              <a:t>modernizate/</a:t>
            </a:r>
            <a:r>
              <a:rPr lang="ro-RO" dirty="0" smtClean="0">
                <a:latin typeface="Calibri" panose="020F0502020204030204" pitchFamily="34" charset="0"/>
                <a:cs typeface="Calibri" panose="020F0502020204030204" pitchFamily="34" charset="0"/>
              </a:rPr>
              <a:t> </a:t>
            </a:r>
            <a:r>
              <a:rPr lang="x-none" smtClean="0">
                <a:latin typeface="Calibri" panose="020F0502020204030204" pitchFamily="34" charset="0"/>
                <a:cs typeface="Calibri" panose="020F0502020204030204" pitchFamily="34" charset="0"/>
              </a:rPr>
              <a:t>construite</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a:p>
            <a:pPr marL="285750" lvl="0" indent="-285750">
              <a:lnSpc>
                <a:spcPct val="130000"/>
              </a:lnSpc>
              <a:buFont typeface="Arial" panose="020B0604020202020204" pitchFamily="34" charset="0"/>
              <a:buChar char="•"/>
            </a:pPr>
            <a:r>
              <a:rPr lang="x-none">
                <a:latin typeface="Calibri" panose="020F0502020204030204" pitchFamily="34" charset="0"/>
                <a:cs typeface="Calibri" panose="020F0502020204030204" pitchFamily="34" charset="0"/>
              </a:rPr>
              <a:t>menținerea în stare optimă a aliniamentelor de arbori situate de-a lungul cailor de transport și investițiilor suplimentare pentru protecția drumului respectiv față de efectele generate de condiții meteorologice </a:t>
            </a:r>
            <a:r>
              <a:rPr lang="x-none" smtClean="0">
                <a:latin typeface="Calibri" panose="020F0502020204030204" pitchFamily="34" charset="0"/>
                <a:cs typeface="Calibri" panose="020F0502020204030204" pitchFamily="34" charset="0"/>
              </a:rPr>
              <a:t>extreme</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a:p>
            <a:pPr marL="285750" lvl="0" indent="-285750">
              <a:lnSpc>
                <a:spcPct val="130000"/>
              </a:lnSpc>
              <a:buFont typeface="Arial" panose="020B0604020202020204" pitchFamily="34" charset="0"/>
              <a:buChar char="•"/>
            </a:pPr>
            <a:r>
              <a:rPr lang="x-none" smtClean="0">
                <a:latin typeface="Calibri" panose="020F0502020204030204" pitchFamily="34" charset="0"/>
                <a:cs typeface="Calibri" panose="020F0502020204030204" pitchFamily="34" charset="0"/>
              </a:rPr>
              <a:t>recomandările </a:t>
            </a:r>
            <a:r>
              <a:rPr lang="x-none">
                <a:latin typeface="Calibri" panose="020F0502020204030204" pitchFamily="34" charset="0"/>
                <a:cs typeface="Calibri" panose="020F0502020204030204" pitchFamily="34" charset="0"/>
              </a:rPr>
              <a:t>ce rezultă din auditul de siguranță rutieră</a:t>
            </a:r>
            <a:r>
              <a:rPr lang="x-none" smtClean="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a:p>
            <a:pPr marL="285750" lvl="0" indent="-285750">
              <a:lnSpc>
                <a:spcPct val="130000"/>
              </a:lnSpc>
              <a:buFont typeface="Arial" panose="020B0604020202020204" pitchFamily="34" charset="0"/>
              <a:buChar char="•"/>
            </a:pPr>
            <a:endParaRPr lang="ro-RO" dirty="0">
              <a:latin typeface="Calibri" panose="020F0502020204030204" pitchFamily="34" charset="0"/>
              <a:cs typeface="Calibri" panose="020F0502020204030204" pitchFamily="34" charset="0"/>
            </a:endParaRPr>
          </a:p>
          <a:p>
            <a:pPr lvl="0">
              <a:lnSpc>
                <a:spcPct val="130000"/>
              </a:lnSpc>
            </a:pPr>
            <a:r>
              <a:rPr lang="ro-RO" b="1" u="sng" dirty="0" smtClean="0">
                <a:latin typeface="Calibri" panose="020F0502020204030204" pitchFamily="34" charset="0"/>
                <a:cs typeface="Calibri" panose="020F0502020204030204" pitchFamily="34" charset="0"/>
              </a:rPr>
              <a:t>Notă !!!:</a:t>
            </a:r>
            <a:r>
              <a:rPr lang="ro-RO" b="1" dirty="0" smtClean="0">
                <a:latin typeface="Calibri" panose="020F0502020204030204" pitchFamily="34" charset="0"/>
                <a:cs typeface="Calibri" panose="020F0502020204030204" pitchFamily="34" charset="0"/>
              </a:rPr>
              <a:t>  </a:t>
            </a:r>
            <a:r>
              <a:rPr lang="x-none" b="1" smtClean="0">
                <a:latin typeface="Calibri" panose="020F0502020204030204" pitchFamily="34" charset="0"/>
                <a:cs typeface="Calibri" panose="020F0502020204030204" pitchFamily="34" charset="0"/>
              </a:rPr>
              <a:t>În </a:t>
            </a:r>
            <a:r>
              <a:rPr lang="x-none" b="1">
                <a:latin typeface="Calibri" panose="020F0502020204030204" pitchFamily="34" charset="0"/>
                <a:cs typeface="Calibri" panose="020F0502020204030204" pitchFamily="34" charset="0"/>
              </a:rPr>
              <a:t>cazul nerespectării prevederilor </a:t>
            </a:r>
            <a:r>
              <a:rPr lang="ro-RO" b="1" dirty="0" smtClean="0">
                <a:latin typeface="Calibri" panose="020F0502020204030204" pitchFamily="34" charset="0"/>
                <a:cs typeface="Calibri" panose="020F0502020204030204" pitchFamily="34" charset="0"/>
              </a:rPr>
              <a:t>anterioare</a:t>
            </a:r>
            <a:r>
              <a:rPr lang="x-none" smtClean="0">
                <a:latin typeface="Calibri" panose="020F0502020204030204" pitchFamily="34" charset="0"/>
                <a:cs typeface="Calibri" panose="020F0502020204030204" pitchFamily="34" charset="0"/>
              </a:rPr>
              <a:t>, </a:t>
            </a:r>
            <a:r>
              <a:rPr lang="x-none">
                <a:latin typeface="Calibri" panose="020F0502020204030204" pitchFamily="34" charset="0"/>
                <a:cs typeface="Calibri" panose="020F0502020204030204" pitchFamily="34" charset="0"/>
              </a:rPr>
              <a:t>proiectul devine ne-eligibil, </a:t>
            </a:r>
            <a:r>
              <a:rPr lang="x-none" smtClean="0">
                <a:latin typeface="Calibri" panose="020F0502020204030204" pitchFamily="34" charset="0"/>
                <a:cs typeface="Calibri" panose="020F0502020204030204" pitchFamily="34" charset="0"/>
              </a:rPr>
              <a:t>AM </a:t>
            </a:r>
            <a:r>
              <a:rPr lang="x-none">
                <a:latin typeface="Calibri" panose="020F0502020204030204" pitchFamily="34" charset="0"/>
                <a:cs typeface="Calibri" panose="020F0502020204030204" pitchFamily="34" charset="0"/>
              </a:rPr>
              <a:t>va rezilia contractul </a:t>
            </a:r>
            <a:r>
              <a:rPr lang="x-none" smtClean="0">
                <a:latin typeface="Calibri" panose="020F0502020204030204" pitchFamily="34" charset="0"/>
                <a:cs typeface="Calibri" panose="020F0502020204030204" pitchFamily="34" charset="0"/>
              </a:rPr>
              <a:t>și </a:t>
            </a:r>
            <a:r>
              <a:rPr lang="x-none">
                <a:latin typeface="Calibri" panose="020F0502020204030204" pitchFamily="34" charset="0"/>
                <a:cs typeface="Calibri" panose="020F0502020204030204" pitchFamily="34" charset="0"/>
              </a:rPr>
              <a:t>finanţarea nerambursabilă </a:t>
            </a:r>
            <a:r>
              <a:rPr lang="x-none" smtClean="0">
                <a:latin typeface="Calibri" panose="020F0502020204030204" pitchFamily="34" charset="0"/>
                <a:cs typeface="Calibri" panose="020F0502020204030204" pitchFamily="34" charset="0"/>
              </a:rPr>
              <a:t>va </a:t>
            </a:r>
            <a:r>
              <a:rPr lang="x-none">
                <a:latin typeface="Calibri" panose="020F0502020204030204" pitchFamily="34" charset="0"/>
                <a:cs typeface="Calibri" panose="020F0502020204030204" pitchFamily="34" charset="0"/>
              </a:rPr>
              <a:t>fi </a:t>
            </a:r>
            <a:r>
              <a:rPr lang="x-none" smtClean="0">
                <a:latin typeface="Calibri" panose="020F0502020204030204" pitchFamily="34" charset="0"/>
                <a:cs typeface="Calibri" panose="020F0502020204030204" pitchFamily="34" charset="0"/>
              </a:rPr>
              <a:t>recuperată</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7" name="Rectangle 6"/>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42556999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5638" y="6465924"/>
            <a:ext cx="2133600" cy="365125"/>
          </a:xfrm>
        </p:spPr>
        <p:txBody>
          <a:bodyPr/>
          <a:lstStyle/>
          <a:p>
            <a:fld id="{FA2CE5B5-3460-44E8-BCF4-236084A3745A}" type="slidenum">
              <a:rPr lang="ro-RO" smtClean="0"/>
              <a:pPr/>
              <a:t>44</a:t>
            </a:fld>
            <a:endParaRPr lang="ro-RO"/>
          </a:p>
        </p:txBody>
      </p:sp>
      <p:sp>
        <p:nvSpPr>
          <p:cNvPr id="3" name="Rectangle 2"/>
          <p:cNvSpPr/>
          <p:nvPr/>
        </p:nvSpPr>
        <p:spPr>
          <a:xfrm>
            <a:off x="611560" y="1056412"/>
            <a:ext cx="8077678" cy="4255139"/>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7</a:t>
            </a:r>
            <a:r>
              <a:rPr lang="x-none" b="1" smtClean="0">
                <a:latin typeface="Calibri" panose="020F0502020204030204" pitchFamily="34" charset="0"/>
                <a:cs typeface="Calibri" panose="020F0502020204030204" pitchFamily="34" charset="0"/>
              </a:rPr>
              <a:t>.</a:t>
            </a:r>
            <a:r>
              <a:rPr lang="en-US" b="1" dirty="0" smtClean="0">
                <a:latin typeface="Calibri" panose="020F0502020204030204" pitchFamily="34" charset="0"/>
                <a:cs typeface="Calibri" panose="020F0502020204030204" pitchFamily="34" charset="0"/>
              </a:rPr>
              <a:t>1</a:t>
            </a:r>
            <a:r>
              <a:rPr lang="x-none" b="1" smtClean="0">
                <a:latin typeface="Calibri" panose="020F0502020204030204" pitchFamily="34" charset="0"/>
                <a:cs typeface="Calibri" panose="020F0502020204030204" pitchFamily="34" charset="0"/>
              </a:rPr>
              <a:t>, POR 2014-2020</a:t>
            </a:r>
            <a:r>
              <a:rPr lang="ro-RO" b="1" dirty="0" smtClean="0">
                <a:latin typeface="Calibri" panose="020F0502020204030204" pitchFamily="34" charset="0"/>
                <a:cs typeface="Calibri" panose="020F0502020204030204" pitchFamily="34" charset="0"/>
              </a:rPr>
              <a:t> !!!</a:t>
            </a:r>
          </a:p>
          <a:p>
            <a:pPr marL="285750" indent="-285750">
              <a:lnSpc>
                <a:spcPct val="13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Beneficiarul se obligă să </a:t>
            </a:r>
            <a:r>
              <a:rPr lang="ro-RO"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NU</a:t>
            </a:r>
            <a:r>
              <a:rPr lang="ro-RO" dirty="0" smtClean="0">
                <a:latin typeface="Calibri" panose="020F0502020204030204" pitchFamily="34" charset="0"/>
                <a:cs typeface="Calibri" panose="020F0502020204030204" pitchFamily="34" charset="0"/>
              </a:rPr>
              <a:t> realizeze </a:t>
            </a:r>
            <a:r>
              <a:rPr lang="ro-RO" dirty="0">
                <a:latin typeface="Calibri" panose="020F0502020204030204" pitchFamily="34" charset="0"/>
                <a:cs typeface="Calibri" panose="020F0502020204030204" pitchFamily="34" charset="0"/>
              </a:rPr>
              <a:t>activităţi economice</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în scopul obţinerii de venituri, prin cedarea folosinţei oricăruia dintre obiecte / </a:t>
            </a:r>
            <a:r>
              <a:rPr lang="ro-RO" dirty="0" smtClean="0">
                <a:latin typeface="Calibri" panose="020F0502020204030204" pitchFamily="34" charset="0"/>
                <a:cs typeface="Calibri" panose="020F0502020204030204" pitchFamily="34" charset="0"/>
              </a:rPr>
              <a:t>bunuri, către </a:t>
            </a:r>
            <a:r>
              <a:rPr lang="ro-RO" dirty="0">
                <a:latin typeface="Calibri" panose="020F0502020204030204" pitchFamily="34" charset="0"/>
                <a:cs typeface="Calibri" panose="020F0502020204030204" pitchFamily="34" charset="0"/>
              </a:rPr>
              <a:t>o terţă </a:t>
            </a:r>
            <a:r>
              <a:rPr lang="ro-RO" dirty="0" smtClean="0">
                <a:latin typeface="Calibri" panose="020F0502020204030204" pitchFamily="34" charset="0"/>
                <a:cs typeface="Calibri" panose="020F0502020204030204" pitchFamily="34" charset="0"/>
              </a:rPr>
              <a:t>parte, </a:t>
            </a:r>
            <a:r>
              <a:rPr lang="ro-RO" dirty="0">
                <a:latin typeface="Calibri" panose="020F0502020204030204" pitchFamily="34" charset="0"/>
                <a:cs typeface="Calibri" panose="020F0502020204030204" pitchFamily="34" charset="0"/>
              </a:rPr>
              <a:t>cu excepţia activităţilor corespunzătoare destinaţiei principale a </a:t>
            </a:r>
            <a:r>
              <a:rPr lang="ro-RO" dirty="0" smtClean="0">
                <a:latin typeface="Calibri" panose="020F0502020204030204" pitchFamily="34" charset="0"/>
                <a:cs typeface="Calibri" panose="020F0502020204030204" pitchFamily="34" charset="0"/>
              </a:rPr>
              <a:t>acestora, </a:t>
            </a:r>
            <a:r>
              <a:rPr lang="ro-RO" dirty="0">
                <a:latin typeface="Calibri" panose="020F0502020204030204" pitchFamily="34" charset="0"/>
                <a:cs typeface="Calibri" panose="020F0502020204030204" pitchFamily="34" charset="0"/>
              </a:rPr>
              <a:t>pe întreaga perioadă de durabilitate ;</a:t>
            </a:r>
          </a:p>
          <a:p>
            <a:pPr>
              <a:lnSpc>
                <a:spcPct val="130000"/>
              </a:lnSpc>
              <a:spcBef>
                <a:spcPts val="600"/>
              </a:spcBef>
            </a:pPr>
            <a:r>
              <a:rPr lang="ro-RO" dirty="0">
                <a:latin typeface="Calibri" panose="020F0502020204030204" pitchFamily="34" charset="0"/>
                <a:cs typeface="Calibri" panose="020F0502020204030204" pitchFamily="34" charset="0"/>
              </a:rPr>
              <a:t>Beneficiarul </a:t>
            </a:r>
            <a:r>
              <a:rPr lang="ro-RO"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poate</a:t>
            </a:r>
            <a:r>
              <a:rPr lang="ro-RO" dirty="0">
                <a:latin typeface="Calibri" panose="020F0502020204030204" pitchFamily="34" charset="0"/>
                <a:cs typeface="Calibri" panose="020F0502020204030204" pitchFamily="34" charset="0"/>
              </a:rPr>
              <a:t>  transmite, în condiţiile legii, pe perioada de durabilitate, realizarea serviciilor de administrare asupra </a:t>
            </a:r>
            <a:r>
              <a:rPr lang="ro-RO" dirty="0" smtClean="0">
                <a:latin typeface="Calibri" panose="020F0502020204030204" pitchFamily="34" charset="0"/>
                <a:cs typeface="Calibri" panose="020F0502020204030204" pitchFamily="34" charset="0"/>
              </a:rPr>
              <a:t>obiectelor/bunurilor, </a:t>
            </a:r>
            <a:r>
              <a:rPr lang="ro-RO" dirty="0">
                <a:latin typeface="Calibri" panose="020F0502020204030204" pitchFamily="34" charset="0"/>
                <a:cs typeface="Calibri" panose="020F0502020204030204" pitchFamily="34" charset="0"/>
              </a:rPr>
              <a:t>realizate  prin </a:t>
            </a:r>
            <a:r>
              <a:rPr lang="ro-RO" dirty="0" smtClean="0">
                <a:latin typeface="Calibri" panose="020F0502020204030204" pitchFamily="34" charset="0"/>
                <a:cs typeface="Calibri" panose="020F0502020204030204" pitchFamily="34" charset="0"/>
              </a:rPr>
              <a:t>proiect, </a:t>
            </a:r>
            <a:r>
              <a:rPr lang="ro-RO" b="1" u="sng" dirty="0">
                <a:latin typeface="Calibri" panose="020F0502020204030204" pitchFamily="34" charset="0"/>
                <a:cs typeface="Calibri" panose="020F0502020204030204" pitchFamily="34" charset="0"/>
              </a:rPr>
              <a:t>către o structură competentă înființată la nivelul beneficiarului </a:t>
            </a:r>
            <a:r>
              <a:rPr lang="ro-RO" dirty="0">
                <a:latin typeface="Calibri" panose="020F0502020204030204" pitchFamily="34" charset="0"/>
                <a:cs typeface="Calibri" panose="020F0502020204030204" pitchFamily="34" charset="0"/>
              </a:rPr>
              <a:t>(aflată în  subordinea/coordonarea sa), exclusiv pentru îndeplinirea obiectivelor proiectului, </a:t>
            </a:r>
          </a:p>
          <a:p>
            <a:pPr>
              <a:lnSpc>
                <a:spcPct val="130000"/>
              </a:lnSpc>
              <a:spcBef>
                <a:spcPts val="600"/>
              </a:spcBef>
            </a:pPr>
            <a:r>
              <a:rPr lang="ro-RO"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ATENȚIE !!! </a:t>
            </a:r>
            <a:r>
              <a:rPr lang="ro-RO" dirty="0">
                <a:latin typeface="Calibri" panose="020F0502020204030204" pitchFamily="34" charset="0"/>
                <a:cs typeface="Calibri" panose="020F0502020204030204" pitchFamily="34" charset="0"/>
              </a:rPr>
              <a:t>- fără ca  structura respectivă să obțină venituri din îndeplinirea de activități aferente proiectului. </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9010113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60083" y="6473940"/>
            <a:ext cx="2133600" cy="365125"/>
          </a:xfrm>
        </p:spPr>
        <p:txBody>
          <a:bodyPr/>
          <a:lstStyle/>
          <a:p>
            <a:fld id="{FA2CE5B5-3460-44E8-BCF4-236084A3745A}" type="slidenum">
              <a:rPr lang="ro-RO" smtClean="0"/>
              <a:pPr/>
              <a:t>45</a:t>
            </a:fld>
            <a:endParaRPr lang="ro-RO"/>
          </a:p>
        </p:txBody>
      </p:sp>
      <p:sp>
        <p:nvSpPr>
          <p:cNvPr id="3" name="Rectangle 2"/>
          <p:cNvSpPr/>
          <p:nvPr/>
        </p:nvSpPr>
        <p:spPr>
          <a:xfrm>
            <a:off x="611560" y="1056412"/>
            <a:ext cx="8077678" cy="4361194"/>
          </a:xfrm>
          <a:prstGeom prst="rect">
            <a:avLst/>
          </a:prstGeom>
        </p:spPr>
        <p:txBody>
          <a:bodyPr wrap="square">
            <a:spAutoFit/>
          </a:bodyPr>
          <a:lstStyle/>
          <a:p>
            <a:pPr>
              <a:lnSpc>
                <a:spcPct val="130000"/>
              </a:lnSpc>
              <a:spcBef>
                <a:spcPts val="600"/>
              </a:spcBef>
            </a:pPr>
            <a:r>
              <a:rPr lang="x-none" b="1" smtClean="0">
                <a:latin typeface="Calibri" panose="020F0502020204030204" pitchFamily="34" charset="0"/>
                <a:cs typeface="Calibri" panose="020F0502020204030204" pitchFamily="34" charset="0"/>
              </a:rPr>
              <a:t>CONDIȚII </a:t>
            </a:r>
            <a:r>
              <a:rPr lang="x-none" b="1">
                <a:latin typeface="Calibri" panose="020F0502020204030204" pitchFamily="34" charset="0"/>
                <a:cs typeface="Calibri" panose="020F0502020204030204" pitchFamily="34" charset="0"/>
              </a:rPr>
              <a:t>SPECIFICE </a:t>
            </a:r>
            <a:r>
              <a:rPr lang="ro-RO" b="1" dirty="0" smtClean="0">
                <a:latin typeface="Calibri" panose="020F0502020204030204" pitchFamily="34" charset="0"/>
                <a:cs typeface="Calibri" panose="020F0502020204030204" pitchFamily="34" charset="0"/>
              </a:rPr>
              <a:t>P.I. </a:t>
            </a:r>
            <a:r>
              <a:rPr lang="en-US" b="1" dirty="0" smtClean="0">
                <a:latin typeface="Calibri" panose="020F0502020204030204" pitchFamily="34" charset="0"/>
                <a:cs typeface="Calibri" panose="020F0502020204030204" pitchFamily="34" charset="0"/>
              </a:rPr>
              <a:t>7</a:t>
            </a:r>
            <a:r>
              <a:rPr lang="x-none" b="1" smtClean="0">
                <a:latin typeface="Calibri" panose="020F0502020204030204" pitchFamily="34" charset="0"/>
                <a:cs typeface="Calibri" panose="020F0502020204030204" pitchFamily="34" charset="0"/>
              </a:rPr>
              <a:t>.</a:t>
            </a:r>
            <a:r>
              <a:rPr lang="en-US" b="1" dirty="0" smtClean="0">
                <a:latin typeface="Calibri" panose="020F0502020204030204" pitchFamily="34" charset="0"/>
                <a:cs typeface="Calibri" panose="020F0502020204030204" pitchFamily="34" charset="0"/>
              </a:rPr>
              <a:t>1</a:t>
            </a:r>
            <a:r>
              <a:rPr lang="x-none" b="1" smtClean="0">
                <a:latin typeface="Calibri" panose="020F0502020204030204" pitchFamily="34" charset="0"/>
                <a:cs typeface="Calibri" panose="020F0502020204030204" pitchFamily="34" charset="0"/>
              </a:rPr>
              <a:t>, POR 2014-2020</a:t>
            </a:r>
            <a:r>
              <a:rPr lang="ro-RO" b="1" dirty="0" smtClean="0">
                <a:latin typeface="Calibri" panose="020F0502020204030204" pitchFamily="34" charset="0"/>
                <a:cs typeface="Calibri" panose="020F0502020204030204" pitchFamily="34" charset="0"/>
              </a:rPr>
              <a:t> !!!</a:t>
            </a:r>
          </a:p>
          <a:p>
            <a:pPr>
              <a:lnSpc>
                <a:spcPct val="130000"/>
              </a:lnSpc>
              <a:spcBef>
                <a:spcPts val="600"/>
              </a:spcBef>
            </a:pPr>
            <a:r>
              <a:rPr lang="ro-RO"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ATENȚIE !!! </a:t>
            </a:r>
            <a:r>
              <a:rPr lang="ro-RO"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Dacă localitatea </a:t>
            </a:r>
            <a:r>
              <a:rPr lang="ro-RO" dirty="0">
                <a:latin typeface="Calibri" panose="020F0502020204030204" pitchFamily="34" charset="0"/>
                <a:cs typeface="Calibri" panose="020F0502020204030204" pitchFamily="34" charset="0"/>
              </a:rPr>
              <a:t>în care se realizează investiția își pierde statutul de staţiune turistică şi /sau balneară, climatică sau balneoclimatică, proiectul devine ne-eligibil, AM dispunând rezilierea și </a:t>
            </a:r>
            <a:r>
              <a:rPr lang="ro-RO" dirty="0" smtClean="0">
                <a:latin typeface="Calibri" panose="020F0502020204030204" pitchFamily="34" charset="0"/>
                <a:cs typeface="Calibri" panose="020F0502020204030204" pitchFamily="34" charset="0"/>
              </a:rPr>
              <a:t>recuperarea. </a:t>
            </a:r>
          </a:p>
          <a:p>
            <a:pPr>
              <a:lnSpc>
                <a:spcPct val="130000"/>
              </a:lnSpc>
              <a:spcBef>
                <a:spcPts val="600"/>
              </a:spcBef>
            </a:pPr>
            <a:r>
              <a:rPr lang="ro-RO"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Modificările asupra bugetului </a:t>
            </a:r>
            <a:r>
              <a:rPr lang="ro-RO" dirty="0">
                <a:latin typeface="Calibri" panose="020F0502020204030204" pitchFamily="34" charset="0"/>
                <a:cs typeface="Calibri" panose="020F0502020204030204" pitchFamily="34" charset="0"/>
              </a:rPr>
              <a:t>proiectului (conform art. 9 din CG/art. 9 din CS) </a:t>
            </a:r>
            <a:r>
              <a:rPr lang="ro-RO" b="1" dirty="0">
                <a:latin typeface="Calibri" panose="020F0502020204030204" pitchFamily="34" charset="0"/>
                <a:cs typeface="Calibri" panose="020F0502020204030204" pitchFamily="34" charset="0"/>
              </a:rPr>
              <a:t>NU pot depăși valoarea totală de 5 milioane de euro</a:t>
            </a:r>
            <a:r>
              <a:rPr lang="ro-RO" dirty="0">
                <a:latin typeface="Calibri" panose="020F0502020204030204" pitchFamily="34" charset="0"/>
                <a:cs typeface="Calibri" panose="020F0502020204030204" pitchFamily="34" charset="0"/>
              </a:rPr>
              <a:t>, calculată la cursul Inforeuro din luna în care intervine modificarea respectivă</a:t>
            </a:r>
            <a:r>
              <a:rPr lang="ro-RO" dirty="0" smtClean="0">
                <a:latin typeface="Calibri" panose="020F0502020204030204" pitchFamily="34" charset="0"/>
                <a:cs typeface="Calibri" panose="020F0502020204030204" pitchFamily="34" charset="0"/>
              </a:rPr>
              <a:t>.</a:t>
            </a:r>
          </a:p>
          <a:p>
            <a:pPr>
              <a:lnSpc>
                <a:spcPct val="130000"/>
              </a:lnSpc>
              <a:spcBef>
                <a:spcPts val="600"/>
              </a:spcBef>
            </a:pPr>
            <a:r>
              <a:rPr lang="ro-RO" dirty="0" smtClean="0">
                <a:latin typeface="Calibri" panose="020F0502020204030204" pitchFamily="34" charset="0"/>
                <a:cs typeface="Calibri" panose="020F0502020204030204" pitchFamily="34" charset="0"/>
              </a:rPr>
              <a:t>În caz contrar = Proiectul devine NEELIGIBIL </a:t>
            </a:r>
            <a:endParaRPr lang="ro-RO" dirty="0">
              <a:latin typeface="Calibri" panose="020F0502020204030204" pitchFamily="34" charset="0"/>
              <a:cs typeface="Calibri" panose="020F0502020204030204" pitchFamily="34" charset="0"/>
            </a:endParaRPr>
          </a:p>
          <a:p>
            <a:pPr lvl="0">
              <a:lnSpc>
                <a:spcPct val="130000"/>
              </a:lnSpc>
              <a:spcBef>
                <a:spcPts val="600"/>
              </a:spcBef>
            </a:pPr>
            <a:r>
              <a:rPr lang="ro-RO" dirty="0">
                <a:latin typeface="Calibri" panose="020F0502020204030204" pitchFamily="34" charset="0"/>
                <a:cs typeface="Calibri" panose="020F0502020204030204" pitchFamily="34" charset="0"/>
              </a:rPr>
              <a:t>Beneficiarul are obligația ca pe perioada de </a:t>
            </a:r>
            <a:r>
              <a:rPr lang="ro-RO" dirty="0" smtClean="0">
                <a:latin typeface="Calibri" panose="020F0502020204030204" pitchFamily="34" charset="0"/>
                <a:cs typeface="Calibri" panose="020F0502020204030204" pitchFamily="34" charset="0"/>
              </a:rPr>
              <a:t>durabilitate </a:t>
            </a:r>
            <a:r>
              <a:rPr lang="ro-RO" dirty="0">
                <a:latin typeface="Calibri" panose="020F0502020204030204" pitchFamily="34" charset="0"/>
                <a:cs typeface="Calibri" panose="020F0502020204030204" pitchFamily="34" charset="0"/>
              </a:rPr>
              <a:t>să asigure întreținerea</a:t>
            </a:r>
            <a:r>
              <a:rPr lang="ro-RO" dirty="0" smtClean="0">
                <a:latin typeface="Calibri" panose="020F0502020204030204" pitchFamily="34" charset="0"/>
                <a:cs typeface="Calibri" panose="020F0502020204030204" pitchFamily="34" charset="0"/>
              </a:rPr>
              <a:t>/ mentenanța </a:t>
            </a:r>
            <a:r>
              <a:rPr lang="ro-RO" dirty="0">
                <a:latin typeface="Calibri" panose="020F0502020204030204" pitchFamily="34" charset="0"/>
                <a:cs typeface="Calibri" panose="020F0502020204030204" pitchFamily="34" charset="0"/>
              </a:rPr>
              <a:t>investiției </a:t>
            </a:r>
            <a:r>
              <a:rPr lang="ro-RO" dirty="0" smtClean="0">
                <a:latin typeface="Calibri" panose="020F0502020204030204" pitchFamily="34" charset="0"/>
                <a:cs typeface="Calibri" panose="020F0502020204030204" pitchFamily="34" charset="0"/>
              </a:rPr>
              <a:t>conform prevederileor </a:t>
            </a:r>
            <a:r>
              <a:rPr lang="ro-RO" dirty="0">
                <a:latin typeface="Calibri" panose="020F0502020204030204" pitchFamily="34" charset="0"/>
                <a:cs typeface="Calibri" panose="020F0502020204030204" pitchFamily="34" charset="0"/>
              </a:rPr>
              <a:t>legale în vigoare, în caz contrar AM putând dispune rezilierea și recuperarea </a:t>
            </a:r>
            <a:r>
              <a:rPr lang="ro-RO" dirty="0" smtClean="0">
                <a:latin typeface="Calibri" panose="020F0502020204030204" pitchFamily="34" charset="0"/>
                <a:cs typeface="Calibri" panose="020F0502020204030204" pitchFamily="34" charset="0"/>
              </a:rPr>
              <a:t>finanțării.</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7034982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686872" y="6482123"/>
            <a:ext cx="2133600" cy="365125"/>
          </a:xfrm>
        </p:spPr>
        <p:txBody>
          <a:bodyPr/>
          <a:lstStyle/>
          <a:p>
            <a:fld id="{FA2CE5B5-3460-44E8-BCF4-236084A3745A}" type="slidenum">
              <a:rPr lang="ro-RO" smtClean="0"/>
              <a:pPr/>
              <a:t>46</a:t>
            </a:fld>
            <a:endParaRPr lang="ro-RO"/>
          </a:p>
        </p:txBody>
      </p:sp>
      <p:sp>
        <p:nvSpPr>
          <p:cNvPr id="3" name="Rectangle 2"/>
          <p:cNvSpPr/>
          <p:nvPr/>
        </p:nvSpPr>
        <p:spPr>
          <a:xfrm>
            <a:off x="611560" y="1056412"/>
            <a:ext cx="8208912" cy="4776692"/>
          </a:xfrm>
          <a:prstGeom prst="rect">
            <a:avLst/>
          </a:prstGeom>
        </p:spPr>
        <p:txBody>
          <a:bodyPr wrap="square">
            <a:spAutoFit/>
          </a:bodyPr>
          <a:lstStyle/>
          <a:p>
            <a:pPr>
              <a:lnSpc>
                <a:spcPct val="130000"/>
              </a:lnSpc>
              <a:spcBef>
                <a:spcPts val="600"/>
              </a:spcBef>
            </a:pPr>
            <a:r>
              <a:rPr lang="x-none" b="1" smtClean="0">
                <a:solidFill>
                  <a:schemeClr val="tx2">
                    <a:lumMod val="75000"/>
                  </a:schemeClr>
                </a:solidFill>
                <a:latin typeface="Calibri" panose="020F0502020204030204" pitchFamily="34" charset="0"/>
                <a:cs typeface="Calibri" panose="020F0502020204030204" pitchFamily="34" charset="0"/>
              </a:rPr>
              <a:t>CONDIȚII </a:t>
            </a:r>
            <a:r>
              <a:rPr lang="x-none" b="1">
                <a:solidFill>
                  <a:schemeClr val="tx2">
                    <a:lumMod val="75000"/>
                  </a:schemeClr>
                </a:solidFill>
                <a:latin typeface="Calibri" panose="020F0502020204030204" pitchFamily="34" charset="0"/>
                <a:cs typeface="Calibri" panose="020F0502020204030204" pitchFamily="34" charset="0"/>
              </a:rPr>
              <a:t>SPECIFICE </a:t>
            </a:r>
            <a:r>
              <a:rPr lang="ro-RO" b="1" dirty="0" smtClean="0">
                <a:solidFill>
                  <a:schemeClr val="tx2">
                    <a:lumMod val="75000"/>
                  </a:schemeClr>
                </a:solidFill>
                <a:latin typeface="Calibri" panose="020F0502020204030204" pitchFamily="34" charset="0"/>
                <a:cs typeface="Calibri" panose="020F0502020204030204" pitchFamily="34" charset="0"/>
              </a:rPr>
              <a:t>P.I. </a:t>
            </a:r>
            <a:r>
              <a:rPr lang="en-US" b="1" dirty="0" smtClean="0">
                <a:solidFill>
                  <a:schemeClr val="tx2">
                    <a:lumMod val="75000"/>
                  </a:schemeClr>
                </a:solidFill>
                <a:latin typeface="Calibri" panose="020F0502020204030204" pitchFamily="34" charset="0"/>
                <a:cs typeface="Calibri" panose="020F0502020204030204" pitchFamily="34" charset="0"/>
              </a:rPr>
              <a:t>8</a:t>
            </a:r>
            <a:r>
              <a:rPr lang="x-none" b="1" smtClean="0">
                <a:solidFill>
                  <a:schemeClr val="tx2">
                    <a:lumMod val="75000"/>
                  </a:schemeClr>
                </a:solidFill>
                <a:latin typeface="Calibri" panose="020F0502020204030204" pitchFamily="34" charset="0"/>
                <a:cs typeface="Calibri" panose="020F0502020204030204" pitchFamily="34" charset="0"/>
              </a:rPr>
              <a:t>.</a:t>
            </a:r>
            <a:r>
              <a:rPr lang="en-US" b="1" dirty="0" smtClean="0">
                <a:solidFill>
                  <a:schemeClr val="tx2">
                    <a:lumMod val="75000"/>
                  </a:schemeClr>
                </a:solidFill>
                <a:latin typeface="Calibri" panose="020F0502020204030204" pitchFamily="34" charset="0"/>
                <a:cs typeface="Calibri" panose="020F0502020204030204" pitchFamily="34" charset="0"/>
              </a:rPr>
              <a:t>3.A</a:t>
            </a:r>
            <a:r>
              <a:rPr lang="x-none" b="1" smtClean="0">
                <a:solidFill>
                  <a:schemeClr val="tx2">
                    <a:lumMod val="75000"/>
                  </a:schemeClr>
                </a:solidFill>
                <a:latin typeface="Calibri" panose="020F0502020204030204" pitchFamily="34" charset="0"/>
                <a:cs typeface="Calibri" panose="020F0502020204030204" pitchFamily="34" charset="0"/>
              </a:rPr>
              <a:t>, POR 2014-2020</a:t>
            </a:r>
            <a:r>
              <a:rPr lang="ro-RO" b="1" dirty="0" smtClean="0">
                <a:solidFill>
                  <a:schemeClr val="tx2">
                    <a:lumMod val="75000"/>
                  </a:schemeClr>
                </a:solidFill>
                <a:latin typeface="Calibri" panose="020F0502020204030204" pitchFamily="34" charset="0"/>
                <a:cs typeface="Calibri" panose="020F0502020204030204" pitchFamily="34" charset="0"/>
              </a:rPr>
              <a:t> !!!</a:t>
            </a:r>
            <a:endParaRPr lang="en-US" b="1" dirty="0" smtClean="0">
              <a:solidFill>
                <a:schemeClr val="tx2">
                  <a:lumMod val="75000"/>
                </a:schemeClr>
              </a:solidFill>
              <a:latin typeface="Calibri" panose="020F0502020204030204" pitchFamily="34" charset="0"/>
              <a:cs typeface="Calibri" panose="020F0502020204030204" pitchFamily="34" charset="0"/>
            </a:endParaRPr>
          </a:p>
          <a:p>
            <a:pPr marL="285750" indent="-285750" algn="just">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Beneficiarul se obligă să nu schimbe natura activităţii pentru a cărei infrastructură s-a </a:t>
            </a:r>
            <a:r>
              <a:rPr lang="vi-VN" sz="1600" dirty="0" smtClean="0">
                <a:solidFill>
                  <a:schemeClr val="tx2">
                    <a:lumMod val="75000"/>
                  </a:schemeClr>
                </a:solidFill>
                <a:latin typeface="Calibri" panose="020F0502020204030204" pitchFamily="34" charset="0"/>
                <a:cs typeface="Calibri" panose="020F0502020204030204" pitchFamily="34" charset="0"/>
              </a:rPr>
              <a:t>acordat</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ro-RO" sz="1600" dirty="0" smtClean="0">
                <a:solidFill>
                  <a:schemeClr val="tx2">
                    <a:lumMod val="75000"/>
                  </a:schemeClr>
                </a:solidFill>
                <a:latin typeface="Calibri" panose="020F0502020204030204" pitchFamily="34" charset="0"/>
                <a:cs typeface="Calibri" panose="020F0502020204030204" pitchFamily="34" charset="0"/>
              </a:rPr>
              <a:t>finanţare</a:t>
            </a:r>
            <a:r>
              <a:rPr lang="en-US" sz="1600" dirty="0" smtClean="0">
                <a:solidFill>
                  <a:schemeClr val="tx2">
                    <a:lumMod val="75000"/>
                  </a:schemeClr>
                </a:solidFill>
                <a:latin typeface="Calibri" panose="020F0502020204030204" pitchFamily="34" charset="0"/>
                <a:cs typeface="Calibri" panose="020F0502020204030204" pitchFamily="34" charset="0"/>
              </a:rPr>
              <a:t> - </a:t>
            </a:r>
            <a:r>
              <a:rPr lang="vi-VN" sz="1600" dirty="0">
                <a:solidFill>
                  <a:schemeClr val="tx2">
                    <a:lumMod val="75000"/>
                  </a:schemeClr>
                </a:solidFill>
                <a:latin typeface="Calibri" panose="020F0502020204030204" pitchFamily="34" charset="0"/>
                <a:cs typeface="Calibri" panose="020F0502020204030204" pitchFamily="34" charset="0"/>
              </a:rPr>
              <a:t>serviciilor sociale fără componentă </a:t>
            </a:r>
            <a:r>
              <a:rPr lang="vi-VN" sz="1600" dirty="0" smtClean="0">
                <a:solidFill>
                  <a:schemeClr val="tx2">
                    <a:lumMod val="75000"/>
                  </a:schemeClr>
                </a:solidFill>
                <a:latin typeface="Calibri" panose="020F0502020204030204" pitchFamily="34" charset="0"/>
                <a:cs typeface="Calibri" panose="020F0502020204030204" pitchFamily="34" charset="0"/>
              </a:rPr>
              <a:t>rezidenţială</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ro-RO" sz="1600" i="1" dirty="0">
                <a:solidFill>
                  <a:schemeClr val="tx2">
                    <a:lumMod val="75000"/>
                  </a:schemeClr>
                </a:solidFill>
                <a:latin typeface="Calibri" panose="020F0502020204030204" pitchFamily="34" charset="0"/>
                <a:cs typeface="Calibri" panose="020F0502020204030204" pitchFamily="34" charset="0"/>
              </a:rPr>
              <a:t>pe perioada de durabilitate a proiectului</a:t>
            </a:r>
            <a:r>
              <a:rPr lang="en-US" sz="1600" dirty="0" smtClean="0">
                <a:solidFill>
                  <a:schemeClr val="tx2">
                    <a:lumMod val="75000"/>
                  </a:schemeClr>
                </a:solidFill>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Beneficiarul este obligat să obțină licența provizorie sau licența de funționare pentru </a:t>
            </a:r>
            <a:r>
              <a:rPr lang="vi-VN" sz="1600" dirty="0" smtClean="0">
                <a:solidFill>
                  <a:schemeClr val="tx2">
                    <a:lumMod val="75000"/>
                  </a:schemeClr>
                </a:solidFill>
                <a:latin typeface="Calibri" panose="020F0502020204030204" pitchFamily="34" charset="0"/>
                <a:cs typeface="Calibri" panose="020F0502020204030204" pitchFamily="34" charset="0"/>
              </a:rPr>
              <a:t>fiecare</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serviciu </a:t>
            </a:r>
            <a:r>
              <a:rPr lang="vi-VN" sz="1600" dirty="0">
                <a:solidFill>
                  <a:schemeClr val="tx2">
                    <a:lumMod val="75000"/>
                  </a:schemeClr>
                </a:solidFill>
                <a:latin typeface="Calibri" panose="020F0502020204030204" pitchFamily="34" charset="0"/>
                <a:cs typeface="Calibri" panose="020F0502020204030204" pitchFamily="34" charset="0"/>
              </a:rPr>
              <a:t>social furnizat în cadrul infrastructurii care a făcut obiectul proiectului, </a:t>
            </a:r>
            <a:r>
              <a:rPr lang="vi-VN" sz="1600" i="1" dirty="0">
                <a:solidFill>
                  <a:schemeClr val="tx2">
                    <a:lumMod val="75000"/>
                  </a:schemeClr>
                </a:solidFill>
                <a:latin typeface="Calibri" panose="020F0502020204030204" pitchFamily="34" charset="0"/>
                <a:cs typeface="Calibri" panose="020F0502020204030204" pitchFamily="34" charset="0"/>
              </a:rPr>
              <a:t>în termen de maxim un </a:t>
            </a:r>
            <a:r>
              <a:rPr lang="vi-VN" sz="1600" i="1" dirty="0" smtClean="0">
                <a:solidFill>
                  <a:schemeClr val="tx2">
                    <a:lumMod val="75000"/>
                  </a:schemeClr>
                </a:solidFill>
                <a:latin typeface="Calibri" panose="020F0502020204030204" pitchFamily="34" charset="0"/>
                <a:cs typeface="Calibri" panose="020F0502020204030204" pitchFamily="34" charset="0"/>
              </a:rPr>
              <a:t>an</a:t>
            </a:r>
            <a:r>
              <a:rPr lang="en-US" sz="1600" i="1" dirty="0" smtClean="0">
                <a:solidFill>
                  <a:schemeClr val="tx2">
                    <a:lumMod val="75000"/>
                  </a:schemeClr>
                </a:solidFill>
                <a:latin typeface="Calibri" panose="020F0502020204030204" pitchFamily="34" charset="0"/>
                <a:cs typeface="Calibri" panose="020F0502020204030204" pitchFamily="34" charset="0"/>
              </a:rPr>
              <a:t> </a:t>
            </a:r>
            <a:r>
              <a:rPr lang="vi-VN" sz="1600" i="1" dirty="0" smtClean="0">
                <a:solidFill>
                  <a:schemeClr val="tx2">
                    <a:lumMod val="75000"/>
                  </a:schemeClr>
                </a:solidFill>
                <a:latin typeface="Calibri" panose="020F0502020204030204" pitchFamily="34" charset="0"/>
                <a:cs typeface="Calibri" panose="020F0502020204030204" pitchFamily="34" charset="0"/>
              </a:rPr>
              <a:t>de </a:t>
            </a:r>
            <a:r>
              <a:rPr lang="vi-VN" sz="1600" i="1" dirty="0">
                <a:solidFill>
                  <a:schemeClr val="tx2">
                    <a:lumMod val="75000"/>
                  </a:schemeClr>
                </a:solidFill>
                <a:latin typeface="Calibri" panose="020F0502020204030204" pitchFamily="34" charset="0"/>
                <a:cs typeface="Calibri" panose="020F0502020204030204" pitchFamily="34" charset="0"/>
              </a:rPr>
              <a:t>la data efectuării plății </a:t>
            </a:r>
            <a:r>
              <a:rPr lang="vi-VN" sz="1600" i="1" dirty="0" smtClean="0">
                <a:solidFill>
                  <a:schemeClr val="tx2">
                    <a:lumMod val="75000"/>
                  </a:schemeClr>
                </a:solidFill>
                <a:latin typeface="Calibri" panose="020F0502020204030204" pitchFamily="34" charset="0"/>
                <a:cs typeface="Calibri" panose="020F0502020204030204" pitchFamily="34" charset="0"/>
              </a:rPr>
              <a:t>finale</a:t>
            </a:r>
            <a:r>
              <a:rPr lang="en-US" sz="1600" i="1" dirty="0" smtClean="0">
                <a:solidFill>
                  <a:schemeClr val="tx2">
                    <a:lumMod val="75000"/>
                  </a:schemeClr>
                </a:solidFill>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Beneficiarul are obligaţia de a raporta OI/AM POR numărul de beneficiari vârstnici ai </a:t>
            </a:r>
            <a:r>
              <a:rPr lang="vi-VN" sz="1600" dirty="0" smtClean="0">
                <a:solidFill>
                  <a:schemeClr val="tx2">
                    <a:lumMod val="75000"/>
                  </a:schemeClr>
                </a:solidFill>
                <a:latin typeface="Calibri" panose="020F0502020204030204" pitchFamily="34" charset="0"/>
                <a:cs typeface="Calibri" panose="020F0502020204030204" pitchFamily="34" charset="0"/>
              </a:rPr>
              <a:t>infrastructurii</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sociale</a:t>
            </a:r>
            <a:r>
              <a:rPr lang="vi-VN" sz="1600" dirty="0">
                <a:solidFill>
                  <a:schemeClr val="tx2">
                    <a:lumMod val="75000"/>
                  </a:schemeClr>
                </a:solidFill>
                <a:latin typeface="Calibri" panose="020F0502020204030204" pitchFamily="34" charset="0"/>
                <a:cs typeface="Calibri" panose="020F0502020204030204" pitchFamily="34" charset="0"/>
              </a:rPr>
              <a:t>, anual pe întreaga perioadă de valabilitate a contractului de finanţare începând cu data </a:t>
            </a:r>
            <a:r>
              <a:rPr lang="vi-VN" sz="1600" dirty="0" smtClean="0">
                <a:solidFill>
                  <a:schemeClr val="tx2">
                    <a:lumMod val="75000"/>
                  </a:schemeClr>
                </a:solidFill>
                <a:latin typeface="Calibri" panose="020F0502020204030204" pitchFamily="34" charset="0"/>
                <a:cs typeface="Calibri" panose="020F0502020204030204" pitchFamily="34" charset="0"/>
              </a:rPr>
              <a:t>împlinirii</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ro-RO" sz="1600" dirty="0" smtClean="0">
                <a:solidFill>
                  <a:schemeClr val="tx2">
                    <a:lumMod val="75000"/>
                  </a:schemeClr>
                </a:solidFill>
                <a:latin typeface="Calibri" panose="020F0502020204030204" pitchFamily="34" charset="0"/>
                <a:cs typeface="Calibri" panose="020F0502020204030204" pitchFamily="34" charset="0"/>
              </a:rPr>
              <a:t>unui </a:t>
            </a:r>
            <a:r>
              <a:rPr lang="ro-RO" sz="1600" dirty="0">
                <a:solidFill>
                  <a:schemeClr val="tx2">
                    <a:lumMod val="75000"/>
                  </a:schemeClr>
                </a:solidFill>
                <a:latin typeface="Calibri" panose="020F0502020204030204" pitchFamily="34" charset="0"/>
                <a:cs typeface="Calibri" panose="020F0502020204030204" pitchFamily="34" charset="0"/>
              </a:rPr>
              <a:t>an de la data platii </a:t>
            </a:r>
            <a:r>
              <a:rPr lang="ro-RO" sz="1600" dirty="0" smtClean="0">
                <a:solidFill>
                  <a:schemeClr val="tx2">
                    <a:lumMod val="75000"/>
                  </a:schemeClr>
                </a:solidFill>
                <a:latin typeface="Calibri" panose="020F0502020204030204" pitchFamily="34" charset="0"/>
                <a:cs typeface="Calibri" panose="020F0502020204030204" pitchFamily="34" charset="0"/>
              </a:rPr>
              <a:t>finale</a:t>
            </a:r>
            <a:r>
              <a:rPr lang="en-US" sz="1600" dirty="0" smtClean="0">
                <a:solidFill>
                  <a:schemeClr val="tx2">
                    <a:lumMod val="75000"/>
                  </a:schemeClr>
                </a:solidFill>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În ultima lună din perioada de valabilitate a contractului Beneficiarul </a:t>
            </a:r>
            <a:r>
              <a:rPr lang="vi-VN" sz="1600" dirty="0" smtClean="0">
                <a:solidFill>
                  <a:schemeClr val="tx2">
                    <a:lumMod val="75000"/>
                  </a:schemeClr>
                </a:solidFill>
                <a:latin typeface="Calibri" panose="020F0502020204030204" pitchFamily="34" charset="0"/>
                <a:cs typeface="Calibri" panose="020F0502020204030204" pitchFamily="34" charset="0"/>
              </a:rPr>
              <a:t>va</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întocmi </a:t>
            </a:r>
            <a:r>
              <a:rPr lang="vi-VN" sz="1600" dirty="0">
                <a:solidFill>
                  <a:schemeClr val="tx2">
                    <a:lumMod val="75000"/>
                  </a:schemeClr>
                </a:solidFill>
                <a:latin typeface="Calibri" panose="020F0502020204030204" pitchFamily="34" charset="0"/>
                <a:cs typeface="Calibri" panose="020F0502020204030204" pitchFamily="34" charset="0"/>
              </a:rPr>
              <a:t>și </a:t>
            </a:r>
            <a:r>
              <a:rPr lang="en-US" sz="1600" dirty="0" smtClean="0">
                <a:solidFill>
                  <a:schemeClr val="tx2">
                    <a:lumMod val="75000"/>
                  </a:schemeClr>
                </a:solidFill>
                <a:latin typeface="Calibri" panose="020F0502020204030204" pitchFamily="34" charset="0"/>
                <a:cs typeface="Calibri" panose="020F0502020204030204" pitchFamily="34" charset="0"/>
              </a:rPr>
              <a:t>d</a:t>
            </a:r>
            <a:r>
              <a:rPr lang="vi-VN" sz="1600" dirty="0" smtClean="0">
                <a:solidFill>
                  <a:schemeClr val="tx2">
                    <a:lumMod val="75000"/>
                  </a:schemeClr>
                </a:solidFill>
                <a:latin typeface="Calibri" panose="020F0502020204030204" pitchFamily="34" charset="0"/>
                <a:cs typeface="Calibri" panose="020F0502020204030204" pitchFamily="34" charset="0"/>
              </a:rPr>
              <a:t>epune </a:t>
            </a:r>
            <a:r>
              <a:rPr lang="vi-VN" sz="1600" dirty="0">
                <a:solidFill>
                  <a:schemeClr val="tx2">
                    <a:lumMod val="75000"/>
                  </a:schemeClr>
                </a:solidFill>
                <a:latin typeface="Calibri" panose="020F0502020204030204" pitchFamily="34" charset="0"/>
                <a:cs typeface="Calibri" panose="020F0502020204030204" pitchFamily="34" charset="0"/>
              </a:rPr>
              <a:t>la OI/AM, un raport final care va cuprinde numărul total de beneficiari cumulat </a:t>
            </a:r>
            <a:r>
              <a:rPr lang="vi-VN" sz="1600" dirty="0" smtClean="0">
                <a:solidFill>
                  <a:schemeClr val="tx2">
                    <a:lumMod val="75000"/>
                  </a:schemeClr>
                </a:solidFill>
                <a:latin typeface="Calibri" panose="020F0502020204030204" pitchFamily="34" charset="0"/>
                <a:cs typeface="Calibri" panose="020F0502020204030204" pitchFamily="34" charset="0"/>
              </a:rPr>
              <a:t>pentru</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întreaga perioadă</a:t>
            </a:r>
            <a:r>
              <a:rPr lang="en-US" sz="1600" dirty="0" smtClean="0">
                <a:solidFill>
                  <a:schemeClr val="tx2">
                    <a:lumMod val="75000"/>
                  </a:schemeClr>
                </a:solidFill>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Entitatea publică cu rol de beneficiar sau lider de parteneriat, are obligația ca în termen de un </a:t>
            </a:r>
            <a:r>
              <a:rPr lang="vi-VN" sz="1600" dirty="0" smtClean="0">
                <a:solidFill>
                  <a:schemeClr val="tx2">
                    <a:lumMod val="75000"/>
                  </a:schemeClr>
                </a:solidFill>
                <a:latin typeface="Calibri" panose="020F0502020204030204" pitchFamily="34" charset="0"/>
                <a:cs typeface="Calibri" panose="020F0502020204030204" pitchFamily="34" charset="0"/>
              </a:rPr>
              <a:t>an</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după </a:t>
            </a:r>
            <a:r>
              <a:rPr lang="vi-VN" sz="1600" dirty="0">
                <a:solidFill>
                  <a:schemeClr val="tx2">
                    <a:lumMod val="75000"/>
                  </a:schemeClr>
                </a:solidFill>
                <a:latin typeface="Calibri" panose="020F0502020204030204" pitchFamily="34" charset="0"/>
                <a:cs typeface="Calibri" panose="020F0502020204030204" pitchFamily="34" charset="0"/>
              </a:rPr>
              <a:t>efectuarea plății finale să înscrie clădirea care a făcut </a:t>
            </a:r>
            <a:r>
              <a:rPr lang="vi-VN" sz="1600" dirty="0" smtClean="0">
                <a:solidFill>
                  <a:schemeClr val="tx2">
                    <a:lumMod val="75000"/>
                  </a:schemeClr>
                </a:solidFill>
                <a:latin typeface="Calibri" panose="020F0502020204030204" pitchFamily="34" charset="0"/>
                <a:cs typeface="Calibri" panose="020F0502020204030204" pitchFamily="34" charset="0"/>
              </a:rPr>
              <a:t>obiectul</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reabilitării/modernizării/extinderii/dotării </a:t>
            </a:r>
            <a:r>
              <a:rPr lang="vi-VN" sz="1600" dirty="0">
                <a:solidFill>
                  <a:schemeClr val="tx2">
                    <a:lumMod val="75000"/>
                  </a:schemeClr>
                </a:solidFill>
                <a:latin typeface="Calibri" panose="020F0502020204030204" pitchFamily="34" charset="0"/>
                <a:cs typeface="Calibri" panose="020F0502020204030204" pitchFamily="34" charset="0"/>
              </a:rPr>
              <a:t>și terenul aferent, în domeniul public al unității </a:t>
            </a:r>
            <a:r>
              <a:rPr lang="vi-VN" sz="1600" dirty="0" smtClean="0">
                <a:solidFill>
                  <a:schemeClr val="tx2">
                    <a:lumMod val="75000"/>
                  </a:schemeClr>
                </a:solidFill>
                <a:latin typeface="Calibri" panose="020F0502020204030204" pitchFamily="34" charset="0"/>
                <a:cs typeface="Calibri" panose="020F0502020204030204" pitchFamily="34" charset="0"/>
              </a:rPr>
              <a:t>administrativ</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it-IT" sz="1600" dirty="0" smtClean="0">
                <a:solidFill>
                  <a:schemeClr val="tx2">
                    <a:lumMod val="75000"/>
                  </a:schemeClr>
                </a:solidFill>
                <a:latin typeface="Calibri" panose="020F0502020204030204" pitchFamily="34" charset="0"/>
                <a:cs typeface="Calibri" panose="020F0502020204030204" pitchFamily="34" charset="0"/>
              </a:rPr>
              <a:t>teritoriale</a:t>
            </a:r>
            <a:r>
              <a:rPr lang="it-IT" sz="1600" dirty="0">
                <a:solidFill>
                  <a:schemeClr val="tx2">
                    <a:lumMod val="75000"/>
                  </a:schemeClr>
                </a:solidFill>
                <a:latin typeface="Calibri" panose="020F0502020204030204" pitchFamily="34" charset="0"/>
                <a:cs typeface="Calibri" panose="020F0502020204030204" pitchFamily="34" charset="0"/>
              </a:rPr>
              <a:t>, în categoria clădirilor cu funcțiune </a:t>
            </a:r>
            <a:r>
              <a:rPr lang="it-IT" sz="1600" dirty="0" smtClean="0">
                <a:solidFill>
                  <a:schemeClr val="tx2">
                    <a:lumMod val="75000"/>
                  </a:schemeClr>
                </a:solidFill>
                <a:latin typeface="Calibri" panose="020F0502020204030204" pitchFamily="34" charset="0"/>
                <a:cs typeface="Calibri" panose="020F0502020204030204" pitchFamily="34" charset="0"/>
              </a:rPr>
              <a:t>socială;</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42658369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686872" y="6418887"/>
            <a:ext cx="2133600" cy="365125"/>
          </a:xfrm>
        </p:spPr>
        <p:txBody>
          <a:bodyPr/>
          <a:lstStyle/>
          <a:p>
            <a:fld id="{FA2CE5B5-3460-44E8-BCF4-236084A3745A}" type="slidenum">
              <a:rPr lang="ro-RO" smtClean="0"/>
              <a:pPr/>
              <a:t>47</a:t>
            </a:fld>
            <a:endParaRPr lang="ro-RO"/>
          </a:p>
        </p:txBody>
      </p:sp>
      <p:sp>
        <p:nvSpPr>
          <p:cNvPr id="3" name="Rectangle 2"/>
          <p:cNvSpPr/>
          <p:nvPr/>
        </p:nvSpPr>
        <p:spPr>
          <a:xfrm>
            <a:off x="611560" y="1056412"/>
            <a:ext cx="8208912" cy="3791807"/>
          </a:xfrm>
          <a:prstGeom prst="rect">
            <a:avLst/>
          </a:prstGeom>
        </p:spPr>
        <p:txBody>
          <a:bodyPr wrap="square">
            <a:spAutoFit/>
          </a:bodyPr>
          <a:lstStyle/>
          <a:p>
            <a:pPr>
              <a:lnSpc>
                <a:spcPct val="130000"/>
              </a:lnSpc>
              <a:spcBef>
                <a:spcPts val="600"/>
              </a:spcBef>
            </a:pPr>
            <a:r>
              <a:rPr lang="x-none" b="1" smtClean="0">
                <a:solidFill>
                  <a:schemeClr val="tx2">
                    <a:lumMod val="75000"/>
                  </a:schemeClr>
                </a:solidFill>
                <a:latin typeface="Calibri" panose="020F0502020204030204" pitchFamily="34" charset="0"/>
                <a:cs typeface="Calibri" panose="020F0502020204030204" pitchFamily="34" charset="0"/>
              </a:rPr>
              <a:t>CONDIȚII </a:t>
            </a:r>
            <a:r>
              <a:rPr lang="x-none" b="1">
                <a:solidFill>
                  <a:schemeClr val="tx2">
                    <a:lumMod val="75000"/>
                  </a:schemeClr>
                </a:solidFill>
                <a:latin typeface="Calibri" panose="020F0502020204030204" pitchFamily="34" charset="0"/>
                <a:cs typeface="Calibri" panose="020F0502020204030204" pitchFamily="34" charset="0"/>
              </a:rPr>
              <a:t>SPECIFICE </a:t>
            </a:r>
            <a:r>
              <a:rPr lang="ro-RO" b="1" dirty="0" smtClean="0">
                <a:solidFill>
                  <a:schemeClr val="tx2">
                    <a:lumMod val="75000"/>
                  </a:schemeClr>
                </a:solidFill>
                <a:latin typeface="Calibri" panose="020F0502020204030204" pitchFamily="34" charset="0"/>
                <a:cs typeface="Calibri" panose="020F0502020204030204" pitchFamily="34" charset="0"/>
              </a:rPr>
              <a:t>P.I. </a:t>
            </a:r>
            <a:r>
              <a:rPr lang="en-US" b="1" dirty="0" smtClean="0">
                <a:solidFill>
                  <a:schemeClr val="tx2">
                    <a:lumMod val="75000"/>
                  </a:schemeClr>
                </a:solidFill>
                <a:latin typeface="Calibri" panose="020F0502020204030204" pitchFamily="34" charset="0"/>
                <a:cs typeface="Calibri" panose="020F0502020204030204" pitchFamily="34" charset="0"/>
              </a:rPr>
              <a:t>8</a:t>
            </a:r>
            <a:r>
              <a:rPr lang="x-none" b="1" smtClean="0">
                <a:solidFill>
                  <a:schemeClr val="tx2">
                    <a:lumMod val="75000"/>
                  </a:schemeClr>
                </a:solidFill>
                <a:latin typeface="Calibri" panose="020F0502020204030204" pitchFamily="34" charset="0"/>
                <a:cs typeface="Calibri" panose="020F0502020204030204" pitchFamily="34" charset="0"/>
              </a:rPr>
              <a:t>.</a:t>
            </a:r>
            <a:r>
              <a:rPr lang="en-US" b="1" dirty="0" smtClean="0">
                <a:solidFill>
                  <a:schemeClr val="tx2">
                    <a:lumMod val="75000"/>
                  </a:schemeClr>
                </a:solidFill>
                <a:latin typeface="Calibri" panose="020F0502020204030204" pitchFamily="34" charset="0"/>
                <a:cs typeface="Calibri" panose="020F0502020204030204" pitchFamily="34" charset="0"/>
              </a:rPr>
              <a:t>3.A</a:t>
            </a:r>
            <a:r>
              <a:rPr lang="x-none" b="1" smtClean="0">
                <a:solidFill>
                  <a:schemeClr val="tx2">
                    <a:lumMod val="75000"/>
                  </a:schemeClr>
                </a:solidFill>
                <a:latin typeface="Calibri" panose="020F0502020204030204" pitchFamily="34" charset="0"/>
                <a:cs typeface="Calibri" panose="020F0502020204030204" pitchFamily="34" charset="0"/>
              </a:rPr>
              <a:t>, POR 2014-2020</a:t>
            </a:r>
            <a:r>
              <a:rPr lang="ro-RO" b="1" dirty="0" smtClean="0">
                <a:solidFill>
                  <a:schemeClr val="tx2">
                    <a:lumMod val="75000"/>
                  </a:schemeClr>
                </a:solidFill>
                <a:latin typeface="Calibri" panose="020F0502020204030204" pitchFamily="34" charset="0"/>
                <a:cs typeface="Calibri" panose="020F0502020204030204" pitchFamily="34" charset="0"/>
              </a:rPr>
              <a:t> !!!</a:t>
            </a:r>
            <a:endParaRPr lang="en-US" b="1" dirty="0" smtClean="0">
              <a:solidFill>
                <a:schemeClr val="tx2">
                  <a:lumMod val="75000"/>
                </a:schemeClr>
              </a:solidFill>
              <a:latin typeface="Calibri" panose="020F0502020204030204" pitchFamily="34" charset="0"/>
              <a:cs typeface="Calibri" panose="020F0502020204030204" pitchFamily="34" charset="0"/>
            </a:endParaRPr>
          </a:p>
          <a:p>
            <a:pPr marL="285750" indent="-285750" algn="just">
              <a:spcBef>
                <a:spcPts val="600"/>
              </a:spcBef>
              <a:buFont typeface="Arial" panose="020B0604020202020204" pitchFamily="34" charset="0"/>
              <a:buChar char="•"/>
            </a:pPr>
            <a:r>
              <a:rPr lang="ro-RO" sz="1600" dirty="0">
                <a:solidFill>
                  <a:schemeClr val="tx2">
                    <a:lumMod val="75000"/>
                  </a:schemeClr>
                </a:solidFill>
                <a:latin typeface="Calibri" panose="020F0502020204030204" pitchFamily="34" charset="0"/>
                <a:cs typeface="Calibri" panose="020F0502020204030204" pitchFamily="34" charset="0"/>
              </a:rPr>
              <a:t>Proiectul este considerat eligibil,</a:t>
            </a:r>
            <a:r>
              <a:rPr lang="en-US" sz="1600" dirty="0">
                <a:solidFill>
                  <a:schemeClr val="tx2">
                    <a:lumMod val="75000"/>
                  </a:schemeClr>
                </a:solidFill>
                <a:latin typeface="Calibri" panose="020F0502020204030204" pitchFamily="34" charset="0"/>
                <a:cs typeface="Calibri" panose="020F0502020204030204" pitchFamily="34" charset="0"/>
              </a:rPr>
              <a:t> </a:t>
            </a:r>
            <a:r>
              <a:rPr lang="vi-VN" sz="1600" dirty="0">
                <a:solidFill>
                  <a:schemeClr val="tx2">
                    <a:lumMod val="75000"/>
                  </a:schemeClr>
                </a:solidFill>
                <a:latin typeface="Calibri" panose="020F0502020204030204" pitchFamily="34" charset="0"/>
                <a:cs typeface="Calibri" panose="020F0502020204030204" pitchFamily="34" charset="0"/>
              </a:rPr>
              <a:t>în situația în care valoarea acestuia scade sub valoarea minimă</a:t>
            </a:r>
            <a:r>
              <a:rPr lang="en-US" sz="1600" dirty="0">
                <a:solidFill>
                  <a:schemeClr val="tx2">
                    <a:lumMod val="75000"/>
                  </a:schemeClr>
                </a:solidFill>
                <a:latin typeface="Calibri" panose="020F0502020204030204" pitchFamily="34" charset="0"/>
                <a:cs typeface="Calibri" panose="020F0502020204030204" pitchFamily="34" charset="0"/>
              </a:rPr>
              <a:t> </a:t>
            </a:r>
            <a:r>
              <a:rPr lang="pt-BR" sz="1600" dirty="0">
                <a:solidFill>
                  <a:schemeClr val="tx2">
                    <a:lumMod val="75000"/>
                  </a:schemeClr>
                </a:solidFill>
                <a:latin typeface="Calibri" panose="020F0502020204030204" pitchFamily="34" charset="0"/>
                <a:cs typeface="Calibri" panose="020F0502020204030204" pitchFamily="34" charset="0"/>
              </a:rPr>
              <a:t>de 50.000 euro, respectiv 100 000 euro, ca urmare a atribuirii contractelor de achiziție publică;</a:t>
            </a:r>
            <a:endParaRPr lang="ro-RO" sz="1600" b="1" dirty="0">
              <a:solidFill>
                <a:schemeClr val="tx2">
                  <a:lumMod val="75000"/>
                </a:schemeClr>
              </a:solidFill>
              <a:latin typeface="Calibri" panose="020F0502020204030204" pitchFamily="34" charset="0"/>
              <a:cs typeface="Calibri" panose="020F0502020204030204" pitchFamily="34" charset="0"/>
            </a:endParaRPr>
          </a:p>
          <a:p>
            <a:pPr marL="285750" indent="-285750" algn="just">
              <a:spcBef>
                <a:spcPts val="600"/>
              </a:spcBef>
              <a:buFont typeface="Arial" panose="020B0604020202020204" pitchFamily="34" charset="0"/>
              <a:buChar char="•"/>
            </a:pPr>
            <a:r>
              <a:rPr lang="ro-RO" sz="1600" dirty="0" smtClean="0">
                <a:solidFill>
                  <a:schemeClr val="tx2">
                    <a:lumMod val="75000"/>
                  </a:schemeClr>
                </a:solidFill>
                <a:latin typeface="Calibri" panose="020F0502020204030204" pitchFamily="34" charset="0"/>
                <a:cs typeface="Calibri" panose="020F0502020204030204" pitchFamily="34" charset="0"/>
              </a:rPr>
              <a:t>În </a:t>
            </a:r>
            <a:r>
              <a:rPr lang="ro-RO" sz="1600" dirty="0">
                <a:solidFill>
                  <a:schemeClr val="tx2">
                    <a:lumMod val="75000"/>
                  </a:schemeClr>
                </a:solidFill>
                <a:latin typeface="Calibri" panose="020F0502020204030204" pitchFamily="34" charset="0"/>
                <a:cs typeface="Calibri" panose="020F0502020204030204" pitchFamily="34" charset="0"/>
              </a:rPr>
              <a:t>situația în care, </a:t>
            </a:r>
            <a:r>
              <a:rPr lang="ro-RO" sz="1600" dirty="0" smtClean="0">
                <a:solidFill>
                  <a:schemeClr val="tx2">
                    <a:lumMod val="75000"/>
                  </a:schemeClr>
                </a:solidFill>
                <a:latin typeface="Calibri" panose="020F0502020204030204" pitchFamily="34" charset="0"/>
                <a:cs typeface="Calibri" panose="020F0502020204030204" pitchFamily="34" charset="0"/>
              </a:rPr>
              <a:t>prin</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cererea </a:t>
            </a:r>
            <a:r>
              <a:rPr lang="vi-VN" sz="1600" dirty="0">
                <a:solidFill>
                  <a:schemeClr val="tx2">
                    <a:lumMod val="75000"/>
                  </a:schemeClr>
                </a:solidFill>
                <a:latin typeface="Calibri" panose="020F0502020204030204" pitchFamily="34" charset="0"/>
                <a:cs typeface="Calibri" panose="020F0502020204030204" pitchFamily="34" charset="0"/>
              </a:rPr>
              <a:t>de finanțare, beneficiarul și-a asumat obligația angajării unei/unor persoane vârstnice sau </a:t>
            </a:r>
            <a:r>
              <a:rPr lang="vi-VN" sz="1600" dirty="0" smtClean="0">
                <a:solidFill>
                  <a:schemeClr val="tx2">
                    <a:lumMod val="75000"/>
                  </a:schemeClr>
                </a:solidFill>
                <a:latin typeface="Calibri" panose="020F0502020204030204" pitchFamily="34" charset="0"/>
                <a:cs typeface="Calibri" panose="020F0502020204030204" pitchFamily="34" charset="0"/>
              </a:rPr>
              <a:t>cu</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dizabilități</a:t>
            </a:r>
            <a:r>
              <a:rPr lang="vi-VN" sz="1600" dirty="0">
                <a:solidFill>
                  <a:schemeClr val="tx2">
                    <a:lumMod val="75000"/>
                  </a:schemeClr>
                </a:solidFill>
                <a:latin typeface="Calibri" panose="020F0502020204030204" pitchFamily="34" charset="0"/>
                <a:cs typeface="Calibri" panose="020F0502020204030204" pitchFamily="34" charset="0"/>
              </a:rPr>
              <a:t>, termenul limită de îndeplinire a acestei obligații este </a:t>
            </a:r>
            <a:r>
              <a:rPr lang="ro-RO" sz="1600" dirty="0">
                <a:solidFill>
                  <a:schemeClr val="tx2">
                    <a:lumMod val="75000"/>
                  </a:schemeClr>
                </a:solidFill>
                <a:latin typeface="Calibri" panose="020F0502020204030204" pitchFamily="34" charset="0"/>
                <a:cs typeface="Calibri" panose="020F0502020204030204" pitchFamily="34" charset="0"/>
              </a:rPr>
              <a:t>maxim un </a:t>
            </a:r>
            <a:r>
              <a:rPr lang="ro-RO" sz="1600" dirty="0" smtClean="0">
                <a:solidFill>
                  <a:schemeClr val="tx2">
                    <a:lumMod val="75000"/>
                  </a:schemeClr>
                </a:solidFill>
                <a:latin typeface="Calibri" panose="020F0502020204030204" pitchFamily="34" charset="0"/>
                <a:cs typeface="Calibri" panose="020F0502020204030204" pitchFamily="34" charset="0"/>
              </a:rPr>
              <a:t>an</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de </a:t>
            </a:r>
            <a:r>
              <a:rPr lang="vi-VN" sz="1600" dirty="0">
                <a:solidFill>
                  <a:schemeClr val="tx2">
                    <a:lumMod val="75000"/>
                  </a:schemeClr>
                </a:solidFill>
                <a:latin typeface="Calibri" panose="020F0502020204030204" pitchFamily="34" charset="0"/>
                <a:cs typeface="Calibri" panose="020F0502020204030204" pitchFamily="34" charset="0"/>
              </a:rPr>
              <a:t>la data efectuării plății </a:t>
            </a:r>
            <a:r>
              <a:rPr lang="vi-VN" sz="1600" dirty="0" smtClean="0">
                <a:solidFill>
                  <a:schemeClr val="tx2">
                    <a:lumMod val="75000"/>
                  </a:schemeClr>
                </a:solidFill>
                <a:latin typeface="Calibri" panose="020F0502020204030204" pitchFamily="34" charset="0"/>
                <a:cs typeface="Calibri" panose="020F0502020204030204" pitchFamily="34" charset="0"/>
              </a:rPr>
              <a:t>finale</a:t>
            </a:r>
            <a:r>
              <a:rPr lang="en-US" sz="1600" dirty="0" smtClean="0">
                <a:solidFill>
                  <a:schemeClr val="tx2">
                    <a:lumMod val="75000"/>
                  </a:schemeClr>
                </a:solidFill>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Același termen se aplică, dacă este cazul, și pentru demonstrarea îndeplinirii obligației de </a:t>
            </a:r>
            <a:r>
              <a:rPr lang="vi-VN" sz="1600" dirty="0" smtClean="0">
                <a:solidFill>
                  <a:schemeClr val="tx2">
                    <a:lumMod val="75000"/>
                  </a:schemeClr>
                </a:solidFill>
                <a:latin typeface="Calibri" panose="020F0502020204030204" pitchFamily="34" charset="0"/>
                <a:cs typeface="Calibri" panose="020F0502020204030204" pitchFamily="34" charset="0"/>
              </a:rPr>
              <a:t>implicare</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a:t>
            </a:r>
            <a:r>
              <a:rPr lang="vi-VN" sz="1600" dirty="0">
                <a:solidFill>
                  <a:schemeClr val="tx2">
                    <a:lumMod val="75000"/>
                  </a:schemeClr>
                </a:solidFill>
                <a:latin typeface="Calibri" panose="020F0502020204030204" pitchFamily="34" charset="0"/>
                <a:cs typeface="Calibri" panose="020F0502020204030204" pitchFamily="34" charset="0"/>
              </a:rPr>
              <a:t>colaborare/voluntariat) a unei/unor persoane vârstnice sau cu </a:t>
            </a:r>
            <a:r>
              <a:rPr lang="vi-VN" sz="1600" dirty="0" smtClean="0">
                <a:solidFill>
                  <a:schemeClr val="tx2">
                    <a:lumMod val="75000"/>
                  </a:schemeClr>
                </a:solidFill>
                <a:latin typeface="Calibri" panose="020F0502020204030204" pitchFamily="34" charset="0"/>
                <a:cs typeface="Calibri" panose="020F0502020204030204" pitchFamily="34" charset="0"/>
              </a:rPr>
              <a:t>dizabilități</a:t>
            </a:r>
            <a:r>
              <a:rPr lang="en-US" sz="1600" dirty="0" smtClean="0">
                <a:solidFill>
                  <a:schemeClr val="tx2">
                    <a:lumMod val="75000"/>
                  </a:schemeClr>
                </a:solidFill>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ro-RO" sz="1600" dirty="0">
                <a:solidFill>
                  <a:schemeClr val="tx2">
                    <a:lumMod val="75000"/>
                  </a:schemeClr>
                </a:solidFill>
                <a:latin typeface="Calibri" panose="020F0502020204030204" pitchFamily="34" charset="0"/>
                <a:cs typeface="Calibri" panose="020F0502020204030204" pitchFamily="34" charset="0"/>
              </a:rPr>
              <a:t>Beneficiarul/partenerul are obligația de a-și menține calitatea de furnizor acreditat de </a:t>
            </a:r>
            <a:r>
              <a:rPr lang="ro-RO" sz="1600" dirty="0" smtClean="0">
                <a:solidFill>
                  <a:schemeClr val="tx2">
                    <a:lumMod val="75000"/>
                  </a:schemeClr>
                </a:solidFill>
                <a:latin typeface="Calibri" panose="020F0502020204030204" pitchFamily="34" charset="0"/>
                <a:cs typeface="Calibri" panose="020F0502020204030204" pitchFamily="34" charset="0"/>
              </a:rPr>
              <a:t>servicii</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vi-VN" sz="1600" dirty="0" smtClean="0">
                <a:solidFill>
                  <a:schemeClr val="tx2">
                    <a:lumMod val="75000"/>
                  </a:schemeClr>
                </a:solidFill>
                <a:latin typeface="Calibri" panose="020F0502020204030204" pitchFamily="34" charset="0"/>
                <a:cs typeface="Calibri" panose="020F0502020204030204" pitchFamily="34" charset="0"/>
              </a:rPr>
              <a:t>sociale</a:t>
            </a:r>
            <a:r>
              <a:rPr lang="vi-VN" sz="1600" dirty="0">
                <a:solidFill>
                  <a:schemeClr val="tx2">
                    <a:lumMod val="75000"/>
                  </a:schemeClr>
                </a:solidFill>
                <a:latin typeface="Calibri" panose="020F0502020204030204" pitchFamily="34" charset="0"/>
                <a:cs typeface="Calibri" panose="020F0502020204030204" pitchFamily="34" charset="0"/>
              </a:rPr>
              <a:t>, pe întreaga perioadă de durabilitate a </a:t>
            </a:r>
            <a:r>
              <a:rPr lang="vi-VN" sz="1600" dirty="0" smtClean="0">
                <a:solidFill>
                  <a:schemeClr val="tx2">
                    <a:lumMod val="75000"/>
                  </a:schemeClr>
                </a:solidFill>
                <a:latin typeface="Calibri" panose="020F0502020204030204" pitchFamily="34" charset="0"/>
                <a:cs typeface="Calibri" panose="020F0502020204030204" pitchFamily="34" charset="0"/>
              </a:rPr>
              <a:t>contractului</a:t>
            </a:r>
            <a:r>
              <a:rPr lang="en-US" sz="1600" dirty="0" smtClean="0">
                <a:solidFill>
                  <a:schemeClr val="tx2">
                    <a:lumMod val="75000"/>
                  </a:schemeClr>
                </a:solidFill>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vi-VN" sz="1600" dirty="0">
                <a:solidFill>
                  <a:schemeClr val="tx2">
                    <a:lumMod val="75000"/>
                  </a:schemeClr>
                </a:solidFill>
                <a:latin typeface="Calibri" panose="020F0502020204030204" pitchFamily="34" charset="0"/>
                <a:cs typeface="Calibri" panose="020F0502020204030204" pitchFamily="34" charset="0"/>
              </a:rPr>
              <a:t>Pierderea acreditării ca furnizor de </a:t>
            </a:r>
            <a:r>
              <a:rPr lang="vi-VN" sz="1600" dirty="0" smtClean="0">
                <a:solidFill>
                  <a:schemeClr val="tx2">
                    <a:lumMod val="75000"/>
                  </a:schemeClr>
                </a:solidFill>
                <a:latin typeface="Calibri" panose="020F0502020204030204" pitchFamily="34" charset="0"/>
                <a:cs typeface="Calibri" panose="020F0502020204030204" pitchFamily="34" charset="0"/>
              </a:rPr>
              <a:t>servicii</a:t>
            </a:r>
            <a:r>
              <a:rPr lang="en-US" sz="1600" dirty="0" smtClean="0">
                <a:solidFill>
                  <a:schemeClr val="tx2">
                    <a:lumMod val="75000"/>
                  </a:schemeClr>
                </a:solidFill>
                <a:latin typeface="Calibri" panose="020F0502020204030204" pitchFamily="34" charset="0"/>
                <a:cs typeface="Calibri" panose="020F0502020204030204" pitchFamily="34" charset="0"/>
              </a:rPr>
              <a:t> </a:t>
            </a:r>
            <a:r>
              <a:rPr lang="it-IT" sz="1600" dirty="0" smtClean="0">
                <a:solidFill>
                  <a:schemeClr val="tx2">
                    <a:lumMod val="75000"/>
                  </a:schemeClr>
                </a:solidFill>
                <a:latin typeface="Calibri" panose="020F0502020204030204" pitchFamily="34" charset="0"/>
                <a:cs typeface="Calibri" panose="020F0502020204030204" pitchFamily="34" charset="0"/>
              </a:rPr>
              <a:t>sociale </a:t>
            </a:r>
            <a:r>
              <a:rPr lang="it-IT" sz="1600" dirty="0">
                <a:solidFill>
                  <a:schemeClr val="tx2">
                    <a:lumMod val="75000"/>
                  </a:schemeClr>
                </a:solidFill>
                <a:latin typeface="Calibri" panose="020F0502020204030204" pitchFamily="34" charset="0"/>
                <a:cs typeface="Calibri" panose="020F0502020204030204" pitchFamily="34" charset="0"/>
              </a:rPr>
              <a:t>conduce la rezilierea contractului de finanțare și la recuperarea sumelor acordate</a:t>
            </a:r>
            <a:endParaRPr lang="en-US" sz="1600" b="1" dirty="0" smtClean="0">
              <a:solidFill>
                <a:schemeClr val="tx2">
                  <a:lumMod val="75000"/>
                </a:schemeClr>
              </a:solidFill>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844065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657744" y="6418887"/>
            <a:ext cx="2133600" cy="365125"/>
          </a:xfrm>
        </p:spPr>
        <p:txBody>
          <a:bodyPr/>
          <a:lstStyle/>
          <a:p>
            <a:fld id="{FA2CE5B5-3460-44E8-BCF4-236084A3745A}" type="slidenum">
              <a:rPr lang="ro-RO" smtClean="0"/>
              <a:pPr/>
              <a:t>48</a:t>
            </a:fld>
            <a:endParaRPr lang="ro-RO"/>
          </a:p>
        </p:txBody>
      </p:sp>
      <p:sp>
        <p:nvSpPr>
          <p:cNvPr id="3" name="Rectangle 2"/>
          <p:cNvSpPr/>
          <p:nvPr/>
        </p:nvSpPr>
        <p:spPr>
          <a:xfrm>
            <a:off x="582432" y="692696"/>
            <a:ext cx="8208912" cy="5499967"/>
          </a:xfrm>
          <a:prstGeom prst="rect">
            <a:avLst/>
          </a:prstGeom>
        </p:spPr>
        <p:txBody>
          <a:bodyPr wrap="square">
            <a:spAutoFit/>
          </a:bodyPr>
          <a:lstStyle/>
          <a:p>
            <a:pPr>
              <a:lnSpc>
                <a:spcPct val="130000"/>
              </a:lnSpc>
              <a:spcBef>
                <a:spcPts val="600"/>
              </a:spcBef>
            </a:pPr>
            <a:r>
              <a:rPr lang="x-none" b="1" smtClean="0">
                <a:solidFill>
                  <a:srgbClr val="0070C0"/>
                </a:solidFill>
                <a:latin typeface="Calibri" panose="020F0502020204030204" pitchFamily="34" charset="0"/>
                <a:cs typeface="Calibri" panose="020F0502020204030204" pitchFamily="34" charset="0"/>
              </a:rPr>
              <a:t>CONDIȚII </a:t>
            </a:r>
            <a:r>
              <a:rPr lang="x-none" b="1">
                <a:solidFill>
                  <a:srgbClr val="0070C0"/>
                </a:solidFill>
                <a:latin typeface="Calibri" panose="020F0502020204030204" pitchFamily="34" charset="0"/>
                <a:cs typeface="Calibri" panose="020F0502020204030204" pitchFamily="34" charset="0"/>
              </a:rPr>
              <a:t>SPECIFICE </a:t>
            </a:r>
            <a:r>
              <a:rPr lang="ro-RO" b="1" dirty="0" smtClean="0">
                <a:solidFill>
                  <a:srgbClr val="0070C0"/>
                </a:solidFill>
                <a:latin typeface="Calibri" panose="020F0502020204030204" pitchFamily="34" charset="0"/>
                <a:cs typeface="Calibri" panose="020F0502020204030204" pitchFamily="34" charset="0"/>
              </a:rPr>
              <a:t>P.I. </a:t>
            </a:r>
            <a:r>
              <a:rPr lang="en-US" b="1" dirty="0" smtClean="0">
                <a:solidFill>
                  <a:srgbClr val="0070C0"/>
                </a:solidFill>
                <a:latin typeface="Calibri" panose="020F0502020204030204" pitchFamily="34" charset="0"/>
                <a:cs typeface="Calibri" panose="020F0502020204030204" pitchFamily="34" charset="0"/>
              </a:rPr>
              <a:t>10</a:t>
            </a:r>
            <a:r>
              <a:rPr lang="x-none" b="1" smtClean="0">
                <a:solidFill>
                  <a:srgbClr val="0070C0"/>
                </a:solidFill>
                <a:latin typeface="Calibri" panose="020F0502020204030204" pitchFamily="34" charset="0"/>
                <a:cs typeface="Calibri" panose="020F0502020204030204" pitchFamily="34" charset="0"/>
              </a:rPr>
              <a:t>.</a:t>
            </a:r>
            <a:r>
              <a:rPr lang="en-US" b="1" dirty="0" smtClean="0">
                <a:solidFill>
                  <a:srgbClr val="0070C0"/>
                </a:solidFill>
                <a:latin typeface="Calibri" panose="020F0502020204030204" pitchFamily="34" charset="0"/>
                <a:cs typeface="Calibri" panose="020F0502020204030204" pitchFamily="34" charset="0"/>
              </a:rPr>
              <a:t>1/10.3 - </a:t>
            </a:r>
            <a:r>
              <a:rPr lang="x-none" b="1" smtClean="0">
                <a:solidFill>
                  <a:srgbClr val="0070C0"/>
                </a:solidFill>
                <a:latin typeface="Calibri" panose="020F0502020204030204" pitchFamily="34" charset="0"/>
                <a:cs typeface="Calibri" panose="020F0502020204030204" pitchFamily="34" charset="0"/>
              </a:rPr>
              <a:t> POR 2014-2020</a:t>
            </a:r>
            <a:r>
              <a:rPr lang="ro-RO" b="1" dirty="0" smtClean="0">
                <a:solidFill>
                  <a:srgbClr val="0070C0"/>
                </a:solidFill>
                <a:latin typeface="Calibri" panose="020F0502020204030204" pitchFamily="34" charset="0"/>
                <a:cs typeface="Calibri" panose="020F0502020204030204" pitchFamily="34" charset="0"/>
              </a:rPr>
              <a:t> !!!</a:t>
            </a:r>
            <a:endParaRPr lang="en-US" b="1" dirty="0" smtClean="0">
              <a:solidFill>
                <a:srgbClr val="0070C0"/>
              </a:solidFill>
              <a:latin typeface="Calibri" panose="020F0502020204030204" pitchFamily="34" charset="0"/>
              <a:cs typeface="Calibri" panose="020F0502020204030204" pitchFamily="34" charset="0"/>
            </a:endParaRPr>
          </a:p>
          <a:p>
            <a:pPr>
              <a:spcBef>
                <a:spcPts val="600"/>
              </a:spcBef>
            </a:pPr>
            <a:r>
              <a:rPr lang="vi-VN" dirty="0">
                <a:latin typeface="Calibri" panose="020F0502020204030204" pitchFamily="34" charset="0"/>
                <a:cs typeface="Calibri" panose="020F0502020204030204" pitchFamily="34" charset="0"/>
              </a:rPr>
              <a:t>Beneficiarul are obligația ca</a:t>
            </a:r>
            <a:r>
              <a:rPr lang="en-US" dirty="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vi-VN" dirty="0">
                <a:latin typeface="Calibri" panose="020F0502020204030204" pitchFamily="34" charset="0"/>
                <a:cs typeface="Calibri" panose="020F0502020204030204" pitchFamily="34" charset="0"/>
              </a:rPr>
              <a:t>pe perioada de durabilitate</a:t>
            </a:r>
            <a:r>
              <a:rPr lang="en-US" dirty="0">
                <a:latin typeface="Calibri" panose="020F0502020204030204" pitchFamily="34" charset="0"/>
                <a:cs typeface="Calibri" panose="020F0502020204030204" pitchFamily="34" charset="0"/>
              </a:rPr>
              <a:t> </a:t>
            </a:r>
            <a:r>
              <a:rPr lang="vi-VN" dirty="0">
                <a:latin typeface="Calibri" panose="020F0502020204030204" pitchFamily="34" charset="0"/>
                <a:cs typeface="Calibri" panose="020F0502020204030204" pitchFamily="34" charset="0"/>
              </a:rPr>
              <a:t>să asigure întreținerea/mentenanța investiției în conformitate cu prevederile legale în vigoare, în caz contrar </a:t>
            </a:r>
            <a:r>
              <a:rPr lang="en-US" sz="1600" dirty="0">
                <a:latin typeface="Calibri" panose="020F0502020204030204" pitchFamily="34" charset="0"/>
                <a:cs typeface="Calibri" panose="020F0502020204030204" pitchFamily="34" charset="0"/>
              </a:rPr>
              <a:t>=&gt;</a:t>
            </a:r>
            <a:r>
              <a:rPr lang="ro-RO" sz="1600" dirty="0">
                <a:latin typeface="Calibri" panose="020F0502020204030204" pitchFamily="34" charset="0"/>
                <a:cs typeface="Calibri" panose="020F0502020204030204" pitchFamily="34" charset="0"/>
              </a:rPr>
              <a:t> AM putând</a:t>
            </a:r>
            <a:r>
              <a:rPr lang="en-US" sz="1600" dirty="0">
                <a:latin typeface="Calibri" panose="020F0502020204030204" pitchFamily="34" charset="0"/>
                <a:cs typeface="Calibri" panose="020F0502020204030204" pitchFamily="34" charset="0"/>
              </a:rPr>
              <a:t> </a:t>
            </a:r>
            <a:r>
              <a:rPr lang="ro-RO" sz="1600" dirty="0">
                <a:latin typeface="Calibri" panose="020F0502020204030204" pitchFamily="34" charset="0"/>
                <a:cs typeface="Calibri" panose="020F0502020204030204" pitchFamily="34" charset="0"/>
              </a:rPr>
              <a:t>dispune rezilierea</a:t>
            </a:r>
            <a:r>
              <a:rPr lang="en-US" sz="1600" dirty="0" smtClean="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vi-VN" sz="1600" dirty="0">
                <a:latin typeface="Calibri" panose="020F0502020204030204" pitchFamily="34" charset="0"/>
                <a:cs typeface="Calibri" panose="020F0502020204030204" pitchFamily="34" charset="0"/>
              </a:rPr>
              <a:t>în termen de 10 de zile de la intrarea în vigoare a contractului de finanțare să</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depună la sediul OI/în</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MySMIS documentațiile de achiziție ale contractului de lucrări, pentru</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proiectele a căror lucrări au fost începute,</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dar</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nefinalizate</a:t>
            </a:r>
            <a:r>
              <a:rPr lang="en-US" sz="1600" dirty="0">
                <a:latin typeface="Calibri" panose="020F0502020204030204" pitchFamily="34" charset="0"/>
                <a:cs typeface="Calibri" panose="020F0502020204030204" pitchFamily="34" charset="0"/>
              </a:rPr>
              <a:t>;</a:t>
            </a:r>
          </a:p>
          <a:p>
            <a:pPr marL="285750" indent="-285750" algn="just">
              <a:spcBef>
                <a:spcPts val="600"/>
              </a:spcBef>
              <a:buFont typeface="Arial" panose="020B0604020202020204" pitchFamily="34" charset="0"/>
              <a:buChar char="•"/>
            </a:pPr>
            <a:r>
              <a:rPr lang="en-US" sz="1600" dirty="0" err="1">
                <a:latin typeface="Calibri" panose="020F0502020204030204" pitchFamily="34" charset="0"/>
                <a:cs typeface="Calibri" panose="020F0502020204030204" pitchFamily="34" charset="0"/>
              </a:rPr>
              <a:t>sa</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prezint</a:t>
            </a:r>
            <a:r>
              <a:rPr lang="en-US" sz="1600" dirty="0">
                <a:latin typeface="Calibri" panose="020F0502020204030204" pitchFamily="34" charset="0"/>
                <a:cs typeface="Calibri" panose="020F0502020204030204" pitchFamily="34" charset="0"/>
              </a:rPr>
              <a:t>e</a:t>
            </a:r>
            <a:r>
              <a:rPr lang="vi-VN" sz="1600" dirty="0">
                <a:latin typeface="Calibri" panose="020F0502020204030204" pitchFamily="34" charset="0"/>
                <a:cs typeface="Calibri" panose="020F0502020204030204" pitchFamily="34" charset="0"/>
              </a:rPr>
              <a:t> extrasul de carte funciară actualizat cu</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inscrierea definitivă a dreptului de proprietate publică pentru obiectivele proiectului (acolo unde este cazul) cel mai</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târziu până la data emiterii autorizaţiei de construire</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dar</a:t>
            </a:r>
            <a:r>
              <a:rPr lang="en-US" sz="1600" dirty="0">
                <a:latin typeface="Calibri" panose="020F0502020204030204" pitchFamily="34" charset="0"/>
                <a:cs typeface="Calibri" panose="020F0502020204030204" pitchFamily="34" charset="0"/>
              </a:rPr>
              <a:t> nu </a:t>
            </a:r>
            <a:r>
              <a:rPr lang="en-US" sz="1600" dirty="0" err="1">
                <a:latin typeface="Calibri" panose="020F0502020204030204" pitchFamily="34" charset="0"/>
                <a:cs typeface="Calibri" panose="020F0502020204030204" pitchFamily="34" charset="0"/>
              </a:rPr>
              <a:t>mai</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tarziu</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de maxim 12 luni de la data intrării în vigoare a contractului de finanțare</a:t>
            </a:r>
            <a:r>
              <a:rPr lang="en-US" sz="1600" dirty="0">
                <a:latin typeface="Calibri" panose="020F0502020204030204" pitchFamily="34" charset="0"/>
                <a:cs typeface="Calibri" panose="020F0502020204030204" pitchFamily="34" charset="0"/>
              </a:rPr>
              <a:t>, in </a:t>
            </a:r>
            <a:r>
              <a:rPr lang="en-US" sz="1600" dirty="0" err="1">
                <a:latin typeface="Calibri" panose="020F0502020204030204" pitchFamily="34" charset="0"/>
                <a:cs typeface="Calibri" panose="020F0502020204030204" pitchFamily="34" charset="0"/>
              </a:rPr>
              <a:t>caz</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contrar</a:t>
            </a:r>
            <a:r>
              <a:rPr lang="en-US" sz="1600" dirty="0">
                <a:latin typeface="Calibri" panose="020F0502020204030204" pitchFamily="34" charset="0"/>
                <a:cs typeface="Calibri" panose="020F0502020204030204" pitchFamily="34" charset="0"/>
              </a:rPr>
              <a:t> =&gt;</a:t>
            </a:r>
            <a:r>
              <a:rPr lang="ro-RO" sz="1600" dirty="0">
                <a:latin typeface="Calibri" panose="020F0502020204030204" pitchFamily="34" charset="0"/>
                <a:cs typeface="Calibri" panose="020F0502020204030204" pitchFamily="34" charset="0"/>
              </a:rPr>
              <a:t> AM</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considera</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contractul</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reziliat</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fara</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orice</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formalitate</a:t>
            </a:r>
            <a:r>
              <a:rPr lang="en-US" sz="1600" dirty="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en-US" sz="1600" dirty="0" err="1">
                <a:latin typeface="Calibri" panose="020F0502020204030204" pitchFamily="34" charset="0"/>
                <a:cs typeface="Calibri" panose="020F0502020204030204" pitchFamily="34" charset="0"/>
              </a:rPr>
              <a:t>i</a:t>
            </a:r>
            <a:r>
              <a:rPr lang="ro-RO" sz="1600" dirty="0">
                <a:latin typeface="Calibri" panose="020F0502020204030204" pitchFamily="34" charset="0"/>
                <a:cs typeface="Calibri" panose="020F0502020204030204" pitchFamily="34" charset="0"/>
              </a:rPr>
              <a:t>n situaţia în care solicitantul nu reuşeste, în timpul perioadei de valabilitate a contractului de</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finanţare, să îşi menţină acreditarea/autorizarea ca instituţie de învăţământ superior,</a:t>
            </a:r>
            <a:r>
              <a:rPr lang="en-US" sz="1600" dirty="0">
                <a:latin typeface="Calibri" panose="020F0502020204030204" pitchFamily="34" charset="0"/>
                <a:cs typeface="Calibri" panose="020F0502020204030204" pitchFamily="34" charset="0"/>
              </a:rPr>
              <a:t> </a:t>
            </a:r>
            <a:r>
              <a:rPr lang="vi-VN" sz="1600" dirty="0">
                <a:latin typeface="Calibri" panose="020F0502020204030204" pitchFamily="34" charset="0"/>
                <a:cs typeface="Calibri" panose="020F0502020204030204" pitchFamily="34" charset="0"/>
              </a:rPr>
              <a:t>în caz contrar </a:t>
            </a:r>
            <a:r>
              <a:rPr lang="en-US" sz="1600" dirty="0">
                <a:latin typeface="Calibri" panose="020F0502020204030204" pitchFamily="34" charset="0"/>
                <a:cs typeface="Calibri" panose="020F0502020204030204" pitchFamily="34" charset="0"/>
              </a:rPr>
              <a:t>=&gt;</a:t>
            </a:r>
            <a:r>
              <a:rPr lang="ro-RO" sz="1600" dirty="0">
                <a:latin typeface="Calibri" panose="020F0502020204030204" pitchFamily="34" charset="0"/>
                <a:cs typeface="Calibri" panose="020F0502020204030204" pitchFamily="34" charset="0"/>
              </a:rPr>
              <a:t> AM p</a:t>
            </a:r>
            <a:r>
              <a:rPr lang="en-US" sz="1600" dirty="0" err="1">
                <a:latin typeface="Calibri" panose="020F0502020204030204" pitchFamily="34" charset="0"/>
                <a:cs typeface="Calibri" panose="020F0502020204030204" pitchFamily="34" charset="0"/>
              </a:rPr>
              <a:t>oate</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sa</a:t>
            </a:r>
            <a:r>
              <a:rPr lang="ro-RO" sz="1600" dirty="0">
                <a:latin typeface="Calibri" panose="020F0502020204030204" pitchFamily="34" charset="0"/>
                <a:cs typeface="Calibri" panose="020F0502020204030204" pitchFamily="34" charset="0"/>
              </a:rPr>
              <a:t> rezilie</a:t>
            </a:r>
            <a:r>
              <a:rPr lang="en-US" sz="1600" dirty="0" err="1">
                <a:latin typeface="Calibri" panose="020F0502020204030204" pitchFamily="34" charset="0"/>
                <a:cs typeface="Calibri" panose="020F0502020204030204" pitchFamily="34" charset="0"/>
              </a:rPr>
              <a:t>ze</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contractul</a:t>
            </a:r>
            <a:r>
              <a:rPr lang="en-US" sz="1600" dirty="0">
                <a:latin typeface="Calibri" panose="020F0502020204030204" pitchFamily="34" charset="0"/>
                <a:cs typeface="Calibri" panose="020F0502020204030204" pitchFamily="34" charset="0"/>
              </a:rPr>
              <a:t>;</a:t>
            </a:r>
          </a:p>
          <a:p>
            <a:pPr marL="285750" indent="-285750">
              <a:spcBef>
                <a:spcPts val="600"/>
              </a:spcBef>
              <a:buFont typeface="Arial" panose="020B0604020202020204" pitchFamily="34" charset="0"/>
              <a:buChar char="•"/>
            </a:pPr>
            <a:r>
              <a:rPr lang="ro-RO" sz="1600" dirty="0">
                <a:latin typeface="Calibri" panose="020F0502020204030204" pitchFamily="34" charset="0"/>
                <a:cs typeface="Calibri" panose="020F0502020204030204" pitchFamily="34" charset="0"/>
              </a:rPr>
              <a:t>Pentru activitatea de promovare</a:t>
            </a:r>
            <a:r>
              <a:rPr lang="en-US" sz="1600" dirty="0">
                <a:latin typeface="Calibri" panose="020F0502020204030204" pitchFamily="34" charset="0"/>
                <a:cs typeface="Calibri" panose="020F0502020204030204" pitchFamily="34" charset="0"/>
              </a:rPr>
              <a:t>  - se introduce un </a:t>
            </a:r>
            <a:r>
              <a:rPr lang="en-US" sz="1600" dirty="0" err="1">
                <a:latin typeface="Calibri" panose="020F0502020204030204" pitchFamily="34" charset="0"/>
                <a:cs typeface="Calibri" panose="020F0502020204030204" pitchFamily="34" charset="0"/>
              </a:rPr>
              <a:t>nou</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aliniat</a:t>
            </a:r>
            <a:r>
              <a:rPr lang="en-US" sz="1600" dirty="0">
                <a:latin typeface="Calibri" panose="020F0502020204030204" pitchFamily="34" charset="0"/>
                <a:cs typeface="Calibri" panose="020F0502020204030204" pitchFamily="34" charset="0"/>
              </a:rPr>
              <a:t> in </a:t>
            </a:r>
            <a:r>
              <a:rPr lang="en-US" sz="1600" dirty="0" err="1">
                <a:latin typeface="Calibri" panose="020F0502020204030204" pitchFamily="34" charset="0"/>
                <a:cs typeface="Calibri" panose="020F0502020204030204" pitchFamily="34" charset="0"/>
              </a:rPr>
              <a:t>Anexa</a:t>
            </a:r>
            <a:r>
              <a:rPr lang="en-US" sz="1600" dirty="0">
                <a:latin typeface="Calibri" panose="020F0502020204030204" pitchFamily="34" charset="0"/>
                <a:cs typeface="Calibri" panose="020F0502020204030204" pitchFamily="34" charset="0"/>
              </a:rPr>
              <a:t> 8</a:t>
            </a:r>
            <a:r>
              <a:rPr lang="it-IT" sz="1600" dirty="0">
                <a:latin typeface="Calibri" panose="020F0502020204030204" pitchFamily="34" charset="0"/>
                <a:cs typeface="Calibri" panose="020F0502020204030204" pitchFamily="34" charset="0"/>
              </a:rPr>
              <a:t> - Măsuri de informare și </a:t>
            </a:r>
            <a:r>
              <a:rPr lang="it-IT" sz="1600" dirty="0" smtClean="0">
                <a:latin typeface="Calibri" panose="020F0502020204030204" pitchFamily="34" charset="0"/>
                <a:cs typeface="Calibri" panose="020F0502020204030204" pitchFamily="34" charset="0"/>
              </a:rPr>
              <a:t>publicitate - </a:t>
            </a:r>
            <a:r>
              <a:rPr lang="vi-VN" sz="1600" dirty="0">
                <a:latin typeface="Calibri" panose="020F0502020204030204" pitchFamily="34" charset="0"/>
                <a:cs typeface="Calibri" panose="020F0502020204030204" pitchFamily="34" charset="0"/>
              </a:rPr>
              <a:t>beneficiarul poate realiza următoarele materiale de informare şi </a:t>
            </a:r>
            <a:r>
              <a:rPr lang="vi-VN" sz="1600" dirty="0" smtClean="0">
                <a:latin typeface="Calibri" panose="020F0502020204030204" pitchFamily="34" charset="0"/>
                <a:cs typeface="Calibri" panose="020F0502020204030204" pitchFamily="34" charset="0"/>
              </a:rPr>
              <a:t>comunicare</a:t>
            </a:r>
            <a:r>
              <a:rPr lang="en-US" sz="1600" dirty="0" smtClean="0">
                <a:latin typeface="Calibri" panose="020F0502020204030204" pitchFamily="34" charset="0"/>
                <a:cs typeface="Calibri" panose="020F0502020204030204" pitchFamily="34" charset="0"/>
              </a:rPr>
              <a:t>: </a:t>
            </a:r>
            <a:r>
              <a:rPr lang="it-IT" sz="1600" dirty="0">
                <a:latin typeface="Calibri" panose="020F0502020204030204" pitchFamily="34" charset="0"/>
                <a:cs typeface="Calibri" panose="020F0502020204030204" pitchFamily="34" charset="0"/>
              </a:rPr>
              <a:t>afișe, bannere, spoturi audio și video.</a:t>
            </a:r>
            <a:endParaRPr lang="en-US" sz="1600" dirty="0">
              <a:latin typeface="Calibri" panose="020F0502020204030204" pitchFamily="34" charset="0"/>
              <a:cs typeface="Calibri" panose="020F050202020403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2564393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756387" y="692696"/>
            <a:ext cx="8221694" cy="5749266"/>
          </a:xfrm>
          <a:prstGeom prst="rect">
            <a:avLst/>
          </a:prstGeom>
        </p:spPr>
        <p:txBody>
          <a:bodyPr wrap="square">
            <a:spAutoFit/>
          </a:bodyPr>
          <a:lstStyle/>
          <a:p>
            <a:pPr>
              <a:lnSpc>
                <a:spcPct val="130000"/>
              </a:lnSpc>
              <a:spcBef>
                <a:spcPts val="600"/>
              </a:spcBef>
            </a:pPr>
            <a:r>
              <a:rPr lang="it-IT" b="1" dirty="0" smtClean="0">
                <a:latin typeface="Calibri" panose="020F0502020204030204" pitchFamily="34" charset="0"/>
                <a:cs typeface="Calibri" panose="020F0502020204030204" pitchFamily="34" charset="0"/>
              </a:rPr>
              <a:t>MONITORIZAREA, RAPORTAREA SI AUDITAREA PROIECTULUI</a:t>
            </a:r>
            <a:endParaRPr lang="en-US" b="1" dirty="0" smtClean="0">
              <a:latin typeface="Calibri" panose="020F0502020204030204" pitchFamily="34" charset="0"/>
              <a:cs typeface="Calibri" panose="020F0502020204030204" pitchFamily="34" charset="0"/>
            </a:endParaRPr>
          </a:p>
          <a:p>
            <a:pPr marL="285750" lvl="0" indent="-285750">
              <a:lnSpc>
                <a:spcPct val="130000"/>
              </a:lnSpc>
              <a:spcBef>
                <a:spcPts val="600"/>
              </a:spcBef>
              <a:buFont typeface="Arial" panose="020B0604020202020204" pitchFamily="34" charset="0"/>
              <a:buChar char="•"/>
            </a:pPr>
            <a:r>
              <a:rPr lang="ro-RO" dirty="0" smtClean="0">
                <a:latin typeface="Calibri" panose="020F0502020204030204" pitchFamily="34" charset="0"/>
                <a:cs typeface="Calibri" panose="020F0502020204030204" pitchFamily="34" charset="0"/>
              </a:rPr>
              <a:t>AM</a:t>
            </a:r>
            <a:r>
              <a:rPr lang="ro-RO" dirty="0">
                <a:latin typeface="Calibri" panose="020F0502020204030204" pitchFamily="34" charset="0"/>
                <a:cs typeface="Calibri" panose="020F0502020204030204" pitchFamily="34" charset="0"/>
              </a:rPr>
              <a:t>/ OI</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monitorizează îndeplinirea </a:t>
            </a:r>
            <a:r>
              <a:rPr lang="ro-RO" b="1" dirty="0">
                <a:latin typeface="Calibri" panose="020F0502020204030204" pitchFamily="34" charset="0"/>
                <a:cs typeface="Calibri" panose="020F0502020204030204" pitchFamily="34" charset="0"/>
              </a:rPr>
              <a:t>indicatorilor, atingerea rezultatelor şi a obiectivelor</a:t>
            </a:r>
            <a:r>
              <a:rPr lang="ro-RO"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 - </a:t>
            </a:r>
            <a:r>
              <a:rPr lang="ro-RO" i="1" dirty="0" smtClean="0">
                <a:latin typeface="Calibri" panose="020F0502020204030204" pitchFamily="34" charset="0"/>
                <a:cs typeface="Calibri" panose="020F0502020204030204" pitchFamily="34" charset="0"/>
              </a:rPr>
              <a:t>Anexa </a:t>
            </a:r>
            <a:r>
              <a:rPr lang="ro-RO" i="1" dirty="0">
                <a:latin typeface="Calibri" panose="020F0502020204030204" pitchFamily="34" charset="0"/>
                <a:cs typeface="Calibri" panose="020F0502020204030204" pitchFamily="34" charset="0"/>
              </a:rPr>
              <a:t>2 (doi) - Cererea de Finanţare</a:t>
            </a:r>
            <a:r>
              <a:rPr lang="ro-RO" dirty="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precum şi modul </a:t>
            </a:r>
            <a:r>
              <a:rPr lang="ro-RO" dirty="0">
                <a:latin typeface="Calibri" panose="020F0502020204030204" pitchFamily="34" charset="0"/>
                <a:cs typeface="Calibri" panose="020F0502020204030204" pitchFamily="34" charset="0"/>
              </a:rPr>
              <a:t>în care beneficiarul respectă prevederile contractuale</a:t>
            </a:r>
            <a:r>
              <a:rPr lang="ro-RO" dirty="0" smtClean="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pPr marL="285750" indent="-285750">
              <a:lnSpc>
                <a:spcPct val="130000"/>
              </a:lnSpc>
              <a:spcBef>
                <a:spcPts val="600"/>
              </a:spcBef>
              <a:buFont typeface="Arial" panose="020B0604020202020204" pitchFamily="34" charset="0"/>
              <a:buChar char="•"/>
            </a:pPr>
            <a:r>
              <a:rPr lang="ro-RO" dirty="0">
                <a:latin typeface="Calibri" panose="020F0502020204030204" pitchFamily="34" charset="0"/>
                <a:cs typeface="Calibri" panose="020F0502020204030204" pitchFamily="34" charset="0"/>
              </a:rPr>
              <a:t>AM/ OI monitorizează progresul implementării proiectului și respectiv durabilitatea, </a:t>
            </a:r>
            <a:r>
              <a:rPr lang="ro-RO" dirty="0" smtClean="0">
                <a:latin typeface="Calibri" panose="020F0502020204030204" pitchFamily="34" charset="0"/>
                <a:cs typeface="Calibri" panose="020F0502020204030204" pitchFamily="34" charset="0"/>
              </a:rPr>
              <a:t>prin</a:t>
            </a:r>
            <a:r>
              <a:rPr lang="ro-RO" dirty="0">
                <a:latin typeface="Calibri" panose="020F0502020204030204" pitchFamily="34" charset="0"/>
                <a:cs typeface="Calibri" panose="020F0502020204030204" pitchFamily="34" charset="0"/>
              </a:rPr>
              <a:t>:</a:t>
            </a:r>
          </a:p>
          <a:p>
            <a:pPr marL="742950" lvl="1" indent="-285750">
              <a:lnSpc>
                <a:spcPct val="130000"/>
              </a:lnSpc>
              <a:spcBef>
                <a:spcPts val="600"/>
              </a:spcBef>
              <a:buFont typeface="Wingdings" panose="05000000000000000000" pitchFamily="2" charset="2"/>
              <a:buChar char="ü"/>
            </a:pPr>
            <a:r>
              <a:rPr lang="ro-RO" b="1" dirty="0">
                <a:latin typeface="Calibri" panose="020F0502020204030204" pitchFamily="34" charset="0"/>
                <a:cs typeface="Calibri" panose="020F0502020204030204" pitchFamily="34" charset="0"/>
              </a:rPr>
              <a:t>Rapoarte de progres </a:t>
            </a:r>
            <a:r>
              <a:rPr lang="ro-RO" b="1" dirty="0" smtClean="0">
                <a:latin typeface="Calibri" panose="020F0502020204030204" pitchFamily="34" charset="0"/>
                <a:cs typeface="Calibri" panose="020F0502020204030204" pitchFamily="34" charset="0"/>
              </a:rPr>
              <a:t>trimestriale</a:t>
            </a:r>
            <a:r>
              <a:rPr lang="en-US" b="1"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a:t>
            </a:r>
            <a:r>
              <a:rPr lang="en-US" dirty="0" err="1" smtClean="0">
                <a:latin typeface="Calibri" panose="020F0502020204030204" pitchFamily="34" charset="0"/>
                <a:cs typeface="Calibri" panose="020F0502020204030204" pitchFamily="34" charset="0"/>
              </a:rPr>
              <a:t>Anexa</a:t>
            </a:r>
            <a:r>
              <a:rPr lang="en-US" dirty="0" smtClean="0">
                <a:latin typeface="Calibri" panose="020F0502020204030204" pitchFamily="34" charset="0"/>
                <a:cs typeface="Calibri" panose="020F0502020204030204" pitchFamily="34" charset="0"/>
              </a:rPr>
              <a:t> 2)</a:t>
            </a:r>
            <a:r>
              <a:rPr lang="ro-RO" dirty="0" smtClean="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 se transmit la trim. de la </a:t>
            </a:r>
            <a:r>
              <a:rPr lang="en-US" b="1" dirty="0" err="1" smtClean="0">
                <a:latin typeface="Calibri" panose="020F0502020204030204" pitchFamily="34" charset="0"/>
                <a:cs typeface="Calibri" panose="020F0502020204030204" pitchFamily="34" charset="0"/>
              </a:rPr>
              <a:t>semnarea</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contractului</a:t>
            </a:r>
            <a:r>
              <a:rPr lang="en-US" b="1" dirty="0" smtClean="0">
                <a:latin typeface="Calibri" panose="020F0502020204030204" pitchFamily="34" charset="0"/>
                <a:cs typeface="Calibri" panose="020F0502020204030204" pitchFamily="34" charset="0"/>
              </a:rPr>
              <a:t> de </a:t>
            </a:r>
            <a:r>
              <a:rPr lang="en-US" b="1" dirty="0" err="1" smtClean="0">
                <a:latin typeface="Calibri" panose="020F0502020204030204" pitchFamily="34" charset="0"/>
                <a:cs typeface="Calibri" panose="020F0502020204030204" pitchFamily="34" charset="0"/>
              </a:rPr>
              <a:t>finantare</a:t>
            </a:r>
            <a:r>
              <a:rPr lang="en-US" b="1" dirty="0" smtClean="0">
                <a:latin typeface="Calibri" panose="020F0502020204030204" pitchFamily="34" charset="0"/>
                <a:cs typeface="Calibri" panose="020F0502020204030204" pitchFamily="34" charset="0"/>
              </a:rPr>
              <a:t>;</a:t>
            </a:r>
          </a:p>
          <a:p>
            <a:pPr marL="742950" lvl="1" indent="-285750">
              <a:lnSpc>
                <a:spcPct val="120000"/>
              </a:lnSpc>
              <a:spcBef>
                <a:spcPts val="600"/>
              </a:spcBef>
              <a:buFont typeface="Wingdings" panose="05000000000000000000" pitchFamily="2" charset="2"/>
              <a:buChar char="ü"/>
            </a:pPr>
            <a:r>
              <a:rPr lang="en-US" dirty="0" err="1" smtClean="0">
                <a:latin typeface="Calibri" panose="020F0502020204030204" pitchFamily="34" charset="0"/>
                <a:cs typeface="Calibri" panose="020F0502020204030204" pitchFamily="34" charset="0"/>
              </a:rPr>
              <a:t>Vizite</a:t>
            </a:r>
            <a:r>
              <a:rPr lang="en-US" dirty="0" smtClean="0">
                <a:latin typeface="Calibri" panose="020F0502020204030204" pitchFamily="34" charset="0"/>
                <a:cs typeface="Calibri" panose="020F0502020204030204" pitchFamily="34" charset="0"/>
              </a:rPr>
              <a:t> de </a:t>
            </a:r>
            <a:r>
              <a:rPr lang="en-US" dirty="0" err="1" smtClean="0">
                <a:latin typeface="Calibri" panose="020F0502020204030204" pitchFamily="34" charset="0"/>
                <a:cs typeface="Calibri" panose="020F0502020204030204" pitchFamily="34" charset="0"/>
              </a:rPr>
              <a:t>monitorizare</a:t>
            </a:r>
            <a:r>
              <a:rPr lang="en-US"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și Rapoarte </a:t>
            </a:r>
            <a:r>
              <a:rPr lang="ro-RO" dirty="0">
                <a:latin typeface="Calibri" panose="020F0502020204030204" pitchFamily="34" charset="0"/>
                <a:cs typeface="Calibri" panose="020F0502020204030204" pitchFamily="34" charset="0"/>
              </a:rPr>
              <a:t>de vizită ale </a:t>
            </a:r>
            <a:r>
              <a:rPr lang="ro-RO" dirty="0" smtClean="0">
                <a:latin typeface="Calibri" panose="020F0502020204030204" pitchFamily="34" charset="0"/>
                <a:cs typeface="Calibri" panose="020F0502020204030204" pitchFamily="34" charset="0"/>
              </a:rPr>
              <a:t>OI;</a:t>
            </a:r>
          </a:p>
          <a:p>
            <a:pPr marL="742950" lvl="1" indent="-285750">
              <a:lnSpc>
                <a:spcPct val="12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Verificarea </a:t>
            </a:r>
            <a:r>
              <a:rPr lang="ro-RO" dirty="0">
                <a:latin typeface="Calibri" panose="020F0502020204030204" pitchFamily="34" charset="0"/>
                <a:cs typeface="Calibri" panose="020F0502020204030204" pitchFamily="34" charset="0"/>
              </a:rPr>
              <a:t>în SMIS/Gestiunea documentelor, </a:t>
            </a:r>
            <a:endParaRPr lang="ro-RO" dirty="0" smtClean="0">
              <a:latin typeface="Calibri" panose="020F0502020204030204" pitchFamily="34" charset="0"/>
              <a:cs typeface="Calibri" panose="020F0502020204030204" pitchFamily="34" charset="0"/>
            </a:endParaRPr>
          </a:p>
          <a:p>
            <a:pPr marL="742950" lvl="1" indent="-285750">
              <a:lnSpc>
                <a:spcPct val="120000"/>
              </a:lnSpc>
              <a:spcBef>
                <a:spcPts val="600"/>
              </a:spcBef>
              <a:buFont typeface="Wingdings" panose="05000000000000000000" pitchFamily="2" charset="2"/>
              <a:buChar char="ü"/>
            </a:pPr>
            <a:r>
              <a:rPr lang="ro-RO" dirty="0">
                <a:latin typeface="Calibri" panose="020F0502020204030204" pitchFamily="34" charset="0"/>
                <a:cs typeface="Calibri" panose="020F0502020204030204" pitchFamily="34" charset="0"/>
              </a:rPr>
              <a:t>C</a:t>
            </a:r>
            <a:r>
              <a:rPr lang="ro-RO" dirty="0" smtClean="0">
                <a:latin typeface="Calibri" panose="020F0502020204030204" pitchFamily="34" charset="0"/>
                <a:cs typeface="Calibri" panose="020F0502020204030204" pitchFamily="34" charset="0"/>
              </a:rPr>
              <a:t>olectarea </a:t>
            </a:r>
            <a:r>
              <a:rPr lang="ro-RO" dirty="0">
                <a:latin typeface="Calibri" panose="020F0502020204030204" pitchFamily="34" charset="0"/>
                <a:cs typeface="Calibri" panose="020F0502020204030204" pitchFamily="34" charset="0"/>
              </a:rPr>
              <a:t>sistematică de informații privind modul de desfășurare și rezultatele anumitor </a:t>
            </a:r>
            <a:r>
              <a:rPr lang="ro-RO" dirty="0" smtClean="0">
                <a:latin typeface="Calibri" panose="020F0502020204030204" pitchFamily="34" charset="0"/>
                <a:cs typeface="Calibri" panose="020F0502020204030204" pitchFamily="34" charset="0"/>
              </a:rPr>
              <a:t>activități;</a:t>
            </a:r>
          </a:p>
          <a:p>
            <a:pPr marL="742950" lvl="1" indent="-285750">
              <a:lnSpc>
                <a:spcPct val="120000"/>
              </a:lnSpc>
              <a:spcBef>
                <a:spcPts val="600"/>
              </a:spcBef>
              <a:buFont typeface="Wingdings" panose="05000000000000000000" pitchFamily="2" charset="2"/>
              <a:buChar char="ü"/>
            </a:pPr>
            <a:r>
              <a:rPr lang="ro-RO" dirty="0">
                <a:latin typeface="Calibri" panose="020F0502020204030204" pitchFamily="34" charset="0"/>
                <a:cs typeface="Calibri" panose="020F0502020204030204" pitchFamily="34" charset="0"/>
              </a:rPr>
              <a:t>Analiza și utilizarea </a:t>
            </a:r>
            <a:r>
              <a:rPr lang="ro-RO" dirty="0" smtClean="0">
                <a:latin typeface="Calibri" panose="020F0502020204030204" pitchFamily="34" charset="0"/>
                <a:cs typeface="Calibri" panose="020F0502020204030204" pitchFamily="34" charset="0"/>
              </a:rPr>
              <a:t>informațiilor  </a:t>
            </a:r>
            <a:r>
              <a:rPr lang="ro-RO" dirty="0">
                <a:latin typeface="Calibri" panose="020F0502020204030204" pitchFamily="34" charset="0"/>
                <a:cs typeface="Calibri" panose="020F0502020204030204" pitchFamily="34" charset="0"/>
              </a:rPr>
              <a:t>în scopul urmăririi </a:t>
            </a:r>
            <a:r>
              <a:rPr lang="ro-RO" b="1" dirty="0">
                <a:latin typeface="Calibri" panose="020F0502020204030204" pitchFamily="34" charset="0"/>
                <a:cs typeface="Calibri" panose="020F0502020204030204" pitchFamily="34" charset="0"/>
              </a:rPr>
              <a:t>stadiului </a:t>
            </a:r>
            <a:endParaRPr lang="en-US" b="1" dirty="0" smtClean="0">
              <a:latin typeface="Calibri" panose="020F0502020204030204" pitchFamily="34" charset="0"/>
              <a:cs typeface="Calibri" panose="020F0502020204030204" pitchFamily="34" charset="0"/>
            </a:endParaRPr>
          </a:p>
          <a:p>
            <a:pPr lvl="1">
              <a:lnSpc>
                <a:spcPct val="120000"/>
              </a:lnSpc>
              <a:spcBef>
                <a:spcPts val="600"/>
              </a:spcBef>
            </a:pPr>
            <a:r>
              <a:rPr lang="en-US" b="1" dirty="0" smtClean="0">
                <a:latin typeface="Calibri" panose="020F0502020204030204" pitchFamily="34" charset="0"/>
                <a:cs typeface="Calibri" panose="020F0502020204030204" pitchFamily="34" charset="0"/>
              </a:rPr>
              <a:t>    </a:t>
            </a:r>
            <a:r>
              <a:rPr lang="ro-RO" b="1" dirty="0" smtClean="0">
                <a:latin typeface="Calibri" panose="020F0502020204030204" pitchFamily="34" charset="0"/>
                <a:cs typeface="Calibri" panose="020F0502020204030204" pitchFamily="34" charset="0"/>
              </a:rPr>
              <a:t>îndeplinirii </a:t>
            </a:r>
            <a:r>
              <a:rPr lang="ro-RO" b="1" dirty="0">
                <a:latin typeface="Calibri" panose="020F0502020204030204" pitchFamily="34" charset="0"/>
                <a:cs typeface="Calibri" panose="020F0502020204030204" pitchFamily="34" charset="0"/>
              </a:rPr>
              <a:t>indicatorilor , atingerii rezultatelor și obiectivelor</a:t>
            </a:r>
            <a:r>
              <a:rPr lang="en-US" b="1" dirty="0" smtClean="0">
                <a:latin typeface="Calibri" panose="020F0502020204030204" pitchFamily="34" charset="0"/>
                <a:cs typeface="Calibri" panose="020F0502020204030204" pitchFamily="34" charset="0"/>
              </a:rPr>
              <a:t>;</a:t>
            </a:r>
            <a:endParaRPr lang="ro-RO" b="1"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20272" y="6489306"/>
            <a:ext cx="576064" cy="365125"/>
          </a:xfrm>
        </p:spPr>
        <p:txBody>
          <a:bodyPr/>
          <a:lstStyle/>
          <a:p>
            <a:fld id="{FA2CE5B5-3460-44E8-BCF4-236084A3745A}" type="slidenum">
              <a:rPr lang="ro-RO" smtClean="0"/>
              <a:pPr/>
              <a:t>49</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4033187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hidden="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212976"/>
            <a:ext cx="2692846" cy="2455915"/>
          </a:xfrm>
          <a:prstGeom prst="rect">
            <a:avLst/>
          </a:prstGeom>
        </p:spPr>
      </p:pic>
      <p:sp>
        <p:nvSpPr>
          <p:cNvPr id="9" name="Rectangle 8"/>
          <p:cNvSpPr/>
          <p:nvPr/>
        </p:nvSpPr>
        <p:spPr>
          <a:xfrm>
            <a:off x="301459" y="548680"/>
            <a:ext cx="8568952" cy="4850559"/>
          </a:xfrm>
          <a:prstGeom prst="rect">
            <a:avLst/>
          </a:prstGeom>
        </p:spPr>
        <p:txBody>
          <a:bodyPr wrap="square">
            <a:spAutoFit/>
          </a:bodyPr>
          <a:lstStyle/>
          <a:p>
            <a:pPr>
              <a:lnSpc>
                <a:spcPct val="130000"/>
              </a:lnSpc>
            </a:pPr>
            <a:r>
              <a:rPr lang="ro-RO" b="1" dirty="0">
                <a:latin typeface="Calibri" panose="020F0502020204030204" pitchFamily="34" charset="0"/>
                <a:cs typeface="Calibri" panose="020F0502020204030204" pitchFamily="34" charset="0"/>
              </a:rPr>
              <a:t>MANAGEMENTUL </a:t>
            </a:r>
            <a:r>
              <a:rPr lang="ro-RO" b="1" dirty="0" smtClean="0">
                <a:latin typeface="Calibri" panose="020F0502020204030204" pitchFamily="34" charset="0"/>
                <a:cs typeface="Calibri" panose="020F0502020204030204" pitchFamily="34" charset="0"/>
              </a:rPr>
              <a:t>PROIECTULUI</a:t>
            </a:r>
            <a:endParaRPr lang="en-US" b="1" dirty="0" smtClean="0">
              <a:latin typeface="Calibri" panose="020F0502020204030204" pitchFamily="34" charset="0"/>
              <a:cs typeface="Calibri" panose="020F0502020204030204" pitchFamily="34" charset="0"/>
            </a:endParaRPr>
          </a:p>
          <a:p>
            <a:pPr lvl="0">
              <a:lnSpc>
                <a:spcPct val="130000"/>
              </a:lnSpc>
              <a:spcBef>
                <a:spcPts val="600"/>
              </a:spcBef>
            </a:pPr>
            <a:r>
              <a:rPr lang="ro-RO" b="1" dirty="0" smtClean="0">
                <a:latin typeface="Calibri" panose="020F0502020204030204" pitchFamily="34" charset="0"/>
                <a:cs typeface="Calibri" panose="020F0502020204030204" pitchFamily="34" charset="0"/>
              </a:rPr>
              <a:t>RECOMANDĂRI </a:t>
            </a:r>
            <a:r>
              <a:rPr lang="ro-RO" b="1" dirty="0">
                <a:latin typeface="Calibri" panose="020F0502020204030204" pitchFamily="34" charset="0"/>
                <a:cs typeface="Calibri" panose="020F0502020204030204" pitchFamily="34" charset="0"/>
              </a:rPr>
              <a:t>GENERALE</a:t>
            </a:r>
            <a:endParaRPr lang="ro-RO" dirty="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r>
              <a:rPr lang="en-US" b="1" dirty="0" smtClean="0">
                <a:latin typeface="Calibri" panose="020F0502020204030204" pitchFamily="34" charset="0"/>
                <a:cs typeface="Calibri" panose="020F0502020204030204" pitchFamily="34" charset="0"/>
              </a:rPr>
              <a:t>S</a:t>
            </a:r>
            <a:r>
              <a:rPr lang="ro-RO" b="1" dirty="0" smtClean="0">
                <a:latin typeface="Calibri" panose="020F0502020204030204" pitchFamily="34" charset="0"/>
                <a:cs typeface="Calibri" panose="020F0502020204030204" pitchFamily="34" charset="0"/>
              </a:rPr>
              <a:t>tudiaţi </a:t>
            </a:r>
            <a:r>
              <a:rPr lang="ro-RO" b="1" dirty="0">
                <a:latin typeface="Calibri" panose="020F0502020204030204" pitchFamily="34" charset="0"/>
                <a:cs typeface="Calibri" panose="020F0502020204030204" pitchFamily="34" charset="0"/>
              </a:rPr>
              <a:t>cu atenţie Contractul de finanţare si </a:t>
            </a:r>
            <a:r>
              <a:rPr lang="ro-RO" b="1" u="sng" dirty="0">
                <a:latin typeface="Calibri" panose="020F0502020204030204" pitchFamily="34" charset="0"/>
                <a:cs typeface="Calibri" panose="020F0502020204030204" pitchFamily="34" charset="0"/>
              </a:rPr>
              <a:t>toate anexele </a:t>
            </a:r>
            <a:r>
              <a:rPr lang="ro-RO" b="1" dirty="0" smtClean="0">
                <a:latin typeface="Calibri" panose="020F0502020204030204" pitchFamily="34" charset="0"/>
                <a:cs typeface="Calibri" panose="020F0502020204030204" pitchFamily="34" charset="0"/>
              </a:rPr>
              <a:t>acestuia !!!</a:t>
            </a:r>
            <a:endParaRPr lang="ro-RO" dirty="0">
              <a:latin typeface="Calibri" panose="020F0502020204030204" pitchFamily="34" charset="0"/>
              <a:cs typeface="Calibri" panose="020F0502020204030204" pitchFamily="34" charset="0"/>
            </a:endParaRPr>
          </a:p>
          <a:p>
            <a:pPr marL="285750" lvl="0" indent="-285750" algn="just">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Nominalizaţi prin decizie managerială</a:t>
            </a:r>
            <a:r>
              <a:rPr lang="ro-RO" dirty="0">
                <a:latin typeface="Calibri" panose="020F0502020204030204" pitchFamily="34" charset="0"/>
                <a:cs typeface="Calibri" panose="020F0502020204030204" pitchFamily="34" charset="0"/>
              </a:rPr>
              <a:t> echipa de implementare a </a:t>
            </a:r>
            <a:r>
              <a:rPr lang="ro-RO" dirty="0" smtClean="0">
                <a:latin typeface="Calibri" panose="020F0502020204030204" pitchFamily="34" charset="0"/>
                <a:cs typeface="Calibri" panose="020F0502020204030204" pitchFamily="34" charset="0"/>
              </a:rPr>
              <a:t>proiectului</a:t>
            </a:r>
            <a:r>
              <a:rPr lang="en-US" dirty="0" smtClean="0">
                <a:latin typeface="Calibri" panose="020F0502020204030204" pitchFamily="34" charset="0"/>
                <a:cs typeface="Calibri" panose="020F0502020204030204" pitchFamily="34" charset="0"/>
              </a:rPr>
              <a:t>;</a:t>
            </a:r>
          </a:p>
          <a:p>
            <a:pPr marL="285750" lvl="0" indent="-285750">
              <a:lnSpc>
                <a:spcPct val="130000"/>
              </a:lnSpc>
              <a:buFont typeface="Arial" panose="020B0604020202020204" pitchFamily="34" charset="0"/>
              <a:buChar char="•"/>
            </a:pPr>
            <a:r>
              <a:rPr lang="en-US" b="1" dirty="0" smtClean="0">
                <a:latin typeface="Calibri" panose="020F0502020204030204" pitchFamily="34" charset="0"/>
                <a:cs typeface="Calibri" panose="020F0502020204030204" pitchFamily="34" charset="0"/>
              </a:rPr>
              <a:t>S</a:t>
            </a:r>
            <a:r>
              <a:rPr lang="ro-RO" b="1" dirty="0" smtClean="0">
                <a:latin typeface="Calibri" panose="020F0502020204030204" pitchFamily="34" charset="0"/>
                <a:cs typeface="Calibri" panose="020F0502020204030204" pitchFamily="34" charset="0"/>
              </a:rPr>
              <a:t>tabiliţi </a:t>
            </a:r>
            <a:r>
              <a:rPr lang="ro-RO" b="1" dirty="0">
                <a:latin typeface="Calibri" panose="020F0502020204030204" pitchFamily="34" charset="0"/>
                <a:cs typeface="Calibri" panose="020F0502020204030204" pitchFamily="34" charset="0"/>
              </a:rPr>
              <a:t>prin fişa postului sarcinile </a:t>
            </a:r>
            <a:r>
              <a:rPr lang="ro-RO" dirty="0">
                <a:latin typeface="Calibri" panose="020F0502020204030204" pitchFamily="34" charset="0"/>
                <a:cs typeface="Calibri" panose="020F0502020204030204" pitchFamily="34" charset="0"/>
              </a:rPr>
              <a:t>şi responsabilităţile fiecărei funcţii din </a:t>
            </a:r>
            <a:r>
              <a:rPr lang="ro-RO" dirty="0" smtClean="0">
                <a:latin typeface="Calibri" panose="020F0502020204030204" pitchFamily="34" charset="0"/>
                <a:cs typeface="Calibri" panose="020F0502020204030204" pitchFamily="34" charset="0"/>
              </a:rPr>
              <a:t>echipă</a:t>
            </a:r>
            <a:r>
              <a:rPr lang="ro-RO" dirty="0">
                <a:latin typeface="Calibri" panose="020F0502020204030204" pitchFamily="34" charset="0"/>
                <a:cs typeface="Calibri" panose="020F0502020204030204" pitchFamily="34" charset="0"/>
              </a:rPr>
              <a:t>,</a:t>
            </a:r>
          </a:p>
          <a:p>
            <a:pPr marL="285750" indent="-285750">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Asiguraţi participarea la instruirile organizate de OI</a:t>
            </a:r>
            <a:r>
              <a:rPr lang="ro-RO" dirty="0">
                <a:latin typeface="Calibri" panose="020F0502020204030204" pitchFamily="34" charset="0"/>
                <a:cs typeface="Calibri" panose="020F0502020204030204" pitchFamily="34" charset="0"/>
              </a:rPr>
              <a:t>, a tuturor membrilor din echipa de proiect ,</a:t>
            </a:r>
          </a:p>
          <a:p>
            <a:pPr marL="285750" lvl="0" indent="-285750">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Asiguraţi accesul membrilor echipei de proiect</a:t>
            </a:r>
            <a:r>
              <a:rPr lang="ro-RO" dirty="0">
                <a:latin typeface="Calibri" panose="020F0502020204030204" pitchFamily="34" charset="0"/>
                <a:cs typeface="Calibri" panose="020F0502020204030204" pitchFamily="34" charset="0"/>
              </a:rPr>
              <a:t> la prevederile contractuale precum şi legislaţia naţională şi comunitară în </a:t>
            </a:r>
            <a:r>
              <a:rPr lang="ro-RO" dirty="0" smtClean="0">
                <a:latin typeface="Calibri" panose="020F0502020204030204" pitchFamily="34" charset="0"/>
                <a:cs typeface="Calibri" panose="020F0502020204030204" pitchFamily="34" charset="0"/>
              </a:rPr>
              <a:t>vigoare,</a:t>
            </a:r>
            <a:endParaRPr lang="ro-RO" dirty="0">
              <a:latin typeface="Calibri" panose="020F0502020204030204" pitchFamily="34" charset="0"/>
              <a:cs typeface="Calibri" panose="020F0502020204030204" pitchFamily="34" charset="0"/>
            </a:endParaRPr>
          </a:p>
          <a:p>
            <a:pPr marL="285750" indent="-285750">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Verificaţi modul de respectare a prevederilor</a:t>
            </a:r>
            <a:r>
              <a:rPr lang="ro-RO" dirty="0">
                <a:latin typeface="Calibri" panose="020F0502020204030204" pitchFamily="34" charset="0"/>
                <a:cs typeface="Calibri" panose="020F0502020204030204" pitchFamily="34" charset="0"/>
              </a:rPr>
              <a:t>, contractuale precum şi a legislaţiei naţionale/ comunitare, pe toata durata implementării proiectului,</a:t>
            </a:r>
          </a:p>
          <a:p>
            <a:pPr marL="285750" lvl="0" indent="-285750">
              <a:lnSpc>
                <a:spcPct val="130000"/>
              </a:lnSpc>
              <a:buFont typeface="Arial" panose="020B0604020202020204" pitchFamily="34" charset="0"/>
              <a:buChar char="•"/>
            </a:pPr>
            <a:r>
              <a:rPr lang="ro-RO" b="1" dirty="0">
                <a:latin typeface="Calibri" panose="020F0502020204030204" pitchFamily="34" charset="0"/>
                <a:cs typeface="Calibri" panose="020F0502020204030204" pitchFamily="34" charset="0"/>
              </a:rPr>
              <a:t>Verificaţi daca sunt realizaţi în totalitate </a:t>
            </a:r>
            <a:r>
              <a:rPr lang="ro-RO" b="1" dirty="0" smtClean="0">
                <a:latin typeface="Calibri" panose="020F0502020204030204" pitchFamily="34" charset="0"/>
                <a:cs typeface="Calibri" panose="020F0502020204030204" pitchFamily="34" charset="0"/>
              </a:rPr>
              <a:t>indicatorii</a:t>
            </a:r>
            <a:r>
              <a:rPr lang="en-US" b="1"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asumaţi </a:t>
            </a:r>
            <a:r>
              <a:rPr lang="ro-RO" dirty="0">
                <a:latin typeface="Calibri" panose="020F0502020204030204" pitchFamily="34" charset="0"/>
                <a:cs typeface="Calibri" panose="020F0502020204030204" pitchFamily="34" charset="0"/>
              </a:rPr>
              <a:t>prin contractul de </a:t>
            </a:r>
            <a:r>
              <a:rPr lang="ro-RO" dirty="0" smtClean="0">
                <a:latin typeface="Calibri" panose="020F0502020204030204" pitchFamily="34" charset="0"/>
                <a:cs typeface="Calibri" panose="020F0502020204030204" pitchFamily="34" charset="0"/>
              </a:rPr>
              <a:t>finanţare</a:t>
            </a:r>
            <a:r>
              <a:rPr lang="en-US" dirty="0" smtClean="0">
                <a:latin typeface="Calibri" panose="020F0502020204030204" pitchFamily="34" charset="0"/>
                <a:cs typeface="Calibri" panose="020F0502020204030204" pitchFamily="34" charset="0"/>
              </a:rPr>
              <a:t>;</a:t>
            </a:r>
          </a:p>
        </p:txBody>
      </p:sp>
      <p:sp>
        <p:nvSpPr>
          <p:cNvPr id="3" name="Slide Number Placeholder 2"/>
          <p:cNvSpPr>
            <a:spLocks noGrp="1"/>
          </p:cNvSpPr>
          <p:nvPr>
            <p:ph type="sldNum" sz="quarter" idx="12"/>
          </p:nvPr>
        </p:nvSpPr>
        <p:spPr>
          <a:xfrm>
            <a:off x="7092280" y="6473403"/>
            <a:ext cx="395064" cy="365125"/>
          </a:xfrm>
        </p:spPr>
        <p:txBody>
          <a:bodyPr/>
          <a:lstStyle/>
          <a:p>
            <a:fld id="{FA2CE5B5-3460-44E8-BCF4-236084A3745A}" type="slidenum">
              <a:rPr lang="ro-RO" smtClean="0"/>
              <a:pPr/>
              <a:t>5</a:t>
            </a:fld>
            <a:endParaRPr lang="ro-RO"/>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726813" y="764704"/>
            <a:ext cx="8221694" cy="5672322"/>
          </a:xfrm>
          <a:prstGeom prst="rect">
            <a:avLst/>
          </a:prstGeom>
        </p:spPr>
        <p:txBody>
          <a:bodyPr wrap="square">
            <a:spAutoFit/>
          </a:bodyPr>
          <a:lstStyle/>
          <a:p>
            <a:pPr>
              <a:lnSpc>
                <a:spcPct val="130000"/>
              </a:lnSpc>
              <a:spcBef>
                <a:spcPts val="600"/>
              </a:spcBef>
            </a:pPr>
            <a:r>
              <a:rPr lang="it-IT" b="1" dirty="0" smtClean="0">
                <a:latin typeface="Calibri" panose="020F0502020204030204" pitchFamily="34" charset="0"/>
                <a:cs typeface="Calibri" panose="020F0502020204030204" pitchFamily="34" charset="0"/>
              </a:rPr>
              <a:t>MONITORIZAREA, RAPORTAREA SI AUDITAREA PROIECTULUI</a:t>
            </a:r>
            <a:endParaRPr lang="en-US" b="1" dirty="0" smtClean="0">
              <a:latin typeface="Calibri" panose="020F0502020204030204" pitchFamily="34" charset="0"/>
              <a:cs typeface="Calibri" panose="020F0502020204030204" pitchFamily="34" charset="0"/>
            </a:endParaRPr>
          </a:p>
          <a:p>
            <a:pPr marL="742950" lvl="2" indent="-285750">
              <a:lnSpc>
                <a:spcPct val="130000"/>
              </a:lnSpc>
              <a:spcBef>
                <a:spcPts val="600"/>
              </a:spcBef>
              <a:buFont typeface="Wingdings" panose="05000000000000000000" pitchFamily="2" charset="2"/>
              <a:buChar char="ü"/>
            </a:pPr>
            <a:r>
              <a:rPr lang="ro-RO" b="1" dirty="0">
                <a:latin typeface="Calibri" panose="020F0502020204030204" pitchFamily="34" charset="0"/>
                <a:cs typeface="Calibri" panose="020F0502020204030204" pitchFamily="34" charset="0"/>
              </a:rPr>
              <a:t>Verificarea transmiterii notificărilor de către beneficiar cu privire la sumele rămase neutilizare</a:t>
            </a:r>
            <a:r>
              <a:rPr lang="ro-RO" dirty="0">
                <a:latin typeface="Calibri" panose="020F0502020204030204" pitchFamily="34" charset="0"/>
                <a:cs typeface="Calibri" panose="020F0502020204030204" pitchFamily="34" charset="0"/>
              </a:rPr>
              <a:t> în urma finalizării contractelor de achiziție în vederea dezangajării fondurilor respective.</a:t>
            </a:r>
          </a:p>
          <a:p>
            <a:pPr marL="2857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Rapoarte </a:t>
            </a:r>
            <a:r>
              <a:rPr lang="ro-RO" b="1" dirty="0">
                <a:latin typeface="Calibri" panose="020F0502020204030204" pitchFamily="34" charset="0"/>
                <a:cs typeface="Calibri" panose="020F0502020204030204" pitchFamily="34" charset="0"/>
              </a:rPr>
              <a:t>de progres trimestriale </a:t>
            </a:r>
            <a:r>
              <a:rPr lang="en-US"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 se transmit la trim. </a:t>
            </a:r>
            <a:r>
              <a:rPr lang="en-US" b="1" dirty="0" smtClean="0">
                <a:latin typeface="Calibri" panose="020F0502020204030204" pitchFamily="34" charset="0"/>
                <a:cs typeface="Calibri" panose="020F0502020204030204" pitchFamily="34" charset="0"/>
              </a:rPr>
              <a:t>de la </a:t>
            </a:r>
            <a:r>
              <a:rPr lang="en-US" b="1" dirty="0" err="1" smtClean="0">
                <a:latin typeface="Calibri" panose="020F0502020204030204" pitchFamily="34" charset="0"/>
                <a:cs typeface="Calibri" panose="020F0502020204030204" pitchFamily="34" charset="0"/>
              </a:rPr>
              <a:t>semnarea</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contractului</a:t>
            </a:r>
            <a:r>
              <a:rPr lang="en-US" b="1" dirty="0" smtClean="0">
                <a:latin typeface="Calibri" panose="020F0502020204030204" pitchFamily="34" charset="0"/>
                <a:cs typeface="Calibri" panose="020F0502020204030204" pitchFamily="34" charset="0"/>
              </a:rPr>
              <a:t> de </a:t>
            </a:r>
            <a:r>
              <a:rPr lang="en-US" b="1" dirty="0" err="1" smtClean="0">
                <a:latin typeface="Calibri" panose="020F0502020204030204" pitchFamily="34" charset="0"/>
                <a:cs typeface="Calibri" panose="020F0502020204030204" pitchFamily="34" charset="0"/>
              </a:rPr>
              <a:t>finantare</a:t>
            </a:r>
            <a:r>
              <a:rPr lang="en-US" b="1" dirty="0" smtClean="0">
                <a:latin typeface="Calibri" panose="020F0502020204030204" pitchFamily="34" charset="0"/>
                <a:cs typeface="Calibri" panose="020F0502020204030204" pitchFamily="34" charset="0"/>
              </a:rPr>
              <a:t>;</a:t>
            </a:r>
            <a:endParaRPr lang="en-US" b="1" dirty="0">
              <a:latin typeface="Calibri" panose="020F0502020204030204" pitchFamily="34" charset="0"/>
              <a:cs typeface="Calibri" panose="020F0502020204030204" pitchFamily="34" charset="0"/>
            </a:endParaRP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prezintă informaţii </a:t>
            </a:r>
            <a:r>
              <a:rPr lang="ro-RO" dirty="0">
                <a:latin typeface="Calibri" panose="020F0502020204030204" pitchFamily="34" charset="0"/>
                <a:cs typeface="Calibri" panose="020F0502020204030204" pitchFamily="34" charset="0"/>
              </a:rPr>
              <a:t>tehnice şi financiare </a:t>
            </a:r>
            <a:r>
              <a:rPr lang="ro-RO" dirty="0" smtClean="0">
                <a:latin typeface="Calibri" panose="020F0502020204030204" pitchFamily="34" charset="0"/>
                <a:cs typeface="Calibri" panose="020F0502020204030204" pitchFamily="34" charset="0"/>
              </a:rPr>
              <a:t>şi </a:t>
            </a:r>
            <a:r>
              <a:rPr lang="ro-RO" dirty="0">
                <a:latin typeface="Calibri" panose="020F0502020204030204" pitchFamily="34" charset="0"/>
                <a:cs typeface="Calibri" panose="020F0502020204030204" pitchFamily="34" charset="0"/>
              </a:rPr>
              <a:t>probleme întâmpinate pe parcursul </a:t>
            </a:r>
            <a:r>
              <a:rPr lang="ro-RO" dirty="0" smtClean="0">
                <a:latin typeface="Calibri" panose="020F0502020204030204" pitchFamily="34" charset="0"/>
                <a:cs typeface="Calibri" panose="020F0502020204030204" pitchFamily="34" charset="0"/>
              </a:rPr>
              <a:t>implementării;</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în </a:t>
            </a:r>
            <a:r>
              <a:rPr lang="ro-RO" dirty="0">
                <a:latin typeface="Calibri" panose="020F0502020204030204" pitchFamily="34" charset="0"/>
                <a:cs typeface="Calibri" panose="020F0502020204030204" pitchFamily="34" charset="0"/>
              </a:rPr>
              <a:t>format </a:t>
            </a:r>
            <a:r>
              <a:rPr lang="ro-RO" dirty="0" smtClean="0">
                <a:latin typeface="Calibri" panose="020F0502020204030204" pitchFamily="34" charset="0"/>
                <a:cs typeface="Calibri" panose="020F0502020204030204" pitchFamily="34" charset="0"/>
              </a:rPr>
              <a:t>imprimat (pe hârtie) + electronic </a:t>
            </a:r>
            <a:r>
              <a:rPr lang="ro-RO" dirty="0">
                <a:latin typeface="Calibri" panose="020F0502020204030204" pitchFamily="34" charset="0"/>
                <a:cs typeface="Calibri" panose="020F0502020204030204" pitchFamily="34" charset="0"/>
              </a:rPr>
              <a:t>(pe CD sau </a:t>
            </a:r>
            <a:r>
              <a:rPr lang="ro-RO" dirty="0" smtClean="0">
                <a:latin typeface="Calibri" panose="020F0502020204030204" pitchFamily="34" charset="0"/>
                <a:cs typeface="Calibri" panose="020F0502020204030204" pitchFamily="34" charset="0"/>
              </a:rPr>
              <a:t>e-mail</a:t>
            </a:r>
            <a:r>
              <a:rPr lang="ro-RO" dirty="0">
                <a:latin typeface="Calibri" panose="020F0502020204030204" pitchFamily="34" charset="0"/>
                <a:cs typeface="Calibri" panose="020F0502020204030204" pitchFamily="34" charset="0"/>
              </a:rPr>
              <a:t>) sau prin </a:t>
            </a:r>
            <a:r>
              <a:rPr lang="ro-RO" dirty="0" smtClean="0">
                <a:latin typeface="Calibri" panose="020F0502020204030204" pitchFamily="34" charset="0"/>
                <a:cs typeface="Calibri" panose="020F0502020204030204" pitchFamily="34" charset="0"/>
              </a:rPr>
              <a:t>M</a:t>
            </a:r>
            <a:r>
              <a:rPr lang="en-US" dirty="0">
                <a:latin typeface="Calibri" panose="020F0502020204030204" pitchFamily="34" charset="0"/>
                <a:cs typeface="Calibri" panose="020F0502020204030204" pitchFamily="34" charset="0"/>
              </a:rPr>
              <a:t>y</a:t>
            </a:r>
            <a:r>
              <a:rPr lang="ro-RO" dirty="0" smtClean="0">
                <a:latin typeface="Calibri" panose="020F0502020204030204" pitchFamily="34" charset="0"/>
                <a:cs typeface="Calibri" panose="020F0502020204030204" pitchFamily="34" charset="0"/>
              </a:rPr>
              <a:t>SMIS - </a:t>
            </a:r>
            <a:r>
              <a:rPr lang="ro-RO" b="1" dirty="0" smtClean="0">
                <a:latin typeface="Calibri" panose="020F0502020204030204" pitchFamily="34" charset="0"/>
                <a:cs typeface="Calibri" panose="020F0502020204030204" pitchFamily="34" charset="0"/>
              </a:rPr>
              <a:t>în </a:t>
            </a:r>
            <a:r>
              <a:rPr lang="ro-RO" b="1" dirty="0">
                <a:latin typeface="Calibri" panose="020F0502020204030204" pitchFamily="34" charset="0"/>
                <a:cs typeface="Calibri" panose="020F0502020204030204" pitchFamily="34" charset="0"/>
              </a:rPr>
              <a:t>5 zile lucrătoare de la încheierea trimestrului calendaristic</a:t>
            </a:r>
            <a:r>
              <a:rPr lang="ro-RO" dirty="0">
                <a:latin typeface="Calibri" panose="020F0502020204030204" pitchFamily="34" charset="0"/>
                <a:cs typeface="Calibri" panose="020F0502020204030204" pitchFamily="34" charset="0"/>
              </a:rPr>
              <a:t>; </a:t>
            </a:r>
          </a:p>
          <a:p>
            <a:pPr marL="285750" indent="-285750">
              <a:lnSpc>
                <a:spcPct val="130000"/>
              </a:lnSpc>
              <a:spcBef>
                <a:spcPts val="600"/>
              </a:spcBef>
              <a:buFont typeface="Arial" panose="020B0604020202020204" pitchFamily="34" charset="0"/>
              <a:buChar char="•"/>
            </a:pPr>
            <a:r>
              <a:rPr lang="ro-RO" b="1" dirty="0">
                <a:latin typeface="Calibri" panose="020F0502020204030204" pitchFamily="34" charset="0"/>
                <a:cs typeface="Calibri" panose="020F0502020204030204" pitchFamily="34" charset="0"/>
              </a:rPr>
              <a:t>Rapoarte de </a:t>
            </a:r>
            <a:r>
              <a:rPr lang="ro-RO" b="1" dirty="0" smtClean="0">
                <a:latin typeface="Calibri" panose="020F0502020204030204" pitchFamily="34" charset="0"/>
                <a:cs typeface="Calibri" panose="020F0502020204030204" pitchFamily="34" charset="0"/>
              </a:rPr>
              <a:t>durabilitate </a:t>
            </a:r>
            <a:r>
              <a:rPr lang="en-US" dirty="0" smtClean="0">
                <a:latin typeface="Calibri" panose="020F0502020204030204" pitchFamily="34" charset="0"/>
                <a:cs typeface="Calibri" panose="020F0502020204030204" pitchFamily="34" charset="0"/>
              </a:rPr>
              <a:t>(</a:t>
            </a:r>
            <a:r>
              <a:rPr lang="en-US" dirty="0" err="1" smtClean="0">
                <a:latin typeface="Calibri" panose="020F0502020204030204" pitchFamily="34" charset="0"/>
                <a:cs typeface="Calibri" panose="020F0502020204030204" pitchFamily="34" charset="0"/>
              </a:rPr>
              <a:t>Anexa</a:t>
            </a:r>
            <a:r>
              <a:rPr lang="en-US" dirty="0" smtClean="0">
                <a:latin typeface="Calibri" panose="020F0502020204030204" pitchFamily="34" charset="0"/>
                <a:cs typeface="Calibri" panose="020F0502020204030204" pitchFamily="34" charset="0"/>
              </a:rPr>
              <a:t> 13)</a:t>
            </a:r>
            <a:r>
              <a:rPr lang="ro-RO" b="1"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anual pe perioada </a:t>
            </a:r>
            <a:r>
              <a:rPr lang="ro-RO" dirty="0" smtClean="0">
                <a:latin typeface="Calibri" panose="020F0502020204030204" pitchFamily="34" charset="0"/>
                <a:cs typeface="Calibri" panose="020F0502020204030204" pitchFamily="34" charset="0"/>
              </a:rPr>
              <a:t>post-implementare, </a:t>
            </a:r>
            <a:r>
              <a:rPr lang="ro-RO" b="1" dirty="0">
                <a:latin typeface="Calibri" panose="020F0502020204030204" pitchFamily="34" charset="0"/>
                <a:cs typeface="Calibri" panose="020F0502020204030204" pitchFamily="34" charset="0"/>
              </a:rPr>
              <a:t>în </a:t>
            </a:r>
            <a:r>
              <a:rPr lang="ro-RO" b="1" dirty="0" smtClean="0">
                <a:latin typeface="Calibri" panose="020F0502020204030204" pitchFamily="34" charset="0"/>
                <a:cs typeface="Calibri" panose="020F0502020204030204" pitchFamily="34" charset="0"/>
              </a:rPr>
              <a:t>10 </a:t>
            </a:r>
            <a:r>
              <a:rPr lang="ro-RO" b="1" dirty="0">
                <a:latin typeface="Calibri" panose="020F0502020204030204" pitchFamily="34" charset="0"/>
                <a:cs typeface="Calibri" panose="020F0502020204030204" pitchFamily="34" charset="0"/>
              </a:rPr>
              <a:t>zile lucrătoare de la încheierea </a:t>
            </a:r>
            <a:r>
              <a:rPr lang="ro-RO" b="1" dirty="0" smtClean="0">
                <a:latin typeface="Calibri" panose="020F0502020204030204" pitchFamily="34" charset="0"/>
                <a:cs typeface="Calibri" panose="020F0502020204030204" pitchFamily="34" charset="0"/>
              </a:rPr>
              <a:t>fiecărui an </a:t>
            </a:r>
            <a:r>
              <a:rPr lang="ro-RO" b="1" dirty="0">
                <a:latin typeface="Calibri" panose="020F0502020204030204" pitchFamily="34" charset="0"/>
                <a:cs typeface="Calibri" panose="020F0502020204030204" pitchFamily="34" charset="0"/>
              </a:rPr>
              <a:t>post-implementare</a:t>
            </a:r>
            <a:r>
              <a:rPr lang="ro-RO" dirty="0">
                <a:latin typeface="Calibri" panose="020F0502020204030204" pitchFamily="34" charset="0"/>
                <a:cs typeface="Calibri" panose="020F0502020204030204" pitchFamily="34" charset="0"/>
              </a:rPr>
              <a:t>; </a:t>
            </a:r>
            <a:endParaRPr lang="ro-RO" dirty="0" smtClean="0">
              <a:latin typeface="Calibri" panose="020F0502020204030204" pitchFamily="34" charset="0"/>
              <a:cs typeface="Calibri" panose="020F0502020204030204" pitchFamily="34" charset="0"/>
            </a:endParaRP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prezintă situaţia investiţei, </a:t>
            </a:r>
            <a:r>
              <a:rPr lang="ro-RO" dirty="0">
                <a:latin typeface="Calibri" panose="020F0502020204030204" pitchFamily="34" charset="0"/>
                <a:cs typeface="Calibri" panose="020F0502020204030204" pitchFamily="34" charset="0"/>
              </a:rPr>
              <a:t>atingerea indicatorilor de </a:t>
            </a:r>
            <a:r>
              <a:rPr lang="ro-RO" dirty="0" smtClean="0">
                <a:latin typeface="Calibri" panose="020F0502020204030204" pitchFamily="34" charset="0"/>
                <a:cs typeface="Calibri" panose="020F0502020204030204" pitchFamily="34" charset="0"/>
              </a:rPr>
              <a:t>rezultat  şi </a:t>
            </a:r>
            <a:endParaRPr lang="en-US" dirty="0" smtClean="0">
              <a:latin typeface="Calibri" panose="020F0502020204030204" pitchFamily="34" charset="0"/>
              <a:cs typeface="Calibri" panose="020F0502020204030204" pitchFamily="34" charset="0"/>
            </a:endParaRPr>
          </a:p>
          <a:p>
            <a:pPr lvl="1">
              <a:lnSpc>
                <a:spcPct val="130000"/>
              </a:lnSpc>
              <a:spcBef>
                <a:spcPts val="600"/>
              </a:spcBef>
            </a:pP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 </a:t>
            </a:r>
            <a:r>
              <a:rPr lang="ro-RO" dirty="0" smtClean="0">
                <a:latin typeface="Calibri" panose="020F0502020204030204" pitchFamily="34" charset="0"/>
                <a:cs typeface="Calibri" panose="020F0502020204030204" pitchFamily="34" charset="0"/>
              </a:rPr>
              <a:t>sustenabilitatea </a:t>
            </a:r>
            <a:r>
              <a:rPr lang="ro-RO" dirty="0">
                <a:latin typeface="Calibri" panose="020F0502020204030204" pitchFamily="34" charset="0"/>
                <a:cs typeface="Calibri" panose="020F0502020204030204" pitchFamily="34" charset="0"/>
              </a:rPr>
              <a:t>proiectului</a:t>
            </a:r>
            <a:r>
              <a:rPr lang="ro-RO" dirty="0" smtClean="0">
                <a:latin typeface="Calibri" panose="020F0502020204030204" pitchFamily="34" charset="0"/>
                <a:cs typeface="Calibri" panose="020F0502020204030204" pitchFamily="34" charset="0"/>
              </a:rPr>
              <a:t>;</a:t>
            </a:r>
            <a:endParaRPr lang="ro-RO" b="1" dirty="0" smtClean="0">
              <a:solidFill>
                <a:srgbClr val="FF0000"/>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20272" y="6492875"/>
            <a:ext cx="576064" cy="365125"/>
          </a:xfrm>
        </p:spPr>
        <p:txBody>
          <a:bodyPr/>
          <a:lstStyle/>
          <a:p>
            <a:fld id="{FA2CE5B5-3460-44E8-BCF4-236084A3745A}" type="slidenum">
              <a:rPr lang="ro-RO" smtClean="0"/>
              <a:pPr/>
              <a:t>50</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32925243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2" cstate="print"/>
          <a:stretch>
            <a:fillRect/>
          </a:stretch>
        </p:blipFill>
        <p:spPr>
          <a:xfrm>
            <a:off x="467544" y="764704"/>
            <a:ext cx="1584176" cy="1983251"/>
          </a:xfrm>
          <a:prstGeom prst="rect">
            <a:avLst/>
          </a:prstGeom>
        </p:spPr>
      </p:pic>
      <p:sp>
        <p:nvSpPr>
          <p:cNvPr id="3" name="Rectangle 2"/>
          <p:cNvSpPr/>
          <p:nvPr/>
        </p:nvSpPr>
        <p:spPr>
          <a:xfrm>
            <a:off x="683568" y="836712"/>
            <a:ext cx="8221694" cy="5182957"/>
          </a:xfrm>
          <a:prstGeom prst="rect">
            <a:avLst/>
          </a:prstGeom>
        </p:spPr>
        <p:txBody>
          <a:bodyPr wrap="square">
            <a:spAutoFit/>
          </a:bodyPr>
          <a:lstStyle/>
          <a:p>
            <a:pPr marL="457200" lvl="2">
              <a:lnSpc>
                <a:spcPct val="130000"/>
              </a:lnSpc>
              <a:spcBef>
                <a:spcPts val="600"/>
              </a:spcBef>
            </a:pPr>
            <a:r>
              <a:rPr lang="en-US" b="1" dirty="0" smtClean="0">
                <a:latin typeface="Calibri" panose="020F0502020204030204" pitchFamily="34" charset="0"/>
                <a:cs typeface="Calibri" panose="020F0502020204030204" pitchFamily="34" charset="0"/>
              </a:rPr>
              <a:t>AUDIT </a:t>
            </a:r>
            <a:r>
              <a:rPr lang="en-US" b="1" dirty="0">
                <a:latin typeface="Calibri" panose="020F0502020204030204" pitchFamily="34" charset="0"/>
                <a:cs typeface="Calibri" panose="020F0502020204030204" pitchFamily="34" charset="0"/>
              </a:rPr>
              <a:t>ANA </a:t>
            </a:r>
            <a:r>
              <a:rPr lang="en-US" b="1" dirty="0" smtClean="0">
                <a:latin typeface="Calibri" panose="020F0502020204030204" pitchFamily="34" charset="0"/>
                <a:cs typeface="Calibri" panose="020F0502020204030204" pitchFamily="34" charset="0"/>
              </a:rPr>
              <a:t>– ECA</a:t>
            </a:r>
            <a:endParaRPr lang="ro-RO" b="1" dirty="0" smtClean="0">
              <a:latin typeface="Calibri" panose="020F0502020204030204" pitchFamily="34" charset="0"/>
              <a:cs typeface="Calibri" panose="020F0502020204030204" pitchFamily="34" charset="0"/>
            </a:endParaRPr>
          </a:p>
          <a:p>
            <a:pPr marL="2857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Solicită documentele;</a:t>
            </a:r>
          </a:p>
          <a:p>
            <a:pPr marL="2857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Efectuează vizite la beneficiar și locația proiectului;</a:t>
            </a:r>
          </a:p>
          <a:p>
            <a:pPr marL="2857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Urmăresc în principiu:</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Derularea procedurilor de achiziții publice;</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Conflictul de interese;</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Corectitudinea operațiunilor  financiare și înregistrarea lor în contabilitate;</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Dubla finanțare;</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Venituri realizate din proiect;</a:t>
            </a:r>
          </a:p>
          <a:p>
            <a:pPr marL="742950" lvl="1"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Ajutorul de stat;</a:t>
            </a:r>
          </a:p>
          <a:p>
            <a:pPr marL="742950" lvl="1" indent="-285750">
              <a:lnSpc>
                <a:spcPct val="130000"/>
              </a:lnSpc>
              <a:spcBef>
                <a:spcPts val="600"/>
              </a:spcBef>
              <a:buFont typeface="Wingdings" panose="05000000000000000000" pitchFamily="2" charset="2"/>
              <a:buChar char="ü"/>
            </a:pPr>
            <a:r>
              <a:rPr lang="ro-RO" b="1" dirty="0" smtClean="0">
                <a:latin typeface="Calibri" panose="020F0502020204030204" pitchFamily="34" charset="0"/>
                <a:cs typeface="Calibri" panose="020F0502020204030204" pitchFamily="34" charset="0"/>
              </a:rPr>
              <a:t>Realizarea indicatorilor proiectului</a:t>
            </a:r>
            <a:r>
              <a:rPr lang="ro-RO" dirty="0" smtClean="0">
                <a:latin typeface="Calibri" panose="020F0502020204030204" pitchFamily="34" charset="0"/>
                <a:cs typeface="Calibri" panose="020F0502020204030204" pitchFamily="34" charset="0"/>
              </a:rPr>
              <a:t>, inclusiv prin studii, situații statistice, documente și înregistrări efectuate de beneficiar;</a:t>
            </a:r>
            <a:endParaRPr lang="ro-RO" b="1" dirty="0" smtClean="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92280" y="6473403"/>
            <a:ext cx="504056" cy="365125"/>
          </a:xfrm>
        </p:spPr>
        <p:txBody>
          <a:bodyPr/>
          <a:lstStyle/>
          <a:p>
            <a:fld id="{FA2CE5B5-3460-44E8-BCF4-236084A3745A}" type="slidenum">
              <a:rPr lang="ro-RO" smtClean="0"/>
              <a:pPr/>
              <a:t>51</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7535655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ine 7" descr="Idea_images.png" hidden="1"/>
          <p:cNvPicPr>
            <a:picLocks noChangeAspect="1"/>
          </p:cNvPicPr>
          <p:nvPr/>
        </p:nvPicPr>
        <p:blipFill>
          <a:blip r:embed="rId3" cstate="print"/>
          <a:stretch>
            <a:fillRect/>
          </a:stretch>
        </p:blipFill>
        <p:spPr>
          <a:xfrm>
            <a:off x="467544" y="764704"/>
            <a:ext cx="1584176" cy="1983251"/>
          </a:xfrm>
          <a:prstGeom prst="rect">
            <a:avLst/>
          </a:prstGeom>
        </p:spPr>
      </p:pic>
      <p:sp>
        <p:nvSpPr>
          <p:cNvPr id="3" name="Rectangle 2"/>
          <p:cNvSpPr/>
          <p:nvPr/>
        </p:nvSpPr>
        <p:spPr>
          <a:xfrm>
            <a:off x="683568" y="548680"/>
            <a:ext cx="8221694" cy="5230791"/>
          </a:xfrm>
          <a:prstGeom prst="rect">
            <a:avLst/>
          </a:prstGeom>
        </p:spPr>
        <p:txBody>
          <a:bodyPr wrap="square">
            <a:spAutoFit/>
          </a:bodyPr>
          <a:lstStyle/>
          <a:p>
            <a:pPr marL="457200" lvl="2">
              <a:lnSpc>
                <a:spcPct val="130000"/>
              </a:lnSpc>
              <a:spcBef>
                <a:spcPts val="600"/>
              </a:spcBef>
            </a:pPr>
            <a:r>
              <a:rPr lang="en-US" b="1" dirty="0" smtClean="0">
                <a:latin typeface="Calibri" panose="020F0502020204030204" pitchFamily="34" charset="0"/>
                <a:cs typeface="Calibri" panose="020F0502020204030204" pitchFamily="34" charset="0"/>
              </a:rPr>
              <a:t>AUDIT </a:t>
            </a:r>
            <a:r>
              <a:rPr lang="en-US" b="1" dirty="0">
                <a:latin typeface="Calibri" panose="020F0502020204030204" pitchFamily="34" charset="0"/>
                <a:cs typeface="Calibri" panose="020F0502020204030204" pitchFamily="34" charset="0"/>
              </a:rPr>
              <a:t>ANA </a:t>
            </a:r>
            <a:r>
              <a:rPr lang="en-US" b="1" dirty="0" smtClean="0">
                <a:latin typeface="Calibri" panose="020F0502020204030204" pitchFamily="34" charset="0"/>
                <a:cs typeface="Calibri" panose="020F0502020204030204" pitchFamily="34" charset="0"/>
              </a:rPr>
              <a:t>– ECA</a:t>
            </a:r>
            <a:endParaRPr lang="ro-RO" b="1" dirty="0" smtClean="0">
              <a:latin typeface="Calibri" panose="020F0502020204030204" pitchFamily="34" charset="0"/>
              <a:cs typeface="Calibri" panose="020F0502020204030204" pitchFamily="34" charset="0"/>
            </a:endParaRPr>
          </a:p>
          <a:p>
            <a:pPr marL="742950" lvl="2"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Urmăresc în principiu:</a:t>
            </a:r>
          </a:p>
          <a:p>
            <a:pPr marL="1200150" lvl="2"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Modificări survenite în implementare (activități, echipa, buget, PT, etc.);</a:t>
            </a:r>
          </a:p>
          <a:p>
            <a:pPr marL="1200150" lvl="2"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Abateri față de prevederile Cr. F și Ct. F.; </a:t>
            </a:r>
          </a:p>
          <a:p>
            <a:pPr marL="1200150" lvl="2"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Rezultatele proiectului;</a:t>
            </a:r>
          </a:p>
          <a:p>
            <a:pPr marL="1200150" lvl="2" indent="-285750">
              <a:lnSpc>
                <a:spcPct val="130000"/>
              </a:lnSpc>
              <a:spcBef>
                <a:spcPts val="600"/>
              </a:spcBef>
              <a:buFont typeface="Wingdings" panose="05000000000000000000" pitchFamily="2" charset="2"/>
              <a:buChar char="ü"/>
            </a:pPr>
            <a:r>
              <a:rPr lang="ro-RO" b="1" dirty="0" smtClean="0">
                <a:latin typeface="Calibri" panose="020F0502020204030204" pitchFamily="34" charset="0"/>
                <a:cs typeface="Calibri" panose="020F0502020204030204" pitchFamily="34" charset="0"/>
              </a:rPr>
              <a:t>Informarea și publicitatea pentru proiect;</a:t>
            </a:r>
          </a:p>
          <a:p>
            <a:pPr marL="1200150" lvl="2" indent="-285750">
              <a:lnSpc>
                <a:spcPct val="130000"/>
              </a:lnSpc>
              <a:spcBef>
                <a:spcPts val="600"/>
              </a:spcBef>
              <a:buFont typeface="Wingdings" panose="05000000000000000000" pitchFamily="2" charset="2"/>
              <a:buChar char="ü"/>
            </a:pPr>
            <a:r>
              <a:rPr lang="ro-RO" dirty="0" smtClean="0">
                <a:latin typeface="Calibri" panose="020F0502020204030204" pitchFamily="34" charset="0"/>
                <a:cs typeface="Calibri" panose="020F0502020204030204" pitchFamily="34" charset="0"/>
              </a:rPr>
              <a:t>Păstrarea și arhivarea documentelor;</a:t>
            </a:r>
          </a:p>
          <a:p>
            <a:pPr marL="1200150" lvl="2" indent="-285750">
              <a:lnSpc>
                <a:spcPct val="130000"/>
              </a:lnSpc>
              <a:spcBef>
                <a:spcPts val="600"/>
              </a:spcBef>
              <a:buFont typeface="Wingdings" panose="05000000000000000000" pitchFamily="2" charset="2"/>
              <a:buChar char="ü"/>
            </a:pPr>
            <a:r>
              <a:rPr lang="ro-RO" b="1" dirty="0" smtClean="0">
                <a:latin typeface="Calibri" panose="020F0502020204030204" pitchFamily="34" charset="0"/>
                <a:cs typeface="Calibri" panose="020F0502020204030204" pitchFamily="34" charset="0"/>
              </a:rPr>
              <a:t>Etc.</a:t>
            </a:r>
          </a:p>
          <a:p>
            <a:pPr marL="7429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Solicită dovezi;</a:t>
            </a:r>
          </a:p>
          <a:p>
            <a:pPr marL="7429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Solicită explicații;</a:t>
            </a:r>
          </a:p>
          <a:p>
            <a:pPr marL="7429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Pot solicita expertize;</a:t>
            </a:r>
          </a:p>
          <a:p>
            <a:pPr marL="742950" lvl="1" indent="-285750">
              <a:lnSpc>
                <a:spcPct val="130000"/>
              </a:lnSpc>
              <a:spcBef>
                <a:spcPts val="600"/>
              </a:spcBef>
              <a:buFont typeface="Arial" panose="020B0604020202020204" pitchFamily="34" charset="0"/>
              <a:buChar char="•"/>
            </a:pPr>
            <a:r>
              <a:rPr lang="ro-RO" b="1" dirty="0" smtClean="0">
                <a:latin typeface="Calibri" panose="020F0502020204030204" pitchFamily="34" charset="0"/>
                <a:cs typeface="Calibri" panose="020F0502020204030204" pitchFamily="34" charset="0"/>
              </a:rPr>
              <a:t>Pot propune corecții financiare, </a:t>
            </a:r>
            <a:r>
              <a:rPr lang="en-US" b="1" dirty="0" err="1" smtClean="0">
                <a:latin typeface="Calibri" panose="020F0502020204030204" pitchFamily="34" charset="0"/>
                <a:cs typeface="Calibri" panose="020F0502020204030204" pitchFamily="34" charset="0"/>
              </a:rPr>
              <a:t>alte</a:t>
            </a:r>
            <a:r>
              <a:rPr lang="en-US" b="1" dirty="0" smtClean="0">
                <a:latin typeface="Calibri" panose="020F0502020204030204" pitchFamily="34" charset="0"/>
                <a:cs typeface="Calibri" panose="020F0502020204030204" pitchFamily="34" charset="0"/>
              </a:rPr>
              <a:t> </a:t>
            </a:r>
            <a:r>
              <a:rPr lang="ro-RO" b="1" dirty="0" smtClean="0">
                <a:latin typeface="Calibri" panose="020F0502020204030204" pitchFamily="34" charset="0"/>
                <a:cs typeface="Calibri" panose="020F0502020204030204" pitchFamily="34" charset="0"/>
              </a:rPr>
              <a:t>măsuri</a:t>
            </a:r>
            <a:r>
              <a:rPr lang="en-US" b="1" dirty="0" smtClean="0">
                <a:latin typeface="Calibri" panose="020F0502020204030204" pitchFamily="34" charset="0"/>
                <a:cs typeface="Calibri" panose="020F0502020204030204" pitchFamily="34" charset="0"/>
              </a:rPr>
              <a:t> .</a:t>
            </a:r>
            <a:endParaRPr lang="ro-RO" b="1" dirty="0" smtClean="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a:xfrm>
            <a:off x="7092280" y="6492875"/>
            <a:ext cx="504056" cy="365125"/>
          </a:xfrm>
        </p:spPr>
        <p:txBody>
          <a:bodyPr/>
          <a:lstStyle/>
          <a:p>
            <a:fld id="{FA2CE5B5-3460-44E8-BCF4-236084A3745A}" type="slidenum">
              <a:rPr lang="ro-RO" smtClean="0"/>
              <a:pPr/>
              <a:t>52</a:t>
            </a:fld>
            <a:endParaRPr lang="ro-RO" dirty="0"/>
          </a:p>
        </p:txBody>
      </p:sp>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4698401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020272" y="6489306"/>
            <a:ext cx="576064" cy="365125"/>
          </a:xfrm>
        </p:spPr>
        <p:txBody>
          <a:bodyPr/>
          <a:lstStyle/>
          <a:p>
            <a:fld id="{FA2CE5B5-3460-44E8-BCF4-236084A3745A}" type="slidenum">
              <a:rPr lang="ro-RO" smtClean="0"/>
              <a:pPr/>
              <a:t>53</a:t>
            </a:fld>
            <a:endParaRPr lang="ro-RO" dirty="0"/>
          </a:p>
        </p:txBody>
      </p:sp>
      <p:sp>
        <p:nvSpPr>
          <p:cNvPr id="7" name="Subtitlu 2"/>
          <p:cNvSpPr txBox="1">
            <a:spLocks/>
          </p:cNvSpPr>
          <p:nvPr/>
        </p:nvSpPr>
        <p:spPr>
          <a:xfrm>
            <a:off x="5364088" y="4509120"/>
            <a:ext cx="3528392" cy="9361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baseline="0">
                <a:solidFill>
                  <a:schemeClr val="tx1">
                    <a:tint val="75000"/>
                  </a:schemeClr>
                </a:solidFill>
                <a:latin typeface="Times New Roman" pitchFamily="18" charset="0"/>
                <a:ea typeface="+mn-ea"/>
                <a:cs typeface="+mn-cs"/>
              </a:defRPr>
            </a:lvl1pPr>
            <a:lvl2pPr marL="457200" indent="0" algn="ctr" defTabSz="914400" rtl="0" eaLnBrk="1" latinLnBrk="0" hangingPunct="1">
              <a:spcBef>
                <a:spcPct val="20000"/>
              </a:spcBef>
              <a:buFont typeface="Arial" pitchFamily="34" charset="0"/>
              <a:buNone/>
              <a:defRPr sz="2800" kern="1200" baseline="0">
                <a:solidFill>
                  <a:schemeClr val="tx1">
                    <a:tint val="75000"/>
                  </a:schemeClr>
                </a:solidFill>
                <a:latin typeface="Times New Roman" pitchFamily="18" charset="0"/>
                <a:ea typeface="+mn-ea"/>
                <a:cs typeface="+mn-cs"/>
              </a:defRPr>
            </a:lvl2pPr>
            <a:lvl3pPr marL="914400" indent="0" algn="ctr" defTabSz="914400" rtl="0" eaLnBrk="1" latinLnBrk="0" hangingPunct="1">
              <a:spcBef>
                <a:spcPct val="20000"/>
              </a:spcBef>
              <a:buFont typeface="Arial" pitchFamily="34" charset="0"/>
              <a:buNone/>
              <a:defRPr sz="2400" kern="1200" baseline="0">
                <a:solidFill>
                  <a:schemeClr val="tx1">
                    <a:tint val="75000"/>
                  </a:schemeClr>
                </a:solidFill>
                <a:latin typeface="Times New Roman" pitchFamily="18" charset="0"/>
                <a:ea typeface="+mn-ea"/>
                <a:cs typeface="+mn-cs"/>
              </a:defRPr>
            </a:lvl3pPr>
            <a:lvl4pPr marL="1371600" indent="0" algn="ctr" defTabSz="914400" rtl="0" eaLnBrk="1" latinLnBrk="0" hangingPunct="1">
              <a:spcBef>
                <a:spcPct val="20000"/>
              </a:spcBef>
              <a:buFont typeface="Arial" pitchFamily="34" charset="0"/>
              <a:buNone/>
              <a:defRPr sz="2000" kern="1200" baseline="0">
                <a:solidFill>
                  <a:schemeClr val="tx1">
                    <a:tint val="75000"/>
                  </a:schemeClr>
                </a:solidFill>
                <a:latin typeface="Times New Roman" pitchFamily="18" charset="0"/>
                <a:ea typeface="+mn-ea"/>
                <a:cs typeface="+mn-cs"/>
              </a:defRPr>
            </a:lvl4pPr>
            <a:lvl5pPr marL="1828800" indent="0" algn="ctr" defTabSz="914400" rtl="0" eaLnBrk="1" latinLnBrk="0" hangingPunct="1">
              <a:spcBef>
                <a:spcPct val="20000"/>
              </a:spcBef>
              <a:buFont typeface="Arial" pitchFamily="34" charset="0"/>
              <a:buNone/>
              <a:defRPr sz="2000" kern="1200" baseline="0">
                <a:solidFill>
                  <a:schemeClr val="tx1">
                    <a:tint val="75000"/>
                  </a:schemeClr>
                </a:solidFill>
                <a:latin typeface="Times New Roman" pitchFamily="18"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ro-RO" sz="1600" b="1" i="1" dirty="0" smtClean="0">
                <a:solidFill>
                  <a:srgbClr val="C00000"/>
                </a:solidFill>
                <a:latin typeface="Calibri" panose="020F0502020204030204" pitchFamily="34" charset="0"/>
                <a:cs typeface="Calibri" panose="020F0502020204030204" pitchFamily="34" charset="0"/>
              </a:rPr>
              <a:t>Departamentul </a:t>
            </a:r>
            <a:r>
              <a:rPr lang="en-US" sz="1600" b="1" i="1" dirty="0" err="1" smtClean="0">
                <a:solidFill>
                  <a:srgbClr val="C00000"/>
                </a:solidFill>
                <a:latin typeface="Calibri" panose="020F0502020204030204" pitchFamily="34" charset="0"/>
                <a:cs typeface="Calibri" panose="020F0502020204030204" pitchFamily="34" charset="0"/>
              </a:rPr>
              <a:t>Monitorizare</a:t>
            </a:r>
            <a:r>
              <a:rPr lang="en-US" sz="1600" b="1" i="1" dirty="0" smtClean="0">
                <a:solidFill>
                  <a:srgbClr val="C00000"/>
                </a:solidFill>
                <a:latin typeface="Calibri" panose="020F0502020204030204" pitchFamily="34" charset="0"/>
                <a:cs typeface="Calibri" panose="020F0502020204030204" pitchFamily="34" charset="0"/>
              </a:rPr>
              <a:t> Proiecte</a:t>
            </a:r>
          </a:p>
          <a:p>
            <a:pPr algn="l"/>
            <a:r>
              <a:rPr lang="en-US" sz="1600" i="1" dirty="0" smtClean="0">
                <a:solidFill>
                  <a:srgbClr val="C00000"/>
                </a:solidFill>
                <a:latin typeface="Calibri" panose="020F0502020204030204" pitchFamily="34" charset="0"/>
                <a:cs typeface="Calibri" panose="020F0502020204030204" pitchFamily="34" charset="0"/>
              </a:rPr>
              <a:t>Viorel BOCA</a:t>
            </a:r>
            <a:r>
              <a:rPr lang="ro-RO" sz="1600" i="1" dirty="0" smtClean="0">
                <a:solidFill>
                  <a:srgbClr val="C00000"/>
                </a:solidFill>
                <a:latin typeface="Calibri" panose="020F0502020204030204" pitchFamily="34" charset="0"/>
                <a:cs typeface="Calibri" panose="020F0502020204030204" pitchFamily="34" charset="0"/>
              </a:rPr>
              <a:t> </a:t>
            </a:r>
            <a:r>
              <a:rPr lang="en-US" sz="1600" i="1" dirty="0" smtClean="0">
                <a:solidFill>
                  <a:srgbClr val="C00000"/>
                </a:solidFill>
                <a:latin typeface="Calibri" panose="020F0502020204030204" pitchFamily="34" charset="0"/>
                <a:cs typeface="Calibri" panose="020F0502020204030204" pitchFamily="34" charset="0"/>
              </a:rPr>
              <a:t> - tel. 0755.777.018</a:t>
            </a:r>
          </a:p>
          <a:p>
            <a:pPr algn="l"/>
            <a:r>
              <a:rPr lang="en-US" sz="1600" i="1" dirty="0" err="1" smtClean="0">
                <a:solidFill>
                  <a:srgbClr val="C00000"/>
                </a:solidFill>
                <a:latin typeface="Calibri" panose="020F0502020204030204" pitchFamily="34" charset="0"/>
                <a:cs typeface="Calibri" panose="020F0502020204030204" pitchFamily="34" charset="0"/>
              </a:rPr>
              <a:t>e_mail</a:t>
            </a:r>
            <a:r>
              <a:rPr lang="en-US" sz="1600" i="1" dirty="0" smtClean="0">
                <a:solidFill>
                  <a:srgbClr val="C00000"/>
                </a:solidFill>
                <a:latin typeface="Calibri" panose="020F0502020204030204" pitchFamily="34" charset="0"/>
                <a:cs typeface="Calibri" panose="020F0502020204030204" pitchFamily="34" charset="0"/>
              </a:rPr>
              <a:t>: viorel.boca@nord-vest.ro</a:t>
            </a:r>
            <a:endParaRPr lang="ro-RO" sz="1600" i="1" dirty="0" smtClean="0">
              <a:solidFill>
                <a:srgbClr val="C00000"/>
              </a:solidFill>
              <a:latin typeface="Calibri" panose="020F0502020204030204" pitchFamily="34" charset="0"/>
              <a:cs typeface="Calibri" panose="020F0502020204030204" pitchFamily="34" charset="0"/>
            </a:endParaRPr>
          </a:p>
        </p:txBody>
      </p:sp>
      <p:sp>
        <p:nvSpPr>
          <p:cNvPr id="8" name="Title 3"/>
          <p:cNvSpPr txBox="1">
            <a:spLocks/>
          </p:cNvSpPr>
          <p:nvPr/>
        </p:nvSpPr>
        <p:spPr>
          <a:xfrm>
            <a:off x="3275856" y="2060848"/>
            <a:ext cx="2416687" cy="523220"/>
          </a:xfrm>
          <a:prstGeom prst="rect">
            <a:avLst/>
          </a:prstGeom>
          <a:noFill/>
        </p:spPr>
        <p:txBody>
          <a:bodyPr vert="horz" wrap="non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280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MULT SUCCES !</a:t>
            </a:r>
            <a:endParaRPr lang="ro-RO" sz="2800"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9" name="Slide Number Placeholder 4"/>
          <p:cNvSpPr txBox="1">
            <a:spLocks/>
          </p:cNvSpPr>
          <p:nvPr/>
        </p:nvSpPr>
        <p:spPr>
          <a:xfrm>
            <a:off x="7020272" y="6489306"/>
            <a:ext cx="576064" cy="365125"/>
          </a:xfrm>
          <a:prstGeom prst="rect">
            <a:avLst/>
          </a:prstGeom>
        </p:spPr>
        <p:txBody>
          <a:bodyPr vert="horz" lIns="91440" tIns="45720" rIns="91440" bIns="45720" rtlCol="0" anchor="ctr"/>
          <a:lstStyle>
            <a:defPPr>
              <a:defRPr lang="ro-RO"/>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A2CE5B5-3460-44E8-BCF4-236084A3745A}" type="slidenum">
              <a:rPr lang="ro-RO" smtClean="0"/>
              <a:pPr/>
              <a:t>53</a:t>
            </a:fld>
            <a:endParaRPr lang="ro-RO" dirty="0"/>
          </a:p>
        </p:txBody>
      </p:sp>
      <p:sp>
        <p:nvSpPr>
          <p:cNvPr id="10" name="Rectangle 9"/>
          <p:cNvSpPr/>
          <p:nvPr/>
        </p:nvSpPr>
        <p:spPr>
          <a:xfrm>
            <a:off x="0" y="2780928"/>
            <a:ext cx="9116786" cy="646331"/>
          </a:xfrm>
          <a:prstGeom prst="rect">
            <a:avLst/>
          </a:prstGeom>
        </p:spPr>
        <p:txBody>
          <a:bodyPr wrap="square">
            <a:spAutoFit/>
          </a:bodyPr>
          <a:lstStyle/>
          <a:p>
            <a:pPr algn="ctr"/>
            <a:r>
              <a:rPr lang="en-US" dirty="0" err="1">
                <a:solidFill>
                  <a:srgbClr val="002060"/>
                </a:solidFill>
              </a:rPr>
              <a:t>Investim</a:t>
            </a:r>
            <a:r>
              <a:rPr lang="en-US" dirty="0">
                <a:solidFill>
                  <a:srgbClr val="002060"/>
                </a:solidFill>
              </a:rPr>
              <a:t> </a:t>
            </a:r>
            <a:r>
              <a:rPr lang="en-US" dirty="0" err="1">
                <a:solidFill>
                  <a:srgbClr val="002060"/>
                </a:solidFill>
              </a:rPr>
              <a:t>în</a:t>
            </a:r>
            <a:r>
              <a:rPr lang="en-US" dirty="0">
                <a:solidFill>
                  <a:srgbClr val="002060"/>
                </a:solidFill>
              </a:rPr>
              <a:t> </a:t>
            </a:r>
            <a:r>
              <a:rPr lang="en-US" dirty="0" err="1">
                <a:solidFill>
                  <a:srgbClr val="002060"/>
                </a:solidFill>
              </a:rPr>
              <a:t>viitorul</a:t>
            </a:r>
            <a:r>
              <a:rPr lang="en-US" dirty="0">
                <a:solidFill>
                  <a:srgbClr val="002060"/>
                </a:solidFill>
              </a:rPr>
              <a:t> </a:t>
            </a:r>
            <a:r>
              <a:rPr lang="en-US" dirty="0" err="1">
                <a:solidFill>
                  <a:srgbClr val="002060"/>
                </a:solidFill>
              </a:rPr>
              <a:t>tău</a:t>
            </a:r>
            <a:r>
              <a:rPr lang="en-US" dirty="0">
                <a:solidFill>
                  <a:srgbClr val="002060"/>
                </a:solidFill>
              </a:rPr>
              <a:t>! Proiect </a:t>
            </a:r>
            <a:r>
              <a:rPr lang="en-US" dirty="0" err="1">
                <a:solidFill>
                  <a:srgbClr val="002060"/>
                </a:solidFill>
              </a:rPr>
              <a:t>cofinanţat</a:t>
            </a:r>
            <a:r>
              <a:rPr lang="en-US" dirty="0">
                <a:solidFill>
                  <a:srgbClr val="002060"/>
                </a:solidFill>
              </a:rPr>
              <a:t> din </a:t>
            </a:r>
            <a:r>
              <a:rPr lang="en-US" dirty="0" err="1">
                <a:solidFill>
                  <a:srgbClr val="002060"/>
                </a:solidFill>
              </a:rPr>
              <a:t>Fondul</a:t>
            </a:r>
            <a:r>
              <a:rPr lang="en-US" dirty="0">
                <a:solidFill>
                  <a:srgbClr val="002060"/>
                </a:solidFill>
              </a:rPr>
              <a:t> European</a:t>
            </a:r>
            <a:br>
              <a:rPr lang="en-US" dirty="0">
                <a:solidFill>
                  <a:srgbClr val="002060"/>
                </a:solidFill>
              </a:rPr>
            </a:br>
            <a:r>
              <a:rPr lang="en-US" dirty="0">
                <a:solidFill>
                  <a:srgbClr val="002060"/>
                </a:solidFill>
              </a:rPr>
              <a:t>de </a:t>
            </a:r>
            <a:r>
              <a:rPr lang="en-US" dirty="0" err="1">
                <a:solidFill>
                  <a:srgbClr val="002060"/>
                </a:solidFill>
              </a:rPr>
              <a:t>Dezvoltare</a:t>
            </a:r>
            <a:r>
              <a:rPr lang="en-US" dirty="0">
                <a:solidFill>
                  <a:srgbClr val="002060"/>
                </a:solidFill>
              </a:rPr>
              <a:t> </a:t>
            </a:r>
            <a:r>
              <a:rPr lang="en-US" dirty="0" err="1">
                <a:solidFill>
                  <a:srgbClr val="002060"/>
                </a:solidFill>
              </a:rPr>
              <a:t>Regională</a:t>
            </a:r>
            <a:r>
              <a:rPr lang="en-US" dirty="0">
                <a:solidFill>
                  <a:srgbClr val="002060"/>
                </a:solidFill>
              </a:rPr>
              <a:t> </a:t>
            </a:r>
            <a:r>
              <a:rPr lang="en-US" dirty="0" err="1">
                <a:solidFill>
                  <a:srgbClr val="002060"/>
                </a:solidFill>
              </a:rPr>
              <a:t>prin</a:t>
            </a:r>
            <a:r>
              <a:rPr lang="en-US" dirty="0">
                <a:solidFill>
                  <a:srgbClr val="002060"/>
                </a:solidFill>
              </a:rPr>
              <a:t> </a:t>
            </a:r>
            <a:r>
              <a:rPr lang="en-US" dirty="0" err="1">
                <a:solidFill>
                  <a:srgbClr val="002060"/>
                </a:solidFill>
              </a:rPr>
              <a:t>Programul</a:t>
            </a:r>
            <a:r>
              <a:rPr lang="en-US" dirty="0">
                <a:solidFill>
                  <a:srgbClr val="002060"/>
                </a:solidFill>
              </a:rPr>
              <a:t> </a:t>
            </a:r>
            <a:r>
              <a:rPr lang="en-US" dirty="0" err="1">
                <a:solidFill>
                  <a:srgbClr val="002060"/>
                </a:solidFill>
              </a:rPr>
              <a:t>Operaţional</a:t>
            </a:r>
            <a:r>
              <a:rPr lang="en-US" dirty="0">
                <a:solidFill>
                  <a:srgbClr val="002060"/>
                </a:solidFill>
              </a:rPr>
              <a:t> Regional 2014-2020</a:t>
            </a:r>
            <a:endParaRPr lang="ro-RO" dirty="0">
              <a:solidFill>
                <a:srgbClr val="002060"/>
              </a:solidFill>
            </a:endParaRPr>
          </a:p>
        </p:txBody>
      </p:sp>
      <p:pic>
        <p:nvPicPr>
          <p:cNvPr id="11" name="Picture 11" descr="C:\Users\cristianciuta\Desktop\12.02.2018\Sigle si etichete\Sigla buna AD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271134"/>
            <a:ext cx="2992437"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486" y="609600"/>
            <a:ext cx="8610600" cy="1007759"/>
          </a:xfrm>
          <a:prstGeom prst="rect">
            <a:avLst/>
          </a:prstGeom>
          <a:solidFill>
            <a:srgbClr val="FFFFFF"/>
          </a:solidFill>
        </p:spPr>
      </p:pic>
      <p:pic>
        <p:nvPicPr>
          <p:cNvPr id="13" name="Picture 12"/>
          <p:cNvPicPr>
            <a:picLocks noChangeAspect="1" noChangeArrowheads="1"/>
          </p:cNvPicPr>
          <p:nvPr/>
        </p:nvPicPr>
        <p:blipFill>
          <a:blip r:embed="rId4">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14" name="Rectangle 13"/>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243860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hidden="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212976"/>
            <a:ext cx="2692846" cy="2455915"/>
          </a:xfrm>
          <a:prstGeom prst="rect">
            <a:avLst/>
          </a:prstGeom>
        </p:spPr>
      </p:pic>
      <p:sp>
        <p:nvSpPr>
          <p:cNvPr id="8" name="Rectangle 7"/>
          <p:cNvSpPr/>
          <p:nvPr/>
        </p:nvSpPr>
        <p:spPr>
          <a:xfrm>
            <a:off x="353548" y="764704"/>
            <a:ext cx="8509726" cy="4850559"/>
          </a:xfrm>
          <a:prstGeom prst="rect">
            <a:avLst/>
          </a:prstGeom>
        </p:spPr>
        <p:txBody>
          <a:bodyPr wrap="square">
            <a:spAutoFit/>
          </a:bodyPr>
          <a:lstStyle/>
          <a:p>
            <a:pPr marL="468000">
              <a:lnSpc>
                <a:spcPct val="130000"/>
              </a:lnSpc>
            </a:pPr>
            <a:r>
              <a:rPr lang="ro-RO" b="1" dirty="0" smtClean="0">
                <a:latin typeface="Calibri" panose="020F0502020204030204" pitchFamily="34" charset="0"/>
                <a:cs typeface="Calibri" panose="020F0502020204030204" pitchFamily="34" charset="0"/>
              </a:rPr>
              <a:t>ECHIPA DE MANAGEMENT A PROIECTULUI</a:t>
            </a:r>
            <a:endParaRPr lang="en-US" b="1" dirty="0" smtClean="0">
              <a:latin typeface="Calibri" panose="020F0502020204030204" pitchFamily="34" charset="0"/>
              <a:cs typeface="Calibri" panose="020F0502020204030204" pitchFamily="34" charset="0"/>
            </a:endParaRPr>
          </a:p>
          <a:p>
            <a:pPr marL="468000" indent="-285750">
              <a:lnSpc>
                <a:spcPct val="120000"/>
              </a:lnSpc>
              <a:spcBef>
                <a:spcPts val="600"/>
              </a:spcBef>
              <a:buFont typeface="Arial" panose="020B0604020202020204" pitchFamily="34" charset="0"/>
              <a:buChar char="•"/>
            </a:pPr>
            <a:r>
              <a:rPr lang="ro-RO" dirty="0" smtClean="0">
                <a:latin typeface="Calibri" panose="020F0502020204030204" pitchFamily="34" charset="0"/>
                <a:cs typeface="Calibri" panose="020F0502020204030204" pitchFamily="34" charset="0"/>
              </a:rPr>
              <a:t>Este </a:t>
            </a:r>
            <a:r>
              <a:rPr lang="ro-RO" dirty="0">
                <a:latin typeface="Calibri" panose="020F0502020204030204" pitchFamily="34" charset="0"/>
                <a:cs typeface="Calibri" panose="020F0502020204030204" pitchFamily="34" charset="0"/>
              </a:rPr>
              <a:t>formată din persoane care deţin competenţele şi experienţa </a:t>
            </a:r>
            <a:r>
              <a:rPr lang="ro-RO" dirty="0" smtClean="0">
                <a:latin typeface="Calibri" panose="020F0502020204030204" pitchFamily="34" charset="0"/>
                <a:cs typeface="Calibri" panose="020F0502020204030204" pitchFamily="34" charset="0"/>
              </a:rPr>
              <a:t>necesare;</a:t>
            </a:r>
            <a:endParaRPr lang="ro-RO" dirty="0">
              <a:latin typeface="Calibri" panose="020F0502020204030204" pitchFamily="34" charset="0"/>
              <a:cs typeface="Calibri" panose="020F0502020204030204" pitchFamily="34" charset="0"/>
            </a:endParaRPr>
          </a:p>
          <a:p>
            <a:pPr marL="468000"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Este numită prin „Decizie” a reprezentantului legal al </a:t>
            </a:r>
            <a:r>
              <a:rPr lang="ro-RO" dirty="0" smtClean="0">
                <a:latin typeface="Calibri" panose="020F0502020204030204" pitchFamily="34" charset="0"/>
                <a:cs typeface="Calibri" panose="020F0502020204030204" pitchFamily="34" charset="0"/>
              </a:rPr>
              <a:t>BENEFICIARULUI</a:t>
            </a:r>
            <a:r>
              <a:rPr lang="ro-RO" dirty="0">
                <a:latin typeface="Calibri" panose="020F0502020204030204" pitchFamily="34" charset="0"/>
                <a:cs typeface="Calibri" panose="020F0502020204030204" pitchFamily="34" charset="0"/>
              </a:rPr>
              <a:t>;</a:t>
            </a:r>
          </a:p>
          <a:p>
            <a:pPr marL="468000"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Membrii echipei de implementare îşi desfăşoară activitatea </a:t>
            </a:r>
            <a:r>
              <a:rPr lang="ro-RO" dirty="0" smtClean="0">
                <a:latin typeface="Calibri" panose="020F0502020204030204" pitchFamily="34" charset="0"/>
                <a:cs typeface="Calibri" panose="020F0502020204030204" pitchFamily="34" charset="0"/>
              </a:rPr>
              <a:t>conform FP specifică,</a:t>
            </a:r>
            <a:endParaRPr lang="ro-RO" dirty="0">
              <a:latin typeface="Calibri" panose="020F0502020204030204" pitchFamily="34" charset="0"/>
              <a:cs typeface="Calibri" panose="020F0502020204030204" pitchFamily="34" charset="0"/>
            </a:endParaRPr>
          </a:p>
          <a:p>
            <a:pPr marL="46800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Planifica </a:t>
            </a:r>
            <a:r>
              <a:rPr lang="ro-RO" dirty="0">
                <a:latin typeface="Calibri" panose="020F0502020204030204" pitchFamily="34" charset="0"/>
                <a:cs typeface="Calibri" panose="020F0502020204030204" pitchFamily="34" charset="0"/>
              </a:rPr>
              <a:t>activităţile şi </a:t>
            </a:r>
            <a:r>
              <a:rPr lang="ro-RO" dirty="0" smtClean="0">
                <a:latin typeface="Calibri" panose="020F0502020204030204" pitchFamily="34" charset="0"/>
                <a:cs typeface="Calibri" panose="020F0502020204030204" pitchFamily="34" charset="0"/>
              </a:rPr>
              <a:t>acţiunile pentru </a:t>
            </a:r>
            <a:r>
              <a:rPr lang="ro-RO" dirty="0">
                <a:latin typeface="Calibri" panose="020F0502020204030204" pitchFamily="34" charset="0"/>
                <a:cs typeface="Calibri" panose="020F0502020204030204" pitchFamily="34" charset="0"/>
              </a:rPr>
              <a:t>implementare a proiectului</a:t>
            </a:r>
            <a:r>
              <a:rPr lang="en-US" dirty="0" smtClean="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p>
            <a:pPr marL="46800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Urmărește modul </a:t>
            </a:r>
            <a:r>
              <a:rPr lang="ro-RO" dirty="0">
                <a:latin typeface="Calibri" panose="020F0502020204030204" pitchFamily="34" charset="0"/>
                <a:cs typeface="Calibri" panose="020F0502020204030204" pitchFamily="34" charset="0"/>
              </a:rPr>
              <a:t>de implementare al </a:t>
            </a:r>
            <a:r>
              <a:rPr lang="ro-RO" dirty="0" smtClean="0">
                <a:latin typeface="Calibri" panose="020F0502020204030204" pitchFamily="34" charset="0"/>
                <a:cs typeface="Calibri" panose="020F0502020204030204" pitchFamily="34" charset="0"/>
              </a:rPr>
              <a:t>activităților și acțiunilor;</a:t>
            </a:r>
          </a:p>
          <a:p>
            <a:pPr marL="46800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Evaluează </a:t>
            </a:r>
            <a:r>
              <a:rPr lang="ro-RO" dirty="0">
                <a:latin typeface="Calibri" panose="020F0502020204030204" pitchFamily="34" charset="0"/>
                <a:cs typeface="Calibri" panose="020F0502020204030204" pitchFamily="34" charset="0"/>
              </a:rPr>
              <a:t>eficientăța </a:t>
            </a:r>
            <a:r>
              <a:rPr lang="ro-RO" dirty="0" smtClean="0">
                <a:latin typeface="Calibri" panose="020F0502020204030204" pitchFamily="34" charset="0"/>
                <a:cs typeface="Calibri" panose="020F0502020204030204" pitchFamily="34" charset="0"/>
              </a:rPr>
              <a:t>implementării </a:t>
            </a:r>
            <a:r>
              <a:rPr lang="ro-RO" dirty="0">
                <a:latin typeface="Calibri" panose="020F0502020204030204" pitchFamily="34" charset="0"/>
                <a:cs typeface="Calibri" panose="020F0502020204030204" pitchFamily="34" charset="0"/>
              </a:rPr>
              <a:t>activităților și </a:t>
            </a:r>
            <a:r>
              <a:rPr lang="ro-RO" dirty="0" smtClean="0">
                <a:latin typeface="Calibri" panose="020F0502020204030204" pitchFamily="34" charset="0"/>
                <a:cs typeface="Calibri" panose="020F0502020204030204" pitchFamily="34" charset="0"/>
              </a:rPr>
              <a:t>acțiunilor și rezultatele;</a:t>
            </a:r>
          </a:p>
          <a:p>
            <a:pPr marL="468000"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Poate folosi </a:t>
            </a:r>
            <a:r>
              <a:rPr lang="en-US" dirty="0">
                <a:latin typeface="Calibri" panose="020F0502020204030204" pitchFamily="34" charset="0"/>
                <a:cs typeface="Calibri" panose="020F0502020204030204" pitchFamily="34" charset="0"/>
              </a:rPr>
              <a:t>AT </a:t>
            </a:r>
            <a:r>
              <a:rPr lang="ro-RO" dirty="0">
                <a:latin typeface="Calibri" panose="020F0502020204030204" pitchFamily="34" charset="0"/>
                <a:cs typeface="Calibri" panose="020F0502020204030204" pitchFamily="34" charset="0"/>
              </a:rPr>
              <a:t>a unui consultant, </a:t>
            </a:r>
            <a:endParaRPr lang="en-US" dirty="0" smtClean="0">
              <a:latin typeface="Calibri" panose="020F0502020204030204" pitchFamily="34" charset="0"/>
              <a:cs typeface="Calibri" panose="020F0502020204030204" pitchFamily="34" charset="0"/>
            </a:endParaRPr>
          </a:p>
          <a:p>
            <a:pPr marL="46800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Consultantul </a:t>
            </a:r>
            <a:r>
              <a:rPr lang="ro-RO" dirty="0">
                <a:latin typeface="Calibri" panose="020F0502020204030204" pitchFamily="34" charset="0"/>
                <a:cs typeface="Calibri" panose="020F0502020204030204" pitchFamily="34" charset="0"/>
              </a:rPr>
              <a:t>poate să facă parte din echipa de implementare a proiectului; </a:t>
            </a:r>
            <a:endParaRPr lang="en-US" dirty="0" smtClean="0">
              <a:latin typeface="Calibri" panose="020F0502020204030204" pitchFamily="34" charset="0"/>
              <a:cs typeface="Calibri" panose="020F0502020204030204" pitchFamily="34" charset="0"/>
            </a:endParaRPr>
          </a:p>
          <a:p>
            <a:pPr marL="468000">
              <a:lnSpc>
                <a:spcPct val="120000"/>
              </a:lnSpc>
            </a:pPr>
            <a:r>
              <a:rPr lang="en-US" b="1" dirty="0" err="1">
                <a:latin typeface="Calibri" panose="020F0502020204030204" pitchFamily="34" charset="0"/>
                <a:cs typeface="Calibri" panose="020F0502020204030204" pitchFamily="34" charset="0"/>
              </a:rPr>
              <a:t>Modificarea</a:t>
            </a:r>
            <a:r>
              <a:rPr lang="en-US" b="1" dirty="0">
                <a:latin typeface="Calibri" panose="020F0502020204030204" pitchFamily="34" charset="0"/>
                <a:cs typeface="Calibri" panose="020F0502020204030204" pitchFamily="34" charset="0"/>
              </a:rPr>
              <a:t> </a:t>
            </a:r>
            <a:r>
              <a:rPr lang="en-US" b="1" dirty="0" err="1">
                <a:latin typeface="Calibri" panose="020F0502020204030204" pitchFamily="34" charset="0"/>
                <a:cs typeface="Calibri" panose="020F0502020204030204" pitchFamily="34" charset="0"/>
              </a:rPr>
              <a:t>echipei</a:t>
            </a:r>
            <a:r>
              <a:rPr lang="en-US" b="1" dirty="0">
                <a:latin typeface="Calibri" panose="020F0502020204030204" pitchFamily="34" charset="0"/>
                <a:cs typeface="Calibri" panose="020F0502020204030204" pitchFamily="34" charset="0"/>
              </a:rPr>
              <a:t> de </a:t>
            </a:r>
            <a:r>
              <a:rPr lang="en-US" b="1" dirty="0" err="1">
                <a:latin typeface="Calibri" panose="020F0502020204030204" pitchFamily="34" charset="0"/>
                <a:cs typeface="Calibri" panose="020F0502020204030204" pitchFamily="34" charset="0"/>
              </a:rPr>
              <a:t>implementare</a:t>
            </a:r>
            <a:endParaRPr lang="ro-RO" b="1" dirty="0">
              <a:latin typeface="Calibri" panose="020F0502020204030204" pitchFamily="34" charset="0"/>
              <a:cs typeface="Calibri" panose="020F0502020204030204" pitchFamily="34" charset="0"/>
            </a:endParaRPr>
          </a:p>
          <a:p>
            <a:pPr marL="810900" indent="-342900">
              <a:lnSpc>
                <a:spcPct val="120000"/>
              </a:lnSpc>
              <a:buFont typeface="+mj-lt"/>
              <a:buAutoNum type="arabicPeriod"/>
            </a:pPr>
            <a:r>
              <a:rPr lang="ro-RO" dirty="0">
                <a:latin typeface="Calibri" panose="020F0502020204030204" pitchFamily="34" charset="0"/>
                <a:cs typeface="Calibri" panose="020F0502020204030204" pitchFamily="34" charset="0"/>
              </a:rPr>
              <a:t>Membrii echipei pot fi înlocuiţi numai prin decizia reprezentantului legal,  cu persoane care deţin cel puţin aceleaşi competenţe şi experienţa;</a:t>
            </a:r>
          </a:p>
          <a:p>
            <a:pPr marL="810900" indent="-342900">
              <a:lnSpc>
                <a:spcPct val="120000"/>
              </a:lnSpc>
              <a:buFont typeface="+mj-lt"/>
              <a:buAutoNum type="arabicPeriod"/>
            </a:pPr>
            <a:r>
              <a:rPr lang="en-US" dirty="0">
                <a:latin typeface="Calibri" panose="020F0502020204030204" pitchFamily="34" charset="0"/>
                <a:cs typeface="Calibri" panose="020F0502020204030204" pitchFamily="34" charset="0"/>
              </a:rPr>
              <a:t>B</a:t>
            </a:r>
            <a:r>
              <a:rPr lang="ro-RO" dirty="0">
                <a:latin typeface="Calibri" panose="020F0502020204030204" pitchFamily="34" charset="0"/>
                <a:cs typeface="Calibri" panose="020F0502020204030204" pitchFamily="34" charset="0"/>
              </a:rPr>
              <a:t>eneficiarul notifică OI şi AM + declaraţie a persoanei înlocuite, </a:t>
            </a:r>
            <a:r>
              <a:rPr lang="ro-RO" u="sng" dirty="0">
                <a:latin typeface="Calibri" panose="020F0502020204030204" pitchFamily="34" charset="0"/>
                <a:cs typeface="Calibri" panose="020F0502020204030204" pitchFamily="34" charset="0"/>
              </a:rPr>
              <a:t>că </a:t>
            </a:r>
            <a:r>
              <a:rPr lang="en-US" u="sng" dirty="0">
                <a:latin typeface="Calibri" panose="020F0502020204030204" pitchFamily="34" charset="0"/>
                <a:cs typeface="Calibri" panose="020F0502020204030204" pitchFamily="34" charset="0"/>
              </a:rPr>
              <a:t>NU</a:t>
            </a:r>
            <a:r>
              <a:rPr lang="ro-RO" u="sng" dirty="0">
                <a:latin typeface="Calibri" panose="020F0502020204030204" pitchFamily="34" charset="0"/>
                <a:cs typeface="Calibri" panose="020F0502020204030204" pitchFamily="34" charset="0"/>
              </a:rPr>
              <a:t> a devenit angajat/acţionar/administrator</a:t>
            </a:r>
            <a:r>
              <a:rPr lang="ro-RO" dirty="0">
                <a:latin typeface="Calibri" panose="020F0502020204030204" pitchFamily="34" charset="0"/>
                <a:cs typeface="Calibri" panose="020F0502020204030204" pitchFamily="34" charset="0"/>
              </a:rPr>
              <a:t> al  contractorului/sub-contractorului. </a:t>
            </a:r>
          </a:p>
        </p:txBody>
      </p:sp>
      <p:sp>
        <p:nvSpPr>
          <p:cNvPr id="3" name="Slide Number Placeholder 2"/>
          <p:cNvSpPr>
            <a:spLocks noGrp="1"/>
          </p:cNvSpPr>
          <p:nvPr>
            <p:ph type="sldNum" sz="quarter" idx="12"/>
          </p:nvPr>
        </p:nvSpPr>
        <p:spPr>
          <a:xfrm>
            <a:off x="6948264" y="6457500"/>
            <a:ext cx="395064" cy="365125"/>
          </a:xfrm>
        </p:spPr>
        <p:txBody>
          <a:bodyPr/>
          <a:lstStyle/>
          <a:p>
            <a:fld id="{FA2CE5B5-3460-44E8-BCF4-236084A3745A}" type="slidenum">
              <a:rPr lang="ro-RO" smtClean="0"/>
              <a:pPr/>
              <a:t>6</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hidden="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212976"/>
            <a:ext cx="2692846" cy="2455915"/>
          </a:xfrm>
          <a:prstGeom prst="rect">
            <a:avLst/>
          </a:prstGeom>
        </p:spPr>
      </p:pic>
      <p:sp>
        <p:nvSpPr>
          <p:cNvPr id="7" name="Rectangle 6"/>
          <p:cNvSpPr/>
          <p:nvPr/>
        </p:nvSpPr>
        <p:spPr>
          <a:xfrm>
            <a:off x="323528" y="620688"/>
            <a:ext cx="8509726" cy="3693319"/>
          </a:xfrm>
          <a:prstGeom prst="rect">
            <a:avLst/>
          </a:prstGeom>
        </p:spPr>
        <p:txBody>
          <a:bodyPr wrap="square">
            <a:spAutoFit/>
          </a:bodyPr>
          <a:lstStyle/>
          <a:p>
            <a:pPr marL="468000">
              <a:lnSpc>
                <a:spcPct val="130000"/>
              </a:lnSpc>
              <a:spcBef>
                <a:spcPts val="600"/>
              </a:spcBef>
            </a:pPr>
            <a:r>
              <a:rPr lang="en-US" b="1" dirty="0" err="1" smtClean="0">
                <a:latin typeface="Calibri" panose="020F0502020204030204" pitchFamily="34" charset="0"/>
                <a:cs typeface="Calibri" panose="020F0502020204030204" pitchFamily="34" charset="0"/>
              </a:rPr>
              <a:t>Instrumente</a:t>
            </a:r>
            <a:r>
              <a:rPr lang="en-US" b="1" dirty="0" smtClean="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de management/</a:t>
            </a:r>
            <a:r>
              <a:rPr lang="en-US" b="1" dirty="0" err="1">
                <a:latin typeface="Calibri" panose="020F0502020204030204" pitchFamily="34" charset="0"/>
                <a:cs typeface="Calibri" panose="020F0502020204030204" pitchFamily="34" charset="0"/>
              </a:rPr>
              <a:t>monitorizare</a:t>
            </a:r>
            <a:endParaRPr lang="ro-RO" dirty="0">
              <a:latin typeface="Calibri" panose="020F0502020204030204" pitchFamily="34" charset="0"/>
              <a:cs typeface="Calibri" panose="020F0502020204030204" pitchFamily="34" charset="0"/>
            </a:endParaRPr>
          </a:p>
          <a:p>
            <a:pPr marL="468000"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Instrucţiuni de monitorizare, informare şi publicitate;</a:t>
            </a:r>
          </a:p>
          <a:p>
            <a:pPr marL="468000"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Instrucţiuni de pre-finanţare şi rambursare, </a:t>
            </a:r>
            <a:endParaRPr lang="ro-RO" dirty="0" smtClean="0">
              <a:latin typeface="Calibri" panose="020F0502020204030204" pitchFamily="34" charset="0"/>
              <a:cs typeface="Calibri" panose="020F0502020204030204" pitchFamily="34" charset="0"/>
            </a:endParaRPr>
          </a:p>
          <a:p>
            <a:pPr marL="468000"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Planul de achiziţii</a:t>
            </a:r>
            <a:r>
              <a:rPr lang="ro-RO" dirty="0">
                <a:latin typeface="Calibri" panose="020F0502020204030204" pitchFamily="34" charset="0"/>
                <a:cs typeface="Calibri" panose="020F0502020204030204" pitchFamily="34" charset="0"/>
              </a:rPr>
              <a:t>;</a:t>
            </a:r>
          </a:p>
          <a:p>
            <a:pPr marL="468000"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Calendarul activităţilor;</a:t>
            </a:r>
          </a:p>
          <a:p>
            <a:pPr marL="468000"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Indicatorii din CF; </a:t>
            </a:r>
            <a:endParaRPr lang="ro-RO" dirty="0">
              <a:latin typeface="Calibri" panose="020F0502020204030204" pitchFamily="34" charset="0"/>
              <a:cs typeface="Calibri" panose="020F0502020204030204" pitchFamily="34" charset="0"/>
            </a:endParaRPr>
          </a:p>
          <a:p>
            <a:pPr marL="468000"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Graficul de rambursare</a:t>
            </a:r>
            <a:r>
              <a:rPr lang="ro-RO" dirty="0" smtClean="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pPr marL="468000" indent="-285750">
              <a:lnSpc>
                <a:spcPct val="13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Bugetul </a:t>
            </a:r>
            <a:r>
              <a:rPr lang="ro-RO" dirty="0">
                <a:latin typeface="Calibri" panose="020F0502020204030204" pitchFamily="34" charset="0"/>
                <a:cs typeface="Calibri" panose="020F0502020204030204" pitchFamily="34" charset="0"/>
              </a:rPr>
              <a:t>proiectului</a:t>
            </a:r>
            <a:r>
              <a:rPr lang="ro-RO" dirty="0" smtClean="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pPr marL="468000" indent="-285750">
              <a:lnSpc>
                <a:spcPct val="130000"/>
              </a:lnSpc>
              <a:buFont typeface="Arial" panose="020B0604020202020204" pitchFamily="34" charset="0"/>
              <a:buChar char="•"/>
            </a:pPr>
            <a:r>
              <a:rPr lang="en-US" dirty="0" err="1" smtClean="0">
                <a:latin typeface="Calibri" panose="020F0502020204030204" pitchFamily="34" charset="0"/>
                <a:cs typeface="Calibri" panose="020F0502020204030204" pitchFamily="34" charset="0"/>
              </a:rPr>
              <a:t>Graficul</a:t>
            </a:r>
            <a:r>
              <a:rPr lang="en-US" dirty="0" smtClean="0">
                <a:latin typeface="Calibri" panose="020F0502020204030204" pitchFamily="34" charset="0"/>
                <a:cs typeface="Calibri" panose="020F0502020204030204" pitchFamily="34" charset="0"/>
              </a:rPr>
              <a:t> de </a:t>
            </a:r>
            <a:r>
              <a:rPr lang="en-US" dirty="0" err="1" smtClean="0">
                <a:latin typeface="Calibri" panose="020F0502020204030204" pitchFamily="34" charset="0"/>
                <a:cs typeface="Calibri" panose="020F0502020204030204" pitchFamily="34" charset="0"/>
              </a:rPr>
              <a:t>executie</a:t>
            </a:r>
            <a:r>
              <a:rPr lang="en-US" dirty="0" smtClean="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lucrari</a:t>
            </a:r>
            <a:r>
              <a:rPr lang="en-US" dirty="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a:p>
            <a:pPr marL="468000" indent="-285750">
              <a:lnSpc>
                <a:spcPct val="130000"/>
              </a:lnSpc>
              <a:buFont typeface="Arial" panose="020B0604020202020204" pitchFamily="34" charset="0"/>
              <a:buChar char="•"/>
            </a:pPr>
            <a:r>
              <a:rPr lang="ro-RO" dirty="0">
                <a:latin typeface="Calibri" panose="020F0502020204030204" pitchFamily="34" charset="0"/>
                <a:cs typeface="Calibri" panose="020F0502020204030204" pitchFamily="34" charset="0"/>
              </a:rPr>
              <a:t>Termene contractale și angajamente</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6876256" y="6457054"/>
            <a:ext cx="432048" cy="365125"/>
          </a:xfrm>
        </p:spPr>
        <p:txBody>
          <a:bodyPr/>
          <a:lstStyle/>
          <a:p>
            <a:fld id="{FA2CE5B5-3460-44E8-BCF4-236084A3745A}" type="slidenum">
              <a:rPr lang="ro-RO" smtClean="0"/>
              <a:pPr/>
              <a:t>7</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683122" y="764704"/>
            <a:ext cx="7920880" cy="4278094"/>
          </a:xfrm>
          <a:prstGeom prst="rect">
            <a:avLst/>
          </a:prstGeom>
        </p:spPr>
        <p:txBody>
          <a:bodyPr wrap="square">
            <a:spAutoFit/>
          </a:bodyPr>
          <a:lstStyle/>
          <a:p>
            <a:pPr>
              <a:lnSpc>
                <a:spcPct val="150000"/>
              </a:lnSpc>
              <a:spcBef>
                <a:spcPts val="600"/>
              </a:spcBef>
            </a:pPr>
            <a:r>
              <a:rPr lang="en-US" b="1" dirty="0">
                <a:latin typeface="Calibri" panose="020F0502020204030204" pitchFamily="34" charset="0"/>
                <a:cs typeface="Calibri" panose="020F0502020204030204" pitchFamily="34" charset="0"/>
              </a:rPr>
              <a:t>CONTRACTUL DE FINANTARE</a:t>
            </a:r>
            <a:br>
              <a:rPr lang="en-US" b="1" dirty="0">
                <a:latin typeface="Calibri" panose="020F0502020204030204" pitchFamily="34" charset="0"/>
                <a:cs typeface="Calibri" panose="020F0502020204030204" pitchFamily="34" charset="0"/>
              </a:rPr>
            </a:br>
            <a:r>
              <a:rPr lang="ro-RO" b="1" dirty="0" smtClean="0">
                <a:latin typeface="Calibri" panose="020F0502020204030204" pitchFamily="34" charset="0"/>
                <a:cs typeface="Calibri" panose="020F0502020204030204" pitchFamily="34" charset="0"/>
              </a:rPr>
              <a:t>CONTRACT de FINANȚARE = </a:t>
            </a:r>
            <a:r>
              <a:rPr lang="en-US" b="1" dirty="0" err="1" smtClean="0">
                <a:latin typeface="Calibri" panose="020F0502020204030204" pitchFamily="34" charset="0"/>
                <a:cs typeface="Calibri" panose="020F0502020204030204" pitchFamily="34" charset="0"/>
              </a:rPr>
              <a:t>Conditii</a:t>
            </a:r>
            <a:r>
              <a:rPr lang="en-US" b="1" dirty="0" smtClean="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generale</a:t>
            </a:r>
            <a:r>
              <a:rPr lang="ro-RO" b="1" dirty="0" smtClean="0">
                <a:latin typeface="Calibri" panose="020F0502020204030204" pitchFamily="34" charset="0"/>
                <a:cs typeface="Calibri" panose="020F0502020204030204" pitchFamily="34" charset="0"/>
              </a:rPr>
              <a:t> + </a:t>
            </a:r>
            <a:r>
              <a:rPr lang="en-US" b="1" dirty="0" err="1">
                <a:latin typeface="Calibri" panose="020F0502020204030204" pitchFamily="34" charset="0"/>
                <a:cs typeface="Calibri" panose="020F0502020204030204" pitchFamily="34" charset="0"/>
              </a:rPr>
              <a:t>Conditii</a:t>
            </a:r>
            <a:r>
              <a:rPr lang="en-US" b="1" dirty="0">
                <a:latin typeface="Calibri" panose="020F0502020204030204" pitchFamily="34" charset="0"/>
                <a:cs typeface="Calibri" panose="020F0502020204030204" pitchFamily="34" charset="0"/>
              </a:rPr>
              <a:t> </a:t>
            </a:r>
            <a:r>
              <a:rPr lang="en-US" b="1" dirty="0" err="1" smtClean="0">
                <a:latin typeface="Calibri" panose="020F0502020204030204" pitchFamily="34" charset="0"/>
                <a:cs typeface="Calibri" panose="020F0502020204030204" pitchFamily="34" charset="0"/>
              </a:rPr>
              <a:t>specifice</a:t>
            </a:r>
            <a:r>
              <a:rPr lang="ro-RO" b="1" dirty="0" smtClean="0">
                <a:latin typeface="Calibri" panose="020F0502020204030204" pitchFamily="34" charset="0"/>
                <a:cs typeface="Calibri" panose="020F0502020204030204" pitchFamily="34" charset="0"/>
              </a:rPr>
              <a:t>  + </a:t>
            </a:r>
            <a:r>
              <a:rPr lang="en-US" b="1" dirty="0" err="1">
                <a:latin typeface="Calibri" panose="020F0502020204030204" pitchFamily="34" charset="0"/>
                <a:cs typeface="Calibri" panose="020F0502020204030204" pitchFamily="34" charset="0"/>
              </a:rPr>
              <a:t>Anexe</a:t>
            </a:r>
            <a:r>
              <a:rPr lang="ro-RO" b="1" dirty="0" smtClean="0">
                <a:latin typeface="Calibri" panose="020F0502020204030204" pitchFamily="34" charset="0"/>
                <a:cs typeface="Calibri" panose="020F0502020204030204" pitchFamily="34" charset="0"/>
              </a:rPr>
              <a:t> </a:t>
            </a:r>
          </a:p>
          <a:p>
            <a:pPr algn="just">
              <a:spcBef>
                <a:spcPts val="600"/>
              </a:spcBef>
            </a:pPr>
            <a:r>
              <a:rPr lang="ro-RO" b="1" dirty="0" smtClean="0">
                <a:latin typeface="Calibri" panose="020F0502020204030204" pitchFamily="34" charset="0"/>
                <a:cs typeface="Calibri" panose="020F0502020204030204" pitchFamily="34" charset="0"/>
              </a:rPr>
              <a:t>”2. </a:t>
            </a:r>
            <a:r>
              <a:rPr lang="x-none" b="1" smtClean="0">
                <a:latin typeface="Calibri" panose="020F0502020204030204" pitchFamily="34" charset="0"/>
                <a:cs typeface="Calibri" panose="020F0502020204030204" pitchFamily="34" charset="0"/>
              </a:rPr>
              <a:t>Precizări prealabile</a:t>
            </a:r>
            <a:r>
              <a:rPr lang="ro-RO" b="1" dirty="0" smtClean="0">
                <a:latin typeface="Calibri" panose="020F0502020204030204" pitchFamily="34" charset="0"/>
                <a:cs typeface="Calibri" panose="020F0502020204030204" pitchFamily="34" charset="0"/>
              </a:rPr>
              <a:t>”</a:t>
            </a:r>
            <a:endParaRPr lang="ro-RO" b="1" dirty="0">
              <a:latin typeface="Calibri" panose="020F0502020204030204" pitchFamily="34" charset="0"/>
              <a:cs typeface="Calibri" panose="020F0502020204030204" pitchFamily="34" charset="0"/>
            </a:endParaRPr>
          </a:p>
          <a:p>
            <a:pPr lvl="0" algn="just">
              <a:spcBef>
                <a:spcPts val="600"/>
              </a:spcBef>
            </a:pPr>
            <a:r>
              <a:rPr lang="ro-RO" i="1" dirty="0" smtClean="0">
                <a:latin typeface="Calibri" panose="020F0502020204030204" pitchFamily="34" charset="0"/>
                <a:cs typeface="Calibri" panose="020F0502020204030204" pitchFamily="34" charset="0"/>
              </a:rPr>
              <a:t>”(3) </a:t>
            </a:r>
            <a:r>
              <a:rPr lang="x-none" i="1" smtClean="0">
                <a:latin typeface="Calibri" panose="020F0502020204030204" pitchFamily="34" charset="0"/>
                <a:cs typeface="Calibri" panose="020F0502020204030204" pitchFamily="34" charset="0"/>
              </a:rPr>
              <a:t>În </a:t>
            </a:r>
            <a:r>
              <a:rPr lang="x-none" i="1">
                <a:latin typeface="Calibri" panose="020F0502020204030204" pitchFamily="34" charset="0"/>
                <a:cs typeface="Calibri" panose="020F0502020204030204" pitchFamily="34" charset="0"/>
              </a:rPr>
              <a:t>cazul în care oricare dintre prevederile prezentului Contract de Finanțare este sau devine nulă, invalidă sau neexecutabilă conform legii, legalitatea, valabilitatea si posibilitatea de executare a celorlalte prevederi din prezentul Contract de Finanțare vor rămâne neafectate, iar Părțile vor depune eforturile necesare pentru a realiza acele acte și/sau modificări care ar conduce la același rezultat legal și/sau economic care s-a avut în vedere la data încheierii Contractului de Finanţare</a:t>
            </a:r>
            <a:r>
              <a:rPr lang="x-none" i="1" smtClean="0">
                <a:latin typeface="Calibri" panose="020F0502020204030204" pitchFamily="34" charset="0"/>
                <a:cs typeface="Calibri" panose="020F0502020204030204" pitchFamily="34" charset="0"/>
              </a:rPr>
              <a:t>.</a:t>
            </a:r>
            <a:r>
              <a:rPr lang="ro-RO" i="1" dirty="0" smtClean="0">
                <a:latin typeface="Calibri" panose="020F0502020204030204" pitchFamily="34" charset="0"/>
                <a:cs typeface="Calibri" panose="020F0502020204030204" pitchFamily="34" charset="0"/>
              </a:rPr>
              <a:t>”</a:t>
            </a:r>
            <a:endParaRPr lang="ro-RO" b="1" i="1" dirty="0">
              <a:latin typeface="Calibri" panose="020F0502020204030204" pitchFamily="34" charset="0"/>
              <a:cs typeface="Calibri" panose="020F0502020204030204" pitchFamily="34" charset="0"/>
            </a:endParaRPr>
          </a:p>
          <a:p>
            <a:pPr lvl="0" algn="just" hangingPunct="0">
              <a:spcBef>
                <a:spcPts val="600"/>
              </a:spcBef>
            </a:pPr>
            <a:r>
              <a:rPr lang="ro-RO" i="1" dirty="0" smtClean="0">
                <a:latin typeface="Calibri" panose="020F0502020204030204" pitchFamily="34" charset="0"/>
                <a:cs typeface="Calibri" panose="020F0502020204030204" pitchFamily="34" charset="0"/>
              </a:rPr>
              <a:t>„(4) </a:t>
            </a:r>
            <a:r>
              <a:rPr lang="x-none" i="1" smtClean="0">
                <a:latin typeface="Calibri" panose="020F0502020204030204" pitchFamily="34" charset="0"/>
                <a:cs typeface="Calibri" panose="020F0502020204030204" pitchFamily="34" charset="0"/>
              </a:rPr>
              <a:t>În </a:t>
            </a:r>
            <a:r>
              <a:rPr lang="x-none" i="1">
                <a:latin typeface="Calibri" panose="020F0502020204030204" pitchFamily="34" charset="0"/>
                <a:cs typeface="Calibri" panose="020F0502020204030204" pitchFamily="34" charset="0"/>
              </a:rPr>
              <a:t>înțelesul prezentului Contract de Finanțare, atunci când există și parteneri, drepturile și obligațiile beneficiarilor revin și </a:t>
            </a:r>
            <a:r>
              <a:rPr lang="x-none" i="1" smtClean="0">
                <a:latin typeface="Calibri" panose="020F0502020204030204" pitchFamily="34" charset="0"/>
                <a:cs typeface="Calibri" panose="020F0502020204030204" pitchFamily="34" charset="0"/>
              </a:rPr>
              <a:t>partenerilor</a:t>
            </a:r>
            <a:r>
              <a:rPr lang="ro-RO" i="1" dirty="0" smtClean="0">
                <a:latin typeface="Calibri" panose="020F0502020204030204" pitchFamily="34" charset="0"/>
                <a:cs typeface="Calibri" panose="020F0502020204030204" pitchFamily="34" charset="0"/>
              </a:rPr>
              <a:t>.”</a:t>
            </a:r>
            <a:r>
              <a:rPr lang="x-none" i="1" smtClean="0">
                <a:latin typeface="Calibri" panose="020F0502020204030204" pitchFamily="34" charset="0"/>
                <a:cs typeface="Calibri" panose="020F0502020204030204" pitchFamily="34" charset="0"/>
              </a:rPr>
              <a:t> </a:t>
            </a:r>
            <a:endParaRPr lang="en-US" i="1" dirty="0" smtClean="0">
              <a:latin typeface="Calibri" panose="020F0502020204030204" pitchFamily="34" charset="0"/>
              <a:cs typeface="Calibri" panose="020F0502020204030204" pitchFamily="34" charset="0"/>
            </a:endParaRPr>
          </a:p>
          <a:p>
            <a:pPr lvl="0" algn="just" hangingPunct="0">
              <a:spcBef>
                <a:spcPts val="600"/>
              </a:spcBef>
            </a:pPr>
            <a:r>
              <a:rPr lang="ro-RO" i="1" dirty="0" smtClean="0">
                <a:latin typeface="Calibri" panose="020F0502020204030204" pitchFamily="34" charset="0"/>
                <a:cs typeface="Calibri" panose="020F0502020204030204" pitchFamily="34" charset="0"/>
              </a:rPr>
              <a:t>”(5) </a:t>
            </a:r>
            <a:r>
              <a:rPr lang="x-none" i="1" smtClean="0">
                <a:latin typeface="Calibri" panose="020F0502020204030204" pitchFamily="34" charset="0"/>
                <a:cs typeface="Calibri" panose="020F0502020204030204" pitchFamily="34" charset="0"/>
              </a:rPr>
              <a:t>Finanţarea </a:t>
            </a:r>
            <a:r>
              <a:rPr lang="x-none" i="1">
                <a:latin typeface="Calibri" panose="020F0502020204030204" pitchFamily="34" charset="0"/>
                <a:cs typeface="Calibri" panose="020F0502020204030204" pitchFamily="34" charset="0"/>
              </a:rPr>
              <a:t>nerambursabilă acordată Beneficiarului este stabilită în termenii şi condiţiile prezentului Contract</a:t>
            </a:r>
            <a:r>
              <a:rPr lang="x-none" i="1" smtClean="0">
                <a:latin typeface="Calibri" panose="020F0502020204030204" pitchFamily="34" charset="0"/>
                <a:cs typeface="Calibri" panose="020F0502020204030204" pitchFamily="34" charset="0"/>
              </a:rPr>
              <a:t>.</a:t>
            </a:r>
            <a:r>
              <a:rPr lang="ro-RO" i="1" dirty="0" smtClean="0">
                <a:latin typeface="Calibri" panose="020F0502020204030204" pitchFamily="34" charset="0"/>
                <a:cs typeface="Calibri" panose="020F0502020204030204" pitchFamily="34" charset="0"/>
              </a:rPr>
              <a:t>”</a:t>
            </a:r>
            <a:endParaRPr lang="ro-RO" i="1"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6948264" y="6492875"/>
            <a:ext cx="432048" cy="365125"/>
          </a:xfrm>
        </p:spPr>
        <p:txBody>
          <a:bodyPr/>
          <a:lstStyle/>
          <a:p>
            <a:fld id="{FA2CE5B5-3460-44E8-BCF4-236084A3745A}" type="slidenum">
              <a:rPr lang="ro-RO" smtClean="0"/>
              <a:pPr/>
              <a:t>8</a:t>
            </a:fld>
            <a:endParaRPr lang="ro-RO"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41735610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hidden="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212976"/>
            <a:ext cx="2692846" cy="2455915"/>
          </a:xfrm>
          <a:prstGeom prst="rect">
            <a:avLst/>
          </a:prstGeom>
        </p:spPr>
      </p:pic>
      <p:sp>
        <p:nvSpPr>
          <p:cNvPr id="7" name="Rectangle 6"/>
          <p:cNvSpPr/>
          <p:nvPr/>
        </p:nvSpPr>
        <p:spPr>
          <a:xfrm>
            <a:off x="729491" y="476672"/>
            <a:ext cx="8077678" cy="5493812"/>
          </a:xfrm>
          <a:prstGeom prst="rect">
            <a:avLst/>
          </a:prstGeom>
        </p:spPr>
        <p:txBody>
          <a:bodyPr wrap="square">
            <a:spAutoFit/>
          </a:bodyPr>
          <a:lstStyle/>
          <a:p>
            <a:pPr>
              <a:lnSpc>
                <a:spcPct val="130000"/>
              </a:lnSpc>
              <a:spcBef>
                <a:spcPts val="600"/>
              </a:spcBef>
            </a:pPr>
            <a:r>
              <a:rPr lang="en-US" b="1" dirty="0">
                <a:latin typeface="Calibri" panose="020F0502020204030204" pitchFamily="34" charset="0"/>
                <a:cs typeface="Calibri" panose="020F0502020204030204" pitchFamily="34" charset="0"/>
              </a:rPr>
              <a:t>CONTRACTUL DE FINANTARE</a:t>
            </a:r>
            <a:br>
              <a:rPr lang="en-US" b="1" dirty="0">
                <a:latin typeface="Calibri" panose="020F0502020204030204" pitchFamily="34" charset="0"/>
                <a:cs typeface="Calibri" panose="020F0502020204030204" pitchFamily="34" charset="0"/>
              </a:rPr>
            </a:br>
            <a:r>
              <a:rPr lang="en-US" b="1" dirty="0" smtClean="0">
                <a:latin typeface="Calibri" panose="020F0502020204030204" pitchFamily="34" charset="0"/>
                <a:cs typeface="Calibri" panose="020F0502020204030204" pitchFamily="34" charset="0"/>
              </a:rPr>
              <a:t>CONDITII</a:t>
            </a:r>
            <a:r>
              <a:rPr lang="ro-RO" b="1" dirty="0" smtClean="0">
                <a:latin typeface="Calibri" panose="020F0502020204030204" pitchFamily="34" charset="0"/>
                <a:cs typeface="Calibri" panose="020F0502020204030204" pitchFamily="34" charset="0"/>
              </a:rPr>
              <a:t> </a:t>
            </a:r>
            <a:r>
              <a:rPr lang="en-US" b="1" dirty="0" smtClean="0">
                <a:latin typeface="Calibri" panose="020F0502020204030204" pitchFamily="34" charset="0"/>
                <a:cs typeface="Calibri" panose="020F0502020204030204" pitchFamily="34" charset="0"/>
              </a:rPr>
              <a:t>GENERALE</a:t>
            </a:r>
            <a:r>
              <a:rPr lang="ro-RO" b="1" dirty="0" smtClean="0">
                <a:latin typeface="Calibri" panose="020F0502020204030204" pitchFamily="34" charset="0"/>
                <a:cs typeface="Calibri" panose="020F0502020204030204" pitchFamily="34" charset="0"/>
              </a:rPr>
              <a:t> </a:t>
            </a:r>
            <a:endParaRPr lang="ro-RO" b="1" dirty="0">
              <a:latin typeface="Calibri" panose="020F0502020204030204" pitchFamily="34" charset="0"/>
              <a:cs typeface="Calibri" panose="020F0502020204030204" pitchFamily="34" charset="0"/>
            </a:endParaRPr>
          </a:p>
          <a:p>
            <a:pPr>
              <a:lnSpc>
                <a:spcPct val="130000"/>
              </a:lnSpc>
            </a:pPr>
            <a:r>
              <a:rPr lang="x-none" b="1" u="sng" smtClean="0">
                <a:latin typeface="Calibri" panose="020F0502020204030204" pitchFamily="34" charset="0"/>
                <a:cs typeface="Calibri" panose="020F0502020204030204" pitchFamily="34" charset="0"/>
              </a:rPr>
              <a:t>Obligațiile părților</a:t>
            </a:r>
            <a:r>
              <a:rPr lang="ro-RO" b="1" u="sng" dirty="0" smtClean="0">
                <a:latin typeface="Calibri" panose="020F0502020204030204" pitchFamily="34" charset="0"/>
                <a:cs typeface="Calibri" panose="020F0502020204030204" pitchFamily="34" charset="0"/>
              </a:rPr>
              <a:t>/</a:t>
            </a:r>
            <a:r>
              <a:rPr lang="ro-RO" b="1" u="sng" cap="all" dirty="0">
                <a:latin typeface="Calibri" panose="020F0502020204030204" pitchFamily="34" charset="0"/>
                <a:cs typeface="Calibri" panose="020F0502020204030204" pitchFamily="34" charset="0"/>
              </a:rPr>
              <a:t> </a:t>
            </a:r>
            <a:r>
              <a:rPr lang="ro-RO" b="1" u="sng" dirty="0" smtClean="0">
                <a:latin typeface="Calibri" panose="020F0502020204030204" pitchFamily="34" charset="0"/>
                <a:cs typeface="Calibri" panose="020F0502020204030204" pitchFamily="34" charset="0"/>
              </a:rPr>
              <a:t>Drepturile </a:t>
            </a:r>
            <a:r>
              <a:rPr lang="ro-RO" b="1" u="sng" dirty="0">
                <a:latin typeface="Calibri" panose="020F0502020204030204" pitchFamily="34" charset="0"/>
                <a:cs typeface="Calibri" panose="020F0502020204030204" pitchFamily="34" charset="0"/>
              </a:rPr>
              <a:t>și obligațiile </a:t>
            </a:r>
            <a:r>
              <a:rPr lang="ro-RO" b="1" u="sng" dirty="0" smtClean="0">
                <a:latin typeface="Calibri" panose="020F0502020204030204" pitchFamily="34" charset="0"/>
                <a:cs typeface="Calibri" panose="020F0502020204030204" pitchFamily="34" charset="0"/>
              </a:rPr>
              <a:t>beneficiarului /Partenerului</a:t>
            </a:r>
          </a:p>
          <a:p>
            <a:pPr marL="285750" lvl="0" indent="-285750">
              <a:lnSpc>
                <a:spcPct val="120000"/>
              </a:lnSpc>
              <a:buFont typeface="Arial" panose="020B0604020202020204" pitchFamily="34" charset="0"/>
              <a:buChar char="•"/>
            </a:pPr>
            <a:r>
              <a:rPr lang="en-US" dirty="0" smtClean="0">
                <a:latin typeface="Calibri" panose="020F0502020204030204" pitchFamily="34" charset="0"/>
                <a:cs typeface="Calibri" panose="020F0502020204030204" pitchFamily="34" charset="0"/>
              </a:rPr>
              <a:t>S</a:t>
            </a:r>
            <a:r>
              <a:rPr lang="ro-RO" dirty="0" smtClean="0">
                <a:latin typeface="Calibri" panose="020F0502020204030204" pitchFamily="34" charset="0"/>
                <a:cs typeface="Calibri" panose="020F0502020204030204" pitchFamily="34" charset="0"/>
              </a:rPr>
              <a:t>ă </a:t>
            </a:r>
            <a:r>
              <a:rPr lang="ro-RO" dirty="0">
                <a:latin typeface="Calibri" panose="020F0502020204030204" pitchFamily="34" charset="0"/>
                <a:cs typeface="Calibri" panose="020F0502020204030204" pitchFamily="34" charset="0"/>
              </a:rPr>
              <a:t>asigure managementul şi implementarea Proiectului </a:t>
            </a:r>
            <a:r>
              <a:rPr lang="en-US" dirty="0" smtClean="0">
                <a:latin typeface="Calibri" panose="020F0502020204030204" pitchFamily="34" charset="0"/>
                <a:cs typeface="Calibri" panose="020F0502020204030204" pitchFamily="34" charset="0"/>
              </a:rPr>
              <a:t>conform </a:t>
            </a:r>
            <a:r>
              <a:rPr lang="ro-RO" dirty="0" smtClean="0">
                <a:latin typeface="Calibri" panose="020F0502020204030204" pitchFamily="34" charset="0"/>
                <a:cs typeface="Calibri" panose="020F0502020204030204" pitchFamily="34" charset="0"/>
              </a:rPr>
              <a:t>cu </a:t>
            </a:r>
            <a:r>
              <a:rPr lang="ro-RO" dirty="0">
                <a:latin typeface="Calibri" panose="020F0502020204030204" pitchFamily="34" charset="0"/>
                <a:cs typeface="Calibri" panose="020F0502020204030204" pitchFamily="34" charset="0"/>
              </a:rPr>
              <a:t>prevederile </a:t>
            </a:r>
            <a:r>
              <a:rPr lang="en-US" dirty="0" smtClean="0">
                <a:latin typeface="Calibri" panose="020F0502020204030204" pitchFamily="34" charset="0"/>
                <a:cs typeface="Calibri" panose="020F0502020204030204" pitchFamily="34" charset="0"/>
              </a:rPr>
              <a:t>din</a:t>
            </a:r>
            <a:r>
              <a:rPr lang="ro-RO" dirty="0" smtClean="0">
                <a:latin typeface="Calibri" panose="020F0502020204030204" pitchFamily="34" charset="0"/>
                <a:cs typeface="Calibri" panose="020F0502020204030204" pitchFamily="34" charset="0"/>
              </a:rPr>
              <a:t> </a:t>
            </a:r>
            <a:r>
              <a:rPr lang="ro-RO" dirty="0">
                <a:latin typeface="Calibri" panose="020F0502020204030204" pitchFamily="34" charset="0"/>
                <a:cs typeface="Calibri" panose="020F0502020204030204" pitchFamily="34" charset="0"/>
              </a:rPr>
              <a:t>contract, </a:t>
            </a:r>
            <a:r>
              <a:rPr lang="en-US" dirty="0" smtClean="0">
                <a:latin typeface="Calibri" panose="020F0502020204030204" pitchFamily="34" charset="0"/>
                <a:cs typeface="Calibri" panose="020F0502020204030204" pitchFamily="34" charset="0"/>
              </a:rPr>
              <a:t>din</a:t>
            </a:r>
            <a:r>
              <a:rPr lang="ro-RO" dirty="0" smtClean="0">
                <a:latin typeface="Calibri" panose="020F0502020204030204" pitchFamily="34" charset="0"/>
                <a:cs typeface="Calibri" panose="020F0502020204030204" pitchFamily="34" charset="0"/>
              </a:rPr>
              <a:t> legislaţi</a:t>
            </a:r>
            <a:r>
              <a:rPr lang="en-US" dirty="0" smtClean="0">
                <a:latin typeface="Calibri" panose="020F0502020204030204" pitchFamily="34" charset="0"/>
                <a:cs typeface="Calibri" panose="020F0502020204030204" pitchFamily="34" charset="0"/>
              </a:rPr>
              <a:t>a</a:t>
            </a:r>
            <a:r>
              <a:rPr lang="ro-RO" dirty="0" smtClean="0">
                <a:latin typeface="Calibri" panose="020F0502020204030204" pitchFamily="34" charset="0"/>
                <a:cs typeface="Calibri" panose="020F0502020204030204" pitchFamily="34" charset="0"/>
              </a:rPr>
              <a:t> europe</a:t>
            </a:r>
            <a:r>
              <a:rPr lang="en-US" dirty="0" smtClean="0">
                <a:latin typeface="Calibri" panose="020F0502020204030204" pitchFamily="34" charset="0"/>
                <a:cs typeface="Calibri" panose="020F0502020204030204" pitchFamily="34" charset="0"/>
              </a:rPr>
              <a:t>a</a:t>
            </a:r>
            <a:r>
              <a:rPr lang="ro-RO" dirty="0" smtClean="0">
                <a:latin typeface="Calibri" panose="020F0502020204030204" pitchFamily="34" charset="0"/>
                <a:cs typeface="Calibri" panose="020F0502020204030204" pitchFamily="34" charset="0"/>
              </a:rPr>
              <a:t>nă </a:t>
            </a:r>
            <a:r>
              <a:rPr lang="ro-RO" dirty="0">
                <a:latin typeface="Calibri" panose="020F0502020204030204" pitchFamily="34" charset="0"/>
                <a:cs typeface="Calibri" panose="020F0502020204030204" pitchFamily="34" charset="0"/>
              </a:rPr>
              <a:t>şi </a:t>
            </a:r>
            <a:r>
              <a:rPr lang="ro-RO" dirty="0" smtClean="0">
                <a:latin typeface="Calibri" panose="020F0502020204030204" pitchFamily="34" charset="0"/>
                <a:cs typeface="Calibri" panose="020F0502020204030204" pitchFamily="34" charset="0"/>
              </a:rPr>
              <a:t>naţională, aplicabilă;</a:t>
            </a:r>
            <a:endParaRPr lang="en-US" dirty="0" smtClean="0">
              <a:latin typeface="Calibri" panose="020F0502020204030204" pitchFamily="34" charset="0"/>
              <a:cs typeface="Calibri" panose="020F0502020204030204" pitchFamily="34" charset="0"/>
            </a:endParaRPr>
          </a:p>
          <a:p>
            <a:pPr marL="285750" lvl="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De a </a:t>
            </a:r>
            <a:r>
              <a:rPr lang="x-none" smtClean="0">
                <a:latin typeface="Calibri" panose="020F0502020204030204" pitchFamily="34" charset="0"/>
                <a:cs typeface="Calibri" panose="020F0502020204030204" pitchFamily="34" charset="0"/>
              </a:rPr>
              <a:t>începe </a:t>
            </a:r>
            <a:r>
              <a:rPr lang="x-none">
                <a:latin typeface="Calibri" panose="020F0502020204030204" pitchFamily="34" charset="0"/>
                <a:cs typeface="Calibri" panose="020F0502020204030204" pitchFamily="34" charset="0"/>
              </a:rPr>
              <a:t>executarea contractului în cel mult 6 (șase) luni de la intrarea în vigoare a </a:t>
            </a:r>
            <a:r>
              <a:rPr lang="x-none" smtClean="0">
                <a:latin typeface="Calibri" panose="020F0502020204030204" pitchFamily="34" charset="0"/>
                <a:cs typeface="Calibri" panose="020F0502020204030204" pitchFamily="34" charset="0"/>
              </a:rPr>
              <a:t>acestuia</a:t>
            </a:r>
            <a:r>
              <a:rPr lang="ro-RO" dirty="0" smtClean="0">
                <a:latin typeface="Calibri" panose="020F0502020204030204" pitchFamily="34" charset="0"/>
                <a:cs typeface="Calibri" panose="020F0502020204030204" pitchFamily="34" charset="0"/>
              </a:rPr>
              <a:t>;</a:t>
            </a:r>
            <a:r>
              <a:rPr lang="x-none" smtClean="0">
                <a:latin typeface="Calibri" panose="020F0502020204030204" pitchFamily="34" charset="0"/>
                <a:cs typeface="Calibri" panose="020F0502020204030204" pitchFamily="34" charset="0"/>
              </a:rPr>
              <a:t> </a:t>
            </a:r>
            <a:endParaRPr lang="ro-RO" dirty="0" smtClean="0">
              <a:latin typeface="Calibri" panose="020F0502020204030204" pitchFamily="34" charset="0"/>
              <a:cs typeface="Calibri" panose="020F0502020204030204" pitchFamily="34" charset="0"/>
            </a:endParaRPr>
          </a:p>
          <a:p>
            <a:pPr marL="285750" lvl="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t>
            </a:r>
            <a:r>
              <a:rPr lang="x-none" smtClean="0">
                <a:latin typeface="Calibri" panose="020F0502020204030204" pitchFamily="34" charset="0"/>
                <a:cs typeface="Calibri" panose="020F0502020204030204" pitchFamily="34" charset="0"/>
              </a:rPr>
              <a:t>e </a:t>
            </a:r>
            <a:r>
              <a:rPr lang="x-none">
                <a:latin typeface="Calibri" panose="020F0502020204030204" pitchFamily="34" charset="0"/>
                <a:cs typeface="Calibri" panose="020F0502020204030204" pitchFamily="34" charset="0"/>
              </a:rPr>
              <a:t>a realiza toate activitățile prevăzute în Anexa 2 (doi) - Cererea de finanțare </a:t>
            </a:r>
            <a:r>
              <a:rPr lang="x-none" b="1" u="sng">
                <a:latin typeface="Calibri" panose="020F0502020204030204" pitchFamily="34" charset="0"/>
                <a:cs typeface="Calibri" panose="020F0502020204030204" pitchFamily="34" charset="0"/>
              </a:rPr>
              <a:t>fără a depăși perioada de </a:t>
            </a:r>
            <a:r>
              <a:rPr lang="x-none" b="1" u="sng" smtClean="0">
                <a:latin typeface="Calibri" panose="020F0502020204030204" pitchFamily="34" charset="0"/>
                <a:cs typeface="Calibri" panose="020F0502020204030204" pitchFamily="34" charset="0"/>
              </a:rPr>
              <a:t>implementare</a:t>
            </a:r>
            <a:r>
              <a:rPr lang="ro-RO" dirty="0" smtClean="0">
                <a:latin typeface="Calibri" panose="020F0502020204030204" pitchFamily="34" charset="0"/>
                <a:cs typeface="Calibri" panose="020F0502020204030204" pitchFamily="34" charset="0"/>
              </a:rPr>
              <a:t>;</a:t>
            </a:r>
          </a:p>
          <a:p>
            <a:pPr marL="285750" lvl="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De a solicita </a:t>
            </a:r>
            <a:r>
              <a:rPr lang="ro-RO" dirty="0">
                <a:latin typeface="Calibri" panose="020F0502020204030204" pitchFamily="34" charset="0"/>
                <a:cs typeface="Calibri" panose="020F0502020204030204" pitchFamily="34" charset="0"/>
              </a:rPr>
              <a:t>în scris </a:t>
            </a:r>
            <a:r>
              <a:rPr lang="ro-RO" dirty="0" smtClean="0">
                <a:latin typeface="Calibri" panose="020F0502020204030204" pitchFamily="34" charset="0"/>
                <a:cs typeface="Calibri" panose="020F0502020204030204" pitchFamily="34" charset="0"/>
              </a:rPr>
              <a:t>p.d.v al AM/OI - pentru  aspecte </a:t>
            </a:r>
            <a:r>
              <a:rPr lang="ro-RO" dirty="0">
                <a:latin typeface="Calibri" panose="020F0502020204030204" pitchFamily="34" charset="0"/>
                <a:cs typeface="Calibri" panose="020F0502020204030204" pitchFamily="34" charset="0"/>
              </a:rPr>
              <a:t>survenite </a:t>
            </a:r>
            <a:r>
              <a:rPr lang="ro-RO" dirty="0" smtClean="0">
                <a:latin typeface="Calibri" panose="020F0502020204030204" pitchFamily="34" charset="0"/>
                <a:cs typeface="Calibri" panose="020F0502020204030204" pitchFamily="34" charset="0"/>
              </a:rPr>
              <a:t>ce pot afecta implementare </a:t>
            </a:r>
            <a:r>
              <a:rPr lang="ro-RO" dirty="0">
                <a:latin typeface="Calibri" panose="020F0502020204030204" pitchFamily="34" charset="0"/>
                <a:cs typeface="Calibri" panose="020F0502020204030204" pitchFamily="34" charset="0"/>
              </a:rPr>
              <a:t>a </a:t>
            </a:r>
            <a:r>
              <a:rPr lang="ro-RO" dirty="0" smtClean="0">
                <a:latin typeface="Calibri" panose="020F0502020204030204" pitchFamily="34" charset="0"/>
                <a:cs typeface="Calibri" panose="020F0502020204030204" pitchFamily="34" charset="0"/>
              </a:rPr>
              <a:t>proiectului;</a:t>
            </a:r>
          </a:p>
          <a:p>
            <a:pPr marL="28575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D</a:t>
            </a:r>
            <a:r>
              <a:rPr lang="x-none" smtClean="0">
                <a:latin typeface="Calibri" panose="020F0502020204030204" pitchFamily="34" charset="0"/>
                <a:cs typeface="Calibri" panose="020F0502020204030204" pitchFamily="34" charset="0"/>
              </a:rPr>
              <a:t>e </a:t>
            </a:r>
            <a:r>
              <a:rPr lang="x-none">
                <a:latin typeface="Calibri" panose="020F0502020204030204" pitchFamily="34" charset="0"/>
                <a:cs typeface="Calibri" panose="020F0502020204030204" pitchFamily="34" charset="0"/>
              </a:rPr>
              <a:t>a pune la dispoziția AM/OI, </a:t>
            </a:r>
            <a:r>
              <a:rPr lang="ro-RO" dirty="0" smtClean="0">
                <a:latin typeface="Calibri" panose="020F0502020204030204" pitchFamily="34" charset="0"/>
                <a:cs typeface="Calibri" panose="020F0502020204030204" pitchFamily="34" charset="0"/>
              </a:rPr>
              <a:t>(</a:t>
            </a:r>
            <a:r>
              <a:rPr lang="x-none" smtClean="0">
                <a:latin typeface="Calibri" panose="020F0502020204030204" pitchFamily="34" charset="0"/>
                <a:cs typeface="Calibri" panose="020F0502020204030204" pitchFamily="34" charset="0"/>
              </a:rPr>
              <a:t>alt </a:t>
            </a:r>
            <a:r>
              <a:rPr lang="x-none">
                <a:latin typeface="Calibri" panose="020F0502020204030204" pitchFamily="34" charset="0"/>
                <a:cs typeface="Calibri" panose="020F0502020204030204" pitchFamily="34" charset="0"/>
              </a:rPr>
              <a:t>organism </a:t>
            </a:r>
            <a:r>
              <a:rPr lang="x-none" smtClean="0">
                <a:latin typeface="Calibri" panose="020F0502020204030204" pitchFamily="34" charset="0"/>
                <a:cs typeface="Calibri" panose="020F0502020204030204" pitchFamily="34" charset="0"/>
              </a:rPr>
              <a:t>abilitat</a:t>
            </a:r>
            <a:r>
              <a:rPr lang="ro-RO" dirty="0" smtClean="0">
                <a:latin typeface="Calibri" panose="020F0502020204030204" pitchFamily="34" charset="0"/>
                <a:cs typeface="Calibri" panose="020F0502020204030204" pitchFamily="34" charset="0"/>
              </a:rPr>
              <a:t>)</a:t>
            </a:r>
            <a:r>
              <a:rPr lang="x-none" smtClean="0">
                <a:latin typeface="Calibri" panose="020F0502020204030204" pitchFamily="34" charset="0"/>
                <a:cs typeface="Calibri" panose="020F0502020204030204" pitchFamily="34" charset="0"/>
              </a:rPr>
              <a:t> </a:t>
            </a:r>
            <a:r>
              <a:rPr lang="x-none">
                <a:latin typeface="Calibri" panose="020F0502020204030204" pitchFamily="34" charset="0"/>
                <a:cs typeface="Calibri" panose="020F0502020204030204" pitchFamily="34" charset="0"/>
              </a:rPr>
              <a:t>documentele și/sau informațiile </a:t>
            </a:r>
            <a:r>
              <a:rPr lang="ro-RO" dirty="0" smtClean="0">
                <a:latin typeface="Calibri" panose="020F0502020204030204" pitchFamily="34" charset="0"/>
                <a:cs typeface="Calibri" panose="020F0502020204030204" pitchFamily="34" charset="0"/>
              </a:rPr>
              <a:t> - </a:t>
            </a:r>
            <a:r>
              <a:rPr lang="x-none" smtClean="0">
                <a:latin typeface="Calibri" panose="020F0502020204030204" pitchFamily="34" charset="0"/>
                <a:cs typeface="Calibri" panose="020F0502020204030204" pitchFamily="34" charset="0"/>
              </a:rPr>
              <a:t>în maximum </a:t>
            </a:r>
            <a:r>
              <a:rPr lang="x-none">
                <a:latin typeface="Calibri" panose="020F0502020204030204" pitchFamily="34" charset="0"/>
                <a:cs typeface="Calibri" panose="020F0502020204030204" pitchFamily="34" charset="0"/>
              </a:rPr>
              <a:t>5 (cinci) zile </a:t>
            </a:r>
            <a:r>
              <a:rPr lang="x-none" smtClean="0">
                <a:latin typeface="Calibri" panose="020F0502020204030204" pitchFamily="34" charset="0"/>
                <a:cs typeface="Calibri" panose="020F0502020204030204" pitchFamily="34" charset="0"/>
              </a:rPr>
              <a:t>lucrătoare</a:t>
            </a:r>
            <a:r>
              <a:rPr lang="ro-RO" dirty="0">
                <a:latin typeface="Calibri" panose="020F0502020204030204" pitchFamily="34" charset="0"/>
                <a:cs typeface="Calibri" panose="020F0502020204030204" pitchFamily="34" charset="0"/>
              </a:rPr>
              <a:t>;</a:t>
            </a:r>
            <a:endParaRPr lang="ro-RO" dirty="0" smtClean="0">
              <a:latin typeface="Calibri" panose="020F0502020204030204" pitchFamily="34" charset="0"/>
              <a:cs typeface="Calibri" panose="020F0502020204030204" pitchFamily="34" charset="0"/>
            </a:endParaRPr>
          </a:p>
          <a:p>
            <a:pPr marL="285750" indent="-285750">
              <a:lnSpc>
                <a:spcPct val="120000"/>
              </a:lnSpc>
              <a:buFont typeface="Arial" panose="020B0604020202020204" pitchFamily="34" charset="0"/>
              <a:buChar char="•"/>
            </a:pPr>
            <a:r>
              <a:rPr lang="ro-RO" dirty="0">
                <a:latin typeface="Calibri" panose="020F0502020204030204" pitchFamily="34" charset="0"/>
                <a:cs typeface="Calibri" panose="020F0502020204030204" pitchFamily="34" charset="0"/>
              </a:rPr>
              <a:t>S</a:t>
            </a:r>
            <a:r>
              <a:rPr lang="x-none" smtClean="0">
                <a:latin typeface="Calibri" panose="020F0502020204030204" pitchFamily="34" charset="0"/>
                <a:cs typeface="Calibri" panose="020F0502020204030204" pitchFamily="34" charset="0"/>
              </a:rPr>
              <a:t>ă </a:t>
            </a:r>
            <a:r>
              <a:rPr lang="x-none">
                <a:latin typeface="Calibri" panose="020F0502020204030204" pitchFamily="34" charset="0"/>
                <a:cs typeface="Calibri" panose="020F0502020204030204" pitchFamily="34" charset="0"/>
              </a:rPr>
              <a:t>asigure condițiile pentru efectuarea verificărilor la fața </a:t>
            </a:r>
            <a:r>
              <a:rPr lang="x-none" smtClean="0">
                <a:latin typeface="Calibri" panose="020F0502020204030204" pitchFamily="34" charset="0"/>
                <a:cs typeface="Calibri" panose="020F0502020204030204" pitchFamily="34" charset="0"/>
              </a:rPr>
              <a:t>locului</a:t>
            </a:r>
            <a:r>
              <a:rPr lang="ro-RO" dirty="0" smtClean="0">
                <a:latin typeface="Calibri" panose="020F0502020204030204" pitchFamily="34" charset="0"/>
                <a:cs typeface="Calibri" panose="020F0502020204030204" pitchFamily="34" charset="0"/>
              </a:rPr>
              <a:t>;</a:t>
            </a:r>
          </a:p>
          <a:p>
            <a:pPr marL="285750" indent="-285750">
              <a:lnSpc>
                <a:spcPct val="120000"/>
              </a:lnSpc>
              <a:buFont typeface="Arial" panose="020B0604020202020204" pitchFamily="34" charset="0"/>
              <a:buChar char="•"/>
            </a:pPr>
            <a:r>
              <a:rPr lang="ro-RO" dirty="0" smtClean="0">
                <a:latin typeface="Calibri" panose="020F0502020204030204" pitchFamily="34" charset="0"/>
                <a:cs typeface="Calibri" panose="020F0502020204030204" pitchFamily="34" charset="0"/>
              </a:rPr>
              <a:t>S</a:t>
            </a:r>
            <a:r>
              <a:rPr lang="x-none" smtClean="0">
                <a:latin typeface="Calibri" panose="020F0502020204030204" pitchFamily="34" charset="0"/>
                <a:cs typeface="Calibri" panose="020F0502020204030204" pitchFamily="34" charset="0"/>
              </a:rPr>
              <a:t>ă </a:t>
            </a:r>
            <a:r>
              <a:rPr lang="x-none">
                <a:latin typeface="Calibri" panose="020F0502020204030204" pitchFamily="34" charset="0"/>
                <a:cs typeface="Calibri" panose="020F0502020204030204" pitchFamily="34" charset="0"/>
              </a:rPr>
              <a:t>informeze </a:t>
            </a:r>
            <a:r>
              <a:rPr lang="ro-RO" dirty="0" smtClean="0">
                <a:latin typeface="Calibri" panose="020F0502020204030204" pitchFamily="34" charset="0"/>
                <a:cs typeface="Calibri" panose="020F0502020204030204" pitchFamily="34" charset="0"/>
              </a:rPr>
              <a:t>AM/OI/ </a:t>
            </a:r>
            <a:r>
              <a:rPr lang="x-none">
                <a:latin typeface="Calibri" panose="020F0502020204030204" pitchFamily="34" charset="0"/>
                <a:cs typeface="Calibri" panose="020F0502020204030204" pitchFamily="34" charset="0"/>
              </a:rPr>
              <a:t>organism abilitat </a:t>
            </a:r>
            <a:r>
              <a:rPr lang="ro-RO" dirty="0" smtClean="0">
                <a:latin typeface="Calibri" panose="020F0502020204030204" pitchFamily="34" charset="0"/>
                <a:cs typeface="Calibri" panose="020F0502020204030204" pitchFamily="34" charset="0"/>
              </a:rPr>
              <a:t>- </a:t>
            </a:r>
            <a:r>
              <a:rPr lang="x-none" smtClean="0">
                <a:latin typeface="Calibri" panose="020F0502020204030204" pitchFamily="34" charset="0"/>
                <a:cs typeface="Calibri" panose="020F0502020204030204" pitchFamily="34" charset="0"/>
              </a:rPr>
              <a:t>locul </a:t>
            </a:r>
            <a:r>
              <a:rPr lang="x-none">
                <a:latin typeface="Calibri" panose="020F0502020204030204" pitchFamily="34" charset="0"/>
                <a:cs typeface="Calibri" panose="020F0502020204030204" pitchFamily="34" charset="0"/>
              </a:rPr>
              <a:t>arhivării </a:t>
            </a:r>
            <a:r>
              <a:rPr lang="x-none" smtClean="0">
                <a:latin typeface="Calibri" panose="020F0502020204030204" pitchFamily="34" charset="0"/>
                <a:cs typeface="Calibri" panose="020F0502020204030204" pitchFamily="34" charset="0"/>
              </a:rPr>
              <a:t>documentelor</a:t>
            </a:r>
            <a:r>
              <a:rPr lang="ro-RO" dirty="0" smtClean="0">
                <a:latin typeface="Calibri" panose="020F0502020204030204" pitchFamily="34" charset="0"/>
                <a:cs typeface="Calibri" panose="020F0502020204030204" pitchFamily="34" charset="0"/>
              </a:rPr>
              <a:t> - în</a:t>
            </a:r>
            <a:r>
              <a:rPr lang="x-none" smtClean="0">
                <a:latin typeface="Calibri" panose="020F0502020204030204" pitchFamily="34" charset="0"/>
                <a:cs typeface="Calibri" panose="020F0502020204030204" pitchFamily="34" charset="0"/>
              </a:rPr>
              <a:t> </a:t>
            </a:r>
            <a:r>
              <a:rPr lang="x-none">
                <a:latin typeface="Calibri" panose="020F0502020204030204" pitchFamily="34" charset="0"/>
                <a:cs typeface="Calibri" panose="020F0502020204030204" pitchFamily="34" charset="0"/>
              </a:rPr>
              <a:t>3 (trei) zile de la </a:t>
            </a:r>
            <a:r>
              <a:rPr lang="x-none" smtClean="0">
                <a:latin typeface="Calibri" panose="020F0502020204030204" pitchFamily="34" charset="0"/>
                <a:cs typeface="Calibri" panose="020F0502020204030204" pitchFamily="34" charset="0"/>
              </a:rPr>
              <a:t>solicit</a:t>
            </a:r>
            <a:r>
              <a:rPr lang="ro-RO" dirty="0" smtClean="0">
                <a:latin typeface="Calibri" panose="020F0502020204030204" pitchFamily="34" charset="0"/>
                <a:cs typeface="Calibri" panose="020F0502020204030204" pitchFamily="34" charset="0"/>
              </a:rPr>
              <a:t>are și să</a:t>
            </a:r>
            <a:r>
              <a:rPr lang="x-none" smtClean="0">
                <a:latin typeface="Calibri" panose="020F0502020204030204" pitchFamily="34" charset="0"/>
                <a:cs typeface="Calibri" panose="020F0502020204030204" pitchFamily="34" charset="0"/>
              </a:rPr>
              <a:t> asigur</a:t>
            </a:r>
            <a:r>
              <a:rPr lang="ro-RO" dirty="0" smtClean="0">
                <a:latin typeface="Calibri" panose="020F0502020204030204" pitchFamily="34" charset="0"/>
                <a:cs typeface="Calibri" panose="020F0502020204030204" pitchFamily="34" charset="0"/>
              </a:rPr>
              <a:t>e</a:t>
            </a:r>
            <a:r>
              <a:rPr lang="x-none" smtClean="0">
                <a:latin typeface="Calibri" panose="020F0502020204030204" pitchFamily="34" charset="0"/>
                <a:cs typeface="Calibri" panose="020F0502020204030204" pitchFamily="34" charset="0"/>
              </a:rPr>
              <a:t> accesul</a:t>
            </a:r>
            <a:r>
              <a:rPr lang="ro-RO" dirty="0" smtClean="0">
                <a:latin typeface="Calibri" panose="020F0502020204030204" pitchFamily="34" charset="0"/>
                <a:cs typeface="Calibri" panose="020F0502020204030204" pitchFamily="34" charset="0"/>
              </a:rPr>
              <a:t>;</a:t>
            </a:r>
            <a:endParaRPr lang="ro-RO"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a:xfrm>
            <a:off x="7020272" y="6453336"/>
            <a:ext cx="360040" cy="365125"/>
          </a:xfrm>
        </p:spPr>
        <p:txBody>
          <a:bodyPr/>
          <a:lstStyle/>
          <a:p>
            <a:fld id="{FA2CE5B5-3460-44E8-BCF4-236084A3745A}" type="slidenum">
              <a:rPr lang="ro-RO" smtClean="0"/>
              <a:pPr/>
              <a:t>9</a:t>
            </a:fld>
            <a:endParaRPr lang="ro-RO"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661"/>
          <a:stretch>
            <a:fillRect/>
          </a:stretch>
        </p:blipFill>
        <p:spPr bwMode="auto">
          <a:xfrm>
            <a:off x="1" y="6341722"/>
            <a:ext cx="9143999" cy="154330"/>
          </a:xfrm>
          <a:prstGeom prst="rect">
            <a:avLst/>
          </a:prstGeom>
          <a:solidFill>
            <a:srgbClr val="FFFFFF"/>
          </a:solidFill>
        </p:spPr>
      </p:pic>
      <p:sp>
        <p:nvSpPr>
          <p:cNvPr id="6" name="Rectangle 5"/>
          <p:cNvSpPr>
            <a:spLocks noChangeArrowheads="1"/>
          </p:cNvSpPr>
          <p:nvPr/>
        </p:nvSpPr>
        <p:spPr bwMode="auto">
          <a:xfrm>
            <a:off x="2689170" y="6539471"/>
            <a:ext cx="40601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www.inforegio.ro</a:t>
            </a:r>
            <a:r>
              <a:rPr kumimoji="0" lang="en-US" altLang="ro-RO" sz="1400" b="1" i="0" strike="noStrike" cap="none" normalizeH="0" baseline="0" dirty="0" smtClean="0">
                <a:ln>
                  <a:noFill/>
                </a:ln>
                <a:solidFill>
                  <a:srgbClr val="000000"/>
                </a:solidFill>
                <a:effectLst/>
                <a:latin typeface="+mj-lt"/>
                <a:ea typeface="Segoe UI" pitchFamily="34" charset="0"/>
                <a:cs typeface="Arial" pitchFamily="34" charset="0"/>
              </a:rPr>
              <a:t>     </a:t>
            </a:r>
            <a:r>
              <a:rPr kumimoji="0" lang="en-US" altLang="ro-RO" sz="1400" b="1" i="0" strike="noStrike" cap="none" normalizeH="0" baseline="0" dirty="0" smtClean="0">
                <a:ln>
                  <a:noFill/>
                </a:ln>
                <a:solidFill>
                  <a:srgbClr val="23409A"/>
                </a:solidFill>
                <a:effectLst/>
                <a:latin typeface="+mj-lt"/>
                <a:ea typeface="Segoe UI" pitchFamily="34" charset="0"/>
                <a:cs typeface="Arial" pitchFamily="34" charset="0"/>
              </a:rPr>
              <a:t>|     facebook.com/inforegio.ro</a:t>
            </a:r>
            <a:endParaRPr kumimoji="0" lang="en-US" altLang="ro-RO" sz="14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Temă Offic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6342</TotalTime>
  <Words>6447</Words>
  <Application>Microsoft Office PowerPoint</Application>
  <PresentationFormat>On-screen Show (4:3)</PresentationFormat>
  <Paragraphs>502</Paragraphs>
  <Slides>53</Slides>
  <Notes>5</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1_Temă Office</vt:lpstr>
      <vt:lpstr>PowerPoint Presentation</vt:lpstr>
      <vt:lpstr>CADRUL GENERAL  POR 2014-2020 își propune să asigure continuitatea  viziunii strategice privind dezvoltarea regională în România – completare PNDR, CNSDR si  POR 2007;  Viziunea strategică POR 2014-2020 are la bază : - nevoi de dezvoltare - cele mai relevante – concretizate in cele 11 axe POR; 1: Promovarea transferului tehnologic 2: Îmbunătăţirea competitivităţii întreprinderilor mici şi mijlocii 3: Sprijinirea tranziției către o economie cu emisii scăzute de   carbon 4: Sprijinirea dezvoltării urbane durabile 5: Îmbunătățirea mediului urban și conservarea, protecția și valorificarea durabilă a patrimoniului     cultural 6: Îmbunătățirea infrastructurii rutiere de importanță regională 7: Diversificarea economiilor locale prin dezvoltarea durabilă a turismului 8: Dezvoltarea infrastructurii de sănătate şi sociale 9: Sprijinirea regenerării economice și sociale a comunităților defavorizate din mediul urban 10: Îmbunătățirea infrastructurii educaționale 11: Extinderea geografică a sistemului de înregistrare a proprietăţilor în cadastru şi cartea funciară  - principalele direcții de acțiune strategică menționate în documentele strategice naționale și europene relevante.</vt:lpstr>
      <vt:lpstr>CADRUL JURIDIC ─  Regulamentul (UE) nr. 1303/2013 al Parlamentului European si al Consiliului din 17 decembrie 2013 – privind FEDR, FSE, FC, FEADR; ─ Regulamentul de punere în aplicare  (UE) nr. 964/2014, al CE din 11 sept.       2014; ─ Regulamentul de punere în aplicare (UE) nr. 821/2014, al CE; ─ Regulamentul de punere în aplicare (UE) nr. 1011/2014, al CE; ─ Regulamentul (UE) nr. 1301/2013 al Parlamentului European și al Consiliului din 17 decembrie 2013 – privind FEDR; ─ Acordul de Parteneriat 2014-2020; ─ Decizia Comisiei Europene nr. C (2015) 4272/23.06.2015 de aprobare  POR 2014-2020;</vt:lpstr>
      <vt:lpstr>CADRUL JURIDIC  ─ O.U.G. nr.40/2015 - gestionarea financiară a FE - programare 2014-2020, cu modificările şi completările ulterioare; -  H.G. nr.93/2016 pentru aprobarea Normelor de aplicare a O.U.G. nr.40/2015 - H.G. nr. 399/2015 privind regulile de eligibilitate a cheltuielilor; - Legea 98 din 19 mai 2016 – privind achizițiile publice - Hotărârea 395 din 02 iunie 2016 – Norme de aplicare lg. 98; - Legea nr. 101/2016 privind remediile şi căile de atac în materie de atribuire a contractelor de achiziţie publică;ea 98 din 19 mai 2016 – privind chizițiilblice ─ ORDONANŢĂ DE URGENŢĂ nr. 77 din 3 decembrie 2014 Aj. de STAT si modificarea şi completarea Legii concurenţei nr. 21/1996; - Legea nr. 50/1991 privind autorizarea executării lucrărilor de construcții – actualizată - Legea nr. 10/1995 privind calitatea în construcții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nicolaedemian</dc:creator>
  <cp:lastModifiedBy>Ovidiu Marginean</cp:lastModifiedBy>
  <cp:revision>1191</cp:revision>
  <dcterms:created xsi:type="dcterms:W3CDTF">2016-06-17T09:46:57Z</dcterms:created>
  <dcterms:modified xsi:type="dcterms:W3CDTF">2019-06-19T08:51:03Z</dcterms:modified>
</cp:coreProperties>
</file>