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310" r:id="rId3"/>
    <p:sldId id="311" r:id="rId4"/>
    <p:sldId id="321" r:id="rId5"/>
    <p:sldId id="316" r:id="rId6"/>
    <p:sldId id="317" r:id="rId7"/>
    <p:sldId id="318" r:id="rId8"/>
    <p:sldId id="319" r:id="rId9"/>
    <p:sldId id="315" r:id="rId10"/>
    <p:sldId id="293" r:id="rId11"/>
    <p:sldId id="265" r:id="rId12"/>
    <p:sldId id="292" r:id="rId13"/>
    <p:sldId id="300" r:id="rId14"/>
    <p:sldId id="301" r:id="rId15"/>
    <p:sldId id="305" r:id="rId16"/>
    <p:sldId id="302" r:id="rId17"/>
    <p:sldId id="303" r:id="rId18"/>
    <p:sldId id="304" r:id="rId19"/>
    <p:sldId id="297" r:id="rId20"/>
    <p:sldId id="312" r:id="rId21"/>
    <p:sldId id="313" r:id="rId22"/>
    <p:sldId id="314" r:id="rId23"/>
    <p:sldId id="299" r:id="rId24"/>
    <p:sldId id="298" r:id="rId25"/>
    <p:sldId id="306" r:id="rId26"/>
    <p:sldId id="307" r:id="rId27"/>
    <p:sldId id="308" r:id="rId28"/>
    <p:sldId id="309" r:id="rId29"/>
    <p:sldId id="320" r:id="rId30"/>
    <p:sldId id="322" r:id="rId31"/>
    <p:sldId id="257" r:id="rId32"/>
    <p:sldId id="290" r:id="rId33"/>
    <p:sldId id="289" r:id="rId34"/>
  </p:sldIdLst>
  <p:sldSz cx="9144000" cy="6858000" type="screen4x3"/>
  <p:notesSz cx="9926638" cy="6797675"/>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3F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1170" y="-9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5623372" y="0"/>
            <a:ext cx="4301543" cy="339884"/>
          </a:xfrm>
          <a:prstGeom prst="rect">
            <a:avLst/>
          </a:prstGeom>
        </p:spPr>
        <p:txBody>
          <a:bodyPr vert="horz" lIns="91440" tIns="45720" rIns="91440" bIns="45720" rtlCol="0"/>
          <a:lstStyle>
            <a:lvl1pPr algn="r">
              <a:defRPr sz="1200"/>
            </a:lvl1pPr>
          </a:lstStyle>
          <a:p>
            <a:fld id="{6AFF31C5-408A-4F39-B6ED-B7747AFEB0DD}" type="datetimeFigureOut">
              <a:rPr lang="ro-RO" smtClean="0"/>
              <a:t>15.02.2018</a:t>
            </a:fld>
            <a:endParaRPr lang="ro-RO"/>
          </a:p>
        </p:txBody>
      </p:sp>
      <p:sp>
        <p:nvSpPr>
          <p:cNvPr id="4" name="Slide Image Placeholder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992664" y="3228896"/>
            <a:ext cx="7941310" cy="305895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6456218"/>
            <a:ext cx="4301543" cy="339884"/>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5623372" y="6456218"/>
            <a:ext cx="4301543" cy="339884"/>
          </a:xfrm>
          <a:prstGeom prst="rect">
            <a:avLst/>
          </a:prstGeom>
        </p:spPr>
        <p:txBody>
          <a:bodyPr vert="horz" lIns="91440" tIns="45720" rIns="91440" bIns="45720" rtlCol="0" anchor="b"/>
          <a:lstStyle>
            <a:lvl1pPr algn="r">
              <a:defRPr sz="1200"/>
            </a:lvl1pPr>
          </a:lstStyle>
          <a:p>
            <a:fld id="{794D385F-A990-47DD-8A90-34263C7F474B}" type="slidenum">
              <a:rPr lang="ro-RO" smtClean="0"/>
              <a:t>‹#›</a:t>
            </a:fld>
            <a:endParaRPr lang="ro-RO"/>
          </a:p>
        </p:txBody>
      </p:sp>
    </p:spTree>
    <p:extLst>
      <p:ext uri="{BB962C8B-B14F-4D97-AF65-F5344CB8AC3E}">
        <p14:creationId xmlns:p14="http://schemas.microsoft.com/office/powerpoint/2010/main" val="3568586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1168974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3518025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464746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508794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4990004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9688583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900058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485545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831242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875951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2651577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956020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143627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668543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2779484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7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799"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2/15/2018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1" i="0">
                <a:solidFill>
                  <a:srgbClr val="006FC0"/>
                </a:solidFill>
                <a:latin typeface="Trebuchet MS"/>
                <a:cs typeface="Trebuchet MS"/>
              </a:defRPr>
            </a:lvl1pPr>
          </a:lstStyle>
          <a:p>
            <a:endParaRPr/>
          </a:p>
        </p:txBody>
      </p:sp>
      <p:sp>
        <p:nvSpPr>
          <p:cNvPr id="3" name="Holder 3"/>
          <p:cNvSpPr>
            <a:spLocks noGrp="1"/>
          </p:cNvSpPr>
          <p:nvPr>
            <p:ph type="body" idx="1"/>
          </p:nvPr>
        </p:nvSpPr>
        <p:spPr/>
        <p:txBody>
          <a:bodyPr lIns="0" tIns="0" rIns="0" bIns="0"/>
          <a:lstStyle>
            <a:lvl1pPr>
              <a:defRPr sz="2000" b="1" i="0">
                <a:solidFill>
                  <a:schemeClr val="tx1"/>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2/15/2018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300" b="1" i="0">
                <a:solidFill>
                  <a:srgbClr val="006FC0"/>
                </a:solidFill>
                <a:latin typeface="Trebuchet MS"/>
                <a:cs typeface="Trebuchet MS"/>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59"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2/15/2018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16" name="bk object 16"/>
          <p:cNvSpPr/>
          <p:nvPr/>
        </p:nvSpPr>
        <p:spPr>
          <a:xfrm>
            <a:off x="60822" y="0"/>
            <a:ext cx="9022842" cy="1524000"/>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6200800"/>
            <a:ext cx="9144000" cy="657197"/>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0" y="6226175"/>
            <a:ext cx="9144000" cy="631822"/>
          </a:xfrm>
          <a:prstGeom prst="rect">
            <a:avLst/>
          </a:prstGeom>
          <a:blipFill>
            <a:blip r:embed="rId4" cstate="print"/>
            <a:stretch>
              <a:fillRect/>
            </a:stretch>
          </a:blipFill>
        </p:spPr>
        <p:txBody>
          <a:bodyPr wrap="square" lIns="0" tIns="0" rIns="0" bIns="0" rtlCol="0"/>
          <a:lstStyle/>
          <a:p>
            <a:endParaRPr/>
          </a:p>
        </p:txBody>
      </p:sp>
      <p:sp>
        <p:nvSpPr>
          <p:cNvPr id="19" name="bk object 19"/>
          <p:cNvSpPr/>
          <p:nvPr/>
        </p:nvSpPr>
        <p:spPr>
          <a:xfrm>
            <a:off x="3275838" y="4437164"/>
            <a:ext cx="2594356" cy="1775460"/>
          </a:xfrm>
          <a:prstGeom prst="rect">
            <a:avLst/>
          </a:prstGeom>
          <a:blipFill>
            <a:blip r:embed="rId5"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300" b="1" i="0">
                <a:solidFill>
                  <a:srgbClr val="006FC0"/>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2/15/2018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2/15/2018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5000">
              <a:srgbClr val="D4DEFF">
                <a:alpha val="89000"/>
                <a:lumMod val="63000"/>
                <a:lumOff val="37000"/>
              </a:srgbClr>
            </a:gs>
            <a:gs pos="80000">
              <a:schemeClr val="bg1">
                <a:lumMod val="95000"/>
              </a:schemeClr>
            </a:gs>
          </a:gsLst>
          <a:lin ang="16200000" scaled="1"/>
          <a:tileRect/>
        </a:gradFill>
        <a:effectLst/>
      </p:bgPr>
    </p:bg>
    <p:spTree>
      <p:nvGrpSpPr>
        <p:cNvPr id="1" name=""/>
        <p:cNvGrpSpPr/>
        <p:nvPr/>
      </p:nvGrpSpPr>
      <p:grpSpPr>
        <a:xfrm>
          <a:off x="0" y="0"/>
          <a:ext cx="0" cy="0"/>
          <a:chOff x="0" y="0"/>
          <a:chExt cx="0" cy="0"/>
        </a:xfrm>
      </p:grpSpPr>
      <p:sp>
        <p:nvSpPr>
          <p:cNvPr id="16" name="bk object 16"/>
          <p:cNvSpPr/>
          <p:nvPr/>
        </p:nvSpPr>
        <p:spPr>
          <a:xfrm>
            <a:off x="0" y="6200800"/>
            <a:ext cx="9144000" cy="657197"/>
          </a:xfrm>
          <a:prstGeom prst="rect">
            <a:avLst/>
          </a:prstGeom>
          <a:blipFill>
            <a:blip r:embed="rId7" cstate="print"/>
            <a:stretch>
              <a:fillRect/>
            </a:stretch>
          </a:blipFill>
        </p:spPr>
        <p:txBody>
          <a:bodyPr wrap="square" lIns="0" tIns="0" rIns="0" bIns="0" rtlCol="0"/>
          <a:lstStyle/>
          <a:p>
            <a:endParaRPr/>
          </a:p>
        </p:txBody>
      </p:sp>
      <p:sp>
        <p:nvSpPr>
          <p:cNvPr id="17" name="bk object 17"/>
          <p:cNvSpPr/>
          <p:nvPr/>
        </p:nvSpPr>
        <p:spPr>
          <a:xfrm>
            <a:off x="0" y="6226175"/>
            <a:ext cx="9144000" cy="631822"/>
          </a:xfrm>
          <a:prstGeom prst="rect">
            <a:avLst/>
          </a:prstGeom>
          <a:blipFill>
            <a:blip r:embed="rId8" cstate="print"/>
            <a:stretch>
              <a:fillRect/>
            </a:stretch>
          </a:blipFill>
        </p:spPr>
        <p:txBody>
          <a:bodyPr wrap="square" lIns="0" tIns="0" rIns="0" bIns="0" rtlCol="0"/>
          <a:lstStyle/>
          <a:p>
            <a:endParaRPr/>
          </a:p>
        </p:txBody>
      </p:sp>
      <p:sp>
        <p:nvSpPr>
          <p:cNvPr id="2" name="Holder 2"/>
          <p:cNvSpPr>
            <a:spLocks noGrp="1"/>
          </p:cNvSpPr>
          <p:nvPr>
            <p:ph type="title"/>
          </p:nvPr>
        </p:nvSpPr>
        <p:spPr>
          <a:xfrm>
            <a:off x="546303" y="256646"/>
            <a:ext cx="8051393" cy="318134"/>
          </a:xfrm>
          <a:prstGeom prst="rect">
            <a:avLst/>
          </a:prstGeom>
        </p:spPr>
        <p:txBody>
          <a:bodyPr wrap="square" lIns="0" tIns="0" rIns="0" bIns="0">
            <a:spAutoFit/>
          </a:bodyPr>
          <a:lstStyle>
            <a:lvl1pPr>
              <a:defRPr sz="2300" b="1" i="0">
                <a:solidFill>
                  <a:srgbClr val="006FC0"/>
                </a:solidFill>
                <a:latin typeface="Trebuchet MS"/>
                <a:cs typeface="Trebuchet MS"/>
              </a:defRPr>
            </a:lvl1pPr>
          </a:lstStyle>
          <a:p>
            <a:endParaRPr/>
          </a:p>
        </p:txBody>
      </p:sp>
      <p:sp>
        <p:nvSpPr>
          <p:cNvPr id="3" name="Holder 3"/>
          <p:cNvSpPr>
            <a:spLocks noGrp="1"/>
          </p:cNvSpPr>
          <p:nvPr>
            <p:ph type="body" idx="1"/>
          </p:nvPr>
        </p:nvSpPr>
        <p:spPr>
          <a:xfrm>
            <a:off x="535940" y="1204579"/>
            <a:ext cx="8072119" cy="4342765"/>
          </a:xfrm>
          <a:prstGeom prst="rect">
            <a:avLst/>
          </a:prstGeom>
        </p:spPr>
        <p:txBody>
          <a:bodyPr wrap="square" lIns="0" tIns="0" rIns="0" bIns="0">
            <a:spAutoFit/>
          </a:bodyPr>
          <a:lstStyle>
            <a:lvl1pPr>
              <a:defRPr sz="2000" b="1" i="0">
                <a:solidFill>
                  <a:schemeClr val="tx1"/>
                </a:solidFill>
                <a:latin typeface="Trebuchet MS"/>
                <a:cs typeface="Trebuchet MS"/>
              </a:defRPr>
            </a:lvl1pPr>
          </a:lstStyle>
          <a:p>
            <a:endParaRPr/>
          </a:p>
        </p:txBody>
      </p:sp>
      <p:sp>
        <p:nvSpPr>
          <p:cNvPr id="4" name="Holder 4"/>
          <p:cNvSpPr>
            <a:spLocks noGrp="1"/>
          </p:cNvSpPr>
          <p:nvPr>
            <p:ph type="ftr" sz="quarter" idx="5"/>
          </p:nvPr>
        </p:nvSpPr>
        <p:spPr>
          <a:xfrm>
            <a:off x="3108960" y="6377940"/>
            <a:ext cx="2926079"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2/15/2018</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5.e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LV%20Cereri%20de%20%20Rambursare%20%202014-2020.doc" TargetMode="External"/><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mailto:oana.lupu@nord-vest.ro" TargetMode="Externa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2"/>
          <p:cNvSpPr txBox="1"/>
          <p:nvPr/>
        </p:nvSpPr>
        <p:spPr>
          <a:xfrm>
            <a:off x="1709166" y="2322658"/>
            <a:ext cx="6063234" cy="1169551"/>
          </a:xfrm>
          <a:prstGeom prst="rect">
            <a:avLst/>
          </a:prstGeom>
        </p:spPr>
        <p:txBody>
          <a:bodyPr vert="horz" wrap="square" lIns="0" tIns="0" rIns="0" bIns="0" rtlCol="0">
            <a:spAutoFit/>
          </a:bodyPr>
          <a:lstStyle/>
          <a:p>
            <a:pPr marL="12700">
              <a:lnSpc>
                <a:spcPct val="100000"/>
              </a:lnSpc>
            </a:pPr>
            <a:r>
              <a:rPr lang="ro-RO" sz="4400" b="1" spc="-245" dirty="0">
                <a:solidFill>
                  <a:srgbClr val="006FC0"/>
                </a:solidFill>
                <a:latin typeface="Trebuchet MS"/>
                <a:cs typeface="Trebuchet MS"/>
              </a:rPr>
              <a:t>MANAGEMENT FINANCIAR</a:t>
            </a:r>
          </a:p>
          <a:p>
            <a:pPr marL="12700" algn="ctr">
              <a:lnSpc>
                <a:spcPct val="100000"/>
              </a:lnSpc>
            </a:pPr>
            <a:r>
              <a:rPr lang="ro-RO" sz="3200" b="1" i="1" spc="-245" dirty="0">
                <a:solidFill>
                  <a:srgbClr val="006FC0"/>
                </a:solidFill>
                <a:latin typeface="Trebuchet MS"/>
                <a:cs typeface="Trebuchet MS"/>
              </a:rPr>
              <a:t>- Beneficiari privați și asimilați -</a:t>
            </a:r>
            <a:endParaRPr sz="4400" i="1" dirty="0">
              <a:latin typeface="Trebuchet MS"/>
              <a:cs typeface="Trebuchet MS"/>
            </a:endParaRPr>
          </a:p>
        </p:txBody>
      </p:sp>
      <p:sp>
        <p:nvSpPr>
          <p:cNvPr id="4" name="TextBox 3"/>
          <p:cNvSpPr txBox="1"/>
          <p:nvPr/>
        </p:nvSpPr>
        <p:spPr>
          <a:xfrm>
            <a:off x="3200400" y="3657600"/>
            <a:ext cx="2478884" cy="461665"/>
          </a:xfrm>
          <a:prstGeom prst="rect">
            <a:avLst/>
          </a:prstGeom>
          <a:noFill/>
        </p:spPr>
        <p:txBody>
          <a:bodyPr wrap="none" rtlCol="0">
            <a:spAutoFit/>
          </a:bodyPr>
          <a:lstStyle/>
          <a:p>
            <a:r>
              <a:rPr lang="ro-RO" sz="2400" b="1" dirty="0" smtClean="0">
                <a:ln>
                  <a:solidFill>
                    <a:srgbClr val="0070C0"/>
                  </a:solidFill>
                </a:ln>
                <a:solidFill>
                  <a:schemeClr val="tx2">
                    <a:lumMod val="60000"/>
                    <a:lumOff val="40000"/>
                  </a:schemeClr>
                </a:solidFill>
                <a:effectLst>
                  <a:outerShdw blurRad="38100" dist="38100" dir="2700000" algn="tl">
                    <a:srgbClr val="000000">
                      <a:alpha val="43137"/>
                    </a:srgbClr>
                  </a:outerShdw>
                  <a:reflection blurRad="6350" stA="55000" endA="300" endPos="45500" dir="5400000" sy="-100000" algn="bl" rotWithShape="0"/>
                </a:effectLst>
              </a:rPr>
              <a:t>15 Februarie 2018</a:t>
            </a:r>
            <a:endParaRPr lang="ro-RO" b="1" dirty="0">
              <a:ln>
                <a:solidFill>
                  <a:srgbClr val="0070C0"/>
                </a:solidFill>
              </a:ln>
              <a:solidFill>
                <a:schemeClr val="tx2">
                  <a:lumMod val="60000"/>
                  <a:lumOff val="40000"/>
                </a:schemeClr>
              </a:solidFill>
              <a:effectLst>
                <a:outerShdw blurRad="38100" dist="38100" dir="2700000" algn="tl">
                  <a:srgbClr val="000000">
                    <a:alpha val="43137"/>
                  </a:srgbClr>
                </a:outerShdw>
                <a:reflection blurRad="6350" stA="55000" endA="300" endPos="45500" dir="5400000" sy="-100000" algn="bl" rotWithShape="0"/>
              </a:effectLst>
            </a:endParaRPr>
          </a:p>
        </p:txBody>
      </p:sp>
      <p:pic>
        <p:nvPicPr>
          <p:cNvPr id="3074" name="Picture 2" descr="C:\Users\cristianciuta\Desktop\antet pp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1" y="152400"/>
            <a:ext cx="8527764" cy="119677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cristianciuta\Desktop\footer pp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84" y="4800600"/>
            <a:ext cx="9197084" cy="1981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r>
              <a:rPr lang="ro-RO" sz="2500" dirty="0">
                <a:solidFill>
                  <a:schemeClr val="tx2">
                    <a:lumMod val="75000"/>
                  </a:schemeClr>
                </a:solidFill>
                <a:effectLst>
                  <a:outerShdw blurRad="38100" dist="38100" dir="2700000" algn="tl">
                    <a:srgbClr val="000000">
                      <a:alpha val="43137"/>
                    </a:srgbClr>
                  </a:outerShdw>
                </a:effectLst>
              </a:rPr>
              <a:t>Eligibilitatea cheltuielilor</a:t>
            </a:r>
            <a:endParaRPr sz="2500" dirty="0">
              <a:solidFill>
                <a:schemeClr val="tx2">
                  <a:lumMod val="75000"/>
                </a:schemeClr>
              </a:solidFill>
            </a:endParaRPr>
          </a:p>
        </p:txBody>
      </p:sp>
      <p:sp>
        <p:nvSpPr>
          <p:cNvPr id="4" name="object 4"/>
          <p:cNvSpPr txBox="1"/>
          <p:nvPr/>
        </p:nvSpPr>
        <p:spPr>
          <a:xfrm>
            <a:off x="457200" y="914400"/>
            <a:ext cx="8382000" cy="5090624"/>
          </a:xfrm>
          <a:prstGeom prst="rect">
            <a:avLst/>
          </a:prstGeom>
        </p:spPr>
        <p:txBody>
          <a:bodyPr vert="horz" wrap="square" lIns="0" tIns="0" rIns="0" bIns="0" rtlCol="0">
            <a:spAutoFit/>
          </a:bodyPr>
          <a:lstStyle/>
          <a:p>
            <a:pPr marR="784225">
              <a:lnSpc>
                <a:spcPct val="108500"/>
              </a:lnSpc>
              <a:spcBef>
                <a:spcPts val="1200"/>
              </a:spcBef>
              <a:tabLst>
                <a:tab pos="355600" algn="l"/>
              </a:tabLst>
            </a:pPr>
            <a:r>
              <a:rPr lang="ro-RO" sz="2000" dirty="0">
                <a:latin typeface="Trebuchet MS"/>
                <a:cs typeface="Trebuchet MS"/>
              </a:rPr>
              <a:t>Este condiționată de:</a:t>
            </a:r>
            <a:r>
              <a:rPr lang="vi-VN" sz="2000" dirty="0">
                <a:solidFill>
                  <a:schemeClr val="tx2">
                    <a:lumMod val="60000"/>
                    <a:lumOff val="40000"/>
                  </a:schemeClr>
                </a:solidFill>
                <a:latin typeface="Trebuchet MS"/>
                <a:cs typeface="Trebuchet MS"/>
              </a:rPr>
              <a:t> </a:t>
            </a:r>
          </a:p>
          <a:p>
            <a:pPr marR="784225" lvl="1" indent="-342900" algn="just">
              <a:spcBef>
                <a:spcPts val="600"/>
              </a:spcBef>
              <a:buFont typeface="Wingdings"/>
              <a:buChar char=""/>
              <a:tabLst>
                <a:tab pos="355600" algn="l"/>
              </a:tabLst>
            </a:pPr>
            <a:r>
              <a:rPr lang="ro-RO" sz="2000" dirty="0">
                <a:latin typeface="Trebuchet MS"/>
                <a:cs typeface="Trebuchet MS"/>
              </a:rPr>
              <a:t>Respectarea prevederilor Ghidul solicitantului – condiții specifice și respectarea legislației naționale și europene;</a:t>
            </a:r>
          </a:p>
          <a:p>
            <a:pPr marR="784225" lvl="1" indent="-342900" algn="just">
              <a:spcBef>
                <a:spcPts val="600"/>
              </a:spcBef>
              <a:buFont typeface="Wingdings"/>
              <a:buChar char=""/>
              <a:tabLst>
                <a:tab pos="355600" algn="l"/>
              </a:tabLst>
            </a:pPr>
            <a:r>
              <a:rPr lang="ro-RO" sz="2000" dirty="0">
                <a:latin typeface="Trebuchet MS"/>
                <a:cs typeface="Trebuchet MS"/>
              </a:rPr>
              <a:t>Încadrarea pe linii bugetare. </a:t>
            </a:r>
            <a:r>
              <a:rPr lang="ro-RO" i="1" dirty="0">
                <a:solidFill>
                  <a:srgbClr val="0070C0"/>
                </a:solidFill>
                <a:latin typeface="Trebuchet MS"/>
                <a:cs typeface="Trebuchet MS"/>
              </a:rPr>
              <a:t>Chiar dacă a fost verificată în etapa de evaluare a cererilor de finanțare, încadrarea corectă a cheltuielilor pe linii bugetare, va fi verificată și în procesul de avizare a cererilor de plată/ rambursare;</a:t>
            </a:r>
          </a:p>
          <a:p>
            <a:pPr marR="784225" lvl="1" indent="-342900" algn="just">
              <a:spcBef>
                <a:spcPts val="600"/>
              </a:spcBef>
              <a:buFont typeface="Wingdings"/>
              <a:buChar char=""/>
              <a:tabLst>
                <a:tab pos="355600" algn="l"/>
              </a:tabLst>
            </a:pPr>
            <a:r>
              <a:rPr lang="ro-RO" sz="2000" dirty="0">
                <a:latin typeface="Trebuchet MS"/>
                <a:cs typeface="Trebuchet MS"/>
              </a:rPr>
              <a:t>Existența sumelor necesare în bugetul proiectului. </a:t>
            </a:r>
          </a:p>
          <a:p>
            <a:pPr marR="784225" lvl="1" indent="-342900" algn="just">
              <a:spcBef>
                <a:spcPts val="600"/>
              </a:spcBef>
              <a:buFont typeface="Wingdings"/>
              <a:buChar char=""/>
              <a:tabLst>
                <a:tab pos="355600" algn="l"/>
              </a:tabLst>
            </a:pPr>
            <a:r>
              <a:rPr lang="ro-RO" sz="2000" dirty="0">
                <a:latin typeface="Trebuchet MS"/>
                <a:cs typeface="Trebuchet MS"/>
              </a:rPr>
              <a:t>Documentele justificative suport (</a:t>
            </a:r>
            <a:r>
              <a:rPr lang="ro-RO" sz="2000" b="1" dirty="0">
                <a:effectLst>
                  <a:outerShdw blurRad="38100" dist="38100" dir="2700000" algn="tl">
                    <a:srgbClr val="000000">
                      <a:alpha val="43137"/>
                    </a:srgbClr>
                  </a:outerShdw>
                </a:effectLst>
                <a:latin typeface="Trebuchet MS"/>
                <a:cs typeface="Trebuchet MS"/>
              </a:rPr>
              <a:t>integralitatea și corectitudinea acestora</a:t>
            </a:r>
            <a:r>
              <a:rPr lang="ro-RO" sz="2000" dirty="0">
                <a:latin typeface="Trebuchet MS"/>
                <a:cs typeface="Trebuchet MS"/>
              </a:rPr>
              <a:t>);</a:t>
            </a:r>
          </a:p>
          <a:p>
            <a:pPr marR="784225" lvl="1" indent="-342900" algn="just">
              <a:spcBef>
                <a:spcPts val="600"/>
              </a:spcBef>
              <a:buFont typeface="Wingdings"/>
              <a:buChar char=""/>
              <a:tabLst>
                <a:tab pos="355600" algn="l"/>
              </a:tabLst>
            </a:pPr>
            <a:r>
              <a:rPr lang="ro-RO" sz="2000" dirty="0">
                <a:latin typeface="Trebuchet MS"/>
                <a:cs typeface="Trebuchet MS"/>
              </a:rPr>
              <a:t>Verificarea la fața locului că lucrările au fost executate, bunurile livrate, serviciile prestate;</a:t>
            </a:r>
            <a:endParaRPr lang="vi-VN" sz="2000" dirty="0">
              <a:latin typeface="Trebuchet MS"/>
              <a:cs typeface="Trebuchet MS"/>
            </a:endParaRPr>
          </a:p>
          <a:p>
            <a:pPr marR="784225" lvl="1" indent="-342900" algn="just">
              <a:spcBef>
                <a:spcPts val="600"/>
              </a:spcBef>
              <a:buFont typeface="Wingdings"/>
              <a:buChar char=""/>
              <a:tabLst>
                <a:tab pos="355600" algn="l"/>
              </a:tabLst>
            </a:pPr>
            <a:r>
              <a:rPr lang="ro-RO" sz="2000" dirty="0">
                <a:latin typeface="Trebuchet MS"/>
                <a:cs typeface="Trebuchet MS"/>
              </a:rPr>
              <a:t>Să fie respectate termenele de decontare/plată (90 zile calendaristice/ 3 luni/ 5 zile lucrătoare/ 10 zile lucrătoare);</a:t>
            </a:r>
          </a:p>
          <a:p>
            <a:pPr marR="784225" lvl="1" indent="-342900" algn="just">
              <a:spcBef>
                <a:spcPts val="600"/>
              </a:spcBef>
              <a:buFont typeface="Wingdings" pitchFamily="2" charset="2"/>
              <a:buChar char="§"/>
              <a:tabLst>
                <a:tab pos="355600" algn="l"/>
              </a:tabLst>
            </a:pPr>
            <a:r>
              <a:rPr lang="ro-RO" sz="2000" b="1" dirty="0">
                <a:latin typeface="Trebuchet MS"/>
                <a:cs typeface="Trebuchet MS"/>
              </a:rPr>
              <a:t>Să fie plătite prin transfer bancar</a:t>
            </a:r>
            <a:r>
              <a:rPr lang="ro-RO" sz="2000" dirty="0">
                <a:latin typeface="Trebuchet MS"/>
                <a:cs typeface="Trebuchet MS"/>
              </a:rPr>
              <a:t>.</a:t>
            </a:r>
          </a:p>
        </p:txBody>
      </p:sp>
    </p:spTree>
    <p:extLst>
      <p:ext uri="{BB962C8B-B14F-4D97-AF65-F5344CB8AC3E}">
        <p14:creationId xmlns:p14="http://schemas.microsoft.com/office/powerpoint/2010/main" val="40780272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lnSpc>
                <a:spcPct val="100000"/>
              </a:lnSpc>
            </a:pPr>
            <a:r>
              <a:rPr lang="ro-RO" sz="2500" spc="-175" dirty="0">
                <a:solidFill>
                  <a:schemeClr val="tx2">
                    <a:lumMod val="75000"/>
                  </a:schemeClr>
                </a:solidFill>
                <a:effectLst>
                  <a:outerShdw blurRad="38100" dist="38100" dir="2700000" algn="tl">
                    <a:srgbClr val="000000">
                      <a:alpha val="43137"/>
                    </a:srgbClr>
                  </a:outerShdw>
                </a:effectLst>
              </a:rPr>
              <a:t>Documente justificative</a:t>
            </a:r>
            <a:endParaRPr sz="2500" dirty="0">
              <a:solidFill>
                <a:schemeClr val="tx2">
                  <a:lumMod val="75000"/>
                </a:schemeClr>
              </a:solidFill>
              <a:effectLst>
                <a:outerShdw blurRad="38100" dist="38100" dir="2700000" algn="tl">
                  <a:srgbClr val="000000">
                    <a:alpha val="43137"/>
                  </a:srgbClr>
                </a:outerShdw>
              </a:effectLst>
            </a:endParaRPr>
          </a:p>
        </p:txBody>
      </p:sp>
      <p:sp>
        <p:nvSpPr>
          <p:cNvPr id="4" name="object 4"/>
          <p:cNvSpPr txBox="1"/>
          <p:nvPr/>
        </p:nvSpPr>
        <p:spPr>
          <a:xfrm>
            <a:off x="535940" y="1428353"/>
            <a:ext cx="8303260" cy="4333494"/>
          </a:xfrm>
          <a:prstGeom prst="rect">
            <a:avLst/>
          </a:prstGeom>
        </p:spPr>
        <p:txBody>
          <a:bodyPr vert="horz" wrap="square" lIns="0" tIns="0" rIns="0" bIns="0" rtlCol="0">
            <a:spAutoFit/>
          </a:bodyPr>
          <a:lstStyle/>
          <a:p>
            <a:pPr marR="784225" indent="-342900">
              <a:lnSpc>
                <a:spcPct val="108500"/>
              </a:lnSpc>
              <a:spcBef>
                <a:spcPts val="1200"/>
              </a:spcBef>
              <a:buFont typeface="Wingdings"/>
              <a:buChar char=""/>
              <a:tabLst>
                <a:tab pos="355600" algn="l"/>
              </a:tabLst>
            </a:pPr>
            <a:r>
              <a:rPr lang="ro-RO" sz="2000" dirty="0">
                <a:latin typeface="Trebuchet MS"/>
                <a:cs typeface="Trebuchet MS"/>
              </a:rPr>
              <a:t>P</a:t>
            </a:r>
            <a:r>
              <a:rPr lang="vi-VN" sz="2000" dirty="0">
                <a:latin typeface="Trebuchet MS"/>
                <a:cs typeface="Trebuchet MS"/>
              </a:rPr>
              <a:t>e Facturile și Ordinele de plată în original se va înscrie </a:t>
            </a:r>
            <a:r>
              <a:rPr lang="vi-VN" sz="2000" dirty="0">
                <a:solidFill>
                  <a:srgbClr val="0070C0"/>
                </a:solidFill>
                <a:latin typeface="Trebuchet MS"/>
                <a:cs typeface="Trebuchet MS"/>
              </a:rPr>
              <a:t>codul</a:t>
            </a:r>
            <a:r>
              <a:rPr lang="ro-RO" sz="2000" dirty="0">
                <a:solidFill>
                  <a:srgbClr val="0070C0"/>
                </a:solidFill>
                <a:latin typeface="Trebuchet MS"/>
                <a:cs typeface="Trebuchet MS"/>
              </a:rPr>
              <a:t> </a:t>
            </a:r>
            <a:r>
              <a:rPr lang="vi-VN" sz="2000" dirty="0">
                <a:solidFill>
                  <a:srgbClr val="0070C0"/>
                </a:solidFill>
                <a:latin typeface="Trebuchet MS"/>
                <a:cs typeface="Trebuchet MS"/>
              </a:rPr>
              <a:t>proiectului</a:t>
            </a:r>
            <a:r>
              <a:rPr lang="ro-RO" sz="2000" dirty="0">
                <a:solidFill>
                  <a:srgbClr val="0070C0"/>
                </a:solidFill>
                <a:latin typeface="Trebuchet MS"/>
                <a:cs typeface="Trebuchet MS"/>
              </a:rPr>
              <a:t>/numărul proiectului</a:t>
            </a:r>
            <a:r>
              <a:rPr lang="vi-VN" sz="2000" dirty="0">
                <a:solidFill>
                  <a:schemeClr val="tx2">
                    <a:lumMod val="60000"/>
                    <a:lumOff val="40000"/>
                  </a:schemeClr>
                </a:solidFill>
                <a:latin typeface="Trebuchet MS"/>
                <a:cs typeface="Trebuchet MS"/>
              </a:rPr>
              <a:t> </a:t>
            </a:r>
            <a:r>
              <a:rPr lang="vi-VN" sz="2000" dirty="0">
                <a:latin typeface="Trebuchet MS"/>
                <a:cs typeface="Trebuchet MS"/>
              </a:rPr>
              <a:t>şi menţiunea </a:t>
            </a:r>
            <a:r>
              <a:rPr lang="vi-VN" sz="2000" dirty="0">
                <a:solidFill>
                  <a:srgbClr val="0070C0"/>
                </a:solidFill>
                <a:latin typeface="Trebuchet MS"/>
                <a:cs typeface="Trebuchet MS"/>
              </a:rPr>
              <a:t>”Proiect finanţat</a:t>
            </a:r>
            <a:r>
              <a:rPr lang="ro-RO" sz="2000" dirty="0">
                <a:solidFill>
                  <a:srgbClr val="0070C0"/>
                </a:solidFill>
                <a:latin typeface="Trebuchet MS"/>
                <a:cs typeface="Trebuchet MS"/>
              </a:rPr>
              <a:t> </a:t>
            </a:r>
            <a:r>
              <a:rPr lang="vi-VN" sz="2000" dirty="0">
                <a:solidFill>
                  <a:srgbClr val="0070C0"/>
                </a:solidFill>
                <a:latin typeface="Trebuchet MS"/>
                <a:cs typeface="Trebuchet MS"/>
              </a:rPr>
              <a:t>din POR 2014-2020”</a:t>
            </a:r>
            <a:r>
              <a:rPr lang="vi-VN" sz="2000" dirty="0">
                <a:solidFill>
                  <a:schemeClr val="tx2">
                    <a:lumMod val="60000"/>
                    <a:lumOff val="40000"/>
                  </a:schemeClr>
                </a:solidFill>
                <a:latin typeface="Trebuchet MS"/>
                <a:cs typeface="Trebuchet MS"/>
              </a:rPr>
              <a:t> </a:t>
            </a:r>
          </a:p>
          <a:p>
            <a:pPr marR="784225" indent="-342900">
              <a:lnSpc>
                <a:spcPct val="108500"/>
              </a:lnSpc>
              <a:spcBef>
                <a:spcPts val="1200"/>
              </a:spcBef>
              <a:buFont typeface="Wingdings"/>
              <a:buChar char=""/>
              <a:tabLst>
                <a:tab pos="355600" algn="l"/>
              </a:tabLst>
            </a:pPr>
            <a:r>
              <a:rPr lang="ro-RO" sz="2000" dirty="0">
                <a:latin typeface="Trebuchet MS"/>
                <a:cs typeface="Trebuchet MS"/>
              </a:rPr>
              <a:t>P</a:t>
            </a:r>
            <a:r>
              <a:rPr lang="vi-VN" sz="2000" dirty="0">
                <a:latin typeface="Trebuchet MS"/>
                <a:cs typeface="Trebuchet MS"/>
              </a:rPr>
              <a:t>e facturile în original se va aplica menţiunea </a:t>
            </a:r>
            <a:r>
              <a:rPr lang="vi-VN" sz="2000" dirty="0">
                <a:solidFill>
                  <a:srgbClr val="0070C0"/>
                </a:solidFill>
                <a:latin typeface="Trebuchet MS"/>
                <a:cs typeface="Trebuchet MS"/>
              </a:rPr>
              <a:t>„Bun de plat</a:t>
            </a:r>
            <a:r>
              <a:rPr lang="ro-RO" sz="2000" dirty="0">
                <a:solidFill>
                  <a:srgbClr val="0070C0"/>
                </a:solidFill>
                <a:latin typeface="Trebuchet MS"/>
                <a:cs typeface="Trebuchet MS"/>
              </a:rPr>
              <a:t>ă</a:t>
            </a:r>
            <a:r>
              <a:rPr lang="vi-VN" sz="2000" dirty="0">
                <a:solidFill>
                  <a:srgbClr val="0070C0"/>
                </a:solidFill>
                <a:latin typeface="Trebuchet MS"/>
                <a:cs typeface="Trebuchet MS"/>
              </a:rPr>
              <a:t>” </a:t>
            </a:r>
            <a:r>
              <a:rPr lang="vi-VN" sz="2000" dirty="0">
                <a:latin typeface="Trebuchet MS"/>
                <a:cs typeface="Trebuchet MS"/>
              </a:rPr>
              <a:t>şi </a:t>
            </a:r>
            <a:r>
              <a:rPr lang="vi-VN" sz="2000" dirty="0">
                <a:solidFill>
                  <a:srgbClr val="0070C0"/>
                </a:solidFill>
                <a:latin typeface="Trebuchet MS"/>
                <a:cs typeface="Trebuchet MS"/>
              </a:rPr>
              <a:t>“Factura a fost inclusă în Cererea de rambursare (sau cererea de plată) nr. …./……. </a:t>
            </a:r>
            <a:r>
              <a:rPr lang="vi-VN" sz="2000" dirty="0">
                <a:latin typeface="Trebuchet MS"/>
                <a:cs typeface="Trebuchet MS"/>
              </a:rPr>
              <a:t>, iar în cazul facturilor plătite / acceptate la plată </a:t>
            </a:r>
            <a:r>
              <a:rPr lang="vi-VN" sz="2000" b="1" dirty="0">
                <a:latin typeface="Trebuchet MS"/>
                <a:cs typeface="Trebuchet MS"/>
              </a:rPr>
              <a:t>parțial </a:t>
            </a:r>
            <a:r>
              <a:rPr lang="vi-VN" sz="2000" dirty="0">
                <a:latin typeface="Trebuchet MS"/>
                <a:cs typeface="Trebuchet MS"/>
              </a:rPr>
              <a:t>se va menționa  “Factura a fost inclusă în Cererea de rambursare (sau cererea de plată) nr. …./……. </a:t>
            </a:r>
            <a:r>
              <a:rPr lang="vi-VN" sz="2000" dirty="0">
                <a:solidFill>
                  <a:srgbClr val="0070C0"/>
                </a:solidFill>
                <a:latin typeface="Trebuchet MS"/>
                <a:cs typeface="Trebuchet MS"/>
              </a:rPr>
              <a:t>pentru suma de… lei</a:t>
            </a:r>
            <a:endParaRPr lang="ro-RO" sz="2000" dirty="0">
              <a:solidFill>
                <a:srgbClr val="0070C0"/>
              </a:solidFill>
              <a:latin typeface="Trebuchet MS"/>
              <a:cs typeface="Trebuchet MS"/>
            </a:endParaRPr>
          </a:p>
          <a:p>
            <a:pPr marR="784225" indent="-342900">
              <a:lnSpc>
                <a:spcPct val="108500"/>
              </a:lnSpc>
              <a:spcBef>
                <a:spcPts val="1200"/>
              </a:spcBef>
              <a:buFont typeface="Wingdings"/>
              <a:buChar char=""/>
              <a:tabLst>
                <a:tab pos="355600" algn="l"/>
              </a:tabLst>
            </a:pPr>
            <a:r>
              <a:rPr lang="vi-VN" sz="2000" dirty="0">
                <a:latin typeface="Trebuchet MS"/>
                <a:cs typeface="Trebuchet MS"/>
              </a:rPr>
              <a:t>Factura trebuie să fie explicită: să facă referire la situația de plată/ serviciul prestat în perioada…./bunurile furnizate și la contractul comercial / actul adițional prin care s-au achiziționat</a:t>
            </a:r>
          </a:p>
        </p:txBody>
      </p:sp>
      <p:sp>
        <p:nvSpPr>
          <p:cNvPr id="5" name="TextBox 4"/>
          <p:cNvSpPr txBox="1"/>
          <p:nvPr/>
        </p:nvSpPr>
        <p:spPr>
          <a:xfrm>
            <a:off x="762000" y="838200"/>
            <a:ext cx="7901940" cy="461665"/>
          </a:xfrm>
          <a:prstGeom prst="rect">
            <a:avLst/>
          </a:prstGeom>
          <a:noFill/>
        </p:spPr>
        <p:txBody>
          <a:bodyPr wrap="square" rtlCol="0">
            <a:spAutoFit/>
          </a:bodyPr>
          <a:lstStyle/>
          <a:p>
            <a:r>
              <a:rPr lang="ro-RO" sz="2400" b="1" dirty="0">
                <a:solidFill>
                  <a:schemeClr val="tx2">
                    <a:lumMod val="75000"/>
                  </a:schemeClr>
                </a:solidFill>
                <a:effectLst>
                  <a:outerShdw blurRad="38100" dist="38100" dir="2700000" algn="tl">
                    <a:srgbClr val="000000">
                      <a:alpha val="43137"/>
                    </a:srgbClr>
                  </a:outerShdw>
                </a:effectLst>
              </a:rPr>
              <a:t>Documentele financiare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lnSpc>
                <a:spcPct val="100000"/>
              </a:lnSpc>
            </a:pPr>
            <a:r>
              <a:rPr lang="ro-RO" sz="2500" spc="-175" dirty="0">
                <a:solidFill>
                  <a:schemeClr val="tx2">
                    <a:lumMod val="75000"/>
                  </a:schemeClr>
                </a:solidFill>
                <a:effectLst>
                  <a:outerShdw blurRad="38100" dist="38100" dir="2700000" algn="tl">
                    <a:srgbClr val="000000">
                      <a:alpha val="43137"/>
                    </a:srgbClr>
                  </a:outerShdw>
                </a:effectLst>
              </a:rPr>
              <a:t>Documente justificative</a:t>
            </a:r>
            <a:endParaRPr sz="2500" dirty="0">
              <a:solidFill>
                <a:schemeClr val="tx2">
                  <a:lumMod val="75000"/>
                </a:schemeClr>
              </a:solidFill>
            </a:endParaRPr>
          </a:p>
        </p:txBody>
      </p:sp>
      <p:sp>
        <p:nvSpPr>
          <p:cNvPr id="3" name="Rectangle: Rounded Corners 2">
            <a:extLst>
              <a:ext uri="{FF2B5EF4-FFF2-40B4-BE49-F238E27FC236}">
                <a16:creationId xmlns="" xmlns:a16="http://schemas.microsoft.com/office/drawing/2014/main" id="{D685D9E6-F05B-4CDE-8A01-A28539CCDCD5}"/>
              </a:ext>
            </a:extLst>
          </p:cNvPr>
          <p:cNvSpPr/>
          <p:nvPr/>
        </p:nvSpPr>
        <p:spPr>
          <a:xfrm>
            <a:off x="546303" y="4343400"/>
            <a:ext cx="7911897" cy="10668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4" name="object 4"/>
          <p:cNvSpPr txBox="1"/>
          <p:nvPr/>
        </p:nvSpPr>
        <p:spPr>
          <a:xfrm>
            <a:off x="546303" y="762000"/>
            <a:ext cx="8303260" cy="5158335"/>
          </a:xfrm>
          <a:prstGeom prst="rect">
            <a:avLst/>
          </a:prstGeom>
        </p:spPr>
        <p:txBody>
          <a:bodyPr vert="horz" wrap="square" lIns="0" tIns="0" rIns="0" bIns="0" rtlCol="0">
            <a:spAutoFit/>
          </a:bodyPr>
          <a:lstStyle/>
          <a:p>
            <a:pPr marR="784225" indent="-342900">
              <a:lnSpc>
                <a:spcPct val="108500"/>
              </a:lnSpc>
              <a:spcBef>
                <a:spcPts val="1200"/>
              </a:spcBef>
              <a:buFont typeface="Wingdings"/>
              <a:buChar char=""/>
              <a:tabLst>
                <a:tab pos="355600" algn="l"/>
              </a:tabLst>
            </a:pPr>
            <a:r>
              <a:rPr lang="ro-RO" sz="2000" dirty="0">
                <a:solidFill>
                  <a:srgbClr val="FF0000"/>
                </a:solidFill>
                <a:latin typeface="Trebuchet MS"/>
                <a:cs typeface="Trebuchet MS"/>
              </a:rPr>
              <a:t>Se vor emite facturi separate pentru cheltuielile aferente contractului comercial inițial și cheltuieli aferente actelor adiționale.</a:t>
            </a:r>
          </a:p>
          <a:p>
            <a:pPr marR="784225" indent="-342900">
              <a:lnSpc>
                <a:spcPct val="108500"/>
              </a:lnSpc>
              <a:spcBef>
                <a:spcPts val="1200"/>
              </a:spcBef>
              <a:buFont typeface="Wingdings"/>
              <a:buChar char=""/>
              <a:tabLst>
                <a:tab pos="355600" algn="l"/>
              </a:tabLst>
            </a:pPr>
            <a:r>
              <a:rPr lang="ro-RO" sz="2000" dirty="0">
                <a:latin typeface="Trebuchet MS"/>
                <a:cs typeface="Trebuchet MS"/>
              </a:rPr>
              <a:t>Documentele care atestă înregistrarea în contabilitate care trebuie transmise la cererile de rambursare sunt: </a:t>
            </a:r>
            <a:r>
              <a:rPr lang="vi-VN" sz="2000" dirty="0">
                <a:solidFill>
                  <a:srgbClr val="0070C0"/>
                </a:solidFill>
                <a:latin typeface="Trebuchet MS"/>
                <a:cs typeface="Trebuchet MS"/>
              </a:rPr>
              <a:t>Registrul jurnal, fișe de cont/ note contabile, fișe ale mijloacelor fixe, registrul numerelor de inventar, balanța de verificare analitică</a:t>
            </a:r>
            <a:r>
              <a:rPr lang="vi-VN" sz="2000" dirty="0">
                <a:latin typeface="Trebuchet MS"/>
                <a:cs typeface="Trebuchet MS"/>
              </a:rPr>
              <a:t>. Acestea trebuie ștampilate și semnate cu </a:t>
            </a:r>
            <a:r>
              <a:rPr lang="vi-VN" sz="2000" i="1" dirty="0">
                <a:latin typeface="Trebuchet MS"/>
                <a:cs typeface="Trebuchet MS"/>
              </a:rPr>
              <a:t>nume menționat în clar</a:t>
            </a:r>
            <a:r>
              <a:rPr lang="vi-VN" sz="2000" dirty="0">
                <a:latin typeface="Trebuchet MS"/>
                <a:cs typeface="Trebuchet MS"/>
              </a:rPr>
              <a:t>, de persoanele care au responsabilități în structura beneficiarului.</a:t>
            </a:r>
            <a:endParaRPr lang="ro-RO" sz="2000" dirty="0">
              <a:latin typeface="Trebuchet MS"/>
              <a:cs typeface="Trebuchet MS"/>
            </a:endParaRPr>
          </a:p>
          <a:p>
            <a:pPr marR="784225" indent="-342900">
              <a:lnSpc>
                <a:spcPct val="108500"/>
              </a:lnSpc>
              <a:spcBef>
                <a:spcPts val="1200"/>
              </a:spcBef>
              <a:buFont typeface="Wingdings"/>
              <a:buChar char=""/>
              <a:tabLst>
                <a:tab pos="355600" algn="l"/>
              </a:tabLst>
            </a:pPr>
            <a:r>
              <a:rPr lang="ro-RO" sz="2000" dirty="0">
                <a:latin typeface="Trebuchet MS"/>
                <a:cs typeface="Trebuchet MS"/>
              </a:rPr>
              <a:t>În cazul contabilității în partidă simplă se vor prezenta:</a:t>
            </a:r>
            <a:r>
              <a:rPr lang="vi-VN" sz="2000" dirty="0">
                <a:solidFill>
                  <a:srgbClr val="0070C0"/>
                </a:solidFill>
                <a:latin typeface="Trebuchet MS"/>
                <a:cs typeface="Trebuchet MS"/>
              </a:rPr>
              <a:t> Registrul jurnal, fișe </a:t>
            </a:r>
            <a:r>
              <a:rPr lang="ro-RO" sz="2000" dirty="0">
                <a:solidFill>
                  <a:srgbClr val="0070C0"/>
                </a:solidFill>
                <a:latin typeface="Trebuchet MS"/>
                <a:cs typeface="Trebuchet MS"/>
              </a:rPr>
              <a:t>pentru operațiuni diverse</a:t>
            </a:r>
            <a:r>
              <a:rPr lang="vi-VN" sz="2000" dirty="0">
                <a:solidFill>
                  <a:srgbClr val="0070C0"/>
                </a:solidFill>
                <a:latin typeface="Trebuchet MS"/>
                <a:cs typeface="Trebuchet MS"/>
              </a:rPr>
              <a:t>, </a:t>
            </a:r>
            <a:r>
              <a:rPr lang="ro-RO" sz="2000" dirty="0">
                <a:solidFill>
                  <a:srgbClr val="0070C0"/>
                </a:solidFill>
                <a:latin typeface="Trebuchet MS"/>
                <a:cs typeface="Trebuchet MS"/>
              </a:rPr>
              <a:t>situația soldurilor A/P, fișe ale mijloacelor fixe</a:t>
            </a:r>
          </a:p>
          <a:p>
            <a:pPr marR="784225" indent="-342900">
              <a:lnSpc>
                <a:spcPct val="108500"/>
              </a:lnSpc>
              <a:spcBef>
                <a:spcPts val="1200"/>
              </a:spcBef>
              <a:buFont typeface="Wingdings"/>
              <a:buChar char=""/>
              <a:tabLst>
                <a:tab pos="355600" algn="l"/>
              </a:tabLst>
            </a:pPr>
            <a:r>
              <a:rPr lang="ro-RO" sz="2000" dirty="0">
                <a:solidFill>
                  <a:srgbClr val="FF0000"/>
                </a:solidFill>
                <a:latin typeface="Trebuchet MS"/>
                <a:cs typeface="Trebuchet MS"/>
              </a:rPr>
              <a:t>o codificare contabilă distinctă pentru proiect </a:t>
            </a:r>
          </a:p>
        </p:txBody>
      </p:sp>
    </p:spTree>
    <p:extLst>
      <p:ext uri="{BB962C8B-B14F-4D97-AF65-F5344CB8AC3E}">
        <p14:creationId xmlns:p14="http://schemas.microsoft.com/office/powerpoint/2010/main" val="196277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lnSpc>
                <a:spcPct val="100000"/>
              </a:lnSpc>
            </a:pPr>
            <a:r>
              <a:rPr lang="ro-RO" sz="2500" spc="-175" dirty="0">
                <a:solidFill>
                  <a:schemeClr val="tx2">
                    <a:lumMod val="75000"/>
                  </a:schemeClr>
                </a:solidFill>
                <a:effectLst>
                  <a:outerShdw blurRad="38100" dist="38100" dir="2700000" algn="tl">
                    <a:srgbClr val="000000">
                      <a:alpha val="43137"/>
                    </a:srgbClr>
                  </a:outerShdw>
                </a:effectLst>
              </a:rPr>
              <a:t>Documente justificative</a:t>
            </a:r>
            <a:endParaRPr sz="2500" dirty="0">
              <a:solidFill>
                <a:schemeClr val="tx2">
                  <a:lumMod val="75000"/>
                </a:schemeClr>
              </a:solidFill>
            </a:endParaRPr>
          </a:p>
        </p:txBody>
      </p:sp>
      <p:sp>
        <p:nvSpPr>
          <p:cNvPr id="4" name="object 4"/>
          <p:cNvSpPr txBox="1"/>
          <p:nvPr/>
        </p:nvSpPr>
        <p:spPr>
          <a:xfrm>
            <a:off x="762000" y="1094400"/>
            <a:ext cx="8216696" cy="4970591"/>
          </a:xfrm>
          <a:prstGeom prst="rect">
            <a:avLst/>
          </a:prstGeom>
        </p:spPr>
        <p:txBody>
          <a:bodyPr vert="horz" wrap="square" lIns="0" tIns="0" rIns="0" bIns="0" rtlCol="0">
            <a:spAutoFit/>
          </a:bodyPr>
          <a:lstStyle/>
          <a:p>
            <a:pPr marL="342900" indent="-342900">
              <a:spcBef>
                <a:spcPts val="600"/>
              </a:spcBef>
              <a:buFont typeface="Wingdings" pitchFamily="2" charset="2"/>
              <a:buChar char="§"/>
            </a:pPr>
            <a:r>
              <a:rPr lang="vi-VN" dirty="0">
                <a:latin typeface="Trebuchet MS" pitchFamily="34" charset="0"/>
              </a:rPr>
              <a:t>copi</a:t>
            </a:r>
            <a:r>
              <a:rPr lang="ro-RO" dirty="0">
                <a:latin typeface="Trebuchet MS" pitchFamily="34" charset="0"/>
              </a:rPr>
              <a:t>i</a:t>
            </a:r>
            <a:r>
              <a:rPr lang="vi-VN" dirty="0">
                <a:latin typeface="Trebuchet MS" pitchFamily="34" charset="0"/>
              </a:rPr>
              <a:t> după contractul încheiat de beneficiar şi actele adiţionale pentru care se solicită plata sau rambursarea cheltuielilor în cererea curentă;</a:t>
            </a:r>
            <a:endParaRPr lang="ro-RO" dirty="0">
              <a:latin typeface="Trebuchet MS" pitchFamily="34" charset="0"/>
            </a:endParaRPr>
          </a:p>
          <a:p>
            <a:pPr marL="342900" indent="-342900">
              <a:spcBef>
                <a:spcPts val="600"/>
              </a:spcBef>
              <a:buFont typeface="Wingdings" pitchFamily="2" charset="2"/>
              <a:buChar char="§"/>
            </a:pPr>
            <a:r>
              <a:rPr lang="vi-VN" dirty="0">
                <a:latin typeface="Trebuchet MS" pitchFamily="34" charset="0"/>
              </a:rPr>
              <a:t>copie după Garanţia de avans (dacă este cazul)</a:t>
            </a:r>
            <a:r>
              <a:rPr lang="ro-RO" dirty="0">
                <a:latin typeface="Trebuchet MS" pitchFamily="34" charset="0"/>
              </a:rPr>
              <a:t> și Garanția de bună execuție;</a:t>
            </a:r>
          </a:p>
          <a:p>
            <a:pPr marL="342900" indent="-342900">
              <a:spcBef>
                <a:spcPts val="600"/>
              </a:spcBef>
              <a:buFont typeface="Wingdings" pitchFamily="2" charset="2"/>
              <a:buChar char="§"/>
            </a:pPr>
            <a:r>
              <a:rPr lang="vi-VN" dirty="0">
                <a:latin typeface="Trebuchet MS" pitchFamily="34" charset="0"/>
              </a:rPr>
              <a:t>copie după autorizaţia de construire (</a:t>
            </a:r>
            <a:r>
              <a:rPr lang="vi-VN" dirty="0">
                <a:solidFill>
                  <a:srgbClr val="0070C0"/>
                </a:solidFill>
                <a:latin typeface="Trebuchet MS" pitchFamily="34" charset="0"/>
              </a:rPr>
              <a:t>se ataşează numai la prima cerere de plată/ rambursare în care se decontează lucrări</a:t>
            </a:r>
            <a:r>
              <a:rPr lang="vi-VN" dirty="0">
                <a:latin typeface="Trebuchet MS" pitchFamily="34" charset="0"/>
              </a:rPr>
              <a:t>);</a:t>
            </a:r>
            <a:endParaRPr lang="ro-RO" dirty="0">
              <a:latin typeface="Trebuchet MS" pitchFamily="34" charset="0"/>
            </a:endParaRPr>
          </a:p>
          <a:p>
            <a:pPr marL="342900" indent="-342900">
              <a:spcBef>
                <a:spcPts val="600"/>
              </a:spcBef>
              <a:buFont typeface="Wingdings" pitchFamily="2" charset="2"/>
              <a:buChar char="§"/>
            </a:pPr>
            <a:r>
              <a:rPr lang="vi-VN" dirty="0">
                <a:latin typeface="Trebuchet MS" pitchFamily="34" charset="0"/>
              </a:rPr>
              <a:t>copie după Programul de urmărire şi control al calităţii lucrărilor </a:t>
            </a:r>
            <a:r>
              <a:rPr lang="ro-RO" dirty="0">
                <a:latin typeface="Trebuchet MS" pitchFamily="34" charset="0"/>
              </a:rPr>
              <a:t>a</a:t>
            </a:r>
            <a:r>
              <a:rPr lang="vi-VN" dirty="0">
                <a:latin typeface="Trebuchet MS" pitchFamily="34" charset="0"/>
              </a:rPr>
              <a:t>viz</a:t>
            </a:r>
            <a:r>
              <a:rPr lang="ro-RO" dirty="0">
                <a:latin typeface="Trebuchet MS" pitchFamily="34" charset="0"/>
              </a:rPr>
              <a:t>at de</a:t>
            </a:r>
            <a:r>
              <a:rPr lang="vi-VN" dirty="0">
                <a:latin typeface="Trebuchet MS" pitchFamily="34" charset="0"/>
              </a:rPr>
              <a:t> ISC;</a:t>
            </a:r>
          </a:p>
          <a:p>
            <a:pPr marL="342900" indent="-342900">
              <a:spcBef>
                <a:spcPts val="600"/>
              </a:spcBef>
              <a:buFont typeface="Wingdings" pitchFamily="2" charset="2"/>
              <a:buChar char="§"/>
            </a:pPr>
            <a:r>
              <a:rPr lang="vi-VN" dirty="0">
                <a:latin typeface="Trebuchet MS" pitchFamily="34" charset="0"/>
              </a:rPr>
              <a:t>copie după procesul verbal de predare-primire a amplasamentului şi a bornelor de reper (</a:t>
            </a:r>
            <a:r>
              <a:rPr lang="vi-VN" dirty="0">
                <a:solidFill>
                  <a:srgbClr val="0070C0"/>
                </a:solidFill>
                <a:latin typeface="Trebuchet MS" pitchFamily="34" charset="0"/>
              </a:rPr>
              <a:t>se ataşează la prima cerere de plată/ rambursare în care se decontează lucrări</a:t>
            </a:r>
            <a:r>
              <a:rPr lang="vi-VN" dirty="0">
                <a:latin typeface="Trebuchet MS" pitchFamily="34" charset="0"/>
              </a:rPr>
              <a:t>);</a:t>
            </a:r>
            <a:endParaRPr lang="ro-RO" dirty="0">
              <a:latin typeface="Trebuchet MS" pitchFamily="34" charset="0"/>
            </a:endParaRPr>
          </a:p>
          <a:p>
            <a:pPr marL="342900" indent="-342900">
              <a:spcBef>
                <a:spcPts val="600"/>
              </a:spcBef>
              <a:buFont typeface="Wingdings" pitchFamily="2" charset="2"/>
              <a:buChar char="§"/>
            </a:pPr>
            <a:r>
              <a:rPr lang="vi-VN" dirty="0">
                <a:latin typeface="Trebuchet MS" pitchFamily="34" charset="0"/>
              </a:rPr>
              <a:t>copie după autorizaţia dirigintelui de şantier;</a:t>
            </a:r>
          </a:p>
          <a:p>
            <a:pPr marL="342900" indent="-342900">
              <a:spcBef>
                <a:spcPts val="600"/>
              </a:spcBef>
              <a:buFont typeface="Wingdings" pitchFamily="2" charset="2"/>
              <a:buChar char="§"/>
            </a:pPr>
            <a:r>
              <a:rPr lang="vi-VN" dirty="0">
                <a:latin typeface="Trebuchet MS" pitchFamily="34" charset="0"/>
              </a:rPr>
              <a:t>copie după Ordinul de ȋncepere a lucrărilor (</a:t>
            </a:r>
            <a:r>
              <a:rPr lang="vi-VN" dirty="0">
                <a:solidFill>
                  <a:srgbClr val="0070C0"/>
                </a:solidFill>
                <a:latin typeface="Trebuchet MS" pitchFamily="34" charset="0"/>
              </a:rPr>
              <a:t>se ataşează la prima cerere de plată/ rambursare în care se decontează lucrări</a:t>
            </a:r>
            <a:r>
              <a:rPr lang="vi-VN" dirty="0">
                <a:latin typeface="Trebuchet MS" pitchFamily="34" charset="0"/>
              </a:rPr>
              <a:t>);</a:t>
            </a:r>
          </a:p>
          <a:p>
            <a:pPr marL="342900" indent="-342900">
              <a:spcBef>
                <a:spcPts val="600"/>
              </a:spcBef>
              <a:buFont typeface="Wingdings" pitchFamily="2" charset="2"/>
              <a:buChar char="§"/>
            </a:pPr>
            <a:r>
              <a:rPr lang="vi-VN" dirty="0">
                <a:latin typeface="Trebuchet MS" pitchFamily="34" charset="0"/>
              </a:rPr>
              <a:t>copie după comunicarea privind începerea execuţiei lucrărilor (</a:t>
            </a:r>
            <a:r>
              <a:rPr lang="vi-VN" dirty="0">
                <a:solidFill>
                  <a:srgbClr val="0070C0"/>
                </a:solidFill>
                <a:latin typeface="Trebuchet MS" pitchFamily="34" charset="0"/>
              </a:rPr>
              <a:t>se ataşează la prima cerere de plată/ rambursare în care se decontează lucrări</a:t>
            </a:r>
            <a:r>
              <a:rPr lang="vi-VN" dirty="0">
                <a:latin typeface="Trebuchet MS" pitchFamily="34" charset="0"/>
              </a:rPr>
              <a:t>)</a:t>
            </a:r>
          </a:p>
        </p:txBody>
      </p:sp>
      <p:sp>
        <p:nvSpPr>
          <p:cNvPr id="5" name="TextBox 4"/>
          <p:cNvSpPr txBox="1"/>
          <p:nvPr/>
        </p:nvSpPr>
        <p:spPr>
          <a:xfrm>
            <a:off x="762000" y="627882"/>
            <a:ext cx="7901940" cy="461665"/>
          </a:xfrm>
          <a:prstGeom prst="rect">
            <a:avLst/>
          </a:prstGeom>
          <a:noFill/>
        </p:spPr>
        <p:txBody>
          <a:bodyPr wrap="square" rtlCol="0">
            <a:spAutoFit/>
          </a:bodyPr>
          <a:lstStyle/>
          <a:p>
            <a:r>
              <a:rPr lang="ro-RO" sz="2400" b="1" dirty="0">
                <a:solidFill>
                  <a:schemeClr val="tx2">
                    <a:lumMod val="75000"/>
                  </a:schemeClr>
                </a:solidFill>
                <a:effectLst>
                  <a:outerShdw blurRad="38100" dist="38100" dir="2700000" algn="tl">
                    <a:srgbClr val="000000">
                      <a:alpha val="43137"/>
                    </a:srgbClr>
                  </a:outerShdw>
                </a:effectLst>
              </a:rPr>
              <a:t>Pentru contractele de lucrări</a:t>
            </a:r>
          </a:p>
        </p:txBody>
      </p:sp>
    </p:spTree>
    <p:extLst>
      <p:ext uri="{BB962C8B-B14F-4D97-AF65-F5344CB8AC3E}">
        <p14:creationId xmlns:p14="http://schemas.microsoft.com/office/powerpoint/2010/main" val="8599499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lnSpc>
                <a:spcPct val="100000"/>
              </a:lnSpc>
            </a:pPr>
            <a:r>
              <a:rPr lang="ro-RO" sz="2500" spc="-175" dirty="0">
                <a:solidFill>
                  <a:schemeClr val="tx2">
                    <a:lumMod val="75000"/>
                  </a:schemeClr>
                </a:solidFill>
                <a:effectLst>
                  <a:outerShdw blurRad="38100" dist="38100" dir="2700000" algn="tl">
                    <a:srgbClr val="000000">
                      <a:alpha val="43137"/>
                    </a:srgbClr>
                  </a:outerShdw>
                </a:effectLst>
              </a:rPr>
              <a:t>Documente justificative</a:t>
            </a:r>
            <a:endParaRPr sz="2500" dirty="0">
              <a:solidFill>
                <a:schemeClr val="tx2">
                  <a:lumMod val="75000"/>
                </a:schemeClr>
              </a:solidFill>
            </a:endParaRPr>
          </a:p>
        </p:txBody>
      </p:sp>
      <p:sp>
        <p:nvSpPr>
          <p:cNvPr id="4" name="object 4"/>
          <p:cNvSpPr txBox="1"/>
          <p:nvPr/>
        </p:nvSpPr>
        <p:spPr>
          <a:xfrm>
            <a:off x="762000" y="838200"/>
            <a:ext cx="8216696" cy="4770537"/>
          </a:xfrm>
          <a:prstGeom prst="rect">
            <a:avLst/>
          </a:prstGeom>
        </p:spPr>
        <p:txBody>
          <a:bodyPr vert="horz" wrap="square" lIns="0" tIns="0" rIns="0" bIns="0" rtlCol="0">
            <a:spAutoFit/>
          </a:bodyPr>
          <a:lstStyle/>
          <a:p>
            <a:pPr marL="342900" indent="-342900">
              <a:spcBef>
                <a:spcPts val="600"/>
              </a:spcBef>
              <a:buFont typeface="Wingdings" pitchFamily="2" charset="2"/>
              <a:buChar char="§"/>
            </a:pPr>
            <a:r>
              <a:rPr lang="vi-VN" dirty="0">
                <a:latin typeface="Trebuchet MS" pitchFamily="34" charset="0"/>
              </a:rPr>
              <a:t>copiile ordinelor de sistare şi de reîncepere a lucrărilor;</a:t>
            </a:r>
            <a:endParaRPr lang="ro-RO" dirty="0">
              <a:latin typeface="Trebuchet MS" pitchFamily="34" charset="0"/>
            </a:endParaRPr>
          </a:p>
          <a:p>
            <a:pPr marL="342900" indent="-342900">
              <a:spcBef>
                <a:spcPts val="600"/>
              </a:spcBef>
              <a:buFont typeface="Wingdings" pitchFamily="2" charset="2"/>
              <a:buChar char="§"/>
            </a:pPr>
            <a:r>
              <a:rPr lang="vi-VN" dirty="0">
                <a:latin typeface="Trebuchet MS" pitchFamily="34" charset="0"/>
              </a:rPr>
              <a:t>copia centralizatorului financiar al situaţiilor de lucrări cu devizele pe obiect ofertate. Acest centralizator trebuie semnat și ștampilat de constructor, dirigintele de șantier și beneficiar;</a:t>
            </a:r>
            <a:endParaRPr lang="ro-RO" dirty="0">
              <a:latin typeface="Trebuchet MS" pitchFamily="34" charset="0"/>
            </a:endParaRPr>
          </a:p>
          <a:p>
            <a:pPr marL="342900" indent="-342900">
              <a:spcBef>
                <a:spcPts val="600"/>
              </a:spcBef>
              <a:buFont typeface="Wingdings" pitchFamily="2" charset="2"/>
              <a:buChar char="§"/>
            </a:pPr>
            <a:r>
              <a:rPr lang="vi-VN" dirty="0">
                <a:latin typeface="Trebuchet MS" pitchFamily="34" charset="0"/>
              </a:rPr>
              <a:t>copii după situaţiile de lucrări pentru lucrările executate aferente fiecărei facturi, semnate de beneficiar, constructor şi diriginte de şantier;</a:t>
            </a:r>
            <a:endParaRPr lang="ro-RO" dirty="0">
              <a:latin typeface="Trebuchet MS" pitchFamily="34" charset="0"/>
            </a:endParaRPr>
          </a:p>
          <a:p>
            <a:pPr marL="342900" indent="-342900">
              <a:spcBef>
                <a:spcPts val="1200"/>
              </a:spcBef>
              <a:buFont typeface="Wingdings" pitchFamily="2" charset="2"/>
              <a:buChar char="§"/>
            </a:pPr>
            <a:r>
              <a:rPr lang="ro-RO" dirty="0">
                <a:solidFill>
                  <a:srgbClr val="FF0000"/>
                </a:solidFill>
                <a:latin typeface="Trebuchet MS" pitchFamily="34" charset="0"/>
              </a:rPr>
              <a:t>copii după atașamentele </a:t>
            </a:r>
            <a:r>
              <a:rPr lang="vi-VN" dirty="0">
                <a:solidFill>
                  <a:srgbClr val="FF0000"/>
                </a:solidFill>
                <a:latin typeface="Trebuchet MS" pitchFamily="34" charset="0"/>
              </a:rPr>
              <a:t>de lucrări</a:t>
            </a:r>
            <a:r>
              <a:rPr lang="vi-VN" dirty="0">
                <a:latin typeface="Trebuchet MS" pitchFamily="34" charset="0"/>
              </a:rPr>
              <a:t> –semnate și ștampilate de către dirigintele de șantier</a:t>
            </a:r>
          </a:p>
          <a:p>
            <a:pPr marL="342900" indent="-342900">
              <a:spcBef>
                <a:spcPts val="1200"/>
              </a:spcBef>
              <a:buFont typeface="Wingdings" pitchFamily="2" charset="2"/>
              <a:buChar char="§"/>
            </a:pPr>
            <a:r>
              <a:rPr lang="vi-VN" dirty="0">
                <a:solidFill>
                  <a:srgbClr val="FF0000"/>
                </a:solidFill>
                <a:latin typeface="Trebuchet MS" pitchFamily="34" charset="0"/>
              </a:rPr>
              <a:t>balanţa cantităţilor decontate pentru fiecare articol de deviz</a:t>
            </a:r>
            <a:r>
              <a:rPr lang="vi-VN" dirty="0">
                <a:latin typeface="Trebuchet MS" pitchFamily="34" charset="0"/>
              </a:rPr>
              <a:t>. Balanța cantităților trebuie să fie semnată de constructor, dirigintele de șantier și beneficiar.  </a:t>
            </a:r>
            <a:endParaRPr lang="vi-VN" sz="2000" dirty="0">
              <a:latin typeface="Trebuchet MS" pitchFamily="34" charset="0"/>
            </a:endParaRPr>
          </a:p>
          <a:p>
            <a:pPr marL="342900" indent="-342900">
              <a:spcBef>
                <a:spcPts val="600"/>
              </a:spcBef>
              <a:buFont typeface="Wingdings" pitchFamily="2" charset="2"/>
              <a:buChar char="§"/>
            </a:pPr>
            <a:r>
              <a:rPr lang="vi-VN" dirty="0">
                <a:latin typeface="Trebuchet MS" pitchFamily="34" charset="0"/>
              </a:rPr>
              <a:t>copiile notelor de constatare emise de dirigintele de şantier/ constructor şi dispoziţiile de şantier emise de proiectant şi semnate de beneficiar şi dirigintele de şantier;</a:t>
            </a:r>
          </a:p>
          <a:p>
            <a:pPr marL="342900" indent="-342900">
              <a:spcBef>
                <a:spcPts val="600"/>
              </a:spcBef>
              <a:buFont typeface="Wingdings" pitchFamily="2" charset="2"/>
              <a:buChar char="§"/>
            </a:pPr>
            <a:r>
              <a:rPr lang="vi-VN" dirty="0">
                <a:latin typeface="Trebuchet MS" pitchFamily="34" charset="0"/>
              </a:rPr>
              <a:t>evidenţa notelor de comandă suplimentară şi a notelor de renunţare</a:t>
            </a:r>
          </a:p>
        </p:txBody>
      </p:sp>
    </p:spTree>
    <p:extLst>
      <p:ext uri="{BB962C8B-B14F-4D97-AF65-F5344CB8AC3E}">
        <p14:creationId xmlns:p14="http://schemas.microsoft.com/office/powerpoint/2010/main" val="4532650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303" y="256646"/>
            <a:ext cx="8051393" cy="353943"/>
          </a:xfrm>
        </p:spPr>
        <p:txBody>
          <a:bodyPr/>
          <a:lstStyle/>
          <a:p>
            <a:r>
              <a:rPr lang="ro-RO" dirty="0"/>
              <a:t>Model orientativ Balanța cantităților</a:t>
            </a:r>
          </a:p>
        </p:txBody>
      </p:sp>
      <p:sp>
        <p:nvSpPr>
          <p:cNvPr id="3" name="Text Placeholder 2"/>
          <p:cNvSpPr>
            <a:spLocks noGrp="1"/>
          </p:cNvSpPr>
          <p:nvPr>
            <p:ph type="body" idx="1"/>
          </p:nvPr>
        </p:nvSpPr>
        <p:spPr/>
        <p:txBody>
          <a:bodyPr/>
          <a:lstStyle/>
          <a:p>
            <a:endParaRPr lang="ro-RO" dirty="0"/>
          </a:p>
        </p:txBody>
      </p:sp>
      <p:graphicFrame>
        <p:nvGraphicFramePr>
          <p:cNvPr id="5" name="Object 4"/>
          <p:cNvGraphicFramePr>
            <a:graphicFrameLocks noChangeAspect="1"/>
          </p:cNvGraphicFramePr>
          <p:nvPr>
            <p:extLst>
              <p:ext uri="{D42A27DB-BD31-4B8C-83A1-F6EECF244321}">
                <p14:modId xmlns:p14="http://schemas.microsoft.com/office/powerpoint/2010/main" val="3293489403"/>
              </p:ext>
            </p:extLst>
          </p:nvPr>
        </p:nvGraphicFramePr>
        <p:xfrm>
          <a:off x="685800" y="1371600"/>
          <a:ext cx="7848600" cy="3733800"/>
        </p:xfrm>
        <a:graphic>
          <a:graphicData uri="http://schemas.openxmlformats.org/presentationml/2006/ole">
            <mc:AlternateContent xmlns:mc="http://schemas.openxmlformats.org/markup-compatibility/2006">
              <mc:Choice xmlns:v="urn:schemas-microsoft-com:vml" Requires="v">
                <p:oleObj spid="_x0000_s2095" name="Document" r:id="rId3" imgW="6561298" imgH="3142043" progId="Word.Document.12">
                  <p:embed/>
                </p:oleObj>
              </mc:Choice>
              <mc:Fallback>
                <p:oleObj name="Document" r:id="rId3" imgW="6561298" imgH="3142043" progId="Word.Document.12">
                  <p:embed/>
                  <p:pic>
                    <p:nvPicPr>
                      <p:cNvPr id="0" name=""/>
                      <p:cNvPicPr/>
                      <p:nvPr/>
                    </p:nvPicPr>
                    <p:blipFill>
                      <a:blip r:embed="rId4"/>
                      <a:stretch>
                        <a:fillRect/>
                      </a:stretch>
                    </p:blipFill>
                    <p:spPr>
                      <a:xfrm>
                        <a:off x="685800" y="1371600"/>
                        <a:ext cx="7848600" cy="3733800"/>
                      </a:xfrm>
                      <a:prstGeom prst="rect">
                        <a:avLst/>
                      </a:prstGeom>
                    </p:spPr>
                  </p:pic>
                </p:oleObj>
              </mc:Fallback>
            </mc:AlternateContent>
          </a:graphicData>
        </a:graphic>
      </p:graphicFrame>
    </p:spTree>
    <p:extLst>
      <p:ext uri="{BB962C8B-B14F-4D97-AF65-F5344CB8AC3E}">
        <p14:creationId xmlns:p14="http://schemas.microsoft.com/office/powerpoint/2010/main" val="4011697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lnSpc>
                <a:spcPct val="100000"/>
              </a:lnSpc>
            </a:pPr>
            <a:r>
              <a:rPr lang="ro-RO" sz="2500" spc="-175" dirty="0">
                <a:solidFill>
                  <a:schemeClr val="tx2">
                    <a:lumMod val="75000"/>
                  </a:schemeClr>
                </a:solidFill>
                <a:effectLst>
                  <a:outerShdw blurRad="38100" dist="38100" dir="2700000" algn="tl">
                    <a:srgbClr val="000000">
                      <a:alpha val="43137"/>
                    </a:srgbClr>
                  </a:outerShdw>
                </a:effectLst>
              </a:rPr>
              <a:t>Documente justificative</a:t>
            </a:r>
            <a:endParaRPr sz="2500" dirty="0">
              <a:solidFill>
                <a:schemeClr val="tx2">
                  <a:lumMod val="75000"/>
                </a:schemeClr>
              </a:solidFill>
            </a:endParaRPr>
          </a:p>
        </p:txBody>
      </p:sp>
      <p:sp>
        <p:nvSpPr>
          <p:cNvPr id="5" name="TextBox 4"/>
          <p:cNvSpPr txBox="1"/>
          <p:nvPr/>
        </p:nvSpPr>
        <p:spPr>
          <a:xfrm>
            <a:off x="762000" y="838200"/>
            <a:ext cx="7901940" cy="461665"/>
          </a:xfrm>
          <a:prstGeom prst="rect">
            <a:avLst/>
          </a:prstGeom>
          <a:noFill/>
        </p:spPr>
        <p:txBody>
          <a:bodyPr wrap="square" rtlCol="0">
            <a:spAutoFit/>
          </a:bodyPr>
          <a:lstStyle/>
          <a:p>
            <a:r>
              <a:rPr lang="ro-RO" sz="2400" b="1" dirty="0">
                <a:solidFill>
                  <a:schemeClr val="tx2">
                    <a:lumMod val="75000"/>
                  </a:schemeClr>
                </a:solidFill>
                <a:effectLst>
                  <a:outerShdw blurRad="38100" dist="38100" dir="2700000" algn="tl">
                    <a:srgbClr val="000000">
                      <a:alpha val="43137"/>
                    </a:srgbClr>
                  </a:outerShdw>
                </a:effectLst>
              </a:rPr>
              <a:t>Pentru contractele de lucrări (3)</a:t>
            </a:r>
          </a:p>
        </p:txBody>
      </p:sp>
      <p:sp>
        <p:nvSpPr>
          <p:cNvPr id="3" name="TextBox 2"/>
          <p:cNvSpPr txBox="1"/>
          <p:nvPr/>
        </p:nvSpPr>
        <p:spPr>
          <a:xfrm>
            <a:off x="990600" y="1529834"/>
            <a:ext cx="7673340" cy="4001095"/>
          </a:xfrm>
          <a:prstGeom prst="rect">
            <a:avLst/>
          </a:prstGeom>
          <a:noFill/>
        </p:spPr>
        <p:txBody>
          <a:bodyPr wrap="square" rtlCol="0">
            <a:spAutoFit/>
          </a:bodyPr>
          <a:lstStyle/>
          <a:p>
            <a:pPr marL="342900" indent="-342900">
              <a:spcBef>
                <a:spcPts val="600"/>
              </a:spcBef>
              <a:buFont typeface="Wingdings" pitchFamily="2" charset="2"/>
              <a:buChar char="§"/>
            </a:pPr>
            <a:r>
              <a:rPr lang="vi-VN" dirty="0">
                <a:latin typeface="Trebuchet MS" pitchFamily="34" charset="0"/>
              </a:rPr>
              <a:t>copii ale proceselor verbale pe faze determinante;</a:t>
            </a:r>
          </a:p>
          <a:p>
            <a:pPr marL="342900" indent="-342900">
              <a:spcBef>
                <a:spcPts val="600"/>
              </a:spcBef>
              <a:buFont typeface="Wingdings" pitchFamily="2" charset="2"/>
              <a:buChar char="§"/>
            </a:pPr>
            <a:r>
              <a:rPr lang="vi-VN" dirty="0">
                <a:latin typeface="Trebuchet MS" pitchFamily="34" charset="0"/>
              </a:rPr>
              <a:t>copii ale proceselor verbale de recepţie parţială, care să ateste stadiul fizic de execuţie, la solicitarea investitorului </a:t>
            </a:r>
            <a:r>
              <a:rPr lang="vi-VN" dirty="0">
                <a:solidFill>
                  <a:schemeClr val="tx2">
                    <a:lumMod val="75000"/>
                  </a:schemeClr>
                </a:solidFill>
                <a:latin typeface="Trebuchet MS" pitchFamily="34" charset="0"/>
              </a:rPr>
              <a:t>(dacă este cazul);</a:t>
            </a:r>
          </a:p>
          <a:p>
            <a:pPr marL="342900" indent="-342900">
              <a:spcBef>
                <a:spcPts val="600"/>
              </a:spcBef>
              <a:buFont typeface="Wingdings" pitchFamily="2" charset="2"/>
              <a:buChar char="§"/>
            </a:pPr>
            <a:r>
              <a:rPr lang="vi-VN" dirty="0">
                <a:latin typeface="Trebuchet MS" pitchFamily="34" charset="0"/>
              </a:rPr>
              <a:t>copii ale proceselor verbale de recepţie la terminarea lucrărilor </a:t>
            </a:r>
            <a:r>
              <a:rPr lang="ro-RO" dirty="0">
                <a:latin typeface="Trebuchet MS" pitchFamily="34" charset="0"/>
              </a:rPr>
              <a:t>c</a:t>
            </a:r>
            <a:r>
              <a:rPr lang="vi-VN" dirty="0">
                <a:latin typeface="Trebuchet MS" pitchFamily="34" charset="0"/>
              </a:rPr>
              <a:t>opie după certificat</a:t>
            </a:r>
            <a:r>
              <a:rPr lang="ro-RO" dirty="0">
                <a:latin typeface="Trebuchet MS" pitchFamily="34" charset="0"/>
              </a:rPr>
              <a:t>ul</a:t>
            </a:r>
            <a:r>
              <a:rPr lang="vi-VN" dirty="0">
                <a:latin typeface="Trebuchet MS" pitchFamily="34" charset="0"/>
              </a:rPr>
              <a:t> de performanţă energetică</a:t>
            </a:r>
            <a:r>
              <a:rPr lang="ro-RO" dirty="0">
                <a:latin typeface="Trebuchet MS" pitchFamily="34" charset="0"/>
              </a:rPr>
              <a:t> </a:t>
            </a:r>
            <a:r>
              <a:rPr lang="ro-RO" dirty="0">
                <a:solidFill>
                  <a:schemeClr val="tx2">
                    <a:lumMod val="75000"/>
                  </a:schemeClr>
                </a:solidFill>
                <a:latin typeface="Trebuchet MS" pitchFamily="34" charset="0"/>
              </a:rPr>
              <a:t>(dacă este cazul)</a:t>
            </a:r>
          </a:p>
          <a:p>
            <a:pPr marL="342900" indent="-342900">
              <a:spcBef>
                <a:spcPts val="600"/>
              </a:spcBef>
              <a:buFont typeface="Wingdings" pitchFamily="2" charset="2"/>
              <a:buChar char="§"/>
            </a:pPr>
            <a:endParaRPr lang="ro-RO" dirty="0">
              <a:solidFill>
                <a:schemeClr val="tx2">
                  <a:lumMod val="75000"/>
                </a:schemeClr>
              </a:solidFill>
              <a:latin typeface="Trebuchet MS" pitchFamily="34" charset="0"/>
            </a:endParaRPr>
          </a:p>
          <a:p>
            <a:pPr>
              <a:spcBef>
                <a:spcPts val="600"/>
              </a:spcBef>
            </a:pPr>
            <a:r>
              <a:rPr lang="ro-RO" dirty="0">
                <a:solidFill>
                  <a:srgbClr val="0070C0"/>
                </a:solidFill>
                <a:latin typeface="Trebuchet MS" pitchFamily="34" charset="0"/>
              </a:rPr>
              <a:t>Atenție: HG 273/1994 pentru aprobarea Regulamentului privind recepția construcțiilor s-a modificat din 29.05.2017. În cazul obiectivelor de investiții finanțate din fonduri publice, comisia de recepție la terminarea lucrărilor se completează obligatoriu cu :un reprezentant ISC, un reprezentant ISU, un reprezentant al direcției județene pentru cultură (în cazul intervențiilor la monumentele istorice)</a:t>
            </a:r>
            <a:endParaRPr lang="vi-VN" dirty="0">
              <a:solidFill>
                <a:srgbClr val="0070C0"/>
              </a:solidFill>
              <a:latin typeface="Trebuchet MS" pitchFamily="34" charset="0"/>
            </a:endParaRPr>
          </a:p>
        </p:txBody>
      </p:sp>
    </p:spTree>
    <p:extLst>
      <p:ext uri="{BB962C8B-B14F-4D97-AF65-F5344CB8AC3E}">
        <p14:creationId xmlns:p14="http://schemas.microsoft.com/office/powerpoint/2010/main" val="571703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lnSpc>
                <a:spcPct val="100000"/>
              </a:lnSpc>
            </a:pPr>
            <a:r>
              <a:rPr lang="ro-RO" sz="2500" spc="-175" dirty="0">
                <a:solidFill>
                  <a:schemeClr val="tx2">
                    <a:lumMod val="75000"/>
                  </a:schemeClr>
                </a:solidFill>
                <a:effectLst>
                  <a:outerShdw blurRad="38100" dist="38100" dir="2700000" algn="tl">
                    <a:srgbClr val="000000">
                      <a:alpha val="43137"/>
                    </a:srgbClr>
                  </a:outerShdw>
                </a:effectLst>
              </a:rPr>
              <a:t>Documente justificative</a:t>
            </a:r>
            <a:endParaRPr sz="2500" dirty="0">
              <a:solidFill>
                <a:schemeClr val="tx2">
                  <a:lumMod val="75000"/>
                </a:schemeClr>
              </a:solidFill>
            </a:endParaRPr>
          </a:p>
        </p:txBody>
      </p:sp>
      <p:sp>
        <p:nvSpPr>
          <p:cNvPr id="5" name="TextBox 4"/>
          <p:cNvSpPr txBox="1"/>
          <p:nvPr/>
        </p:nvSpPr>
        <p:spPr>
          <a:xfrm>
            <a:off x="762000" y="838200"/>
            <a:ext cx="7901940" cy="461665"/>
          </a:xfrm>
          <a:prstGeom prst="rect">
            <a:avLst/>
          </a:prstGeom>
          <a:noFill/>
        </p:spPr>
        <p:txBody>
          <a:bodyPr wrap="square" rtlCol="0">
            <a:spAutoFit/>
          </a:bodyPr>
          <a:lstStyle/>
          <a:p>
            <a:r>
              <a:rPr lang="ro-RO" sz="2400" b="1" dirty="0">
                <a:solidFill>
                  <a:schemeClr val="tx2">
                    <a:lumMod val="75000"/>
                  </a:schemeClr>
                </a:solidFill>
                <a:effectLst>
                  <a:outerShdw blurRad="38100" dist="38100" dir="2700000" algn="tl">
                    <a:srgbClr val="000000">
                      <a:alpha val="43137"/>
                    </a:srgbClr>
                  </a:outerShdw>
                </a:effectLst>
              </a:rPr>
              <a:t>Pentru contractele de furnizare</a:t>
            </a:r>
          </a:p>
        </p:txBody>
      </p:sp>
      <p:sp>
        <p:nvSpPr>
          <p:cNvPr id="3" name="TextBox 2"/>
          <p:cNvSpPr txBox="1"/>
          <p:nvPr/>
        </p:nvSpPr>
        <p:spPr>
          <a:xfrm>
            <a:off x="990600" y="1529834"/>
            <a:ext cx="7673340" cy="3247043"/>
          </a:xfrm>
          <a:prstGeom prst="rect">
            <a:avLst/>
          </a:prstGeom>
          <a:noFill/>
        </p:spPr>
        <p:txBody>
          <a:bodyPr wrap="square" rtlCol="0">
            <a:spAutoFit/>
          </a:bodyPr>
          <a:lstStyle/>
          <a:p>
            <a:pPr marL="342900" indent="-342900">
              <a:spcBef>
                <a:spcPts val="600"/>
              </a:spcBef>
              <a:buFont typeface="Wingdings" pitchFamily="2" charset="2"/>
              <a:buChar char="§"/>
            </a:pPr>
            <a:r>
              <a:rPr lang="vi-VN" dirty="0">
                <a:latin typeface="Trebuchet MS" pitchFamily="34" charset="0"/>
              </a:rPr>
              <a:t>copii după contractul încheiat de beneficiar şi actele adiţionale pentru care se solicită plata sau rambursarea în cererea curentă;</a:t>
            </a:r>
          </a:p>
          <a:p>
            <a:pPr marL="342900" indent="-342900">
              <a:spcBef>
                <a:spcPts val="600"/>
              </a:spcBef>
              <a:buFont typeface="Wingdings" pitchFamily="2" charset="2"/>
              <a:buChar char="§"/>
            </a:pPr>
            <a:r>
              <a:rPr lang="vi-VN" dirty="0">
                <a:latin typeface="Trebuchet MS" pitchFamily="34" charset="0"/>
              </a:rPr>
              <a:t>copie după Garanţia de avans (dacă este cazul);</a:t>
            </a:r>
          </a:p>
          <a:p>
            <a:pPr marL="342900" indent="-342900">
              <a:spcBef>
                <a:spcPts val="600"/>
              </a:spcBef>
              <a:buFont typeface="Wingdings" pitchFamily="2" charset="2"/>
              <a:buChar char="§"/>
            </a:pPr>
            <a:r>
              <a:rPr lang="vi-VN" dirty="0">
                <a:latin typeface="Trebuchet MS" pitchFamily="34" charset="0"/>
              </a:rPr>
              <a:t>copie după Garanţia de bună execuţie (dacă este cazul)</a:t>
            </a:r>
            <a:r>
              <a:rPr lang="ro-RO" dirty="0">
                <a:latin typeface="Trebuchet MS" pitchFamily="34" charset="0"/>
              </a:rPr>
              <a:t> și dovada deblocării garanției după finalizarea contractului</a:t>
            </a:r>
            <a:r>
              <a:rPr lang="vi-VN" dirty="0">
                <a:latin typeface="Trebuchet MS" pitchFamily="34" charset="0"/>
              </a:rPr>
              <a:t>;</a:t>
            </a:r>
          </a:p>
          <a:p>
            <a:pPr marL="342900" indent="-342900">
              <a:spcBef>
                <a:spcPts val="600"/>
              </a:spcBef>
              <a:buFont typeface="Wingdings" pitchFamily="2" charset="2"/>
              <a:buChar char="§"/>
            </a:pPr>
            <a:r>
              <a:rPr lang="vi-VN" dirty="0">
                <a:latin typeface="Trebuchet MS" pitchFamily="34" charset="0"/>
              </a:rPr>
              <a:t>copii după declaraţiile vamale (pentru bunurile din import), din ţări altele decât cele membre UE;</a:t>
            </a:r>
          </a:p>
          <a:p>
            <a:pPr marL="342900" indent="-342900">
              <a:spcBef>
                <a:spcPts val="600"/>
              </a:spcBef>
              <a:buFont typeface="Wingdings" pitchFamily="2" charset="2"/>
              <a:buChar char="§"/>
            </a:pPr>
            <a:r>
              <a:rPr lang="vi-VN" dirty="0">
                <a:latin typeface="Trebuchet MS" pitchFamily="34" charset="0"/>
              </a:rPr>
              <a:t>copii după procesele verbale de recepţie a bunurilor achiziţionate</a:t>
            </a:r>
          </a:p>
          <a:p>
            <a:pPr marL="342900" indent="-342900">
              <a:spcBef>
                <a:spcPts val="600"/>
              </a:spcBef>
              <a:buFont typeface="Wingdings" pitchFamily="2" charset="2"/>
              <a:buChar char="§"/>
            </a:pPr>
            <a:r>
              <a:rPr lang="vi-VN" dirty="0">
                <a:latin typeface="Trebuchet MS" pitchFamily="34" charset="0"/>
              </a:rPr>
              <a:t>copii după procesele verbale de punere în funcţiune a bunurilor achiziţionate (se ataşează la cererea de plată finală)</a:t>
            </a:r>
          </a:p>
        </p:txBody>
      </p:sp>
    </p:spTree>
    <p:extLst>
      <p:ext uri="{BB962C8B-B14F-4D97-AF65-F5344CB8AC3E}">
        <p14:creationId xmlns:p14="http://schemas.microsoft.com/office/powerpoint/2010/main" val="18527181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lnSpc>
                <a:spcPct val="100000"/>
              </a:lnSpc>
            </a:pPr>
            <a:r>
              <a:rPr lang="ro-RO" sz="2500" spc="-175" dirty="0">
                <a:solidFill>
                  <a:schemeClr val="tx2">
                    <a:lumMod val="75000"/>
                  </a:schemeClr>
                </a:solidFill>
                <a:effectLst>
                  <a:outerShdw blurRad="38100" dist="38100" dir="2700000" algn="tl">
                    <a:srgbClr val="000000">
                      <a:alpha val="43137"/>
                    </a:srgbClr>
                  </a:outerShdw>
                </a:effectLst>
              </a:rPr>
              <a:t>Documente justificative</a:t>
            </a:r>
            <a:endParaRPr sz="2500" dirty="0">
              <a:solidFill>
                <a:schemeClr val="tx2">
                  <a:lumMod val="75000"/>
                </a:schemeClr>
              </a:solidFill>
            </a:endParaRPr>
          </a:p>
        </p:txBody>
      </p:sp>
      <p:sp>
        <p:nvSpPr>
          <p:cNvPr id="5" name="TextBox 4"/>
          <p:cNvSpPr txBox="1"/>
          <p:nvPr/>
        </p:nvSpPr>
        <p:spPr>
          <a:xfrm>
            <a:off x="762000" y="838200"/>
            <a:ext cx="7901940" cy="461665"/>
          </a:xfrm>
          <a:prstGeom prst="rect">
            <a:avLst/>
          </a:prstGeom>
          <a:noFill/>
        </p:spPr>
        <p:txBody>
          <a:bodyPr wrap="square" rtlCol="0">
            <a:spAutoFit/>
          </a:bodyPr>
          <a:lstStyle/>
          <a:p>
            <a:r>
              <a:rPr lang="ro-RO" sz="2400" b="1" dirty="0">
                <a:solidFill>
                  <a:schemeClr val="tx2">
                    <a:lumMod val="75000"/>
                  </a:schemeClr>
                </a:solidFill>
                <a:effectLst>
                  <a:outerShdw blurRad="38100" dist="38100" dir="2700000" algn="tl">
                    <a:srgbClr val="000000">
                      <a:alpha val="43137"/>
                    </a:srgbClr>
                  </a:outerShdw>
                </a:effectLst>
              </a:rPr>
              <a:t>Pentru contractele de servicii</a:t>
            </a:r>
          </a:p>
        </p:txBody>
      </p:sp>
      <p:sp>
        <p:nvSpPr>
          <p:cNvPr id="3" name="TextBox 2"/>
          <p:cNvSpPr txBox="1"/>
          <p:nvPr/>
        </p:nvSpPr>
        <p:spPr>
          <a:xfrm>
            <a:off x="990600" y="1529834"/>
            <a:ext cx="7673340" cy="2339102"/>
          </a:xfrm>
          <a:prstGeom prst="rect">
            <a:avLst/>
          </a:prstGeom>
          <a:noFill/>
        </p:spPr>
        <p:txBody>
          <a:bodyPr wrap="square" rtlCol="0">
            <a:spAutoFit/>
          </a:bodyPr>
          <a:lstStyle/>
          <a:p>
            <a:pPr marL="342900" indent="-342900">
              <a:spcBef>
                <a:spcPts val="600"/>
              </a:spcBef>
              <a:buFont typeface="Wingdings" pitchFamily="2" charset="2"/>
              <a:buChar char="§"/>
            </a:pPr>
            <a:r>
              <a:rPr lang="vi-VN" dirty="0">
                <a:latin typeface="Trebuchet MS" pitchFamily="34" charset="0"/>
              </a:rPr>
              <a:t>copii după contractul şi actele adiţionale </a:t>
            </a:r>
            <a:r>
              <a:rPr lang="ro-RO" dirty="0">
                <a:latin typeface="Trebuchet MS" pitchFamily="34" charset="0"/>
              </a:rPr>
              <a:t>și după devizele financiare (dacă este cazul)</a:t>
            </a:r>
            <a:r>
              <a:rPr lang="vi-VN" dirty="0">
                <a:latin typeface="Trebuchet MS" pitchFamily="34" charset="0"/>
              </a:rPr>
              <a:t>;</a:t>
            </a:r>
          </a:p>
          <a:p>
            <a:pPr marL="342900" indent="-342900">
              <a:spcBef>
                <a:spcPts val="600"/>
              </a:spcBef>
              <a:buFont typeface="Wingdings" pitchFamily="2" charset="2"/>
              <a:buChar char="§"/>
            </a:pPr>
            <a:r>
              <a:rPr lang="vi-VN" dirty="0">
                <a:latin typeface="Trebuchet MS" pitchFamily="34" charset="0"/>
              </a:rPr>
              <a:t>copie după Garanţia de avans (dacă este cazul);</a:t>
            </a:r>
          </a:p>
          <a:p>
            <a:pPr marL="342900" indent="-342900">
              <a:spcBef>
                <a:spcPts val="600"/>
              </a:spcBef>
              <a:buFont typeface="Wingdings" pitchFamily="2" charset="2"/>
              <a:buChar char="§"/>
            </a:pPr>
            <a:r>
              <a:rPr lang="vi-VN" dirty="0">
                <a:latin typeface="Trebuchet MS" pitchFamily="34" charset="0"/>
              </a:rPr>
              <a:t>copie după Garanţia de bună execuţie (dacă este cazul)</a:t>
            </a:r>
            <a:r>
              <a:rPr lang="ro-RO" dirty="0">
                <a:latin typeface="Trebuchet MS" pitchFamily="34" charset="0"/>
              </a:rPr>
              <a:t> și dovada deblocării garanției după finalizarea contractului</a:t>
            </a:r>
            <a:r>
              <a:rPr lang="vi-VN" dirty="0">
                <a:latin typeface="Trebuchet MS" pitchFamily="34" charset="0"/>
              </a:rPr>
              <a:t>;</a:t>
            </a:r>
          </a:p>
          <a:p>
            <a:pPr marL="342900" indent="-342900">
              <a:spcBef>
                <a:spcPts val="600"/>
              </a:spcBef>
              <a:buFont typeface="Wingdings" pitchFamily="2" charset="2"/>
              <a:buChar char="§"/>
            </a:pPr>
            <a:r>
              <a:rPr lang="vi-VN" dirty="0">
                <a:latin typeface="Trebuchet MS" pitchFamily="34" charset="0"/>
              </a:rPr>
              <a:t>copii după procesele verbale de </a:t>
            </a:r>
            <a:r>
              <a:rPr lang="ro-RO" dirty="0">
                <a:latin typeface="Trebuchet MS" pitchFamily="34" charset="0"/>
              </a:rPr>
              <a:t>predare a serviciilor;</a:t>
            </a:r>
            <a:endParaRPr lang="vi-VN" dirty="0">
              <a:latin typeface="Trebuchet MS" pitchFamily="34" charset="0"/>
            </a:endParaRPr>
          </a:p>
          <a:p>
            <a:pPr marL="342900" indent="-342900">
              <a:spcBef>
                <a:spcPts val="600"/>
              </a:spcBef>
              <a:buFont typeface="Wingdings" pitchFamily="2" charset="2"/>
              <a:buChar char="§"/>
            </a:pPr>
            <a:r>
              <a:rPr lang="vi-VN" dirty="0">
                <a:latin typeface="Trebuchet MS" pitchFamily="34" charset="0"/>
              </a:rPr>
              <a:t>copii după </a:t>
            </a:r>
            <a:r>
              <a:rPr lang="ro-RO" dirty="0">
                <a:latin typeface="Trebuchet MS" pitchFamily="34" charset="0"/>
              </a:rPr>
              <a:t>rapoartele de activitate/ audit</a:t>
            </a:r>
            <a:endParaRPr lang="vi-VN" dirty="0">
              <a:latin typeface="Trebuchet MS" pitchFamily="34" charset="0"/>
            </a:endParaRPr>
          </a:p>
        </p:txBody>
      </p:sp>
    </p:spTree>
    <p:extLst>
      <p:ext uri="{BB962C8B-B14F-4D97-AF65-F5344CB8AC3E}">
        <p14:creationId xmlns:p14="http://schemas.microsoft.com/office/powerpoint/2010/main" val="19998575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r>
              <a:rPr lang="ro-RO" sz="2500" dirty="0">
                <a:solidFill>
                  <a:schemeClr val="tx2">
                    <a:lumMod val="75000"/>
                  </a:schemeClr>
                </a:solidFill>
                <a:effectLst>
                  <a:outerShdw blurRad="38100" dist="38100" dir="2700000" algn="tl">
                    <a:srgbClr val="000000">
                      <a:alpha val="43137"/>
                    </a:srgbClr>
                  </a:outerShdw>
                </a:effectLst>
              </a:rPr>
              <a:t>Formularele cererilor de rambursare/plată</a:t>
            </a:r>
          </a:p>
        </p:txBody>
      </p:sp>
      <p:sp>
        <p:nvSpPr>
          <p:cNvPr id="4" name="object 4"/>
          <p:cNvSpPr txBox="1"/>
          <p:nvPr/>
        </p:nvSpPr>
        <p:spPr>
          <a:xfrm>
            <a:off x="609600" y="914400"/>
            <a:ext cx="8216696" cy="5903154"/>
          </a:xfrm>
          <a:prstGeom prst="rect">
            <a:avLst/>
          </a:prstGeom>
        </p:spPr>
        <p:txBody>
          <a:bodyPr vert="horz" wrap="square" lIns="0" tIns="0" rIns="0" bIns="0" rtlCol="0">
            <a:spAutoFit/>
          </a:bodyPr>
          <a:lstStyle/>
          <a:p>
            <a:pPr marL="355600" marR="784225" indent="-342900">
              <a:lnSpc>
                <a:spcPct val="108500"/>
              </a:lnSpc>
              <a:buFont typeface="Wingdings"/>
              <a:buChar char=""/>
              <a:tabLst>
                <a:tab pos="355600" algn="l"/>
              </a:tabLst>
            </a:pPr>
            <a:r>
              <a:rPr lang="ro-RO" sz="2000" dirty="0">
                <a:latin typeface="Trebuchet MS"/>
                <a:cs typeface="Trebuchet MS"/>
              </a:rPr>
              <a:t>Se folosește formularul cererii de rambursare/ plată specific priorității de investiție. </a:t>
            </a:r>
            <a:r>
              <a:rPr lang="ro-RO" sz="2000" dirty="0">
                <a:solidFill>
                  <a:srgbClr val="FF0000"/>
                </a:solidFill>
                <a:latin typeface="Trebuchet MS"/>
                <a:cs typeface="Trebuchet MS"/>
              </a:rPr>
              <a:t>Sunt formulare diferite !</a:t>
            </a:r>
          </a:p>
          <a:p>
            <a:pPr marL="342900" lvl="0" indent="-342900">
              <a:spcBef>
                <a:spcPts val="1200"/>
              </a:spcBef>
              <a:buFont typeface="Wingdings" pitchFamily="2" charset="2"/>
              <a:buChar char="§"/>
            </a:pPr>
            <a:r>
              <a:rPr lang="ro-RO" sz="2000" dirty="0">
                <a:solidFill>
                  <a:schemeClr val="accent1">
                    <a:lumMod val="75000"/>
                  </a:schemeClr>
                </a:solidFill>
                <a:latin typeface="Trebuchet MS" pitchFamily="34" charset="0"/>
              </a:rPr>
              <a:t>Fiecare pagină a cererii va fi ștampilată și semnată de reprezentantul legal/împuternicit în original. </a:t>
            </a:r>
            <a:r>
              <a:rPr lang="ro-RO" sz="2000" dirty="0">
                <a:solidFill>
                  <a:srgbClr val="FF0000"/>
                </a:solidFill>
                <a:latin typeface="Trebuchet MS" pitchFamily="34" charset="0"/>
              </a:rPr>
              <a:t>Reprezentantul legal trebuie să semneze în spațiul special destinat pentru semnături</a:t>
            </a:r>
            <a:r>
              <a:rPr lang="ro-RO" sz="2000" dirty="0">
                <a:latin typeface="Trebuchet MS" pitchFamily="34" charset="0"/>
              </a:rPr>
              <a:t>;</a:t>
            </a:r>
          </a:p>
          <a:p>
            <a:pPr marL="342900" indent="-342900">
              <a:spcBef>
                <a:spcPts val="1200"/>
              </a:spcBef>
              <a:buFont typeface="Wingdings" pitchFamily="2" charset="2"/>
              <a:buChar char="§"/>
            </a:pPr>
            <a:r>
              <a:rPr lang="vi-VN" sz="2000" dirty="0">
                <a:latin typeface="Trebuchet MS" pitchFamily="34" charset="0"/>
              </a:rPr>
              <a:t>Perioada de referință a unei Cererii de plată este determinată de intervalul de timp în care au fost emise facturile incluse în cererea de plată. Perioada de referință a unei Cereri de rambursare care nu este aferentă unei cereri de plată, este de la data emiterii primei facturi decontată, până la data emiterii ultimului Ordin de Plată.</a:t>
            </a:r>
            <a:endParaRPr lang="ro-RO" sz="2000" dirty="0">
              <a:latin typeface="Trebuchet MS" pitchFamily="34" charset="0"/>
            </a:endParaRPr>
          </a:p>
          <a:p>
            <a:pPr marL="342900" indent="-342900">
              <a:spcBef>
                <a:spcPts val="1200"/>
              </a:spcBef>
              <a:buFont typeface="Wingdings" pitchFamily="2" charset="2"/>
              <a:buChar char="§"/>
            </a:pPr>
            <a:r>
              <a:rPr lang="ro-RO" sz="2000" dirty="0">
                <a:latin typeface="Trebuchet MS" pitchFamily="34" charset="0"/>
              </a:rPr>
              <a:t>În tabelul 7a, pe coloana ”descrierea activității”, </a:t>
            </a:r>
            <a:r>
              <a:rPr lang="ro-RO" sz="2000" dirty="0">
                <a:solidFill>
                  <a:schemeClr val="accent1">
                    <a:lumMod val="75000"/>
                  </a:schemeClr>
                </a:solidFill>
                <a:latin typeface="Trebuchet MS" pitchFamily="34" charset="0"/>
              </a:rPr>
              <a:t>se va menționa și numele partenerului care a realizat cheltuiala, dacă este un alt partener decât liderul de parteneriat</a:t>
            </a:r>
            <a:r>
              <a:rPr lang="ro-RO" sz="2000" dirty="0">
                <a:latin typeface="Trebuchet MS" pitchFamily="34" charset="0"/>
              </a:rPr>
              <a:t>.</a:t>
            </a:r>
            <a:endParaRPr lang="ro-RO" sz="2000" b="1" dirty="0">
              <a:latin typeface="Trebuchet MS" pitchFamily="34" charset="0"/>
            </a:endParaRPr>
          </a:p>
          <a:p>
            <a:pPr marL="342900" lvl="0" indent="-342900">
              <a:spcBef>
                <a:spcPts val="1200"/>
              </a:spcBef>
              <a:buFont typeface="Wingdings" pitchFamily="2" charset="2"/>
              <a:buChar char="§"/>
            </a:pPr>
            <a:r>
              <a:rPr lang="ro-RO" sz="2000" b="1" dirty="0">
                <a:latin typeface="Trebuchet MS" pitchFamily="34" charset="0"/>
              </a:rPr>
              <a:t>Toate sumele înscrise în tabel vor fi rotunjite la două zecimale.</a:t>
            </a:r>
          </a:p>
          <a:p>
            <a:pPr marL="342900" lvl="0" indent="-342900">
              <a:spcBef>
                <a:spcPts val="1200"/>
              </a:spcBef>
              <a:buFont typeface="Wingdings" pitchFamily="2" charset="2"/>
              <a:buChar char="§"/>
            </a:pPr>
            <a:r>
              <a:rPr lang="ro-RO" sz="2000" b="1" dirty="0">
                <a:latin typeface="Trebuchet MS" pitchFamily="34" charset="0"/>
              </a:rPr>
              <a:t>Tabelul 7b se detaliază la nivel de linie bugetară</a:t>
            </a:r>
            <a:endParaRPr lang="ro-RO" sz="2000" dirty="0">
              <a:latin typeface="Trebuchet MS"/>
              <a:cs typeface="Trebuchet MS"/>
            </a:endParaRPr>
          </a:p>
          <a:p>
            <a:pPr marL="342900" lvl="0" indent="-342900">
              <a:spcBef>
                <a:spcPts val="1200"/>
              </a:spcBef>
              <a:buFont typeface="Wingdings" pitchFamily="2" charset="2"/>
              <a:buChar char="§"/>
            </a:pPr>
            <a:endParaRPr lang="ro-RO" sz="2000" dirty="0">
              <a:solidFill>
                <a:schemeClr val="accent1">
                  <a:lumMod val="75000"/>
                </a:schemeClr>
              </a:solidFill>
              <a:latin typeface="Trebuchet MS" pitchFamily="34" charset="0"/>
            </a:endParaRPr>
          </a:p>
        </p:txBody>
      </p:sp>
    </p:spTree>
    <p:extLst>
      <p:ext uri="{BB962C8B-B14F-4D97-AF65-F5344CB8AC3E}">
        <p14:creationId xmlns:p14="http://schemas.microsoft.com/office/powerpoint/2010/main" val="2445400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1600200"/>
            <a:ext cx="8051393" cy="2831544"/>
          </a:xfrm>
        </p:spPr>
        <p:txBody>
          <a:bodyPr/>
          <a:lstStyle/>
          <a:p>
            <a:pPr algn="l"/>
            <a:r>
              <a:rPr lang="ro-RO" dirty="0">
                <a:solidFill>
                  <a:schemeClr val="accent1">
                    <a:lumMod val="50000"/>
                  </a:schemeClr>
                </a:solidFill>
              </a:rPr>
              <a:t>				Cuprins</a:t>
            </a:r>
            <a:br>
              <a:rPr lang="ro-RO" dirty="0">
                <a:solidFill>
                  <a:schemeClr val="accent1">
                    <a:lumMod val="50000"/>
                  </a:schemeClr>
                </a:solidFill>
              </a:rPr>
            </a:br>
            <a:r>
              <a:rPr lang="ro-RO" dirty="0">
                <a:solidFill>
                  <a:schemeClr val="accent1">
                    <a:lumMod val="50000"/>
                  </a:schemeClr>
                </a:solidFill>
              </a:rPr>
              <a:t>1. Mecanisme de decontare și plată – tipuri de cereri </a:t>
            </a:r>
            <a:br>
              <a:rPr lang="ro-RO" dirty="0">
                <a:solidFill>
                  <a:schemeClr val="accent1">
                    <a:lumMod val="50000"/>
                  </a:schemeClr>
                </a:solidFill>
              </a:rPr>
            </a:br>
            <a:r>
              <a:rPr lang="ro-RO" dirty="0">
                <a:solidFill>
                  <a:schemeClr val="accent1">
                    <a:lumMod val="50000"/>
                  </a:schemeClr>
                </a:solidFill>
              </a:rPr>
              <a:t>2. Eligibilitatea cheltuielilor</a:t>
            </a:r>
            <a:br>
              <a:rPr lang="ro-RO" dirty="0">
                <a:solidFill>
                  <a:schemeClr val="accent1">
                    <a:lumMod val="50000"/>
                  </a:schemeClr>
                </a:solidFill>
              </a:rPr>
            </a:br>
            <a:r>
              <a:rPr lang="ro-RO" dirty="0">
                <a:solidFill>
                  <a:schemeClr val="accent1">
                    <a:lumMod val="50000"/>
                  </a:schemeClr>
                </a:solidFill>
              </a:rPr>
              <a:t>3. Documente justificative</a:t>
            </a:r>
            <a:br>
              <a:rPr lang="ro-RO" dirty="0">
                <a:solidFill>
                  <a:schemeClr val="accent1">
                    <a:lumMod val="50000"/>
                  </a:schemeClr>
                </a:solidFill>
              </a:rPr>
            </a:br>
            <a:r>
              <a:rPr lang="ro-RO" dirty="0">
                <a:solidFill>
                  <a:schemeClr val="accent1">
                    <a:lumMod val="50000"/>
                  </a:schemeClr>
                </a:solidFill>
              </a:rPr>
              <a:t>4. Formularele cererilor de rambursare și de plată</a:t>
            </a:r>
            <a:br>
              <a:rPr lang="ro-RO" dirty="0">
                <a:solidFill>
                  <a:schemeClr val="accent1">
                    <a:lumMod val="50000"/>
                  </a:schemeClr>
                </a:solidFill>
              </a:rPr>
            </a:br>
            <a:r>
              <a:rPr lang="ro-RO" dirty="0">
                <a:solidFill>
                  <a:schemeClr val="accent1">
                    <a:lumMod val="50000"/>
                  </a:schemeClr>
                </a:solidFill>
              </a:rPr>
              <a:t>5. Dosarele cererilor de rambursare/ plată</a:t>
            </a:r>
            <a:br>
              <a:rPr lang="ro-RO" dirty="0">
                <a:solidFill>
                  <a:schemeClr val="accent1">
                    <a:lumMod val="50000"/>
                  </a:schemeClr>
                </a:solidFill>
              </a:rPr>
            </a:br>
            <a:r>
              <a:rPr lang="ro-RO" dirty="0">
                <a:solidFill>
                  <a:schemeClr val="accent1">
                    <a:lumMod val="50000"/>
                  </a:schemeClr>
                </a:solidFill>
              </a:rPr>
              <a:t>6. Verificarea cererilor de rambursare/ plată</a:t>
            </a:r>
            <a:br>
              <a:rPr lang="ro-RO" dirty="0">
                <a:solidFill>
                  <a:schemeClr val="accent1">
                    <a:lumMod val="50000"/>
                  </a:schemeClr>
                </a:solidFill>
              </a:rPr>
            </a:br>
            <a:r>
              <a:rPr lang="ro-RO" dirty="0">
                <a:solidFill>
                  <a:schemeClr val="accent1">
                    <a:lumMod val="50000"/>
                  </a:schemeClr>
                </a:solidFill>
              </a:rPr>
              <a:t>7. Conturi de trezorerie</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2400"/>
            <a:ext cx="8523287" cy="1195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95" y="4724400"/>
            <a:ext cx="9199563"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939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r>
              <a:rPr lang="ro-RO" sz="2500" dirty="0">
                <a:solidFill>
                  <a:schemeClr val="tx2">
                    <a:lumMod val="75000"/>
                  </a:schemeClr>
                </a:solidFill>
                <a:effectLst>
                  <a:outerShdw blurRad="38100" dist="38100" dir="2700000" algn="tl">
                    <a:srgbClr val="000000">
                      <a:alpha val="43137"/>
                    </a:srgbClr>
                  </a:outerShdw>
                </a:effectLst>
              </a:rPr>
              <a:t>Formularele cererilor de rambursare/plată</a:t>
            </a:r>
          </a:p>
        </p:txBody>
      </p:sp>
      <p:graphicFrame>
        <p:nvGraphicFramePr>
          <p:cNvPr id="4" name="Table 3"/>
          <p:cNvGraphicFramePr>
            <a:graphicFrameLocks noGrp="1"/>
          </p:cNvGraphicFramePr>
          <p:nvPr/>
        </p:nvGraphicFramePr>
        <p:xfrm>
          <a:off x="536575" y="762000"/>
          <a:ext cx="8355018" cy="5032393"/>
        </p:xfrm>
        <a:graphic>
          <a:graphicData uri="http://schemas.openxmlformats.org/drawingml/2006/table">
            <a:tbl>
              <a:tblPr/>
              <a:tblGrid>
                <a:gridCol w="381436"/>
                <a:gridCol w="880033"/>
                <a:gridCol w="501951"/>
                <a:gridCol w="177497"/>
                <a:gridCol w="638969"/>
                <a:gridCol w="622068"/>
                <a:gridCol w="576328"/>
                <a:gridCol w="558032"/>
                <a:gridCol w="558032"/>
                <a:gridCol w="41224"/>
                <a:gridCol w="559257"/>
                <a:gridCol w="511520"/>
                <a:gridCol w="533449"/>
                <a:gridCol w="488757"/>
                <a:gridCol w="192104"/>
                <a:gridCol w="420812"/>
                <a:gridCol w="420812"/>
                <a:gridCol w="292737"/>
              </a:tblGrid>
              <a:tr h="194662">
                <a:tc gridSpan="3">
                  <a:txBody>
                    <a:bodyPr/>
                    <a:lstStyle/>
                    <a:p>
                      <a:pPr algn="l" fontAlgn="b"/>
                      <a:r>
                        <a:rPr lang="ro-RO" sz="800" b="1" i="0" u="none" strike="noStrike" dirty="0">
                          <a:solidFill>
                            <a:srgbClr val="000000"/>
                          </a:solidFill>
                          <a:effectLst/>
                          <a:latin typeface="Times New Roman"/>
                        </a:rPr>
                        <a:t>7. Cheltuieli eligibile </a:t>
                      </a:r>
                    </a:p>
                  </a:txBody>
                  <a:tcPr marL="7912" marR="7912" marT="7913" marB="0" anchor="b">
                    <a:lnL>
                      <a:noFill/>
                    </a:lnL>
                    <a:lnR>
                      <a:noFill/>
                    </a:lnR>
                    <a:lnT>
                      <a:noFill/>
                    </a:lnT>
                    <a:lnB>
                      <a:noFill/>
                    </a:lnB>
                  </a:tcPr>
                </a:tc>
                <a:tc hMerge="1">
                  <a:txBody>
                    <a:bodyPr/>
                    <a:lstStyle/>
                    <a:p>
                      <a:endParaRPr lang="ro-RO"/>
                    </a:p>
                  </a:txBody>
                  <a:tcPr/>
                </a:tc>
                <a:tc hMerge="1">
                  <a:txBody>
                    <a:bodyPr/>
                    <a:lstStyle/>
                    <a:p>
                      <a:endParaRPr lang="ro-RO"/>
                    </a:p>
                  </a:txBody>
                  <a:tcPr/>
                </a:tc>
                <a:tc gridSpan="2">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hMerge="1">
                  <a:txBody>
                    <a:bodyPr/>
                    <a:lstStyle/>
                    <a:p>
                      <a:endParaRPr lang="ro-RO"/>
                    </a:p>
                  </a:txBody>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gridSpan="3">
                  <a:txBody>
                    <a:bodyPr/>
                    <a:lstStyle/>
                    <a:p>
                      <a:pPr algn="l" fontAlgn="b"/>
                      <a:endParaRPr lang="ro-RO" sz="800" b="0" i="0" u="none" strike="noStrike" dirty="0">
                        <a:solidFill>
                          <a:srgbClr val="000000"/>
                        </a:solidFill>
                        <a:effectLst/>
                        <a:latin typeface="Times New Roman"/>
                      </a:endParaRPr>
                    </a:p>
                  </a:txBody>
                  <a:tcPr marL="7912" marR="7912" marT="7913" marB="0" anchor="b">
                    <a:lnL>
                      <a:noFill/>
                    </a:lnL>
                    <a:lnR>
                      <a:noFill/>
                    </a:lnR>
                    <a:lnT>
                      <a:noFill/>
                    </a:lnT>
                    <a:lnB>
                      <a:noFill/>
                    </a:lnB>
                  </a:tcPr>
                </a:tc>
                <a:tc hMerge="1">
                  <a:txBody>
                    <a:bodyPr/>
                    <a:lstStyle/>
                    <a:p>
                      <a:endParaRPr lang="ro-RO"/>
                    </a:p>
                  </a:txBody>
                  <a:tcPr/>
                </a:tc>
                <a:tc hMerge="1">
                  <a:txBody>
                    <a:bodyPr/>
                    <a:lstStyle/>
                    <a:p>
                      <a:endParaRPr lang="ro-RO"/>
                    </a:p>
                  </a:txBody>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r>
              <a:tr h="194662">
                <a:tc gridSpan="9">
                  <a:txBody>
                    <a:bodyPr/>
                    <a:lstStyle/>
                    <a:p>
                      <a:pPr algn="l" fontAlgn="b"/>
                      <a:r>
                        <a:rPr lang="vi-VN" sz="800" b="1" i="0" u="none" strike="noStrike" dirty="0">
                          <a:solidFill>
                            <a:srgbClr val="000000"/>
                          </a:solidFill>
                          <a:effectLst/>
                          <a:latin typeface="Times New Roman"/>
                        </a:rPr>
                        <a:t>A)    Cheltuieli eligibile realizate în perioada de referinţă, cu documentele suport aferente </a:t>
                      </a:r>
                    </a:p>
                  </a:txBody>
                  <a:tcPr marL="356036" marR="7912" marT="7913" marB="0" anchor="b">
                    <a:lnL>
                      <a:noFill/>
                    </a:lnL>
                    <a:lnR>
                      <a:noFill/>
                    </a:lnR>
                    <a:lnT>
                      <a:noFill/>
                    </a:lnT>
                    <a:lnB>
                      <a:noFill/>
                    </a:lnB>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gridSpan="3">
                  <a:txBody>
                    <a:bodyPr/>
                    <a:lstStyle/>
                    <a:p>
                      <a:pPr algn="l" fontAlgn="b"/>
                      <a:r>
                        <a:rPr lang="ro-RO" sz="800" b="0" i="0" u="none" strike="noStrike" dirty="0" smtClean="0">
                          <a:solidFill>
                            <a:srgbClr val="000000"/>
                          </a:solidFill>
                          <a:effectLst/>
                          <a:latin typeface="Times New Roman"/>
                        </a:rPr>
                        <a:t>.</a:t>
                      </a:r>
                      <a:endParaRPr lang="ro-RO" sz="800" b="0" i="0" u="none" strike="noStrike" dirty="0">
                        <a:solidFill>
                          <a:srgbClr val="000000"/>
                        </a:solidFill>
                        <a:effectLst/>
                        <a:latin typeface="Times New Roman"/>
                      </a:endParaRPr>
                    </a:p>
                  </a:txBody>
                  <a:tcPr marL="7912" marR="7912" marT="7913" marB="0" anchor="b">
                    <a:lnL>
                      <a:noFill/>
                    </a:lnL>
                    <a:lnR>
                      <a:noFill/>
                    </a:lnR>
                    <a:lnT>
                      <a:noFill/>
                    </a:lnT>
                    <a:lnB>
                      <a:noFill/>
                    </a:lnB>
                  </a:tcPr>
                </a:tc>
                <a:tc hMerge="1">
                  <a:txBody>
                    <a:bodyPr/>
                    <a:lstStyle/>
                    <a:p>
                      <a:endParaRPr lang="ro-RO"/>
                    </a:p>
                  </a:txBody>
                  <a:tcPr/>
                </a:tc>
                <a:tc hMerge="1">
                  <a:txBody>
                    <a:bodyPr/>
                    <a:lstStyle/>
                    <a:p>
                      <a:endParaRPr lang="ro-RO"/>
                    </a:p>
                  </a:txBody>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12" marR="7912" marT="7913" marB="0" anchor="b">
                    <a:lnL>
                      <a:noFill/>
                    </a:lnL>
                    <a:lnR>
                      <a:noFill/>
                    </a:lnR>
                    <a:lnT>
                      <a:noFill/>
                    </a:lnT>
                    <a:lnB>
                      <a:noFill/>
                    </a:lnB>
                  </a:tcPr>
                </a:tc>
              </a:tr>
              <a:tr h="641237">
                <a:tc rowSpan="3">
                  <a:txBody>
                    <a:bodyPr/>
                    <a:lstStyle/>
                    <a:p>
                      <a:pPr algn="ctr" fontAlgn="ctr"/>
                      <a:r>
                        <a:rPr lang="ro-RO" sz="800" b="1" i="0" u="none" strike="noStrike" dirty="0">
                          <a:solidFill>
                            <a:srgbClr val="000000"/>
                          </a:solidFill>
                          <a:effectLst/>
                          <a:latin typeface="Times New Roman"/>
                        </a:rPr>
                        <a:t>Nr. crt.</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ro-RO" sz="800" b="1" i="0" u="none" strike="noStrike">
                          <a:solidFill>
                            <a:srgbClr val="000000"/>
                          </a:solidFill>
                          <a:effectLst/>
                          <a:latin typeface="Times New Roman"/>
                        </a:rPr>
                        <a:t>Categorii de cheltuieli eligibile[1]</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gridSpan="2">
                  <a:txBody>
                    <a:bodyPr/>
                    <a:lstStyle/>
                    <a:p>
                      <a:pPr algn="ctr" fontAlgn="ctr"/>
                      <a:r>
                        <a:rPr lang="vi-VN" sz="800" b="1" i="0" u="none" strike="noStrike" dirty="0">
                          <a:solidFill>
                            <a:srgbClr val="000000"/>
                          </a:solidFill>
                          <a:effectLst/>
                          <a:latin typeface="Times New Roman"/>
                        </a:rPr>
                        <a:t>Descriere activităţi</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pPr algn="ctr" fontAlgn="ctr"/>
                      <a:endParaRPr lang="vi-VN" sz="800" b="1" i="0" u="none" strike="noStrike">
                        <a:solidFill>
                          <a:srgbClr val="000000"/>
                        </a:solidFill>
                        <a:effectLst/>
                        <a:latin typeface="Times New Roman"/>
                      </a:endParaRPr>
                    </a:p>
                  </a:txBody>
                  <a:tcPr marL="7913" marR="7913"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ro-RO" sz="800" b="1" i="0" u="none" strike="noStrike" dirty="0">
                          <a:solidFill>
                            <a:srgbClr val="000000"/>
                          </a:solidFill>
                          <a:effectLst/>
                          <a:latin typeface="Times New Roman"/>
                        </a:rPr>
                        <a:t>Contract de </a:t>
                      </a:r>
                      <a:r>
                        <a:rPr lang="ro-RO" sz="800" b="1" i="0" u="none" strike="noStrike" dirty="0" err="1">
                          <a:solidFill>
                            <a:srgbClr val="000000"/>
                          </a:solidFill>
                          <a:effectLst/>
                          <a:latin typeface="Times New Roman"/>
                        </a:rPr>
                        <a:t>achizitie</a:t>
                      </a:r>
                      <a:r>
                        <a:rPr lang="ro-RO" sz="800" b="1" i="0" u="none" strike="noStrike" dirty="0">
                          <a:solidFill>
                            <a:srgbClr val="000000"/>
                          </a:solidFill>
                          <a:effectLst/>
                          <a:latin typeface="Times New Roman"/>
                        </a:rPr>
                        <a:t> nr…</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fontAlgn="ctr"/>
                      <a:r>
                        <a:rPr lang="pt-BR" sz="800" b="1" i="0" u="none" strike="noStrike" dirty="0">
                          <a:solidFill>
                            <a:srgbClr val="000000"/>
                          </a:solidFill>
                          <a:effectLst/>
                          <a:latin typeface="Times New Roman"/>
                        </a:rPr>
                        <a:t>Factura/ Alte documente justificative (acolo unde este cazul)</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pt-BR" sz="800" b="1" i="0" u="none" strike="noStrike">
                        <a:solidFill>
                          <a:srgbClr val="000000"/>
                        </a:solidFill>
                        <a:effectLst/>
                        <a:latin typeface="Times New Roman"/>
                      </a:endParaRPr>
                    </a:p>
                  </a:txBody>
                  <a:tcPr marL="7913" marR="7913"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o-RO"/>
                    </a:p>
                  </a:txBody>
                  <a:tcPr/>
                </a:tc>
                <a:tc hMerge="1">
                  <a:txBody>
                    <a:bodyPr/>
                    <a:lstStyle/>
                    <a:p>
                      <a:endParaRPr lang="ro-RO"/>
                    </a:p>
                  </a:txBody>
                  <a:tcPr/>
                </a:tc>
                <a:tc hMerge="1">
                  <a:txBody>
                    <a:bodyPr/>
                    <a:lstStyle/>
                    <a:p>
                      <a:endParaRPr lang="ro-RO"/>
                    </a:p>
                  </a:txBody>
                  <a:tcPr/>
                </a:tc>
                <a:tc rowSpan="3">
                  <a:txBody>
                    <a:bodyPr/>
                    <a:lstStyle/>
                    <a:p>
                      <a:pPr algn="ctr" fontAlgn="ctr"/>
                      <a:r>
                        <a:rPr lang="ro-RO" sz="800" b="1" i="0" u="none" strike="noStrike">
                          <a:solidFill>
                            <a:srgbClr val="000000"/>
                          </a:solidFill>
                          <a:effectLst/>
                          <a:latin typeface="Times New Roman"/>
                        </a:rPr>
                        <a:t>Denumire furnizor</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ctr"/>
                      <a:r>
                        <a:rPr lang="ro-RO" sz="800" b="1" i="0" u="none" strike="noStrike">
                          <a:solidFill>
                            <a:srgbClr val="000000"/>
                          </a:solidFill>
                          <a:effectLst/>
                          <a:latin typeface="Times New Roman"/>
                        </a:rPr>
                        <a:t>OP (nr./ data)</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ctr"/>
                      <a:r>
                        <a:rPr lang="ro-RO" sz="800" b="1" i="0" u="none" strike="noStrike" dirty="0">
                          <a:solidFill>
                            <a:srgbClr val="000000"/>
                          </a:solidFill>
                          <a:effectLst/>
                          <a:latin typeface="Times New Roman"/>
                        </a:rPr>
                        <a:t>Valoarea cheltuielii eligibile[2]</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o-RO"/>
                    </a:p>
                  </a:txBody>
                  <a:tcPr/>
                </a:tc>
                <a:tc hMerge="1">
                  <a:txBody>
                    <a:bodyPr/>
                    <a:lstStyle/>
                    <a:p>
                      <a:endParaRPr lang="ro-RO"/>
                    </a:p>
                  </a:txBody>
                  <a:tcPr/>
                </a:tc>
                <a:tc hMerge="1">
                  <a:txBody>
                    <a:bodyPr/>
                    <a:lstStyle/>
                    <a:p>
                      <a:endParaRPr lang="ro-RO"/>
                    </a:p>
                  </a:txBody>
                  <a:tcPr/>
                </a:tc>
                <a:tc gridSpan="2">
                  <a:txBody>
                    <a:bodyPr/>
                    <a:lstStyle/>
                    <a:p>
                      <a:pPr algn="ctr" fontAlgn="ctr"/>
                      <a:r>
                        <a:rPr lang="vi-VN" sz="800" b="1" i="0" u="none" strike="noStrike">
                          <a:solidFill>
                            <a:srgbClr val="000000"/>
                          </a:solidFill>
                          <a:effectLst/>
                          <a:latin typeface="Times New Roman"/>
                        </a:rPr>
                        <a:t>Suma aprobată de OI[3]</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o-RO"/>
                    </a:p>
                  </a:txBody>
                  <a:tcPr/>
                </a:tc>
              </a:tr>
              <a:tr h="251914">
                <a:tc vMerge="1">
                  <a:txBody>
                    <a:bodyPr/>
                    <a:lstStyle/>
                    <a:p>
                      <a:endParaRPr lang="ro-RO"/>
                    </a:p>
                  </a:txBody>
                  <a:tcPr/>
                </a:tc>
                <a:tc vMerge="1">
                  <a:txBody>
                    <a:bodyPr/>
                    <a:lstStyle/>
                    <a:p>
                      <a:endParaRPr lang="ro-RO"/>
                    </a:p>
                  </a:txBody>
                  <a:tcPr/>
                </a:tc>
                <a:tc gridSpan="2" vMerge="1">
                  <a:txBody>
                    <a:bodyPr/>
                    <a:lstStyle/>
                    <a:p>
                      <a:endParaRPr lang="ro-RO"/>
                    </a:p>
                  </a:txBody>
                  <a:tcPr/>
                </a:tc>
                <a:tc hMerge="1" vMerge="1">
                  <a:txBody>
                    <a:bodyPr/>
                    <a:lstStyle/>
                    <a:p>
                      <a:endParaRPr lang="ro-RO"/>
                    </a:p>
                  </a:txBody>
                  <a:tcPr/>
                </a:tc>
                <a:tc vMerge="1">
                  <a:txBody>
                    <a:bodyPr/>
                    <a:lstStyle/>
                    <a:p>
                      <a:endParaRPr lang="ro-RO"/>
                    </a:p>
                  </a:txBody>
                  <a:tcPr/>
                </a:tc>
                <a:tc rowSpan="2">
                  <a:txBody>
                    <a:bodyPr/>
                    <a:lstStyle/>
                    <a:p>
                      <a:pPr algn="ctr" fontAlgn="ctr"/>
                      <a:r>
                        <a:rPr lang="vi-VN" sz="800" b="1" i="0" u="none" strike="noStrike">
                          <a:solidFill>
                            <a:srgbClr val="000000"/>
                          </a:solidFill>
                          <a:effectLst/>
                          <a:latin typeface="Times New Roman"/>
                        </a:rPr>
                        <a:t>Numărul/ Data</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ctr"/>
                      <a:r>
                        <a:rPr lang="ro-RO" sz="800" b="1" i="0" u="none" strike="noStrike" dirty="0">
                          <a:solidFill>
                            <a:srgbClr val="000000"/>
                          </a:solidFill>
                          <a:effectLst/>
                          <a:latin typeface="Times New Roman"/>
                        </a:rPr>
                        <a:t>Valoarea facturii</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o-RO"/>
                    </a:p>
                  </a:txBody>
                  <a:tcPr/>
                </a:tc>
                <a:tc hMerge="1">
                  <a:txBody>
                    <a:bodyPr/>
                    <a:lstStyle/>
                    <a:p>
                      <a:pPr algn="ctr" fontAlgn="ctr"/>
                      <a:endParaRPr lang="ro-RO" sz="800" b="1" i="0" u="none" strike="noStrike">
                        <a:solidFill>
                          <a:srgbClr val="000000"/>
                        </a:solidFill>
                        <a:effectLst/>
                        <a:latin typeface="Times New Roman"/>
                      </a:endParaRPr>
                    </a:p>
                  </a:txBody>
                  <a:tcPr marL="7913" marR="7913"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o-RO"/>
                    </a:p>
                  </a:txBody>
                  <a:tcPr/>
                </a:tc>
                <a:tc vMerge="1">
                  <a:txBody>
                    <a:bodyPr/>
                    <a:lstStyle/>
                    <a:p>
                      <a:endParaRPr lang="ro-RO"/>
                    </a:p>
                  </a:txBody>
                  <a:tcPr/>
                </a:tc>
                <a:tc vMerge="1">
                  <a:txBody>
                    <a:bodyPr/>
                    <a:lstStyle/>
                    <a:p>
                      <a:endParaRPr lang="ro-RO"/>
                    </a:p>
                  </a:txBody>
                  <a:tcPr/>
                </a:tc>
                <a:tc rowSpan="2">
                  <a:txBody>
                    <a:bodyPr/>
                    <a:lstStyle/>
                    <a:p>
                      <a:pPr algn="ctr" fontAlgn="ctr"/>
                      <a:r>
                        <a:rPr lang="vi-VN" sz="800" b="1" i="0" u="none" strike="noStrike" dirty="0">
                          <a:solidFill>
                            <a:srgbClr val="000000"/>
                          </a:solidFill>
                          <a:effectLst/>
                          <a:latin typeface="Times New Roman"/>
                        </a:rPr>
                        <a:t>Valoarea fără TVA</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ro-RO" sz="800" b="1" i="0" u="none" strike="noStrike" dirty="0" smtClean="0">
                          <a:solidFill>
                            <a:srgbClr val="000000"/>
                          </a:solidFill>
                          <a:effectLst/>
                          <a:latin typeface="Times New Roman"/>
                        </a:rPr>
                        <a:t>TVA aferent</a:t>
                      </a:r>
                    </a:p>
                    <a:p>
                      <a:pPr algn="ctr" fontAlgn="ctr"/>
                      <a:endParaRPr lang="ro-RO" sz="800" b="1" i="0" u="none" strike="noStrike" dirty="0">
                        <a:solidFill>
                          <a:srgbClr val="000000"/>
                        </a:solidFill>
                        <a:effectLst/>
                        <a:latin typeface="Times New Roman"/>
                      </a:endParaRP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o-RO" sz="800" b="1" i="0" u="none" strike="noStrike" dirty="0" smtClean="0">
                          <a:solidFill>
                            <a:srgbClr val="000000"/>
                          </a:solidFill>
                          <a:effectLst/>
                          <a:latin typeface="Times New Roman"/>
                        </a:rPr>
                        <a:t>Total</a:t>
                      </a:r>
                    </a:p>
                    <a:p>
                      <a:endParaRPr lang="ro-RO" sz="1800" dirty="0"/>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algn="ctr" fontAlgn="ctr"/>
                      <a:endParaRPr lang="ro-RO" sz="800" b="1" i="0" u="none" strike="noStrike" dirty="0">
                        <a:solidFill>
                          <a:srgbClr val="000000"/>
                        </a:solidFill>
                        <a:effectLst/>
                        <a:latin typeface="Times New Roman"/>
                      </a:endParaRPr>
                    </a:p>
                  </a:txBody>
                  <a:tcPr marL="7913" marR="7913"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vi-VN" sz="800" b="1" i="0" u="none" strike="noStrike">
                          <a:solidFill>
                            <a:srgbClr val="000000"/>
                          </a:solidFill>
                          <a:effectLst/>
                          <a:latin typeface="Times New Roman"/>
                        </a:rPr>
                        <a:t>Fără TVA</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ro-RO" sz="800" b="1" i="0" u="none" strike="noStrike">
                          <a:solidFill>
                            <a:srgbClr val="000000"/>
                          </a:solidFill>
                          <a:effectLst/>
                          <a:latin typeface="Times New Roman"/>
                        </a:rPr>
                        <a:t>TVA aferent</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8025">
                <a:tc vMerge="1">
                  <a:txBody>
                    <a:bodyPr/>
                    <a:lstStyle/>
                    <a:p>
                      <a:endParaRPr lang="ro-RO"/>
                    </a:p>
                  </a:txBody>
                  <a:tcPr/>
                </a:tc>
                <a:tc vMerge="1">
                  <a:txBody>
                    <a:bodyPr/>
                    <a:lstStyle/>
                    <a:p>
                      <a:endParaRPr lang="ro-RO"/>
                    </a:p>
                  </a:txBody>
                  <a:tcPr/>
                </a:tc>
                <a:tc gridSpan="2" vMerge="1">
                  <a:txBody>
                    <a:bodyPr/>
                    <a:lstStyle/>
                    <a:p>
                      <a:endParaRPr lang="ro-RO"/>
                    </a:p>
                  </a:txBody>
                  <a:tcPr/>
                </a:tc>
                <a:tc hMerge="1" vMerge="1">
                  <a:txBody>
                    <a:bodyPr/>
                    <a:lstStyle/>
                    <a:p>
                      <a:endParaRPr lang="ro-RO"/>
                    </a:p>
                  </a:txBody>
                  <a:tcPr/>
                </a:tc>
                <a:tc vMerge="1">
                  <a:txBody>
                    <a:bodyPr/>
                    <a:lstStyle/>
                    <a:p>
                      <a:endParaRPr lang="ro-RO"/>
                    </a:p>
                  </a:txBody>
                  <a:tcPr/>
                </a:tc>
                <a:tc vMerge="1">
                  <a:txBody>
                    <a:bodyPr/>
                    <a:lstStyle/>
                    <a:p>
                      <a:endParaRPr lang="ro-RO"/>
                    </a:p>
                  </a:txBody>
                  <a:tcPr/>
                </a:tc>
                <a:tc>
                  <a:txBody>
                    <a:bodyPr/>
                    <a:lstStyle/>
                    <a:p>
                      <a:pPr algn="ctr" fontAlgn="ctr"/>
                      <a:r>
                        <a:rPr lang="vi-VN" sz="800" b="1" i="0" u="none" strike="noStrike" dirty="0">
                          <a:solidFill>
                            <a:srgbClr val="000000"/>
                          </a:solidFill>
                          <a:effectLst/>
                          <a:latin typeface="Times New Roman"/>
                        </a:rPr>
                        <a:t>Valoarea fără TVA</a:t>
                      </a: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eaLnBrk="1" fontAlgn="ctr" latinLnBrk="0" hangingPunct="1">
                        <a:lnSpc>
                          <a:spcPct val="100000"/>
                        </a:lnSpc>
                        <a:spcBef>
                          <a:spcPts val="0"/>
                        </a:spcBef>
                        <a:spcAft>
                          <a:spcPts val="0"/>
                        </a:spcAft>
                        <a:buClrTx/>
                        <a:buSzTx/>
                        <a:buFontTx/>
                        <a:buNone/>
                        <a:tabLst/>
                        <a:defRPr/>
                      </a:pPr>
                      <a:r>
                        <a:rPr lang="ro-RO" sz="800" b="1" i="0" u="none" strike="noStrike" dirty="0" smtClean="0">
                          <a:solidFill>
                            <a:srgbClr val="000000"/>
                          </a:solidFill>
                          <a:effectLst/>
                          <a:latin typeface="Times New Roman"/>
                        </a:rPr>
                        <a:t>TVA </a:t>
                      </a:r>
                    </a:p>
                    <a:p>
                      <a:pPr algn="ctr" fontAlgn="ctr"/>
                      <a:endParaRPr lang="ro-RO" sz="800" b="1" i="0" u="none" strike="noStrike" dirty="0">
                        <a:solidFill>
                          <a:srgbClr val="000000"/>
                        </a:solidFill>
                        <a:effectLst/>
                        <a:latin typeface="Times New Roman"/>
                      </a:endParaRP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ctr"/>
                      <a:r>
                        <a:rPr lang="ro-RO" sz="800" b="1" i="0" u="none" strike="noStrike" dirty="0" smtClean="0">
                          <a:solidFill>
                            <a:srgbClr val="000000"/>
                          </a:solidFill>
                          <a:effectLst/>
                          <a:latin typeface="Times New Roman"/>
                        </a:rPr>
                        <a:t>Total</a:t>
                      </a:r>
                      <a:endParaRPr lang="ro-RO" sz="800" b="1" i="0" u="none" strike="noStrike" dirty="0">
                        <a:solidFill>
                          <a:srgbClr val="000000"/>
                        </a:solidFill>
                        <a:effectLst/>
                        <a:latin typeface="Times New Roman"/>
                      </a:endParaRPr>
                    </a:p>
                  </a:txBody>
                  <a:tcPr marL="7912" marR="7912"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ctr"/>
                      <a:endParaRPr lang="ro-RO" sz="800" b="1" i="0" u="none" strike="noStrike" dirty="0">
                        <a:solidFill>
                          <a:srgbClr val="000000"/>
                        </a:solidFill>
                        <a:effectLst/>
                        <a:latin typeface="Times New Roman"/>
                      </a:endParaRPr>
                    </a:p>
                  </a:txBody>
                  <a:tcPr marL="7913" marR="7913" marT="791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o-RO"/>
                    </a:p>
                  </a:txBody>
                  <a:tcPr/>
                </a:tc>
                <a:tc vMerge="1">
                  <a:txBody>
                    <a:bodyPr/>
                    <a:lstStyle/>
                    <a:p>
                      <a:endParaRPr lang="ro-RO"/>
                    </a:p>
                  </a:txBody>
                  <a:tcPr/>
                </a:tc>
                <a:tc vMerge="1">
                  <a:txBody>
                    <a:bodyPr/>
                    <a:lstStyle/>
                    <a:p>
                      <a:endParaRPr lang="ro-RO"/>
                    </a:p>
                  </a:txBody>
                  <a:tcPr/>
                </a:tc>
                <a:tc vMerge="1">
                  <a:txBody>
                    <a:bodyPr/>
                    <a:lstStyle/>
                    <a:p>
                      <a:endParaRPr lang="ro-RO"/>
                    </a:p>
                  </a:txBody>
                  <a:tcPr/>
                </a:tc>
                <a:tc gridSpan="2" vMerge="1">
                  <a:txBody>
                    <a:bodyPr/>
                    <a:lstStyle/>
                    <a:p>
                      <a:endParaRPr lang="ro-RO"/>
                    </a:p>
                  </a:txBody>
                  <a:tcPr/>
                </a:tc>
                <a:tc hMerge="1" vMerge="1">
                  <a:txBody>
                    <a:bodyPr/>
                    <a:lstStyle/>
                    <a:p>
                      <a:endParaRPr lang="ro-RO"/>
                    </a:p>
                  </a:txBody>
                  <a:tcPr/>
                </a:tc>
                <a:tc vMerge="1">
                  <a:txBody>
                    <a:bodyPr/>
                    <a:lstStyle/>
                    <a:p>
                      <a:endParaRPr lang="ro-RO"/>
                    </a:p>
                  </a:txBody>
                  <a:tcPr/>
                </a:tc>
                <a:tc vMerge="1">
                  <a:txBody>
                    <a:bodyPr/>
                    <a:lstStyle/>
                    <a:p>
                      <a:endParaRPr lang="ro-RO"/>
                    </a:p>
                  </a:txBody>
                  <a:tcPr/>
                </a:tc>
              </a:tr>
              <a:tr h="282227">
                <a:tc>
                  <a:txBody>
                    <a:bodyPr/>
                    <a:lstStyle/>
                    <a:p>
                      <a:pPr algn="ctr" fontAlgn="t"/>
                      <a:r>
                        <a:rPr lang="ro-RO" sz="800" b="1" i="0" u="none" strike="noStrike">
                          <a:solidFill>
                            <a:srgbClr val="000000"/>
                          </a:solidFill>
                          <a:effectLst/>
                          <a:latin typeface="Times New Roman"/>
                        </a:rPr>
                        <a:t> </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1" i="0" u="none" strike="noStrike">
                          <a:solidFill>
                            <a:srgbClr val="000000"/>
                          </a:solidFill>
                          <a:effectLst/>
                          <a:latin typeface="Times New Roman"/>
                        </a:rPr>
                        <a:t>1</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t"/>
                      <a:r>
                        <a:rPr lang="ro-RO" sz="800" b="1" i="0" u="none" strike="noStrike">
                          <a:solidFill>
                            <a:srgbClr val="000000"/>
                          </a:solidFill>
                          <a:effectLst/>
                          <a:latin typeface="Times New Roman"/>
                        </a:rPr>
                        <a:t>2</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t"/>
                      <a:endParaRPr lang="ro-RO" sz="800" b="1" i="0" u="none" strike="noStrike">
                        <a:solidFill>
                          <a:srgbClr val="00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1" i="0" u="none" strike="noStrike">
                          <a:solidFill>
                            <a:srgbClr val="000000"/>
                          </a:solidFill>
                          <a:effectLst/>
                          <a:latin typeface="Times New Roman"/>
                        </a:rPr>
                        <a:t>3</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1" i="0" u="none" strike="noStrike">
                          <a:solidFill>
                            <a:srgbClr val="000000"/>
                          </a:solidFill>
                          <a:effectLst/>
                          <a:latin typeface="Times New Roman"/>
                        </a:rPr>
                        <a:t>4</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1" i="0" u="none" strike="noStrike">
                          <a:solidFill>
                            <a:srgbClr val="000000"/>
                          </a:solidFill>
                          <a:effectLst/>
                          <a:latin typeface="Times New Roman"/>
                        </a:rPr>
                        <a:t>5</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1" i="0" u="none" strike="noStrike" dirty="0">
                          <a:solidFill>
                            <a:srgbClr val="000000"/>
                          </a:solidFill>
                          <a:effectLst/>
                          <a:latin typeface="Times New Roman"/>
                        </a:rPr>
                        <a:t>6</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t"/>
                      <a:r>
                        <a:rPr lang="ro-RO" sz="800" b="1" i="0" u="none" strike="noStrike" dirty="0">
                          <a:solidFill>
                            <a:srgbClr val="000000"/>
                          </a:solidFill>
                          <a:effectLst/>
                          <a:latin typeface="Times New Roman"/>
                        </a:rPr>
                        <a:t>7</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t"/>
                      <a:endParaRPr lang="ro-RO" sz="800" b="1" i="0" u="none" strike="noStrike" dirty="0">
                        <a:solidFill>
                          <a:srgbClr val="00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1" i="0" u="none" strike="noStrike" dirty="0">
                          <a:solidFill>
                            <a:srgbClr val="000000"/>
                          </a:solidFill>
                          <a:effectLst/>
                          <a:latin typeface="Times New Roman"/>
                        </a:rPr>
                        <a:t>8</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1" i="0" u="none" strike="noStrike" dirty="0">
                          <a:solidFill>
                            <a:srgbClr val="000000"/>
                          </a:solidFill>
                          <a:effectLst/>
                          <a:latin typeface="Times New Roman"/>
                        </a:rPr>
                        <a:t>9</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1" i="0" u="none" strike="noStrike" dirty="0">
                          <a:solidFill>
                            <a:srgbClr val="000000"/>
                          </a:solidFill>
                          <a:effectLst/>
                          <a:latin typeface="Times New Roman"/>
                        </a:rPr>
                        <a:t>10</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eaLnBrk="1" fontAlgn="t" latinLnBrk="0" hangingPunct="1">
                        <a:lnSpc>
                          <a:spcPct val="100000"/>
                        </a:lnSpc>
                        <a:spcBef>
                          <a:spcPts val="0"/>
                        </a:spcBef>
                        <a:spcAft>
                          <a:spcPts val="0"/>
                        </a:spcAft>
                        <a:buClrTx/>
                        <a:buSzTx/>
                        <a:buFontTx/>
                        <a:buNone/>
                        <a:tabLst/>
                        <a:defRPr/>
                      </a:pPr>
                      <a:r>
                        <a:rPr lang="ro-RO" sz="800" b="1" i="0" u="none" strike="noStrike" dirty="0" smtClean="0">
                          <a:solidFill>
                            <a:srgbClr val="000000"/>
                          </a:solidFill>
                          <a:effectLst/>
                          <a:latin typeface="Times New Roman"/>
                        </a:rPr>
                        <a:t>11</a:t>
                      </a:r>
                    </a:p>
                    <a:p>
                      <a:pPr algn="ctr" fontAlgn="t"/>
                      <a:endParaRPr lang="ro-RO" sz="800" b="1"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t"/>
                      <a:r>
                        <a:rPr lang="ro-RO" sz="800" b="1" i="0" u="none" strike="noStrike" dirty="0">
                          <a:solidFill>
                            <a:srgbClr val="000000"/>
                          </a:solidFill>
                          <a:effectLst/>
                          <a:latin typeface="Times New Roman"/>
                        </a:rPr>
                        <a:t>12</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fontAlgn="t"/>
                      <a:endParaRPr lang="ro-RO" sz="800" b="1" i="0" u="none" strike="noStrike" dirty="0">
                        <a:solidFill>
                          <a:srgbClr val="00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o-RO" sz="1800"/>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o-RO" sz="1800" dirty="0"/>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5582">
                <a:tc>
                  <a:txBody>
                    <a:bodyPr/>
                    <a:lstStyle/>
                    <a:p>
                      <a:pPr algn="l" fontAlgn="t"/>
                      <a:r>
                        <a:rPr lang="ro-RO" sz="800" b="0" i="0" u="none" strike="noStrike">
                          <a:solidFill>
                            <a:srgbClr val="000000"/>
                          </a:solidFill>
                          <a:effectLst/>
                          <a:latin typeface="Times New Roman"/>
                        </a:rPr>
                        <a:t> </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ro-RO" sz="800" b="1" i="0" u="none" strike="noStrike">
                          <a:solidFill>
                            <a:srgbClr val="000000"/>
                          </a:solidFill>
                          <a:effectLst/>
                          <a:latin typeface="Times New Roman"/>
                        </a:rPr>
                        <a:t>Cap.1 Cheltuieli pentru amenajarea terenului- categ 12 MySMIS</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fontAlgn="t"/>
                      <a:r>
                        <a:rPr lang="ro-RO" sz="800" b="0" i="0" u="none" strike="noStrike" dirty="0">
                          <a:solidFill>
                            <a:srgbClr val="000000"/>
                          </a:solidFill>
                          <a:effectLst/>
                          <a:latin typeface="Times New Roman"/>
                        </a:rPr>
                        <a:t>…</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l" fontAlgn="t"/>
                      <a:endParaRPr lang="ro-RO" sz="800" b="0" i="0" u="none" strike="noStrike" dirty="0">
                        <a:solidFill>
                          <a:srgbClr val="00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ro-RO" sz="800" b="0" i="0" u="none" strike="noStrike" dirty="0">
                          <a:solidFill>
                            <a:srgbClr val="000000"/>
                          </a:solidFill>
                          <a:effectLst/>
                          <a:latin typeface="Times New Roman"/>
                        </a:rPr>
                        <a:t> </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ro-RO" sz="800" b="0" i="0" u="none" strike="noStrike" dirty="0">
                          <a:solidFill>
                            <a:srgbClr val="000000"/>
                          </a:solidFill>
                          <a:effectLst/>
                          <a:latin typeface="Times New Roman"/>
                        </a:rPr>
                        <a:t>…</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indent="0" algn="ctr" defTabSz="914400" eaLnBrk="1" fontAlgn="t" latinLnBrk="0" hangingPunct="1">
                        <a:lnSpc>
                          <a:spcPct val="100000"/>
                        </a:lnSpc>
                        <a:spcBef>
                          <a:spcPts val="0"/>
                        </a:spcBef>
                        <a:spcAft>
                          <a:spcPts val="0"/>
                        </a:spcAft>
                        <a:buClrTx/>
                        <a:buSzTx/>
                        <a:buFontTx/>
                        <a:buNone/>
                        <a:tabLst/>
                        <a:defRPr/>
                      </a:pPr>
                      <a:r>
                        <a:rPr lang="ro-RO" sz="800" b="1" i="0" u="none" strike="noStrike" dirty="0" smtClean="0">
                          <a:solidFill>
                            <a:srgbClr val="FF0000"/>
                          </a:solidFill>
                          <a:effectLst/>
                          <a:latin typeface="Times New Roman"/>
                        </a:rPr>
                        <a:t>Se înscrie valoarea integrală a facturii</a:t>
                      </a:r>
                    </a:p>
                    <a:p>
                      <a:pPr algn="r" fontAlgn="t"/>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o-RO"/>
                    </a:p>
                  </a:txBody>
                  <a:tcPr/>
                </a:tc>
                <a:tc hMerge="1">
                  <a:txBody>
                    <a:bodyPr/>
                    <a:lstStyle/>
                    <a:p>
                      <a:pPr algn="r" fontAlgn="t"/>
                      <a:endParaRPr lang="ro-RO" sz="800" b="0" i="0" u="none" strike="noStrike" dirty="0">
                        <a:solidFill>
                          <a:srgbClr val="00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fontAlgn="t"/>
                      <a:endParaRPr lang="ro-RO" sz="800" b="0" i="0" u="none" strike="noStrike" dirty="0">
                        <a:solidFill>
                          <a:srgbClr val="00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0" i="0" u="none" strike="noStrike">
                          <a:solidFill>
                            <a:srgbClr val="000000"/>
                          </a:solidFill>
                          <a:effectLst/>
                          <a:latin typeface="Times New Roman"/>
                        </a:rPr>
                        <a:t>…</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ro-RO" sz="800" b="0" i="0" u="none" strike="noStrike">
                          <a:solidFill>
                            <a:srgbClr val="000000"/>
                          </a:solidFill>
                          <a:effectLst/>
                          <a:latin typeface="Times New Roman"/>
                        </a:rPr>
                        <a:t>…</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t"/>
                      <a:r>
                        <a:rPr lang="ro-RO" sz="800" b="1" i="0" u="none" strike="noStrike" dirty="0" smtClean="0">
                          <a:solidFill>
                            <a:srgbClr val="FF0000"/>
                          </a:solidFill>
                          <a:effectLst/>
                          <a:latin typeface="Times New Roman"/>
                        </a:rPr>
                        <a:t>Se înscrie valoarea totală a cheltuielii eligibile, inclusiv contribuția proprie a beneficiarului</a:t>
                      </a:r>
                      <a:endParaRPr lang="ro-RO" sz="800" b="1" i="0" u="none" strike="noStrike" dirty="0">
                        <a:solidFill>
                          <a:srgbClr val="FF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o-RO"/>
                    </a:p>
                  </a:txBody>
                  <a:tcPr/>
                </a:tc>
                <a:tc hMerge="1">
                  <a:txBody>
                    <a:bodyPr/>
                    <a:lstStyle/>
                    <a:p>
                      <a:endParaRPr lang="ro-RO"/>
                    </a:p>
                  </a:txBody>
                  <a:tcPr/>
                </a:tc>
                <a:tc hMerge="1">
                  <a:txBody>
                    <a:bodyPr/>
                    <a:lstStyle/>
                    <a:p>
                      <a:pPr algn="r" fontAlgn="t"/>
                      <a:endParaRPr lang="ro-RO" sz="800" b="0" i="0" u="none" strike="noStrike" dirty="0">
                        <a:solidFill>
                          <a:srgbClr val="00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t"/>
                      <a:r>
                        <a:rPr lang="ro-RO" sz="800" b="1" i="0" u="none" strike="noStrike" dirty="0" smtClean="0">
                          <a:solidFill>
                            <a:srgbClr val="FF0000"/>
                          </a:solidFill>
                          <a:effectLst/>
                          <a:latin typeface="Times New Roman"/>
                        </a:rPr>
                        <a:t>NU SE COMPLETEAZĂ</a:t>
                      </a:r>
                      <a:endParaRPr lang="ro-RO" sz="800" b="1" i="0" u="none" strike="noStrike" dirty="0">
                        <a:solidFill>
                          <a:srgbClr val="FF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fontAlgn="t"/>
                      <a:endParaRPr lang="ro-RO" sz="800" b="0" i="0" u="none" strike="noStrike" dirty="0">
                        <a:solidFill>
                          <a:srgbClr val="FF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5582">
                <a:tc>
                  <a:txBody>
                    <a:bodyPr/>
                    <a:lstStyle/>
                    <a:p>
                      <a:pPr algn="l" fontAlgn="t"/>
                      <a:r>
                        <a:rPr lang="ro-RO" sz="800" b="0" i="0" u="none" strike="noStrike" dirty="0">
                          <a:solidFill>
                            <a:srgbClr val="000000"/>
                          </a:solidFill>
                          <a:effectLst/>
                          <a:latin typeface="Times New Roman"/>
                        </a:rPr>
                        <a:t> </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ro-RO" sz="800" b="0" i="0" u="none" strike="noStrike" dirty="0">
                          <a:solidFill>
                            <a:srgbClr val="000000"/>
                          </a:solidFill>
                          <a:effectLst/>
                          <a:latin typeface="Times New Roman"/>
                        </a:rPr>
                        <a:t>1.1. Cheltuieli pentru amenajarea terenului- </a:t>
                      </a:r>
                      <a:r>
                        <a:rPr lang="ro-RO" sz="800" b="0" i="0" u="none" strike="noStrike" dirty="0" err="1">
                          <a:solidFill>
                            <a:srgbClr val="000000"/>
                          </a:solidFill>
                          <a:effectLst/>
                          <a:latin typeface="Times New Roman"/>
                        </a:rPr>
                        <a:t>subcateg</a:t>
                      </a:r>
                      <a:r>
                        <a:rPr lang="ro-RO" sz="800" b="0" i="0" u="none" strike="noStrike" dirty="0">
                          <a:solidFill>
                            <a:srgbClr val="000000"/>
                          </a:solidFill>
                          <a:effectLst/>
                          <a:latin typeface="Times New Roman"/>
                        </a:rPr>
                        <a:t> 38 </a:t>
                      </a:r>
                      <a:r>
                        <a:rPr lang="ro-RO" sz="800" b="0" i="0" u="none" strike="noStrike" dirty="0" err="1">
                          <a:solidFill>
                            <a:srgbClr val="000000"/>
                          </a:solidFill>
                          <a:effectLst/>
                          <a:latin typeface="Times New Roman"/>
                        </a:rPr>
                        <a:t>MySMIS</a:t>
                      </a:r>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fontAlgn="t"/>
                      <a:r>
                        <a:rPr lang="ro-RO" sz="800" b="0" i="0" u="none" strike="noStrike" dirty="0">
                          <a:solidFill>
                            <a:srgbClr val="000000"/>
                          </a:solidFill>
                          <a:effectLst/>
                          <a:latin typeface="Times New Roman"/>
                        </a:rPr>
                        <a:t>…</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l" fontAlgn="t"/>
                      <a:endParaRPr lang="ro-RO" sz="800" b="0" i="0" u="none" strike="noStrike" dirty="0">
                        <a:solidFill>
                          <a:srgbClr val="00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ro-RO" sz="800" b="0" i="0" u="none" strike="noStrike">
                          <a:solidFill>
                            <a:srgbClr val="000000"/>
                          </a:solidFill>
                          <a:effectLst/>
                          <a:latin typeface="Times New Roman"/>
                        </a:rPr>
                        <a:t> </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ro-RO" sz="800" b="0" i="0" u="none" strike="noStrike">
                          <a:solidFill>
                            <a:srgbClr val="000000"/>
                          </a:solidFill>
                          <a:effectLst/>
                          <a:latin typeface="Times New Roman"/>
                        </a:rPr>
                        <a:t>…</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o-RO" sz="800" b="1" i="0" u="none" strike="noStrike" dirty="0">
                        <a:solidFill>
                          <a:srgbClr val="FF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fontAlgn="t"/>
                      <a:endParaRPr lang="ro-RO" sz="800" b="1" i="0" u="none" strike="noStrike" dirty="0">
                        <a:solidFill>
                          <a:srgbClr val="FF0000"/>
                        </a:solidFill>
                        <a:effectLst/>
                        <a:latin typeface="Times New Roman"/>
                        <a:ea typeface="+mn-ea"/>
                        <a:cs typeface="+mn-cs"/>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algn="ctr" fontAlgn="t"/>
                      <a:endParaRPr lang="ro-RO" sz="800" b="1" i="0" u="none" strike="noStrike" dirty="0">
                        <a:solidFill>
                          <a:srgbClr val="FF0000"/>
                        </a:solidFill>
                        <a:effectLst/>
                        <a:latin typeface="Times New Roman"/>
                        <a:ea typeface="+mn-ea"/>
                        <a:cs typeface="+mn-cs"/>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algn="ctr" fontAlgn="t"/>
                      <a:endParaRPr lang="ro-RO" sz="800" b="1" i="0" u="none" strike="noStrike" dirty="0">
                        <a:solidFill>
                          <a:srgbClr val="FF0000"/>
                        </a:solidFill>
                        <a:effectLst/>
                        <a:latin typeface="Times New Roman"/>
                        <a:ea typeface="+mn-ea"/>
                        <a:cs typeface="+mn-cs"/>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endParaRPr lang="ro-RO" sz="800" b="1" i="0" u="none" strike="noStrike" dirty="0">
                        <a:solidFill>
                          <a:srgbClr val="FF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fontAlgn="t"/>
                      <a:endParaRPr lang="ro-RO" sz="800" b="1" i="0" u="none" strike="noStrike" dirty="0">
                        <a:solidFill>
                          <a:srgbClr val="FF0000"/>
                        </a:solidFill>
                        <a:effectLst/>
                        <a:latin typeface="Times New Roman"/>
                        <a:ea typeface="+mn-ea"/>
                        <a:cs typeface="+mn-cs"/>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algn="ctr" fontAlgn="t"/>
                      <a:endParaRPr lang="ro-RO" sz="800" b="1" i="0" u="none" strike="noStrike" dirty="0">
                        <a:solidFill>
                          <a:srgbClr val="FF0000"/>
                        </a:solidFill>
                        <a:effectLst/>
                        <a:latin typeface="Times New Roman"/>
                        <a:ea typeface="+mn-ea"/>
                        <a:cs typeface="+mn-cs"/>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algn="ctr" fontAlgn="t"/>
                      <a:endParaRPr lang="ro-RO" sz="800" b="1" i="0" u="none" strike="noStrike" dirty="0">
                        <a:solidFill>
                          <a:srgbClr val="FF0000"/>
                        </a:solidFill>
                        <a:effectLst/>
                        <a:latin typeface="Times New Roman"/>
                        <a:ea typeface="+mn-ea"/>
                        <a:cs typeface="+mn-cs"/>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422">
                <a:tc>
                  <a:txBody>
                    <a:bodyPr/>
                    <a:lstStyle/>
                    <a:p>
                      <a:pPr algn="l" fontAlgn="t"/>
                      <a:r>
                        <a:rPr lang="ro-RO" sz="800" b="0" i="0" u="none" strike="noStrike" dirty="0">
                          <a:solidFill>
                            <a:srgbClr val="000000"/>
                          </a:solidFill>
                          <a:effectLst/>
                          <a:latin typeface="Times New Roman"/>
                        </a:rPr>
                        <a:t> </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vi-VN" sz="800" b="0" i="0" u="none" strike="noStrike" dirty="0">
                          <a:solidFill>
                            <a:srgbClr val="000000"/>
                          </a:solidFill>
                          <a:effectLst/>
                          <a:latin typeface="Times New Roman"/>
                        </a:rPr>
                        <a:t>1.2. Cheltuieli cu amenajări pentru protecţia mediului şi aducerea la starea iniţială- subcateg 39 MySMIS</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fontAlgn="t"/>
                      <a:r>
                        <a:rPr lang="ro-RO" sz="800" b="0" i="0" u="none" strike="noStrike" dirty="0" smtClean="0">
                          <a:solidFill>
                            <a:srgbClr val="000000"/>
                          </a:solidFill>
                          <a:effectLst/>
                          <a:latin typeface="Times New Roman"/>
                        </a:rPr>
                        <a:t>Lucrări</a:t>
                      </a:r>
                      <a:r>
                        <a:rPr lang="ro-RO" sz="800" b="0" i="0" u="none" strike="noStrike" baseline="0" dirty="0" smtClean="0">
                          <a:solidFill>
                            <a:srgbClr val="000000"/>
                          </a:solidFill>
                          <a:effectLst/>
                          <a:latin typeface="Times New Roman"/>
                        </a:rPr>
                        <a:t> amenajare pentru protecția mediului</a:t>
                      </a:r>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l" fontAlgn="t"/>
                      <a:endParaRPr lang="ro-RO" sz="800" b="0" i="0" u="none" strike="noStrike" dirty="0">
                        <a:solidFill>
                          <a:srgbClr val="00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ro-RO" sz="800" b="0" i="0" u="none" strike="noStrike" dirty="0" smtClean="0">
                          <a:solidFill>
                            <a:srgbClr val="000000"/>
                          </a:solidFill>
                          <a:effectLst/>
                          <a:latin typeface="Times New Roman"/>
                        </a:rPr>
                        <a:t>1400/01.08.2017</a:t>
                      </a:r>
                      <a:r>
                        <a:rPr lang="ro-RO" sz="800" b="0" i="0" u="none" strike="noStrike" dirty="0">
                          <a:solidFill>
                            <a:srgbClr val="000000"/>
                          </a:solidFill>
                          <a:effectLst/>
                          <a:latin typeface="Times New Roman"/>
                        </a:rPr>
                        <a:t> </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ro-RO" sz="800" b="0" i="0" u="none" strike="noStrike" dirty="0" smtClean="0">
                          <a:solidFill>
                            <a:srgbClr val="000000"/>
                          </a:solidFill>
                          <a:effectLst/>
                          <a:latin typeface="Times New Roman"/>
                        </a:rPr>
                        <a:t>F25789/ 20.03.2018</a:t>
                      </a:r>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dirty="0" smtClean="0">
                          <a:solidFill>
                            <a:srgbClr val="000000"/>
                          </a:solidFill>
                          <a:effectLst/>
                          <a:latin typeface="Times New Roman"/>
                        </a:rPr>
                        <a:t>100.000,00</a:t>
                      </a:r>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r" defTabSz="914400" eaLnBrk="1" fontAlgn="t" latinLnBrk="0" hangingPunct="1">
                        <a:lnSpc>
                          <a:spcPct val="100000"/>
                        </a:lnSpc>
                        <a:spcBef>
                          <a:spcPts val="0"/>
                        </a:spcBef>
                        <a:spcAft>
                          <a:spcPts val="0"/>
                        </a:spcAft>
                        <a:buClrTx/>
                        <a:buSzTx/>
                        <a:buFontTx/>
                        <a:buNone/>
                        <a:tabLst/>
                        <a:defRPr/>
                      </a:pPr>
                      <a:r>
                        <a:rPr lang="ro-RO" sz="800" b="0" i="0" u="none" strike="noStrike" dirty="0" smtClean="0">
                          <a:solidFill>
                            <a:srgbClr val="000000"/>
                          </a:solidFill>
                          <a:effectLst/>
                          <a:latin typeface="Times New Roman"/>
                        </a:rPr>
                        <a:t>19.000,00</a:t>
                      </a:r>
                    </a:p>
                    <a:p>
                      <a:pPr algn="r" fontAlgn="t"/>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fontAlgn="t"/>
                      <a:r>
                        <a:rPr lang="ro-RO" sz="800" b="0" i="0" u="none" strike="noStrike" dirty="0" smtClean="0">
                          <a:solidFill>
                            <a:srgbClr val="000000"/>
                          </a:solidFill>
                          <a:effectLst/>
                          <a:latin typeface="Times New Roman"/>
                        </a:rPr>
                        <a:t>119.000,00</a:t>
                      </a:r>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fontAlgn="t"/>
                      <a:endParaRPr lang="ro-RO" sz="800" b="0" i="0" u="none" strike="noStrike" dirty="0">
                        <a:solidFill>
                          <a:srgbClr val="00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0" i="0" u="none" strike="noStrike" dirty="0" smtClean="0">
                          <a:solidFill>
                            <a:srgbClr val="000000"/>
                          </a:solidFill>
                          <a:effectLst/>
                          <a:latin typeface="Times New Roman"/>
                        </a:rPr>
                        <a:t>SC XX SRL</a:t>
                      </a:r>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ro-RO" sz="800" b="0" i="0" u="none" strike="noStrike" dirty="0" smtClean="0">
                          <a:solidFill>
                            <a:srgbClr val="000000"/>
                          </a:solidFill>
                          <a:effectLst/>
                          <a:latin typeface="Times New Roman"/>
                        </a:rPr>
                        <a:t>27/</a:t>
                      </a:r>
                    </a:p>
                    <a:p>
                      <a:pPr algn="l" fontAlgn="t"/>
                      <a:r>
                        <a:rPr lang="ro-RO" sz="800" b="0" i="0" u="none" strike="noStrike" dirty="0" smtClean="0">
                          <a:solidFill>
                            <a:srgbClr val="000000"/>
                          </a:solidFill>
                          <a:effectLst/>
                          <a:latin typeface="Times New Roman"/>
                        </a:rPr>
                        <a:t>27.03.2018</a:t>
                      </a:r>
                    </a:p>
                    <a:p>
                      <a:pPr algn="l" fontAlgn="t"/>
                      <a:r>
                        <a:rPr lang="ro-RO" sz="800" b="0" i="0" u="none" strike="noStrike" dirty="0" smtClean="0">
                          <a:solidFill>
                            <a:srgbClr val="000000"/>
                          </a:solidFill>
                          <a:effectLst/>
                          <a:latin typeface="Times New Roman"/>
                        </a:rPr>
                        <a:t>28/</a:t>
                      </a:r>
                      <a:r>
                        <a:rPr lang="ro-RO" sz="800" b="0" i="0" u="none" strike="noStrike" baseline="0" dirty="0" smtClean="0">
                          <a:solidFill>
                            <a:srgbClr val="000000"/>
                          </a:solidFill>
                          <a:effectLst/>
                          <a:latin typeface="Times New Roman"/>
                        </a:rPr>
                        <a:t> 27.03.2018</a:t>
                      </a:r>
                      <a:endParaRPr lang="ro-RO" sz="800" b="0" i="0" u="none" strike="noStrike" dirty="0" smtClean="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dirty="0" smtClean="0">
                          <a:solidFill>
                            <a:srgbClr val="000000"/>
                          </a:solidFill>
                          <a:effectLst/>
                          <a:latin typeface="Times New Roman"/>
                        </a:rPr>
                        <a:t>100.000,00</a:t>
                      </a:r>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dirty="0" smtClean="0">
                          <a:solidFill>
                            <a:srgbClr val="000000"/>
                          </a:solidFill>
                          <a:effectLst/>
                          <a:latin typeface="Times New Roman"/>
                        </a:rPr>
                        <a:t>19.000,00</a:t>
                      </a:r>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a:r>
                        <a:rPr lang="ro-RO" sz="800" dirty="0" smtClean="0">
                          <a:latin typeface="Times New Roman" panose="02020603050405020304" pitchFamily="18" charset="0"/>
                          <a:cs typeface="Times New Roman" panose="02020603050405020304" pitchFamily="18" charset="0"/>
                        </a:rPr>
                        <a:t>119.000,00</a:t>
                      </a:r>
                    </a:p>
                    <a:p>
                      <a:pPr algn="r"/>
                      <a:endParaRPr lang="ro-RO" sz="800" dirty="0">
                        <a:latin typeface="Times New Roman" panose="02020603050405020304" pitchFamily="18" charset="0"/>
                        <a:cs typeface="Times New Roman" panose="02020603050405020304" pitchFamily="18" charset="0"/>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fontAlgn="t"/>
                      <a:endParaRPr lang="ro-RO" sz="800" b="0" i="0" u="none" strike="noStrike" dirty="0">
                        <a:solidFill>
                          <a:srgbClr val="00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dirty="0">
                          <a:solidFill>
                            <a:srgbClr val="000000"/>
                          </a:solidFill>
                          <a:effectLst/>
                          <a:latin typeface="Times New Roman"/>
                        </a:rPr>
                        <a:t>…</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dirty="0">
                          <a:solidFill>
                            <a:srgbClr val="000000"/>
                          </a:solidFill>
                          <a:effectLst/>
                          <a:latin typeface="Times New Roman"/>
                        </a:rPr>
                        <a:t>…</a:t>
                      </a: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0063">
                <a:tc>
                  <a:txBody>
                    <a:bodyPr/>
                    <a:lstStyle/>
                    <a:p>
                      <a:pPr algn="l" fontAlgn="t"/>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vi-VN" sz="800" b="0" i="0" u="none" strike="noStrike" dirty="0">
                          <a:solidFill>
                            <a:srgbClr val="000000"/>
                          </a:solidFill>
                          <a:effectLst/>
                          <a:latin typeface="Times New Roman"/>
                        </a:rPr>
                        <a:t>4.3 Construcţii, instalaţii și dotări aferente măsurilor conexe- subcateg 56 MySMIS</a:t>
                      </a:r>
                    </a:p>
                  </a:txBody>
                  <a:tcPr marL="9524" marR="9524"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fontAlgn="t"/>
                      <a:r>
                        <a:rPr lang="ro-RO" sz="800" b="0" i="0" u="none" strike="noStrike" dirty="0" smtClean="0">
                          <a:solidFill>
                            <a:srgbClr val="000000"/>
                          </a:solidFill>
                          <a:effectLst/>
                          <a:latin typeface="Times New Roman"/>
                        </a:rPr>
                        <a:t>Lucrări</a:t>
                      </a:r>
                      <a:r>
                        <a:rPr lang="ro-RO" sz="800" b="0" i="0" u="none" strike="noStrike" baseline="0" dirty="0" smtClean="0">
                          <a:solidFill>
                            <a:srgbClr val="000000"/>
                          </a:solidFill>
                          <a:effectLst/>
                          <a:latin typeface="Times New Roman"/>
                        </a:rPr>
                        <a:t>  conexe la fațadă</a:t>
                      </a:r>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l" fontAlgn="t"/>
                      <a:endParaRPr lang="ro-RO" sz="800" b="0" i="0" u="none" strike="noStrike" dirty="0">
                        <a:solidFill>
                          <a:srgbClr val="00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eaLnBrk="1" fontAlgn="t" latinLnBrk="0" hangingPunct="1">
                        <a:lnSpc>
                          <a:spcPct val="100000"/>
                        </a:lnSpc>
                        <a:spcBef>
                          <a:spcPts val="0"/>
                        </a:spcBef>
                        <a:spcAft>
                          <a:spcPts val="0"/>
                        </a:spcAft>
                        <a:buClrTx/>
                        <a:buSzTx/>
                        <a:buFontTx/>
                        <a:buNone/>
                        <a:tabLst/>
                        <a:defRPr/>
                      </a:pPr>
                      <a:r>
                        <a:rPr lang="ro-RO" sz="800" b="0" i="0" u="none" strike="noStrike" dirty="0" smtClean="0">
                          <a:solidFill>
                            <a:srgbClr val="000000"/>
                          </a:solidFill>
                          <a:effectLst/>
                          <a:latin typeface="Times New Roman"/>
                        </a:rPr>
                        <a:t>1400/01.08.2017 </a:t>
                      </a:r>
                    </a:p>
                    <a:p>
                      <a:pPr algn="l" fontAlgn="t"/>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ro-RO" sz="800" b="0" i="0" u="none" strike="noStrike" dirty="0" smtClean="0">
                          <a:solidFill>
                            <a:srgbClr val="000000"/>
                          </a:solidFill>
                          <a:effectLst/>
                          <a:latin typeface="Times New Roman"/>
                        </a:rPr>
                        <a:t>F 2576/ 20.02.2018</a:t>
                      </a:r>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dirty="0" smtClean="0">
                          <a:solidFill>
                            <a:srgbClr val="000000"/>
                          </a:solidFill>
                          <a:effectLst/>
                          <a:latin typeface="Times New Roman"/>
                        </a:rPr>
                        <a:t>200.000,00</a:t>
                      </a:r>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r" defTabSz="914400" eaLnBrk="1" fontAlgn="t" latinLnBrk="0" hangingPunct="1">
                        <a:lnSpc>
                          <a:spcPct val="100000"/>
                        </a:lnSpc>
                        <a:spcBef>
                          <a:spcPts val="0"/>
                        </a:spcBef>
                        <a:spcAft>
                          <a:spcPts val="0"/>
                        </a:spcAft>
                        <a:buClrTx/>
                        <a:buSzTx/>
                        <a:buFontTx/>
                        <a:buNone/>
                        <a:tabLst/>
                        <a:defRPr/>
                      </a:pPr>
                      <a:r>
                        <a:rPr lang="ro-RO" sz="800" b="0" i="0" u="none" strike="noStrike" dirty="0" smtClean="0">
                          <a:solidFill>
                            <a:srgbClr val="000000"/>
                          </a:solidFill>
                          <a:effectLst/>
                          <a:latin typeface="Times New Roman"/>
                        </a:rPr>
                        <a:t>38.000,00</a:t>
                      </a:r>
                    </a:p>
                    <a:p>
                      <a:pPr algn="r" fontAlgn="t"/>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fontAlgn="t"/>
                      <a:r>
                        <a:rPr lang="ro-RO" sz="800" b="0" i="0" u="none" strike="noStrike" dirty="0" smtClean="0">
                          <a:solidFill>
                            <a:srgbClr val="000000"/>
                          </a:solidFill>
                          <a:effectLst/>
                          <a:latin typeface="Times New Roman"/>
                        </a:rPr>
                        <a:t>238.000,00</a:t>
                      </a:r>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fontAlgn="t"/>
                      <a:endParaRPr lang="ro-RO" sz="800" b="0" i="0" u="none" strike="noStrike" dirty="0">
                        <a:solidFill>
                          <a:srgbClr val="00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eaLnBrk="1" fontAlgn="t" latinLnBrk="0" hangingPunct="1">
                        <a:lnSpc>
                          <a:spcPct val="100000"/>
                        </a:lnSpc>
                        <a:spcBef>
                          <a:spcPts val="0"/>
                        </a:spcBef>
                        <a:spcAft>
                          <a:spcPts val="0"/>
                        </a:spcAft>
                        <a:buClrTx/>
                        <a:buSzTx/>
                        <a:buFontTx/>
                        <a:buNone/>
                        <a:tabLst/>
                        <a:defRPr/>
                      </a:pPr>
                      <a:r>
                        <a:rPr lang="ro-RO" sz="800" b="0" i="0" u="none" strike="noStrike" dirty="0" smtClean="0">
                          <a:solidFill>
                            <a:srgbClr val="000000"/>
                          </a:solidFill>
                          <a:effectLst/>
                          <a:latin typeface="Times New Roman"/>
                        </a:rPr>
                        <a:t>SC XX SRL</a:t>
                      </a:r>
                    </a:p>
                    <a:p>
                      <a:pPr algn="ctr" fontAlgn="t"/>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ro-RO" sz="800" b="0" i="0" u="none" strike="noStrike" dirty="0" smtClean="0">
                          <a:solidFill>
                            <a:srgbClr val="000000"/>
                          </a:solidFill>
                          <a:effectLst/>
                          <a:latin typeface="Times New Roman"/>
                        </a:rPr>
                        <a:t>12/ 25.02.2018</a:t>
                      </a:r>
                    </a:p>
                    <a:p>
                      <a:pPr algn="l" fontAlgn="t"/>
                      <a:r>
                        <a:rPr lang="ro-RO" sz="800" b="0" i="0" u="none" strike="noStrike" dirty="0" smtClean="0">
                          <a:solidFill>
                            <a:srgbClr val="000000"/>
                          </a:solidFill>
                          <a:effectLst/>
                          <a:latin typeface="Times New Roman"/>
                        </a:rPr>
                        <a:t>13/ 25.02.2018</a:t>
                      </a:r>
                    </a:p>
                    <a:p>
                      <a:pPr algn="l" fontAlgn="t"/>
                      <a:endParaRPr lang="ro-RO" sz="800" b="0" i="0" u="none" strike="noStrike" dirty="0" smtClean="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dirty="0" smtClean="0">
                          <a:solidFill>
                            <a:srgbClr val="FF0000"/>
                          </a:solidFill>
                          <a:effectLst/>
                          <a:latin typeface="Times New Roman"/>
                        </a:rPr>
                        <a:t>150.000,00</a:t>
                      </a:r>
                    </a:p>
                    <a:p>
                      <a:pPr algn="r" fontAlgn="t"/>
                      <a:endParaRPr lang="ro-RO" sz="800" b="0" i="0" u="none" strike="noStrike" dirty="0" smtClean="0">
                        <a:solidFill>
                          <a:srgbClr val="FF0000"/>
                        </a:solidFill>
                        <a:effectLst/>
                        <a:latin typeface="Times New Roman"/>
                      </a:endParaRPr>
                    </a:p>
                    <a:p>
                      <a:pPr algn="r" fontAlgn="t"/>
                      <a:r>
                        <a:rPr lang="ro-RO" sz="800" b="1" i="0" u="none" strike="noStrike" dirty="0" err="1" smtClean="0">
                          <a:solidFill>
                            <a:srgbClr val="FF0000"/>
                          </a:solidFill>
                          <a:effectLst/>
                          <a:latin typeface="Times New Roman"/>
                        </a:rPr>
                        <a:t>Diferenta</a:t>
                      </a:r>
                      <a:r>
                        <a:rPr lang="ro-RO" sz="800" b="1" i="0" u="none" strike="noStrike" dirty="0" smtClean="0">
                          <a:solidFill>
                            <a:srgbClr val="FF0000"/>
                          </a:solidFill>
                          <a:effectLst/>
                          <a:latin typeface="Times New Roman"/>
                        </a:rPr>
                        <a:t> sunt cheltuieli neeligibile</a:t>
                      </a:r>
                      <a:endParaRPr lang="ro-RO" sz="800" b="1" i="0" u="none" strike="noStrike" dirty="0">
                        <a:solidFill>
                          <a:srgbClr val="FF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dirty="0" smtClean="0">
                          <a:solidFill>
                            <a:srgbClr val="FF0000"/>
                          </a:solidFill>
                          <a:effectLst/>
                          <a:latin typeface="Times New Roman"/>
                        </a:rPr>
                        <a:t>28.500,00</a:t>
                      </a:r>
                      <a:endParaRPr lang="ro-RO" sz="800" b="0" i="0" u="none" strike="noStrike" dirty="0">
                        <a:solidFill>
                          <a:srgbClr val="FF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a:r>
                        <a:rPr lang="ro-RO" sz="800" dirty="0" smtClean="0">
                          <a:solidFill>
                            <a:srgbClr val="FF0000"/>
                          </a:solidFill>
                          <a:latin typeface="Times New Roman" panose="02020603050405020304" pitchFamily="18" charset="0"/>
                          <a:cs typeface="Times New Roman" panose="02020603050405020304" pitchFamily="18" charset="0"/>
                        </a:rPr>
                        <a:t>178.500,00</a:t>
                      </a:r>
                      <a:endParaRPr lang="ro-RO" sz="800" dirty="0">
                        <a:solidFill>
                          <a:srgbClr val="FF0000"/>
                        </a:solidFill>
                        <a:latin typeface="Times New Roman" panose="02020603050405020304" pitchFamily="18" charset="0"/>
                        <a:cs typeface="Times New Roman" panose="02020603050405020304" pitchFamily="18" charset="0"/>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r" fontAlgn="t"/>
                      <a:endParaRPr lang="ro-RO" sz="800" b="0" i="0" u="none" strike="noStrike" dirty="0">
                        <a:solidFill>
                          <a:srgbClr val="FF0000"/>
                        </a:solidFill>
                        <a:effectLst/>
                        <a:latin typeface="Times New Roman"/>
                      </a:endParaRPr>
                    </a:p>
                  </a:txBody>
                  <a:tcPr marL="7913" marR="7913"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endParaRPr lang="ro-RO" sz="800" b="0" i="0" u="none" strike="noStrike" dirty="0">
                        <a:solidFill>
                          <a:srgbClr val="FF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endParaRPr lang="ro-RO" sz="800" b="0" i="0" u="none" strike="noStrike" dirty="0">
                        <a:solidFill>
                          <a:srgbClr val="000000"/>
                        </a:solidFill>
                        <a:effectLst/>
                        <a:latin typeface="Times New Roman"/>
                      </a:endParaRPr>
                    </a:p>
                  </a:txBody>
                  <a:tcPr marL="7912" marR="7912" marT="791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234106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r>
              <a:rPr lang="ro-RO" sz="2500" dirty="0">
                <a:solidFill>
                  <a:schemeClr val="tx2">
                    <a:lumMod val="75000"/>
                  </a:schemeClr>
                </a:solidFill>
                <a:effectLst>
                  <a:outerShdw blurRad="38100" dist="38100" dir="2700000" algn="tl">
                    <a:srgbClr val="000000">
                      <a:alpha val="43137"/>
                    </a:srgbClr>
                  </a:outerShdw>
                </a:effectLst>
              </a:rPr>
              <a:t>Formularele cererilor de rambursare/plată</a:t>
            </a:r>
          </a:p>
        </p:txBody>
      </p:sp>
      <p:graphicFrame>
        <p:nvGraphicFramePr>
          <p:cNvPr id="4" name="Table 3"/>
          <p:cNvGraphicFramePr>
            <a:graphicFrameLocks noGrp="1"/>
          </p:cNvGraphicFramePr>
          <p:nvPr>
            <p:extLst>
              <p:ext uri="{D42A27DB-BD31-4B8C-83A1-F6EECF244321}">
                <p14:modId xmlns:p14="http://schemas.microsoft.com/office/powerpoint/2010/main" val="211038166"/>
              </p:ext>
            </p:extLst>
          </p:nvPr>
        </p:nvGraphicFramePr>
        <p:xfrm>
          <a:off x="536575" y="1754243"/>
          <a:ext cx="8070849" cy="3243151"/>
        </p:xfrm>
        <a:graphic>
          <a:graphicData uri="http://schemas.openxmlformats.org/drawingml/2006/table">
            <a:tbl>
              <a:tblPr/>
              <a:tblGrid>
                <a:gridCol w="4252269">
                  <a:extLst>
                    <a:ext uri="{9D8B030D-6E8A-4147-A177-3AD203B41FA5}">
                      <a16:colId xmlns="" xmlns:a16="http://schemas.microsoft.com/office/drawing/2014/main" val="20000"/>
                    </a:ext>
                  </a:extLst>
                </a:gridCol>
                <a:gridCol w="1047201">
                  <a:extLst>
                    <a:ext uri="{9D8B030D-6E8A-4147-A177-3AD203B41FA5}">
                      <a16:colId xmlns="" xmlns:a16="http://schemas.microsoft.com/office/drawing/2014/main" val="20001"/>
                    </a:ext>
                  </a:extLst>
                </a:gridCol>
                <a:gridCol w="1036623">
                  <a:extLst>
                    <a:ext uri="{9D8B030D-6E8A-4147-A177-3AD203B41FA5}">
                      <a16:colId xmlns="" xmlns:a16="http://schemas.microsoft.com/office/drawing/2014/main" val="20002"/>
                    </a:ext>
                  </a:extLst>
                </a:gridCol>
                <a:gridCol w="814489">
                  <a:extLst>
                    <a:ext uri="{9D8B030D-6E8A-4147-A177-3AD203B41FA5}">
                      <a16:colId xmlns="" xmlns:a16="http://schemas.microsoft.com/office/drawing/2014/main" val="20003"/>
                    </a:ext>
                  </a:extLst>
                </a:gridCol>
                <a:gridCol w="920267">
                  <a:extLst>
                    <a:ext uri="{9D8B030D-6E8A-4147-A177-3AD203B41FA5}">
                      <a16:colId xmlns="" xmlns:a16="http://schemas.microsoft.com/office/drawing/2014/main" val="20004"/>
                    </a:ext>
                  </a:extLst>
                </a:gridCol>
              </a:tblGrid>
              <a:tr h="166600">
                <a:tc>
                  <a:txBody>
                    <a:bodyPr/>
                    <a:lstStyle/>
                    <a:p>
                      <a:pPr algn="l" fontAlgn="b"/>
                      <a:r>
                        <a:rPr lang="vi-VN" sz="800" b="1" i="0" u="none" strike="noStrike" dirty="0">
                          <a:solidFill>
                            <a:srgbClr val="000000"/>
                          </a:solidFill>
                          <a:effectLst/>
                          <a:latin typeface="Times New Roman"/>
                        </a:rPr>
                        <a:t>B)</a:t>
                      </a:r>
                      <a:r>
                        <a:rPr lang="vi-VN" sz="600" b="1" i="0" u="none" strike="noStrike" dirty="0">
                          <a:solidFill>
                            <a:srgbClr val="000000"/>
                          </a:solidFill>
                          <a:effectLst/>
                          <a:latin typeface="Times New Roman"/>
                        </a:rPr>
                        <a:t>    </a:t>
                      </a:r>
                      <a:r>
                        <a:rPr lang="vi-VN" sz="1000" b="1" i="0" u="none" strike="noStrike" dirty="0">
                          <a:solidFill>
                            <a:srgbClr val="000000"/>
                          </a:solidFill>
                          <a:effectLst/>
                          <a:latin typeface="Times New Roman"/>
                        </a:rPr>
                        <a:t>Situaţia plăţilor</a:t>
                      </a:r>
                      <a:endParaRPr lang="vi-VN" sz="800" b="1" i="0" u="none" strike="noStrike" dirty="0">
                        <a:solidFill>
                          <a:srgbClr val="000000"/>
                        </a:solidFill>
                        <a:effectLst/>
                        <a:latin typeface="Times New Roman"/>
                      </a:endParaRPr>
                    </a:p>
                  </a:txBody>
                  <a:tcPr marL="357000" marR="7933" marT="793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33" marR="7933" marT="793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33" marR="7933" marT="793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33" marR="7933" marT="7933" marB="0" anchor="b">
                    <a:lnL>
                      <a:noFill/>
                    </a:lnL>
                    <a:lnR>
                      <a:noFill/>
                    </a:lnR>
                    <a:lnT>
                      <a:noFill/>
                    </a:lnT>
                    <a:lnB>
                      <a:noFill/>
                    </a:lnB>
                  </a:tcPr>
                </a:tc>
                <a:tc>
                  <a:txBody>
                    <a:bodyPr/>
                    <a:lstStyle/>
                    <a:p>
                      <a:pPr algn="l" fontAlgn="b"/>
                      <a:endParaRPr lang="ro-RO" sz="800" b="0" i="0" u="none" strike="noStrike">
                        <a:solidFill>
                          <a:srgbClr val="000000"/>
                        </a:solidFill>
                        <a:effectLst/>
                        <a:latin typeface="Times New Roman"/>
                      </a:endParaRPr>
                    </a:p>
                  </a:txBody>
                  <a:tcPr marL="7933" marR="7933" marT="7933" marB="0" anchor="b">
                    <a:lnL>
                      <a:noFill/>
                    </a:lnL>
                    <a:lnR>
                      <a:noFill/>
                    </a:lnR>
                    <a:lnT>
                      <a:noFill/>
                    </a:lnT>
                    <a:lnB>
                      <a:noFill/>
                    </a:lnB>
                  </a:tcPr>
                </a:tc>
                <a:extLst>
                  <a:ext uri="{0D108BD9-81ED-4DB2-BD59-A6C34878D82A}">
                    <a16:rowId xmlns="" xmlns:a16="http://schemas.microsoft.com/office/drawing/2014/main" val="10000"/>
                  </a:ext>
                </a:extLst>
              </a:tr>
              <a:tr h="372867">
                <a:tc>
                  <a:txBody>
                    <a:bodyPr/>
                    <a:lstStyle/>
                    <a:p>
                      <a:pPr algn="l" fontAlgn="b"/>
                      <a:endParaRPr lang="ro-RO" sz="800" b="1" i="0" u="none" strike="noStrike">
                        <a:solidFill>
                          <a:srgbClr val="000000"/>
                        </a:solidFill>
                        <a:effectLst/>
                        <a:latin typeface="Times New Roman"/>
                      </a:endParaRPr>
                    </a:p>
                  </a:txBody>
                  <a:tcPr marL="7933" marR="7933" marT="793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ro-RO" sz="800" b="0" i="0" u="none" strike="noStrike" dirty="0">
                        <a:solidFill>
                          <a:srgbClr val="000000"/>
                        </a:solidFill>
                        <a:effectLst/>
                        <a:latin typeface="Times New Roman"/>
                      </a:endParaRPr>
                    </a:p>
                  </a:txBody>
                  <a:tcPr marL="7933" marR="7933" marT="793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ro-RO" sz="800" b="0" i="0" u="none" strike="noStrike">
                        <a:solidFill>
                          <a:srgbClr val="000000"/>
                        </a:solidFill>
                        <a:effectLst/>
                        <a:latin typeface="Times New Roman"/>
                      </a:endParaRPr>
                    </a:p>
                  </a:txBody>
                  <a:tcPr marL="7933" marR="7933" marT="793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ro-RO" sz="800" b="0" i="0" u="none" strike="noStrike">
                        <a:solidFill>
                          <a:srgbClr val="000000"/>
                        </a:solidFill>
                        <a:effectLst/>
                        <a:latin typeface="Times New Roman"/>
                      </a:endParaRPr>
                    </a:p>
                  </a:txBody>
                  <a:tcPr marL="7933" marR="7933" marT="793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ro-RO" sz="800" b="0" i="0" u="none" strike="noStrike">
                        <a:solidFill>
                          <a:srgbClr val="000000"/>
                        </a:solidFill>
                        <a:effectLst/>
                        <a:latin typeface="Times New Roman"/>
                      </a:endParaRPr>
                    </a:p>
                  </a:txBody>
                  <a:tcPr marL="7933" marR="7933" marT="7933"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515667">
                <a:tc>
                  <a:txBody>
                    <a:bodyPr/>
                    <a:lstStyle/>
                    <a:p>
                      <a:pPr algn="l" fontAlgn="b"/>
                      <a:r>
                        <a:rPr lang="ro-RO" sz="800" b="0" i="0" u="none" strike="noStrike">
                          <a:solidFill>
                            <a:srgbClr val="000000"/>
                          </a:solidFill>
                          <a:effectLst/>
                          <a:latin typeface="Times New Roman"/>
                        </a:rPr>
                        <a:t>Categorii de cheltuieli eligibile[4]</a:t>
                      </a:r>
                    </a:p>
                  </a:txBody>
                  <a:tcPr marL="7933" marR="7933" marT="793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ro-RO" sz="800" b="0" i="0" u="none" strike="noStrike">
                          <a:solidFill>
                            <a:srgbClr val="000000"/>
                          </a:solidFill>
                          <a:effectLst/>
                          <a:latin typeface="Times New Roman"/>
                        </a:rPr>
                        <a:t>Total cheltuieli eligibile aprobate prin contractul de finanţare[5]</a:t>
                      </a:r>
                    </a:p>
                  </a:txBody>
                  <a:tcPr marL="7933" marR="7933" marT="793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it-IT" sz="800" b="0" i="0" u="none" strike="noStrike" dirty="0">
                          <a:solidFill>
                            <a:srgbClr val="000000"/>
                          </a:solidFill>
                          <a:effectLst/>
                          <a:latin typeface="Times New Roman"/>
                        </a:rPr>
                        <a:t>Total cheltuieli eligibile realizate până la prezenta cerere[6]</a:t>
                      </a:r>
                    </a:p>
                  </a:txBody>
                  <a:tcPr marL="7933" marR="7933" marT="793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vi-VN" sz="800" b="0" i="0" u="none" strike="noStrike" dirty="0">
                          <a:solidFill>
                            <a:srgbClr val="000000"/>
                          </a:solidFill>
                          <a:effectLst/>
                          <a:latin typeface="Times New Roman"/>
                        </a:rPr>
                        <a:t>Total cheltuieli realizate în perioada de referinţă[7]</a:t>
                      </a:r>
                    </a:p>
                  </a:txBody>
                  <a:tcPr marL="7933" marR="7933" marT="793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ro-RO" sz="800" b="1" i="0" u="none" strike="noStrike" dirty="0">
                          <a:solidFill>
                            <a:srgbClr val="000000"/>
                          </a:solidFill>
                          <a:effectLst/>
                          <a:latin typeface="Times New Roman"/>
                        </a:rPr>
                        <a:t>Sold conform contractului</a:t>
                      </a:r>
                    </a:p>
                  </a:txBody>
                  <a:tcPr marL="7933" marR="7933" marT="793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134867">
                <a:tc>
                  <a:txBody>
                    <a:bodyPr/>
                    <a:lstStyle/>
                    <a:p>
                      <a:pPr algn="ctr" fontAlgn="t"/>
                      <a:r>
                        <a:rPr lang="ro-RO" sz="800" b="1" i="0" u="none" strike="noStrike">
                          <a:solidFill>
                            <a:srgbClr val="000000"/>
                          </a:solidFill>
                          <a:effectLst/>
                          <a:latin typeface="Times New Roman"/>
                        </a:rPr>
                        <a:t>1</a:t>
                      </a:r>
                    </a:p>
                  </a:txBody>
                  <a:tcPr marL="7933" marR="7933" marT="7933" marB="0">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1" i="0" u="none" strike="noStrike">
                          <a:solidFill>
                            <a:srgbClr val="000000"/>
                          </a:solidFill>
                          <a:effectLst/>
                          <a:latin typeface="Times New Roman"/>
                        </a:rPr>
                        <a:t>2</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1" i="0" u="none" strike="noStrike">
                          <a:solidFill>
                            <a:srgbClr val="000000"/>
                          </a:solidFill>
                          <a:effectLst/>
                          <a:latin typeface="Times New Roman"/>
                        </a:rPr>
                        <a:t>3</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1" i="0" u="none" strike="noStrike">
                          <a:solidFill>
                            <a:srgbClr val="000000"/>
                          </a:solidFill>
                          <a:effectLst/>
                          <a:latin typeface="Times New Roman"/>
                        </a:rPr>
                        <a:t>4</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ro-RO" sz="800" b="1" i="0" u="none" strike="noStrike">
                          <a:solidFill>
                            <a:srgbClr val="000000"/>
                          </a:solidFill>
                          <a:effectLst/>
                          <a:latin typeface="Times New Roman"/>
                        </a:rPr>
                        <a:t>5=2-3-4</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134867">
                <a:tc>
                  <a:txBody>
                    <a:bodyPr/>
                    <a:lstStyle/>
                    <a:p>
                      <a:pPr algn="l" fontAlgn="t"/>
                      <a:r>
                        <a:rPr lang="ro-RO" sz="800" b="1" i="0" u="none" strike="noStrike">
                          <a:solidFill>
                            <a:srgbClr val="000000"/>
                          </a:solidFill>
                          <a:effectLst/>
                          <a:latin typeface="Times New Roman"/>
                        </a:rPr>
                        <a:t>Cap.1 Cheltuieli pentru amenajarea terenului- categ 12 MySMIS</a:t>
                      </a:r>
                    </a:p>
                  </a:txBody>
                  <a:tcPr marL="7933" marR="7933" marT="7933" marB="0">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134867">
                <a:tc>
                  <a:txBody>
                    <a:bodyPr/>
                    <a:lstStyle/>
                    <a:p>
                      <a:pPr algn="l" fontAlgn="t"/>
                      <a:r>
                        <a:rPr lang="ro-RO" sz="800" b="0" i="0" u="none" strike="noStrike">
                          <a:solidFill>
                            <a:srgbClr val="000000"/>
                          </a:solidFill>
                          <a:effectLst/>
                          <a:latin typeface="Times New Roman"/>
                        </a:rPr>
                        <a:t>1.1. Cheltuieli pentru amenajarea terenului- subcateg 38 MySMIS</a:t>
                      </a:r>
                    </a:p>
                  </a:txBody>
                  <a:tcPr marL="7933" marR="7933" marT="7933" marB="0">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269734">
                <a:tc>
                  <a:txBody>
                    <a:bodyPr/>
                    <a:lstStyle/>
                    <a:p>
                      <a:pPr algn="l" fontAlgn="t"/>
                      <a:r>
                        <a:rPr lang="vi-VN" sz="800" b="0" i="0" u="none" strike="noStrike">
                          <a:solidFill>
                            <a:srgbClr val="000000"/>
                          </a:solidFill>
                          <a:effectLst/>
                          <a:latin typeface="Times New Roman"/>
                        </a:rPr>
                        <a:t>1.2. Cheltuieli cu amenajări pentru protecţia mediului şi aducerea la starea iniţială- subcateg 39 MySMIS</a:t>
                      </a:r>
                    </a:p>
                  </a:txBody>
                  <a:tcPr marL="7933" marR="7933" marT="7933" marB="0">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dirty="0">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134867">
                <a:tc>
                  <a:txBody>
                    <a:bodyPr/>
                    <a:lstStyle/>
                    <a:p>
                      <a:pPr algn="l" fontAlgn="ctr"/>
                      <a:r>
                        <a:rPr lang="ro-RO" sz="800" b="1" i="0" u="none" strike="noStrike">
                          <a:solidFill>
                            <a:srgbClr val="000000"/>
                          </a:solidFill>
                          <a:effectLst/>
                          <a:latin typeface="Times New Roman"/>
                        </a:rPr>
                        <a:t>TOTAL CAPITOL 1</a:t>
                      </a:r>
                    </a:p>
                  </a:txBody>
                  <a:tcPr marL="7933" marR="7933" marT="7933"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r" fontAlgn="t"/>
                      <a:r>
                        <a:rPr lang="ro-RO" sz="800" b="1"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tc>
                  <a:txBody>
                    <a:bodyPr/>
                    <a:lstStyle/>
                    <a:p>
                      <a:pPr algn="r" fontAlgn="t"/>
                      <a:r>
                        <a:rPr lang="ro-RO" sz="800" b="1"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tc>
                  <a:txBody>
                    <a:bodyPr/>
                    <a:lstStyle/>
                    <a:p>
                      <a:pPr algn="r" fontAlgn="t"/>
                      <a:r>
                        <a:rPr lang="ro-RO" sz="800" b="1"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tc>
                  <a:txBody>
                    <a:bodyPr/>
                    <a:lstStyle/>
                    <a:p>
                      <a:pPr algn="r" fontAlgn="t"/>
                      <a:r>
                        <a:rPr lang="ro-RO" sz="800" b="1"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extLst>
                  <a:ext uri="{0D108BD9-81ED-4DB2-BD59-A6C34878D82A}">
                    <a16:rowId xmlns="" xmlns:a16="http://schemas.microsoft.com/office/drawing/2014/main" val="10007"/>
                  </a:ext>
                </a:extLst>
              </a:tr>
              <a:tr h="395080">
                <a:tc>
                  <a:txBody>
                    <a:bodyPr/>
                    <a:lstStyle/>
                    <a:p>
                      <a:pPr algn="l" fontAlgn="t"/>
                      <a:r>
                        <a:rPr lang="ro-RO" sz="800" b="1" i="0" u="none" strike="noStrike">
                          <a:solidFill>
                            <a:srgbClr val="000000"/>
                          </a:solidFill>
                          <a:effectLst/>
                          <a:latin typeface="Times New Roman"/>
                        </a:rPr>
                        <a:t>Cap. 2 Cheltuieli pentru asigurarea utilitatilor necesare obiectivului- categ 13 MySMIS</a:t>
                      </a:r>
                    </a:p>
                  </a:txBody>
                  <a:tcPr marL="7933" marR="7933" marT="7933" marB="0">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134867">
                <a:tc>
                  <a:txBody>
                    <a:bodyPr/>
                    <a:lstStyle/>
                    <a:p>
                      <a:pPr algn="l" fontAlgn="t"/>
                      <a:r>
                        <a:rPr lang="vi-VN" sz="800" b="0" i="0" u="none" strike="noStrike">
                          <a:solidFill>
                            <a:srgbClr val="000000"/>
                          </a:solidFill>
                          <a:effectLst/>
                          <a:latin typeface="Times New Roman"/>
                        </a:rPr>
                        <a:t>2.1 Cheltuieli pentru asigurarea utilităţilor necesare obiectivului- subcateg 40 MySMIS</a:t>
                      </a:r>
                    </a:p>
                  </a:txBody>
                  <a:tcPr marL="7933" marR="7933" marT="7933" marB="0">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134867">
                <a:tc>
                  <a:txBody>
                    <a:bodyPr/>
                    <a:lstStyle/>
                    <a:p>
                      <a:pPr algn="l" fontAlgn="ctr"/>
                      <a:r>
                        <a:rPr lang="ro-RO" sz="800" b="1" i="0" u="none" strike="noStrike">
                          <a:solidFill>
                            <a:srgbClr val="000000"/>
                          </a:solidFill>
                          <a:effectLst/>
                          <a:latin typeface="Times New Roman"/>
                        </a:rPr>
                        <a:t>TOTAL CAPITOL 2</a:t>
                      </a:r>
                    </a:p>
                  </a:txBody>
                  <a:tcPr marL="7933" marR="7933" marT="7933"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r" fontAlgn="t"/>
                      <a:r>
                        <a:rPr lang="ro-RO" sz="800" b="1"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tc>
                  <a:txBody>
                    <a:bodyPr/>
                    <a:lstStyle/>
                    <a:p>
                      <a:pPr algn="r" fontAlgn="t"/>
                      <a:r>
                        <a:rPr lang="ro-RO" sz="800" b="1"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tc>
                  <a:txBody>
                    <a:bodyPr/>
                    <a:lstStyle/>
                    <a:p>
                      <a:pPr algn="r" fontAlgn="t"/>
                      <a:r>
                        <a:rPr lang="ro-RO" sz="800" b="1"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tc>
                  <a:txBody>
                    <a:bodyPr/>
                    <a:lstStyle/>
                    <a:p>
                      <a:pPr algn="r" fontAlgn="t"/>
                      <a:r>
                        <a:rPr lang="ro-RO" sz="800" b="1"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69696"/>
                    </a:solidFill>
                  </a:tcPr>
                </a:tc>
                <a:extLst>
                  <a:ext uri="{0D108BD9-81ED-4DB2-BD59-A6C34878D82A}">
                    <a16:rowId xmlns="" xmlns:a16="http://schemas.microsoft.com/office/drawing/2014/main" val="10010"/>
                  </a:ext>
                </a:extLst>
              </a:tr>
              <a:tr h="134867">
                <a:tc>
                  <a:txBody>
                    <a:bodyPr/>
                    <a:lstStyle/>
                    <a:p>
                      <a:pPr algn="l" fontAlgn="t"/>
                      <a:r>
                        <a:rPr lang="it-IT" sz="800" b="1" i="0" u="none" strike="noStrike">
                          <a:solidFill>
                            <a:srgbClr val="000000"/>
                          </a:solidFill>
                          <a:effectLst/>
                          <a:latin typeface="Times New Roman"/>
                        </a:rPr>
                        <a:t>Cap. 3 - Cheltuieli pentru proiectare si asistenta tehnica- Categ 14 MySMIS</a:t>
                      </a:r>
                    </a:p>
                  </a:txBody>
                  <a:tcPr marL="7933" marR="7933" marT="7933" marB="0">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 </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 </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 </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 </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r h="579134">
                <a:tc>
                  <a:txBody>
                    <a:bodyPr/>
                    <a:lstStyle/>
                    <a:p>
                      <a:pPr algn="l" fontAlgn="t"/>
                      <a:r>
                        <a:rPr lang="vi-VN" sz="800" b="0" i="0" u="none" strike="noStrike">
                          <a:solidFill>
                            <a:srgbClr val="000000"/>
                          </a:solidFill>
                          <a:effectLst/>
                          <a:latin typeface="Times New Roman"/>
                        </a:rPr>
                        <a:t>3.1 Studii de teren (cercetare arheologică, geotehnice, topografice, hidrologice, hidrogeotehnice, fotogrammetrice, topografice si de stabilire a terenului)- subcateg 42 MySMIS</a:t>
                      </a:r>
                    </a:p>
                  </a:txBody>
                  <a:tcPr marL="7933" marR="7933" marT="7933" marB="0">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ro-RO" sz="800" b="0" i="0" u="none" strike="noStrike" dirty="0">
                          <a:solidFill>
                            <a:srgbClr val="000000"/>
                          </a:solidFill>
                          <a:effectLst/>
                          <a:latin typeface="Times New Roman"/>
                        </a:rPr>
                        <a:t>0,00</a:t>
                      </a:r>
                    </a:p>
                  </a:txBody>
                  <a:tcPr marL="7933" marR="7933" marT="793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bl>
          </a:graphicData>
        </a:graphic>
      </p:graphicFrame>
      <p:sp>
        <p:nvSpPr>
          <p:cNvPr id="7" name="Line Callout 1 6"/>
          <p:cNvSpPr/>
          <p:nvPr/>
        </p:nvSpPr>
        <p:spPr>
          <a:xfrm>
            <a:off x="4484076" y="1295400"/>
            <a:ext cx="2145323" cy="457200"/>
          </a:xfrm>
          <a:prstGeom prst="borderCallout1">
            <a:avLst>
              <a:gd name="adj1" fmla="val 109135"/>
              <a:gd name="adj2" fmla="val 50129"/>
              <a:gd name="adj3" fmla="val 222115"/>
              <a:gd name="adj4" fmla="val 57821"/>
            </a:avLst>
          </a:prstGeom>
          <a:ln w="3175"/>
        </p:spPr>
        <p:style>
          <a:lnRef idx="2">
            <a:schemeClr val="dk1"/>
          </a:lnRef>
          <a:fillRef idx="1">
            <a:schemeClr val="lt1"/>
          </a:fillRef>
          <a:effectRef idx="0">
            <a:schemeClr val="dk1"/>
          </a:effectRef>
          <a:fontRef idx="minor">
            <a:schemeClr val="dk1"/>
          </a:fontRef>
        </p:style>
        <p:txBody>
          <a:bodyPr rtlCol="0" anchor="ctr"/>
          <a:lstStyle/>
          <a:p>
            <a:pPr algn="ctr"/>
            <a:r>
              <a:rPr lang="ro-RO" sz="1400" b="1" dirty="0">
                <a:solidFill>
                  <a:srgbClr val="FF0000"/>
                </a:solidFill>
                <a:latin typeface="Times New Roman" pitchFamily="18" charset="0"/>
                <a:cs typeface="Times New Roman" pitchFamily="18" charset="0"/>
              </a:rPr>
              <a:t>Valoarea eligibilă inclusiv TVA dacă este cazul</a:t>
            </a:r>
          </a:p>
        </p:txBody>
      </p:sp>
      <p:cxnSp>
        <p:nvCxnSpPr>
          <p:cNvPr id="9" name="Straight Arrow Connector 8"/>
          <p:cNvCxnSpPr>
            <a:cxnSpLocks/>
            <a:stCxn id="7" idx="0"/>
          </p:cNvCxnSpPr>
          <p:nvPr/>
        </p:nvCxnSpPr>
        <p:spPr>
          <a:xfrm flipH="1">
            <a:off x="6400801" y="1524000"/>
            <a:ext cx="228598" cy="838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Straight Arrow Connector 9"/>
          <p:cNvCxnSpPr>
            <a:cxnSpLocks/>
            <a:stCxn id="7" idx="0"/>
          </p:cNvCxnSpPr>
          <p:nvPr/>
        </p:nvCxnSpPr>
        <p:spPr>
          <a:xfrm>
            <a:off x="6629399" y="1524000"/>
            <a:ext cx="685801" cy="7620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Straight Arrow Connector 12"/>
          <p:cNvCxnSpPr>
            <a:cxnSpLocks/>
            <a:stCxn id="7" idx="0"/>
          </p:cNvCxnSpPr>
          <p:nvPr/>
        </p:nvCxnSpPr>
        <p:spPr>
          <a:xfrm>
            <a:off x="6629399" y="1524000"/>
            <a:ext cx="1535724" cy="81475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5550877" y="1788639"/>
            <a:ext cx="164123" cy="609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8" name="TextBox 17"/>
          <p:cNvSpPr txBox="1"/>
          <p:nvPr/>
        </p:nvSpPr>
        <p:spPr>
          <a:xfrm>
            <a:off x="3657600" y="5257800"/>
            <a:ext cx="1333501" cy="738664"/>
          </a:xfrm>
          <a:prstGeom prst="rect">
            <a:avLst/>
          </a:prstGeom>
          <a:ln w="3175"/>
        </p:spPr>
        <p:style>
          <a:lnRef idx="2">
            <a:schemeClr val="dk1"/>
          </a:lnRef>
          <a:fillRef idx="1">
            <a:schemeClr val="lt1"/>
          </a:fillRef>
          <a:effectRef idx="0">
            <a:schemeClr val="dk1"/>
          </a:effectRef>
          <a:fontRef idx="minor">
            <a:schemeClr val="dk1"/>
          </a:fontRef>
        </p:style>
        <p:txBody>
          <a:bodyPr wrap="square" rtlCol="0">
            <a:spAutoFit/>
          </a:bodyPr>
          <a:lstStyle/>
          <a:p>
            <a:r>
              <a:rPr lang="ro-RO" sz="1400" dirty="0">
                <a:solidFill>
                  <a:srgbClr val="FF0000"/>
                </a:solidFill>
                <a:latin typeface="Times New Roman" pitchFamily="18" charset="0"/>
                <a:cs typeface="Times New Roman" pitchFamily="18" charset="0"/>
              </a:rPr>
              <a:t>Se trec valorile cf. bugetului contractului</a:t>
            </a:r>
          </a:p>
        </p:txBody>
      </p:sp>
      <p:cxnSp>
        <p:nvCxnSpPr>
          <p:cNvPr id="20" name="Straight Arrow Connector 19"/>
          <p:cNvCxnSpPr>
            <a:stCxn id="18" idx="0"/>
          </p:cNvCxnSpPr>
          <p:nvPr/>
        </p:nvCxnSpPr>
        <p:spPr>
          <a:xfrm flipV="1">
            <a:off x="4324351" y="4876800"/>
            <a:ext cx="693126" cy="381000"/>
          </a:xfrm>
          <a:prstGeom prst="straightConnector1">
            <a:avLst/>
          </a:prstGeom>
          <a:ln w="3175">
            <a:tailEnd type="arrow"/>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5454894" y="5067300"/>
            <a:ext cx="1479306" cy="1169551"/>
          </a:xfrm>
          <a:prstGeom prst="rect">
            <a:avLst/>
          </a:prstGeom>
          <a:ln w="3175"/>
        </p:spPr>
        <p:style>
          <a:lnRef idx="2">
            <a:schemeClr val="dk1"/>
          </a:lnRef>
          <a:fillRef idx="1">
            <a:schemeClr val="lt1"/>
          </a:fillRef>
          <a:effectRef idx="0">
            <a:schemeClr val="dk1"/>
          </a:effectRef>
          <a:fontRef idx="minor">
            <a:schemeClr val="dk1"/>
          </a:fontRef>
        </p:style>
        <p:txBody>
          <a:bodyPr wrap="square" rtlCol="0">
            <a:spAutoFit/>
          </a:bodyPr>
          <a:lstStyle/>
          <a:p>
            <a:r>
              <a:rPr lang="ro-RO" sz="1400" dirty="0">
                <a:solidFill>
                  <a:srgbClr val="FF0000"/>
                </a:solidFill>
                <a:latin typeface="Times New Roman" pitchFamily="18" charset="0"/>
                <a:cs typeface="Times New Roman" pitchFamily="18" charset="0"/>
              </a:rPr>
              <a:t>Se trec valorile cumulate din C. Plată și C. Rambursare anterioare</a:t>
            </a:r>
          </a:p>
        </p:txBody>
      </p:sp>
      <p:cxnSp>
        <p:nvCxnSpPr>
          <p:cNvPr id="23" name="Straight Arrow Connector 22"/>
          <p:cNvCxnSpPr>
            <a:stCxn id="21" idx="0"/>
          </p:cNvCxnSpPr>
          <p:nvPr/>
        </p:nvCxnSpPr>
        <p:spPr>
          <a:xfrm flipV="1">
            <a:off x="6194547" y="4419600"/>
            <a:ext cx="9891" cy="647700"/>
          </a:xfrm>
          <a:prstGeom prst="straightConnector1">
            <a:avLst/>
          </a:prstGeom>
          <a:ln w="3175">
            <a:tailEnd type="arrow"/>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a:off x="7239000" y="5076092"/>
            <a:ext cx="1479306" cy="1169551"/>
          </a:xfrm>
          <a:prstGeom prst="rect">
            <a:avLst/>
          </a:prstGeom>
          <a:ln w="3175"/>
        </p:spPr>
        <p:style>
          <a:lnRef idx="2">
            <a:schemeClr val="dk1"/>
          </a:lnRef>
          <a:fillRef idx="1">
            <a:schemeClr val="lt1"/>
          </a:fillRef>
          <a:effectRef idx="0">
            <a:schemeClr val="dk1"/>
          </a:effectRef>
          <a:fontRef idx="minor">
            <a:schemeClr val="dk1"/>
          </a:fontRef>
        </p:style>
        <p:txBody>
          <a:bodyPr wrap="square" rtlCol="0">
            <a:spAutoFit/>
          </a:bodyPr>
          <a:lstStyle/>
          <a:p>
            <a:r>
              <a:rPr lang="ro-RO" sz="1400" dirty="0">
                <a:solidFill>
                  <a:srgbClr val="FF0000"/>
                </a:solidFill>
                <a:latin typeface="Times New Roman" pitchFamily="18" charset="0"/>
                <a:cs typeface="Times New Roman" pitchFamily="18" charset="0"/>
              </a:rPr>
              <a:t>Valoarea cererii curente col. 9 (+ col. 10 din tabel anterior, dacă e cazul)</a:t>
            </a:r>
          </a:p>
        </p:txBody>
      </p:sp>
      <p:cxnSp>
        <p:nvCxnSpPr>
          <p:cNvPr id="26" name="Straight Arrow Connector 25"/>
          <p:cNvCxnSpPr>
            <a:stCxn id="24" idx="0"/>
          </p:cNvCxnSpPr>
          <p:nvPr/>
        </p:nvCxnSpPr>
        <p:spPr>
          <a:xfrm flipH="1" flipV="1">
            <a:off x="7315201" y="4572000"/>
            <a:ext cx="663452" cy="504092"/>
          </a:xfrm>
          <a:prstGeom prst="straightConnector1">
            <a:avLst/>
          </a:prstGeom>
          <a:ln w="3175">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73008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r>
              <a:rPr lang="ro-RO" sz="2500" dirty="0">
                <a:solidFill>
                  <a:schemeClr val="tx2">
                    <a:lumMod val="75000"/>
                  </a:schemeClr>
                </a:solidFill>
                <a:effectLst>
                  <a:outerShdw blurRad="38100" dist="38100" dir="2700000" algn="tl">
                    <a:srgbClr val="000000">
                      <a:alpha val="43137"/>
                    </a:srgbClr>
                  </a:outerShdw>
                </a:effectLst>
              </a:rPr>
              <a:t>Formularele cererilor de rambursare/plată</a:t>
            </a:r>
          </a:p>
        </p:txBody>
      </p:sp>
      <p:cxnSp>
        <p:nvCxnSpPr>
          <p:cNvPr id="9" name="Straight Arrow Connector 8"/>
          <p:cNvCxnSpPr/>
          <p:nvPr/>
        </p:nvCxnSpPr>
        <p:spPr>
          <a:xfrm flipH="1">
            <a:off x="4868009" y="1752600"/>
            <a:ext cx="331176" cy="838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5219701" y="1752600"/>
            <a:ext cx="164123" cy="609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916841928"/>
              </p:ext>
            </p:extLst>
          </p:nvPr>
        </p:nvGraphicFramePr>
        <p:xfrm>
          <a:off x="536575" y="2051147"/>
          <a:ext cx="8070850" cy="2649344"/>
        </p:xfrm>
        <a:graphic>
          <a:graphicData uri="http://schemas.openxmlformats.org/drawingml/2006/table">
            <a:tbl>
              <a:tblPr/>
              <a:tblGrid>
                <a:gridCol w="1824053">
                  <a:extLst>
                    <a:ext uri="{9D8B030D-6E8A-4147-A177-3AD203B41FA5}">
                      <a16:colId xmlns="" xmlns:a16="http://schemas.microsoft.com/office/drawing/2014/main" val="20000"/>
                    </a:ext>
                  </a:extLst>
                </a:gridCol>
                <a:gridCol w="1707126">
                  <a:extLst>
                    <a:ext uri="{9D8B030D-6E8A-4147-A177-3AD203B41FA5}">
                      <a16:colId xmlns="" xmlns:a16="http://schemas.microsoft.com/office/drawing/2014/main" val="20001"/>
                    </a:ext>
                  </a:extLst>
                </a:gridCol>
                <a:gridCol w="1499582">
                  <a:extLst>
                    <a:ext uri="{9D8B030D-6E8A-4147-A177-3AD203B41FA5}">
                      <a16:colId xmlns="" xmlns:a16="http://schemas.microsoft.com/office/drawing/2014/main" val="20002"/>
                    </a:ext>
                  </a:extLst>
                </a:gridCol>
                <a:gridCol w="1216036">
                  <a:extLst>
                    <a:ext uri="{9D8B030D-6E8A-4147-A177-3AD203B41FA5}">
                      <a16:colId xmlns="" xmlns:a16="http://schemas.microsoft.com/office/drawing/2014/main" val="20003"/>
                    </a:ext>
                  </a:extLst>
                </a:gridCol>
                <a:gridCol w="561247">
                  <a:extLst>
                    <a:ext uri="{9D8B030D-6E8A-4147-A177-3AD203B41FA5}">
                      <a16:colId xmlns="" xmlns:a16="http://schemas.microsoft.com/office/drawing/2014/main" val="20004"/>
                    </a:ext>
                  </a:extLst>
                </a:gridCol>
                <a:gridCol w="561247">
                  <a:extLst>
                    <a:ext uri="{9D8B030D-6E8A-4147-A177-3AD203B41FA5}">
                      <a16:colId xmlns="" xmlns:a16="http://schemas.microsoft.com/office/drawing/2014/main" val="20005"/>
                    </a:ext>
                  </a:extLst>
                </a:gridCol>
                <a:gridCol w="701559">
                  <a:extLst>
                    <a:ext uri="{9D8B030D-6E8A-4147-A177-3AD203B41FA5}">
                      <a16:colId xmlns="" xmlns:a16="http://schemas.microsoft.com/office/drawing/2014/main" val="20006"/>
                    </a:ext>
                  </a:extLst>
                </a:gridCol>
              </a:tblGrid>
              <a:tr h="184226">
                <a:tc>
                  <a:txBody>
                    <a:bodyPr/>
                    <a:lstStyle/>
                    <a:p>
                      <a:pPr algn="l" fontAlgn="b"/>
                      <a:endParaRPr lang="ro-RO" sz="1100" b="1" i="0" u="none" strike="noStrike" dirty="0">
                        <a:solidFill>
                          <a:srgbClr val="000000"/>
                        </a:solidFill>
                        <a:effectLst/>
                        <a:latin typeface="Times New Roman"/>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dirty="0">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extLst>
                  <a:ext uri="{0D108BD9-81ED-4DB2-BD59-A6C34878D82A}">
                    <a16:rowId xmlns="" xmlns:a16="http://schemas.microsoft.com/office/drawing/2014/main" val="10000"/>
                  </a:ext>
                </a:extLst>
              </a:tr>
              <a:tr h="184226">
                <a:tc>
                  <a:txBody>
                    <a:bodyPr/>
                    <a:lstStyle/>
                    <a:p>
                      <a:pPr algn="l" fontAlgn="b"/>
                      <a:endParaRPr lang="ro-RO" sz="1100" b="1" i="0" u="none" strike="noStrike">
                        <a:solidFill>
                          <a:srgbClr val="000000"/>
                        </a:solidFill>
                        <a:effectLst/>
                        <a:latin typeface="Times New Roman"/>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dirty="0">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extLst>
                  <a:ext uri="{0D108BD9-81ED-4DB2-BD59-A6C34878D82A}">
                    <a16:rowId xmlns="" xmlns:a16="http://schemas.microsoft.com/office/drawing/2014/main" val="10001"/>
                  </a:ext>
                </a:extLst>
              </a:tr>
              <a:tr h="201771">
                <a:tc gridSpan="2">
                  <a:txBody>
                    <a:bodyPr/>
                    <a:lstStyle/>
                    <a:p>
                      <a:pPr algn="l" fontAlgn="b"/>
                      <a:r>
                        <a:rPr lang="ro-RO" sz="1000" b="0" i="0" u="none" strike="noStrike">
                          <a:solidFill>
                            <a:srgbClr val="000000"/>
                          </a:solidFill>
                          <a:effectLst/>
                          <a:latin typeface="Calibri"/>
                        </a:rPr>
                        <a:t>       9. Prin prezenta cerere de rambursare solicit suma de</a:t>
                      </a:r>
                      <a:r>
                        <a:rPr lang="ro-RO" sz="1000" b="0" i="0" u="none" strike="noStrike" baseline="30000">
                          <a:solidFill>
                            <a:srgbClr val="000000"/>
                          </a:solidFill>
                          <a:effectLst/>
                          <a:latin typeface="Calibri"/>
                        </a:rPr>
                        <a:t>[8]</a:t>
                      </a:r>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hMerge="1">
                  <a:txBody>
                    <a:bodyPr/>
                    <a:lstStyle/>
                    <a:p>
                      <a:endParaRPr lang="ro-RO"/>
                    </a:p>
                  </a:txBody>
                  <a:tcPr/>
                </a:tc>
                <a:tc>
                  <a:txBody>
                    <a:bodyPr/>
                    <a:lstStyle/>
                    <a:p>
                      <a:pPr algn="r" fontAlgn="b"/>
                      <a:r>
                        <a:rPr lang="ro-RO" sz="1000" b="0" i="0" u="none" strike="noStrike" dirty="0">
                          <a:solidFill>
                            <a:srgbClr val="000000"/>
                          </a:solidFill>
                          <a:effectLst/>
                          <a:latin typeface="Calibri"/>
                        </a:rPr>
                        <a:t>lei</a:t>
                      </a: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extLst>
                  <a:ext uri="{0D108BD9-81ED-4DB2-BD59-A6C34878D82A}">
                    <a16:rowId xmlns="" xmlns:a16="http://schemas.microsoft.com/office/drawing/2014/main" val="10002"/>
                  </a:ext>
                </a:extLst>
              </a:tr>
              <a:tr h="201771">
                <a:tc gridSpan="2">
                  <a:txBody>
                    <a:bodyPr/>
                    <a:lstStyle/>
                    <a:p>
                      <a:pPr algn="l" fontAlgn="b"/>
                      <a:r>
                        <a:rPr lang="ro-RO" sz="1000" b="0" i="0" u="none" strike="noStrike">
                          <a:solidFill>
                            <a:srgbClr val="000000"/>
                          </a:solidFill>
                          <a:effectLst/>
                          <a:latin typeface="Calibri"/>
                        </a:rPr>
                        <a:t>                        reprezentând cheltuieli eligibile, şi suma de</a:t>
                      </a:r>
                      <a:r>
                        <a:rPr lang="ro-RO" sz="1000" b="0" i="0" u="none" strike="noStrike" baseline="30000">
                          <a:solidFill>
                            <a:srgbClr val="000000"/>
                          </a:solidFill>
                          <a:effectLst/>
                          <a:latin typeface="Calibri"/>
                        </a:rPr>
                        <a:t>[9]</a:t>
                      </a:r>
                      <a:r>
                        <a:rPr lang="ro-RO" sz="1000" b="0" i="0" u="none" strike="noStrike">
                          <a:solidFill>
                            <a:srgbClr val="000000"/>
                          </a:solidFill>
                          <a:effectLst/>
                          <a:latin typeface="Calibri"/>
                        </a:rPr>
                        <a:t> </a:t>
                      </a:r>
                    </a:p>
                  </a:txBody>
                  <a:tcPr marL="8773" marR="8773" marT="8773" marB="0" anchor="b">
                    <a:lnL>
                      <a:noFill/>
                    </a:lnL>
                    <a:lnR>
                      <a:noFill/>
                    </a:lnR>
                    <a:lnT>
                      <a:noFill/>
                    </a:lnT>
                    <a:lnB>
                      <a:noFill/>
                    </a:lnB>
                  </a:tcPr>
                </a:tc>
                <a:tc hMerge="1">
                  <a:txBody>
                    <a:bodyPr/>
                    <a:lstStyle/>
                    <a:p>
                      <a:endParaRPr lang="ro-RO"/>
                    </a:p>
                  </a:txBody>
                  <a:tcPr/>
                </a:tc>
                <a:tc>
                  <a:txBody>
                    <a:bodyPr/>
                    <a:lstStyle/>
                    <a:p>
                      <a:pPr algn="r" fontAlgn="b"/>
                      <a:r>
                        <a:rPr lang="ro-RO" sz="1000" b="0" i="0" u="none" strike="noStrike" dirty="0">
                          <a:solidFill>
                            <a:srgbClr val="000000"/>
                          </a:solidFill>
                          <a:effectLst/>
                          <a:latin typeface="Calibri"/>
                        </a:rPr>
                        <a:t>lei</a:t>
                      </a:r>
                    </a:p>
                  </a:txBody>
                  <a:tcPr marL="8773" marR="8773" marT="8773" marB="0" anchor="b">
                    <a:lnL>
                      <a:noFill/>
                    </a:lnL>
                    <a:lnR>
                      <a:noFill/>
                    </a:lnR>
                    <a:lnT>
                      <a:noFill/>
                    </a:lnT>
                    <a:lnB>
                      <a:noFill/>
                    </a:lnB>
                  </a:tcPr>
                </a:tc>
                <a:tc>
                  <a:txBody>
                    <a:bodyPr/>
                    <a:lstStyle/>
                    <a:p>
                      <a:pPr algn="l" fontAlgn="b"/>
                      <a:r>
                        <a:rPr lang="ro-RO" sz="1000" b="0" i="0" u="none" strike="noStrike">
                          <a:solidFill>
                            <a:srgbClr val="000000"/>
                          </a:solidFill>
                          <a:effectLst/>
                          <a:latin typeface="Calibri"/>
                        </a:rPr>
                        <a:t>reprezentând TVA.</a:t>
                      </a: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extLst>
                  <a:ext uri="{0D108BD9-81ED-4DB2-BD59-A6C34878D82A}">
                    <a16:rowId xmlns="" xmlns:a16="http://schemas.microsoft.com/office/drawing/2014/main" val="10003"/>
                  </a:ext>
                </a:extLst>
              </a:tr>
              <a:tr h="184226">
                <a:tc>
                  <a:txBody>
                    <a:bodyPr/>
                    <a:lstStyle/>
                    <a:p>
                      <a:pPr algn="just" fontAlgn="b"/>
                      <a:endParaRPr lang="ro-RO" sz="1100" b="1" i="0" u="none" strike="noStrike">
                        <a:solidFill>
                          <a:srgbClr val="000000"/>
                        </a:solidFill>
                        <a:effectLst/>
                        <a:latin typeface="Times New Roman"/>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extLst>
                  <a:ext uri="{0D108BD9-81ED-4DB2-BD59-A6C34878D82A}">
                    <a16:rowId xmlns="" xmlns:a16="http://schemas.microsoft.com/office/drawing/2014/main" val="10004"/>
                  </a:ext>
                </a:extLst>
              </a:tr>
              <a:tr h="682513">
                <a:tc gridSpan="7">
                  <a:txBody>
                    <a:bodyPr/>
                    <a:lstStyle/>
                    <a:p>
                      <a:pPr algn="l" fontAlgn="b"/>
                      <a:r>
                        <a:rPr lang="vi-VN" sz="1100" b="1" i="0" u="none" strike="noStrike">
                          <a:solidFill>
                            <a:srgbClr val="000000"/>
                          </a:solidFill>
                          <a:effectLst/>
                          <a:latin typeface="Times New Roman"/>
                        </a:rPr>
                        <a:t>10. Se certifică faptul că totalul cheltuielilor solicitate prin intermediul acestei  cereri de rambursare sunt eligibile şi sunt realizate în vederea îndeplinirii scopului proiectului şi în concordanţă cu legislaţia în vigoare.  Totodată, se certifică faptul că documentele anexate sunt conforme, iar orice fel de informaţie descoperită ca fiind incorectă sau falsă, va atrage după sine reţinerea sumelor sau neplata acestora. </a:t>
                      </a:r>
                    </a:p>
                  </a:txBody>
                  <a:tcPr marL="8773" marR="8773" marT="8773" marB="0" anchor="b">
                    <a:lnL>
                      <a:noFill/>
                    </a:lnL>
                    <a:lnR>
                      <a:noFill/>
                    </a:lnR>
                    <a:lnT>
                      <a:noFill/>
                    </a:lnT>
                    <a:lnB>
                      <a:noFill/>
                    </a:lnB>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extLst>
                  <a:ext uri="{0D108BD9-81ED-4DB2-BD59-A6C34878D82A}">
                    <a16:rowId xmlns="" xmlns:a16="http://schemas.microsoft.com/office/drawing/2014/main" val="10005"/>
                  </a:ext>
                </a:extLst>
              </a:tr>
              <a:tr h="245635">
                <a:tc>
                  <a:txBody>
                    <a:bodyPr/>
                    <a:lstStyle/>
                    <a:p>
                      <a:pPr algn="l" fontAlgn="b"/>
                      <a:endParaRPr lang="ro-RO" sz="1100" b="1" i="0" u="none" strike="noStrike">
                        <a:solidFill>
                          <a:srgbClr val="000000"/>
                        </a:solidFill>
                        <a:effectLst/>
                        <a:latin typeface="Times New Roman"/>
                      </a:endParaRPr>
                    </a:p>
                  </a:txBody>
                  <a:tcPr marL="8773" marR="8773" marT="877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o-RO" sz="1100" b="1" i="0" u="none" strike="noStrike">
                        <a:solidFill>
                          <a:srgbClr val="000000"/>
                        </a:solidFill>
                        <a:effectLst/>
                        <a:latin typeface="Times New Roman"/>
                      </a:endParaRPr>
                    </a:p>
                  </a:txBody>
                  <a:tcPr marL="8773" marR="8773" marT="877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o-RO" sz="1100" b="1" i="0" u="none" strike="noStrike">
                        <a:solidFill>
                          <a:srgbClr val="000000"/>
                        </a:solidFill>
                        <a:effectLst/>
                        <a:latin typeface="Times New Roman"/>
                      </a:endParaRPr>
                    </a:p>
                  </a:txBody>
                  <a:tcPr marL="8773" marR="8773" marT="877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o-RO" sz="1100" b="1" i="0" u="none" strike="noStrike">
                        <a:solidFill>
                          <a:srgbClr val="000000"/>
                        </a:solidFill>
                        <a:effectLst/>
                        <a:latin typeface="Times New Roman"/>
                      </a:endParaRPr>
                    </a:p>
                  </a:txBody>
                  <a:tcPr marL="8773" marR="8773" marT="877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o-RO" sz="1100" b="1" i="0" u="none" strike="noStrike">
                        <a:solidFill>
                          <a:srgbClr val="000000"/>
                        </a:solidFill>
                        <a:effectLst/>
                        <a:latin typeface="Times New Roman"/>
                      </a:endParaRPr>
                    </a:p>
                  </a:txBody>
                  <a:tcPr marL="8773" marR="8773" marT="877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o-RO" sz="1100" b="1" i="0" u="none" strike="noStrike">
                        <a:solidFill>
                          <a:srgbClr val="000000"/>
                        </a:solidFill>
                        <a:effectLst/>
                        <a:latin typeface="Times New Roman"/>
                      </a:endParaRPr>
                    </a:p>
                  </a:txBody>
                  <a:tcPr marL="8773" marR="8773" marT="877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o-RO" sz="1100" b="1" i="0" u="none" strike="noStrike">
                        <a:solidFill>
                          <a:srgbClr val="000000"/>
                        </a:solidFill>
                        <a:effectLst/>
                        <a:latin typeface="Times New Roman"/>
                      </a:endParaRPr>
                    </a:p>
                  </a:txBody>
                  <a:tcPr marL="8773" marR="8773" marT="8773"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175453">
                <a:tc gridSpan="2">
                  <a:txBody>
                    <a:bodyPr/>
                    <a:lstStyle/>
                    <a:p>
                      <a:pPr algn="l" fontAlgn="b"/>
                      <a:r>
                        <a:rPr lang="vi-VN" sz="1000" b="0" i="0" u="none" strike="noStrike">
                          <a:solidFill>
                            <a:srgbClr val="000000"/>
                          </a:solidFill>
                          <a:effectLst/>
                          <a:latin typeface="Calibri"/>
                        </a:rPr>
                        <a:t>[8] Se preia suma din tabelul 7A, col. 9, linia “III. Suma eligibilă” </a:t>
                      </a:r>
                    </a:p>
                  </a:txBody>
                  <a:tcPr marL="8773" marR="8773" marT="8773"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o-RO"/>
                    </a:p>
                  </a:txBody>
                  <a:tcPr/>
                </a:tc>
                <a:tc>
                  <a:txBody>
                    <a:bodyPr/>
                    <a:lstStyle/>
                    <a:p>
                      <a:pPr algn="l" fontAlgn="b"/>
                      <a:r>
                        <a:rPr lang="ro-RO" sz="1000" b="0" i="0" u="none" strike="noStrike">
                          <a:solidFill>
                            <a:srgbClr val="000000"/>
                          </a:solidFill>
                          <a:effectLst/>
                          <a:latin typeface="Calibri"/>
                        </a:rPr>
                        <a:t> </a:t>
                      </a:r>
                    </a:p>
                  </a:txBody>
                  <a:tcPr marL="8773" marR="8773" marT="877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ro-RO" sz="1000" b="0" i="0" u="none" strike="noStrike">
                          <a:solidFill>
                            <a:srgbClr val="000000"/>
                          </a:solidFill>
                          <a:effectLst/>
                          <a:latin typeface="Calibri"/>
                        </a:rPr>
                        <a:t> </a:t>
                      </a:r>
                    </a:p>
                  </a:txBody>
                  <a:tcPr marL="8773" marR="8773" marT="877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ro-RO" sz="1000" b="0" i="0" u="none" strike="noStrike">
                          <a:solidFill>
                            <a:srgbClr val="000000"/>
                          </a:solidFill>
                          <a:effectLst/>
                          <a:latin typeface="Calibri"/>
                        </a:rPr>
                        <a:t> </a:t>
                      </a:r>
                    </a:p>
                  </a:txBody>
                  <a:tcPr marL="8773" marR="8773" marT="877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ro-RO" sz="1000" b="0" i="0" u="none" strike="noStrike">
                          <a:solidFill>
                            <a:srgbClr val="000000"/>
                          </a:solidFill>
                          <a:effectLst/>
                          <a:latin typeface="Calibri"/>
                        </a:rPr>
                        <a:t> </a:t>
                      </a:r>
                    </a:p>
                  </a:txBody>
                  <a:tcPr marL="8773" marR="8773" marT="877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ro-RO" sz="1000" b="0" i="0" u="none" strike="noStrike">
                          <a:solidFill>
                            <a:srgbClr val="000000"/>
                          </a:solidFill>
                          <a:effectLst/>
                          <a:latin typeface="Calibri"/>
                        </a:rPr>
                        <a:t> </a:t>
                      </a:r>
                    </a:p>
                  </a:txBody>
                  <a:tcPr marL="8773" marR="8773" marT="8773"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7"/>
                  </a:ext>
                </a:extLst>
              </a:tr>
              <a:tr h="317570">
                <a:tc>
                  <a:txBody>
                    <a:bodyPr/>
                    <a:lstStyle/>
                    <a:p>
                      <a:pPr algn="l" fontAlgn="b"/>
                      <a:r>
                        <a:rPr lang="vi-VN" sz="1000" b="0" i="0" u="none" strike="noStrike">
                          <a:solidFill>
                            <a:srgbClr val="000000"/>
                          </a:solidFill>
                          <a:effectLst/>
                          <a:latin typeface="Calibri"/>
                        </a:rPr>
                        <a:t>[9] Se preia suma din tabelul 7A, col. 10, linia “III. Suma eligibilă” </a:t>
                      </a:r>
                    </a:p>
                  </a:txBody>
                  <a:tcPr marL="8773" marR="8773" marT="8773"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extLst>
                  <a:ext uri="{0D108BD9-81ED-4DB2-BD59-A6C34878D82A}">
                    <a16:rowId xmlns="" xmlns:a16="http://schemas.microsoft.com/office/drawing/2014/main" val="10008"/>
                  </a:ext>
                </a:extLst>
              </a:tr>
              <a:tr h="271953">
                <a:tc>
                  <a:txBody>
                    <a:bodyPr/>
                    <a:lstStyle/>
                    <a:p>
                      <a:pPr algn="just" fontAlgn="b"/>
                      <a:r>
                        <a:rPr lang="ro-RO" sz="1100" b="1" i="0" u="none" strike="noStrike">
                          <a:solidFill>
                            <a:srgbClr val="000000"/>
                          </a:solidFill>
                          <a:effectLst/>
                          <a:latin typeface="Times New Roman"/>
                        </a:rPr>
                        <a:t>Lista anexe</a:t>
                      </a: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a:solidFill>
                          <a:srgbClr val="000000"/>
                        </a:solidFill>
                        <a:effectLst/>
                        <a:latin typeface="Calibri"/>
                      </a:endParaRPr>
                    </a:p>
                  </a:txBody>
                  <a:tcPr marL="8773" marR="8773" marT="8773" marB="0" anchor="b">
                    <a:lnL>
                      <a:noFill/>
                    </a:lnL>
                    <a:lnR>
                      <a:noFill/>
                    </a:lnR>
                    <a:lnT>
                      <a:noFill/>
                    </a:lnT>
                    <a:lnB>
                      <a:noFill/>
                    </a:lnB>
                  </a:tcPr>
                </a:tc>
                <a:tc>
                  <a:txBody>
                    <a:bodyPr/>
                    <a:lstStyle/>
                    <a:p>
                      <a:pPr algn="l" fontAlgn="b"/>
                      <a:endParaRPr lang="ro-RO" sz="1000" b="0" i="0" u="none" strike="noStrike" dirty="0">
                        <a:solidFill>
                          <a:srgbClr val="000000"/>
                        </a:solidFill>
                        <a:effectLst/>
                        <a:latin typeface="Calibri"/>
                      </a:endParaRPr>
                    </a:p>
                  </a:txBody>
                  <a:tcPr marL="8773" marR="8773" marT="8773" marB="0" anchor="b">
                    <a:lnL>
                      <a:noFill/>
                    </a:lnL>
                    <a:lnR>
                      <a:noFill/>
                    </a:lnR>
                    <a:lnT>
                      <a:noFill/>
                    </a:lnT>
                    <a:lnB>
                      <a:noFill/>
                    </a:lnB>
                  </a:tcPr>
                </a:tc>
                <a:extLst>
                  <a:ext uri="{0D108BD9-81ED-4DB2-BD59-A6C34878D82A}">
                    <a16:rowId xmlns="" xmlns:a16="http://schemas.microsoft.com/office/drawing/2014/main" val="10009"/>
                  </a:ext>
                </a:extLst>
              </a:tr>
            </a:tbl>
          </a:graphicData>
        </a:graphic>
      </p:graphicFrame>
      <p:sp>
        <p:nvSpPr>
          <p:cNvPr id="11" name="TextBox 10"/>
          <p:cNvSpPr txBox="1"/>
          <p:nvPr/>
        </p:nvSpPr>
        <p:spPr>
          <a:xfrm>
            <a:off x="3498527" y="1371599"/>
            <a:ext cx="4651402" cy="52322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ro-RO" sz="1400" b="1" dirty="0">
                <a:solidFill>
                  <a:srgbClr val="FF0000"/>
                </a:solidFill>
                <a:latin typeface="Times New Roman" pitchFamily="18" charset="0"/>
                <a:cs typeface="Times New Roman" pitchFamily="18" charset="0"/>
              </a:rPr>
              <a:t>Valoarea eligibilă fără contribuția proprie, respectiv</a:t>
            </a:r>
          </a:p>
          <a:p>
            <a:r>
              <a:rPr lang="ro-RO" sz="1400" b="1" dirty="0" smtClean="0">
                <a:solidFill>
                  <a:srgbClr val="FF0000"/>
                </a:solidFill>
                <a:latin typeface="Times New Roman" pitchFamily="18" charset="0"/>
                <a:cs typeface="Times New Roman" pitchFamily="18" charset="0"/>
              </a:rPr>
              <a:t>80% </a:t>
            </a:r>
            <a:r>
              <a:rPr lang="ro-RO" sz="1400" b="1" dirty="0">
                <a:solidFill>
                  <a:srgbClr val="FF0000"/>
                </a:solidFill>
                <a:latin typeface="Times New Roman" pitchFamily="18" charset="0"/>
                <a:cs typeface="Times New Roman" pitchFamily="18" charset="0"/>
              </a:rPr>
              <a:t>sau X% din totalul cheltuielilor eligibile, baza și TVA</a:t>
            </a:r>
          </a:p>
        </p:txBody>
      </p:sp>
      <p:cxnSp>
        <p:nvCxnSpPr>
          <p:cNvPr id="14" name="Straight Connector 13"/>
          <p:cNvCxnSpPr/>
          <p:nvPr/>
        </p:nvCxnSpPr>
        <p:spPr>
          <a:xfrm flipV="1">
            <a:off x="152400" y="3733800"/>
            <a:ext cx="2971800" cy="685800"/>
          </a:xfrm>
          <a:prstGeom prst="line">
            <a:avLst/>
          </a:prstGeom>
        </p:spPr>
        <p:style>
          <a:lnRef idx="3">
            <a:schemeClr val="accent2"/>
          </a:lnRef>
          <a:fillRef idx="0">
            <a:schemeClr val="accent2"/>
          </a:fillRef>
          <a:effectRef idx="2">
            <a:schemeClr val="accent2"/>
          </a:effectRef>
          <a:fontRef idx="minor">
            <a:schemeClr val="tx1"/>
          </a:fontRef>
        </p:style>
      </p:cxnSp>
      <p:cxnSp>
        <p:nvCxnSpPr>
          <p:cNvPr id="17" name="Straight Connector 16"/>
          <p:cNvCxnSpPr/>
          <p:nvPr/>
        </p:nvCxnSpPr>
        <p:spPr>
          <a:xfrm>
            <a:off x="533400" y="3733800"/>
            <a:ext cx="2209800" cy="114300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2861106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r>
              <a:rPr lang="ro-RO" sz="2500" dirty="0">
                <a:solidFill>
                  <a:schemeClr val="tx2">
                    <a:lumMod val="75000"/>
                  </a:schemeClr>
                </a:solidFill>
                <a:effectLst>
                  <a:outerShdw blurRad="38100" dist="38100" dir="2700000" algn="tl">
                    <a:srgbClr val="000000">
                      <a:alpha val="43137"/>
                    </a:srgbClr>
                  </a:outerShdw>
                </a:effectLst>
              </a:rPr>
              <a:t>Dosarele cererilor de rambursare/plată</a:t>
            </a:r>
          </a:p>
        </p:txBody>
      </p:sp>
      <p:sp>
        <p:nvSpPr>
          <p:cNvPr id="3" name="Rectangle 2"/>
          <p:cNvSpPr/>
          <p:nvPr/>
        </p:nvSpPr>
        <p:spPr>
          <a:xfrm>
            <a:off x="609600" y="1219200"/>
            <a:ext cx="7772400" cy="5170646"/>
          </a:xfrm>
          <a:prstGeom prst="rect">
            <a:avLst/>
          </a:prstGeom>
        </p:spPr>
        <p:txBody>
          <a:bodyPr wrap="square">
            <a:spAutoFit/>
          </a:bodyPr>
          <a:lstStyle/>
          <a:p>
            <a:pPr marL="342900" lvl="0" indent="-342900">
              <a:spcBef>
                <a:spcPts val="1200"/>
              </a:spcBef>
              <a:buFont typeface="Wingdings" pitchFamily="2" charset="2"/>
              <a:buChar char="§"/>
            </a:pPr>
            <a:r>
              <a:rPr lang="ro-RO" sz="2000" dirty="0">
                <a:latin typeface="Trebuchet MS" pitchFamily="34" charset="0"/>
              </a:rPr>
              <a:t>Dosarul cererii care va fi transmisă la OI, va cuprinde:</a:t>
            </a:r>
          </a:p>
          <a:p>
            <a:pPr marL="800100" lvl="1" indent="-342900">
              <a:spcBef>
                <a:spcPts val="600"/>
              </a:spcBef>
              <a:buFont typeface="Wingdings" pitchFamily="2" charset="2"/>
              <a:buChar char="ü"/>
            </a:pPr>
            <a:r>
              <a:rPr lang="ro-RO" sz="2000" dirty="0">
                <a:latin typeface="Trebuchet MS" pitchFamily="34" charset="0"/>
              </a:rPr>
              <a:t>Formularul cererii, în </a:t>
            </a:r>
            <a:r>
              <a:rPr lang="ro-RO" sz="2000" b="1" spc="-150" dirty="0">
                <a:solidFill>
                  <a:schemeClr val="accent1">
                    <a:lumMod val="75000"/>
                  </a:schemeClr>
                </a:solidFill>
                <a:latin typeface="Trebuchet MS" pitchFamily="34" charset="0"/>
              </a:rPr>
              <a:t>2 exemplare originale pe format de hârtie</a:t>
            </a:r>
            <a:r>
              <a:rPr lang="ro-RO" sz="2000" dirty="0">
                <a:latin typeface="Trebuchet MS" pitchFamily="34" charset="0"/>
              </a:rPr>
              <a:t>;</a:t>
            </a:r>
          </a:p>
          <a:p>
            <a:pPr marL="800100" lvl="1" indent="-342900">
              <a:spcBef>
                <a:spcPts val="600"/>
              </a:spcBef>
              <a:buFont typeface="Wingdings" pitchFamily="2" charset="2"/>
              <a:buChar char="ü"/>
            </a:pPr>
            <a:r>
              <a:rPr lang="ro-RO" sz="2000" dirty="0">
                <a:latin typeface="Trebuchet MS" pitchFamily="34" charset="0"/>
              </a:rPr>
              <a:t>Documente privind achizițiile și conflictul de interese: situația achizițiilor, notificare privind modificarea personalului, documente aferente achizițiilor directe (dacă este cazul) </a:t>
            </a:r>
            <a:r>
              <a:rPr lang="ro-RO" sz="2000" b="1" dirty="0">
                <a:solidFill>
                  <a:schemeClr val="accent1">
                    <a:lumMod val="75000"/>
                  </a:schemeClr>
                </a:solidFill>
                <a:latin typeface="Trebuchet MS" pitchFamily="34" charset="0"/>
              </a:rPr>
              <a:t>– în dosar de plastic separat</a:t>
            </a:r>
          </a:p>
          <a:p>
            <a:pPr marL="800100" lvl="1" indent="-342900">
              <a:spcBef>
                <a:spcPts val="600"/>
              </a:spcBef>
              <a:buFont typeface="Wingdings" pitchFamily="2" charset="2"/>
              <a:buChar char="ü"/>
            </a:pPr>
            <a:r>
              <a:rPr lang="ro-RO" sz="2000" dirty="0">
                <a:latin typeface="Trebuchet MS" pitchFamily="34" charset="0"/>
              </a:rPr>
              <a:t>Declarații, identificare financiară</a:t>
            </a:r>
          </a:p>
          <a:p>
            <a:pPr marL="800100" lvl="1" indent="-342900">
              <a:spcBef>
                <a:spcPts val="600"/>
              </a:spcBef>
              <a:buFont typeface="Wingdings" pitchFamily="2" charset="2"/>
              <a:buChar char="ü"/>
            </a:pPr>
            <a:r>
              <a:rPr lang="ro-RO" sz="2000" dirty="0">
                <a:latin typeface="Trebuchet MS" pitchFamily="34" charset="0"/>
              </a:rPr>
              <a:t>Documente justificative în copie conformă cu originalul, semnate și </a:t>
            </a:r>
            <a:r>
              <a:rPr lang="ro-RO" sz="2000" dirty="0" smtClean="0">
                <a:latin typeface="Trebuchet MS" pitchFamily="34" charset="0"/>
              </a:rPr>
              <a:t>ștampilate</a:t>
            </a:r>
          </a:p>
          <a:p>
            <a:pPr marL="800100" lvl="1" indent="-342900">
              <a:spcBef>
                <a:spcPts val="600"/>
              </a:spcBef>
              <a:buFont typeface="Wingdings" pitchFamily="2" charset="2"/>
              <a:buChar char="ü"/>
            </a:pPr>
            <a:r>
              <a:rPr lang="ro-RO" sz="2000" dirty="0" smtClean="0">
                <a:latin typeface="Trebuchet MS" pitchFamily="34" charset="0"/>
              </a:rPr>
              <a:t>Ordinea recomandabilă pentru documentele privind plata: </a:t>
            </a:r>
            <a:r>
              <a:rPr lang="ro-RO" sz="2000" b="1" i="1" dirty="0" smtClean="0">
                <a:solidFill>
                  <a:schemeClr val="accent1">
                    <a:lumMod val="75000"/>
                  </a:schemeClr>
                </a:solidFill>
                <a:latin typeface="Trebuchet MS" pitchFamily="34" charset="0"/>
              </a:rPr>
              <a:t>Factură, OP, extras de cont</a:t>
            </a:r>
            <a:endParaRPr lang="ro-RO" sz="2000" b="1" i="1" dirty="0">
              <a:solidFill>
                <a:schemeClr val="accent1">
                  <a:lumMod val="75000"/>
                </a:schemeClr>
              </a:solidFill>
              <a:latin typeface="Trebuchet MS" pitchFamily="34" charset="0"/>
            </a:endParaRPr>
          </a:p>
          <a:p>
            <a:pPr marL="342900" indent="-342900">
              <a:spcBef>
                <a:spcPts val="600"/>
              </a:spcBef>
              <a:buFont typeface="Wingdings" pitchFamily="2" charset="2"/>
              <a:buChar char="§"/>
            </a:pPr>
            <a:r>
              <a:rPr lang="ro-RO" sz="2000" dirty="0">
                <a:latin typeface="Trebuchet MS" pitchFamily="34" charset="0"/>
              </a:rPr>
              <a:t>Dosarul cererii va fi transmis </a:t>
            </a:r>
            <a:r>
              <a:rPr lang="ro-RO" sz="2000" b="1" spc="-150" dirty="0">
                <a:solidFill>
                  <a:schemeClr val="accent1">
                    <a:lumMod val="75000"/>
                  </a:schemeClr>
                </a:solidFill>
                <a:latin typeface="Trebuchet MS" pitchFamily="34" charset="0"/>
              </a:rPr>
              <a:t>într-un exemplar pe suport de hârtie și 2 CD-uri cu dosarul cererii scanat și formatul </a:t>
            </a:r>
            <a:r>
              <a:rPr lang="ro-RO" sz="2000" b="1" spc="-150" dirty="0" err="1">
                <a:solidFill>
                  <a:schemeClr val="accent1">
                    <a:lumMod val="75000"/>
                  </a:schemeClr>
                </a:solidFill>
                <a:latin typeface="Trebuchet MS" pitchFamily="34" charset="0"/>
              </a:rPr>
              <a:t>excel</a:t>
            </a:r>
            <a:r>
              <a:rPr lang="ro-RO" sz="2000" b="1" spc="-150" dirty="0">
                <a:solidFill>
                  <a:schemeClr val="accent1">
                    <a:lumMod val="75000"/>
                  </a:schemeClr>
                </a:solidFill>
                <a:latin typeface="Trebuchet MS" pitchFamily="34" charset="0"/>
              </a:rPr>
              <a:t> al cererii de rambursare/ plată</a:t>
            </a:r>
          </a:p>
        </p:txBody>
      </p:sp>
    </p:spTree>
    <p:extLst>
      <p:ext uri="{BB962C8B-B14F-4D97-AF65-F5344CB8AC3E}">
        <p14:creationId xmlns:p14="http://schemas.microsoft.com/office/powerpoint/2010/main" val="4993784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535940" y="1066800"/>
            <a:ext cx="8455660" cy="3522631"/>
          </a:xfrm>
          <a:prstGeom prst="rect">
            <a:avLst/>
          </a:prstGeom>
        </p:spPr>
        <p:txBody>
          <a:bodyPr vert="horz" wrap="square" lIns="0" tIns="0" rIns="0" bIns="0" rtlCol="0">
            <a:spAutoFit/>
          </a:bodyPr>
          <a:lstStyle/>
          <a:p>
            <a:pPr marL="355600" marR="784225" indent="-342900">
              <a:lnSpc>
                <a:spcPct val="108500"/>
              </a:lnSpc>
              <a:buFont typeface="Wingdings"/>
              <a:buChar char=""/>
              <a:tabLst>
                <a:tab pos="355600" algn="l"/>
              </a:tabLst>
            </a:pPr>
            <a:r>
              <a:rPr lang="ro-RO" sz="2000" i="1" dirty="0">
                <a:solidFill>
                  <a:srgbClr val="FF0000"/>
                </a:solidFill>
                <a:latin typeface="Trebuchet MS"/>
                <a:cs typeface="Trebuchet MS"/>
              </a:rPr>
              <a:t>Documentele care formează dosarul cererii trebuie să fie aranjate în ordinea stabilită prin Instrucțiunea 41. </a:t>
            </a:r>
          </a:p>
          <a:p>
            <a:pPr marL="355600" marR="784225" indent="-342900">
              <a:lnSpc>
                <a:spcPct val="108500"/>
              </a:lnSpc>
              <a:buFont typeface="Wingdings"/>
              <a:buChar char=""/>
              <a:tabLst>
                <a:tab pos="355600" algn="l"/>
              </a:tabLst>
            </a:pPr>
            <a:r>
              <a:rPr lang="ro-RO" sz="2000" i="1" dirty="0" smtClean="0">
                <a:latin typeface="Trebuchet MS"/>
                <a:cs typeface="Trebuchet MS"/>
              </a:rPr>
              <a:t>Dosarul </a:t>
            </a:r>
            <a:r>
              <a:rPr lang="ro-RO" sz="2000" i="1" dirty="0">
                <a:latin typeface="Trebuchet MS"/>
                <a:cs typeface="Trebuchet MS"/>
              </a:rPr>
              <a:t>cererii va fi scanat,</a:t>
            </a:r>
            <a:r>
              <a:rPr lang="ro-RO" sz="2000" i="1" dirty="0">
                <a:solidFill>
                  <a:srgbClr val="FF0000"/>
                </a:solidFill>
                <a:latin typeface="Trebuchet MS"/>
                <a:cs typeface="Trebuchet MS"/>
              </a:rPr>
              <a:t> respectându-se aceeași ordine a documentelor scanate ca și în cazul formatului pe hârtie. </a:t>
            </a:r>
            <a:r>
              <a:rPr lang="ro-RO" sz="1700" i="1" dirty="0">
                <a:latin typeface="Trebuchet MS"/>
                <a:cs typeface="Trebuchet MS"/>
              </a:rPr>
              <a:t>Documentele scanate vor fi salvate utilizând nr. de ordine în denumire de ex: 01. Cererea de rambursare pag 1-5 ; 02. Identificarea financiara pag 6</a:t>
            </a:r>
          </a:p>
          <a:p>
            <a:pPr marL="12700" marR="784225">
              <a:lnSpc>
                <a:spcPct val="108500"/>
              </a:lnSpc>
              <a:tabLst>
                <a:tab pos="355600" algn="l"/>
              </a:tabLst>
            </a:pPr>
            <a:r>
              <a:rPr lang="ro-RO" sz="1600" b="1" i="1" dirty="0">
                <a:solidFill>
                  <a:srgbClr val="FF0000"/>
                </a:solidFill>
                <a:latin typeface="Trebuchet MS"/>
                <a:cs typeface="Trebuchet MS"/>
              </a:rPr>
              <a:t>			</a:t>
            </a:r>
          </a:p>
          <a:p>
            <a:pPr marL="12700" marR="784225" algn="ctr">
              <a:lnSpc>
                <a:spcPct val="108500"/>
              </a:lnSpc>
              <a:tabLst>
                <a:tab pos="355600" algn="l"/>
              </a:tabLst>
            </a:pPr>
            <a:r>
              <a:rPr lang="ro-RO" sz="1600" b="1" i="1" dirty="0">
                <a:solidFill>
                  <a:srgbClr val="FF0000"/>
                </a:solidFill>
                <a:latin typeface="Trebuchet MS"/>
                <a:cs typeface="Trebuchet MS"/>
              </a:rPr>
              <a:t>			Nedepunerea tuturor documentelor și </a:t>
            </a:r>
            <a:r>
              <a:rPr lang="ro-RO" sz="1600" b="1" i="1" dirty="0" smtClean="0">
                <a:solidFill>
                  <a:srgbClr val="FF0000"/>
                </a:solidFill>
                <a:latin typeface="Trebuchet MS"/>
                <a:cs typeface="Trebuchet MS"/>
              </a:rPr>
              <a:t>nerespectarea ordinii 			stabilite </a:t>
            </a:r>
            <a:r>
              <a:rPr lang="ro-RO" sz="1600" b="1" i="1" dirty="0">
                <a:solidFill>
                  <a:srgbClr val="FF0000"/>
                </a:solidFill>
                <a:latin typeface="Trebuchet MS"/>
                <a:cs typeface="Trebuchet MS"/>
              </a:rPr>
              <a:t>prin Instrucțiunea 41 (pe suport de </a:t>
            </a:r>
            <a:r>
              <a:rPr lang="ro-RO" sz="1600" b="1" i="1" dirty="0" smtClean="0">
                <a:solidFill>
                  <a:srgbClr val="FF0000"/>
                </a:solidFill>
                <a:latin typeface="Trebuchet MS"/>
                <a:cs typeface="Trebuchet MS"/>
              </a:rPr>
              <a:t>hârtie </a:t>
            </a:r>
            <a:r>
              <a:rPr lang="ro-RO" sz="1600" b="1" i="1" dirty="0">
                <a:solidFill>
                  <a:srgbClr val="FF0000"/>
                </a:solidFill>
                <a:latin typeface="Trebuchet MS"/>
                <a:cs typeface="Trebuchet MS"/>
              </a:rPr>
              <a:t>și </a:t>
            </a:r>
            <a:r>
              <a:rPr lang="ro-RO" sz="1600" b="1" i="1" dirty="0" smtClean="0">
                <a:solidFill>
                  <a:srgbClr val="FF0000"/>
                </a:solidFill>
                <a:latin typeface="Trebuchet MS"/>
                <a:cs typeface="Trebuchet MS"/>
              </a:rPr>
              <a:t>				exemplar </a:t>
            </a:r>
            <a:r>
              <a:rPr lang="ro-RO" sz="1600" b="1" i="1" dirty="0">
                <a:solidFill>
                  <a:srgbClr val="FF0000"/>
                </a:solidFill>
                <a:latin typeface="Trebuchet MS"/>
                <a:cs typeface="Trebuchet MS"/>
              </a:rPr>
              <a:t>scanat) constituie motive de </a:t>
            </a:r>
            <a:r>
              <a:rPr lang="ro-RO" sz="1600" b="1" i="1" dirty="0" smtClean="0">
                <a:solidFill>
                  <a:srgbClr val="FF0000"/>
                </a:solidFill>
                <a:latin typeface="Trebuchet MS"/>
                <a:cs typeface="Trebuchet MS"/>
              </a:rPr>
              <a:t>respingere </a:t>
            </a:r>
            <a:r>
              <a:rPr lang="ro-RO" sz="1600" b="1" i="1" dirty="0">
                <a:solidFill>
                  <a:srgbClr val="FF0000"/>
                </a:solidFill>
                <a:latin typeface="Trebuchet MS"/>
                <a:cs typeface="Trebuchet MS"/>
              </a:rPr>
              <a:t>a </a:t>
            </a:r>
            <a:r>
              <a:rPr lang="ro-RO" sz="1600" b="1" i="1" dirty="0" smtClean="0">
                <a:solidFill>
                  <a:srgbClr val="FF0000"/>
                </a:solidFill>
                <a:latin typeface="Trebuchet MS"/>
                <a:cs typeface="Trebuchet MS"/>
              </a:rPr>
              <a:t>cererii.</a:t>
            </a:r>
          </a:p>
          <a:p>
            <a:pPr marL="12700" marR="784225" algn="ctr">
              <a:lnSpc>
                <a:spcPct val="108500"/>
              </a:lnSpc>
              <a:tabLst>
                <a:tab pos="355600" algn="l"/>
              </a:tabLst>
            </a:pPr>
            <a:r>
              <a:rPr lang="ro-RO" sz="1600" b="1" i="1" dirty="0" smtClean="0">
                <a:solidFill>
                  <a:srgbClr val="FF0000"/>
                </a:solidFill>
                <a:latin typeface="Trebuchet MS"/>
                <a:cs typeface="Trebuchet MS"/>
              </a:rPr>
              <a:t>ANTERIOR TRANSMITERII CERERII LA OI, INTRODUCEȚI DOSARELE </a:t>
            </a:r>
          </a:p>
          <a:p>
            <a:pPr marL="12700" marR="784225" algn="ctr">
              <a:lnSpc>
                <a:spcPct val="108500"/>
              </a:lnSpc>
              <a:tabLst>
                <a:tab pos="355600" algn="l"/>
              </a:tabLst>
            </a:pPr>
            <a:r>
              <a:rPr lang="ro-RO" sz="1600" b="1" i="1" dirty="0" smtClean="0">
                <a:solidFill>
                  <a:srgbClr val="FF0000"/>
                </a:solidFill>
                <a:latin typeface="Trebuchet MS"/>
                <a:cs typeface="Trebuchet MS"/>
              </a:rPr>
              <a:t>DE ACHIZIȚII ÎN MYSMIS</a:t>
            </a:r>
            <a:endParaRPr sz="2000" dirty="0">
              <a:latin typeface="Trebuchet MS"/>
              <a:cs typeface="Trebuchet MS"/>
            </a:endParaRPr>
          </a:p>
        </p:txBody>
      </p:sp>
      <p:pic>
        <p:nvPicPr>
          <p:cNvPr id="1026" name="Picture 2" descr="C:\Users\oanalupu\AppData\Local\Microsoft\Windows\Temporary Internet Files\Content.IE5\JQ6Z2KTC\exclamation[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927" y="3362122"/>
            <a:ext cx="1566198" cy="1225550"/>
          </a:xfrm>
          <a:prstGeom prst="rect">
            <a:avLst/>
          </a:prstGeom>
          <a:ln>
            <a:noFill/>
          </a:ln>
          <a:effectLst>
            <a:outerShdw blurRad="190500" algn="tl" rotWithShape="0">
              <a:srgbClr val="000000">
                <a:alpha val="70000"/>
              </a:srgbClr>
            </a:outerShdw>
          </a:effectLst>
        </p:spPr>
      </p:pic>
      <p:pic>
        <p:nvPicPr>
          <p:cNvPr id="1027" name="Picture 3" descr="C:\Users\oanalupu\AppData\Local\Microsoft\Windows\Temporary Internet Files\Content.IE5\CWOCKWXK\tips-for-non-conformance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0527" y="4800600"/>
            <a:ext cx="1324998" cy="11493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262069" y="4800600"/>
            <a:ext cx="6818598" cy="461665"/>
          </a:xfrm>
          <a:prstGeom prst="rect">
            <a:avLst/>
          </a:prstGeom>
          <a:noFill/>
        </p:spPr>
        <p:txBody>
          <a:bodyPr wrap="none" rtlCol="0">
            <a:spAutoFit/>
          </a:bodyPr>
          <a:lstStyle/>
          <a:p>
            <a:r>
              <a:rPr lang="ro-RO" sz="2400" b="1" dirty="0">
                <a:effectLst>
                  <a:outerShdw blurRad="38100" dist="38100" dir="2700000" algn="tl">
                    <a:srgbClr val="000000">
                      <a:alpha val="43137"/>
                    </a:srgbClr>
                  </a:outerShdw>
                </a:effectLst>
                <a:hlinkClick r:id="rId5" action="ppaction://hlinkfile"/>
              </a:rPr>
              <a:t>Utilizați listele de verificare a conformității  cererilor</a:t>
            </a:r>
            <a:endParaRPr lang="ro-RO" sz="2400" b="1" dirty="0">
              <a:effectLst>
                <a:outerShdw blurRad="38100" dist="38100" dir="2700000" algn="tl">
                  <a:srgbClr val="000000">
                    <a:alpha val="43137"/>
                  </a:srgbClr>
                </a:outerShdw>
              </a:effectLst>
            </a:endParaRPr>
          </a:p>
        </p:txBody>
      </p:sp>
      <p:sp>
        <p:nvSpPr>
          <p:cNvPr id="5" name="Title 4"/>
          <p:cNvSpPr>
            <a:spLocks noGrp="1"/>
          </p:cNvSpPr>
          <p:nvPr>
            <p:ph type="title"/>
          </p:nvPr>
        </p:nvSpPr>
        <p:spPr>
          <a:xfrm>
            <a:off x="546303" y="256647"/>
            <a:ext cx="8051393" cy="738664"/>
          </a:xfrm>
        </p:spPr>
        <p:txBody>
          <a:bodyPr/>
          <a:lstStyle/>
          <a:p>
            <a:r>
              <a:rPr lang="ro-RO" sz="2500" dirty="0">
                <a:solidFill>
                  <a:schemeClr val="tx2">
                    <a:lumMod val="75000"/>
                  </a:schemeClr>
                </a:solidFill>
                <a:effectLst>
                  <a:outerShdw blurRad="38100" dist="38100" dir="2700000" algn="tl">
                    <a:srgbClr val="000000">
                      <a:alpha val="43137"/>
                    </a:srgbClr>
                  </a:outerShdw>
                </a:effectLst>
              </a:rPr>
              <a:t>Dosarele cererilor de rambursare/plată</a:t>
            </a:r>
            <a:r>
              <a:rPr lang="ro-RO" sz="2400" dirty="0">
                <a:solidFill>
                  <a:schemeClr val="tx2">
                    <a:lumMod val="75000"/>
                  </a:schemeClr>
                </a:solidFill>
              </a:rPr>
              <a:t/>
            </a:r>
            <a:br>
              <a:rPr lang="ro-RO" sz="2400" dirty="0">
                <a:solidFill>
                  <a:schemeClr val="tx2">
                    <a:lumMod val="75000"/>
                  </a:schemeClr>
                </a:solidFill>
              </a:rPr>
            </a:br>
            <a:endParaRPr lang="ro-RO" dirty="0"/>
          </a:p>
        </p:txBody>
      </p:sp>
    </p:spTree>
    <p:extLst>
      <p:ext uri="{BB962C8B-B14F-4D97-AF65-F5344CB8AC3E}">
        <p14:creationId xmlns:p14="http://schemas.microsoft.com/office/powerpoint/2010/main" val="9973567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lnSpc>
                <a:spcPct val="100000"/>
              </a:lnSpc>
            </a:pPr>
            <a:r>
              <a:rPr lang="ro-RO" sz="2500" spc="-175" dirty="0">
                <a:solidFill>
                  <a:schemeClr val="tx2">
                    <a:lumMod val="75000"/>
                  </a:schemeClr>
                </a:solidFill>
                <a:effectLst>
                  <a:outerShdw blurRad="38100" dist="38100" dir="2700000" algn="tl">
                    <a:srgbClr val="000000">
                      <a:alpha val="43137"/>
                    </a:srgbClr>
                  </a:outerShdw>
                </a:effectLst>
              </a:rPr>
              <a:t>Verificarea cererilor de plată și rambursare</a:t>
            </a:r>
            <a:endParaRPr sz="2500" dirty="0">
              <a:solidFill>
                <a:schemeClr val="tx2">
                  <a:lumMod val="75000"/>
                </a:schemeClr>
              </a:solidFill>
              <a:effectLst>
                <a:outerShdw blurRad="38100" dist="38100" dir="2700000" algn="tl">
                  <a:srgbClr val="000000">
                    <a:alpha val="43137"/>
                  </a:srgbClr>
                </a:outerShdw>
              </a:effectLst>
            </a:endParaRPr>
          </a:p>
        </p:txBody>
      </p:sp>
      <p:sp>
        <p:nvSpPr>
          <p:cNvPr id="3" name="TextBox 2"/>
          <p:cNvSpPr txBox="1"/>
          <p:nvPr/>
        </p:nvSpPr>
        <p:spPr>
          <a:xfrm>
            <a:off x="762000" y="1066800"/>
            <a:ext cx="7673340" cy="5078313"/>
          </a:xfrm>
          <a:prstGeom prst="rect">
            <a:avLst/>
          </a:prstGeom>
          <a:noFill/>
        </p:spPr>
        <p:txBody>
          <a:bodyPr wrap="square" rtlCol="0">
            <a:spAutoFit/>
          </a:bodyPr>
          <a:lstStyle/>
          <a:p>
            <a:pPr marL="342900" indent="-342900">
              <a:spcBef>
                <a:spcPts val="600"/>
              </a:spcBef>
              <a:buFont typeface="Wingdings" pitchFamily="2" charset="2"/>
              <a:buChar char="§"/>
            </a:pPr>
            <a:r>
              <a:rPr lang="ro-RO" dirty="0">
                <a:latin typeface="Trebuchet MS" pitchFamily="34" charset="0"/>
              </a:rPr>
              <a:t>Pentru cereri de plată și de rambursare</a:t>
            </a:r>
            <a:r>
              <a:rPr lang="vi-VN" dirty="0">
                <a:latin typeface="Trebuchet MS" pitchFamily="34" charset="0"/>
              </a:rPr>
              <a:t>, durata verific</a:t>
            </a:r>
            <a:r>
              <a:rPr lang="ro-RO" dirty="0">
                <a:latin typeface="Trebuchet MS" pitchFamily="34" charset="0"/>
              </a:rPr>
              <a:t>ă</a:t>
            </a:r>
            <a:r>
              <a:rPr lang="vi-VN" dirty="0">
                <a:latin typeface="Trebuchet MS" pitchFamily="34" charset="0"/>
              </a:rPr>
              <a:t>rii cererilor de către OI și AM și autorizării cheltuielilor eligibile de către AM POR, nu poate depăși termenul de 20 de zile lucrătoare, așa cum este stabilit prin OUG 40/2015.</a:t>
            </a:r>
          </a:p>
          <a:p>
            <a:pPr marL="342900" indent="-342900">
              <a:spcBef>
                <a:spcPts val="600"/>
              </a:spcBef>
              <a:buFont typeface="Wingdings" pitchFamily="2" charset="2"/>
              <a:buChar char="§"/>
            </a:pPr>
            <a:r>
              <a:rPr lang="vi-VN" dirty="0">
                <a:latin typeface="Trebuchet MS" pitchFamily="34" charset="0"/>
              </a:rPr>
              <a:t>   </a:t>
            </a:r>
            <a:r>
              <a:rPr lang="vi-VN" dirty="0">
                <a:solidFill>
                  <a:srgbClr val="FF0000"/>
                </a:solidFill>
                <a:latin typeface="Trebuchet MS" pitchFamily="34" charset="0"/>
              </a:rPr>
              <a:t>Plata</a:t>
            </a:r>
            <a:r>
              <a:rPr lang="vi-VN" dirty="0">
                <a:latin typeface="Trebuchet MS" pitchFamily="34" charset="0"/>
              </a:rPr>
              <a:t> cheltuielilor autorizate se realizează </a:t>
            </a:r>
            <a:r>
              <a:rPr lang="vi-VN" dirty="0">
                <a:solidFill>
                  <a:srgbClr val="FF0000"/>
                </a:solidFill>
                <a:latin typeface="Trebuchet MS" pitchFamily="34" charset="0"/>
              </a:rPr>
              <a:t>în termen de maxim 3 zile lucrătoare de la data la care AM POR dispune de fondurile necesare</a:t>
            </a:r>
            <a:r>
              <a:rPr lang="vi-VN" dirty="0">
                <a:latin typeface="Trebuchet MS" pitchFamily="34" charset="0"/>
              </a:rPr>
              <a:t>. Necesarul de fonduri este previzionat în fiecare lună în funcție de graficele cererilor de rambursare/ plată și a notificărilor de modificare a acestora. </a:t>
            </a:r>
            <a:r>
              <a:rPr lang="ro-RO" dirty="0">
                <a:latin typeface="Trebuchet MS" pitchFamily="34" charset="0"/>
              </a:rPr>
              <a:t>	</a:t>
            </a:r>
            <a:r>
              <a:rPr lang="ro-RO" dirty="0">
                <a:solidFill>
                  <a:srgbClr val="0070C0"/>
                </a:solidFill>
                <a:latin typeface="Trebuchet MS" pitchFamily="34" charset="0"/>
              </a:rPr>
              <a:t>Atenție la respectarea graficului 					cererilor de rambursare și plată.</a:t>
            </a:r>
            <a:r>
              <a:rPr lang="ro-RO" dirty="0">
                <a:solidFill>
                  <a:srgbClr val="FF0000"/>
                </a:solidFill>
                <a:latin typeface="Trebuchet MS" pitchFamily="34" charset="0"/>
              </a:rPr>
              <a:t> 		</a:t>
            </a:r>
            <a:r>
              <a:rPr lang="ro-RO" sz="2000" dirty="0">
                <a:solidFill>
                  <a:srgbClr val="FF0000"/>
                </a:solidFill>
                <a:latin typeface="Trebuchet MS" pitchFamily="34" charset="0"/>
              </a:rPr>
              <a:t>Transmiteți Notificare de modificare a graficului de rambursare cu min. 10 zile lucrătoare anterior depunerii cererii, indiferent dacă se modifică termenul de depunere sau valoarea</a:t>
            </a:r>
            <a:r>
              <a:rPr lang="ro-RO" dirty="0">
                <a:solidFill>
                  <a:srgbClr val="FF0000"/>
                </a:solidFill>
                <a:latin typeface="Trebuchet MS" pitchFamily="34" charset="0"/>
              </a:rPr>
              <a:t>			</a:t>
            </a:r>
            <a:endParaRPr lang="ro-RO" dirty="0">
              <a:latin typeface="Trebuchet MS" pitchFamily="34" charset="0"/>
            </a:endParaRPr>
          </a:p>
          <a:p>
            <a:pPr marL="342900" indent="-342900">
              <a:spcBef>
                <a:spcPts val="600"/>
              </a:spcBef>
              <a:buFont typeface="Wingdings" pitchFamily="2" charset="2"/>
              <a:buChar char="§"/>
            </a:pPr>
            <a:r>
              <a:rPr lang="vi-VN" dirty="0">
                <a:latin typeface="Trebuchet MS" pitchFamily="34" charset="0"/>
              </a:rPr>
              <a:t>În cazul în care plata cheltuielilor autorizate este suspendată datorită lipsei fondurilor, beneficiarul poate solicita suspendarea sau prelungirea implementării proiectului</a:t>
            </a:r>
          </a:p>
        </p:txBody>
      </p:sp>
      <p:sp>
        <p:nvSpPr>
          <p:cNvPr id="4" name="Right Arrow 3"/>
          <p:cNvSpPr/>
          <p:nvPr/>
        </p:nvSpPr>
        <p:spPr>
          <a:xfrm>
            <a:off x="3886200" y="3341077"/>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Tree>
    <p:extLst>
      <p:ext uri="{BB962C8B-B14F-4D97-AF65-F5344CB8AC3E}">
        <p14:creationId xmlns:p14="http://schemas.microsoft.com/office/powerpoint/2010/main" val="23993764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lnSpc>
                <a:spcPct val="100000"/>
              </a:lnSpc>
            </a:pPr>
            <a:r>
              <a:rPr lang="vi-VN" sz="2500" spc="-175" dirty="0">
                <a:solidFill>
                  <a:schemeClr val="tx2">
                    <a:lumMod val="75000"/>
                  </a:schemeClr>
                </a:solidFill>
                <a:effectLst>
                  <a:outerShdw blurRad="38100" dist="38100" dir="2700000" algn="tl">
                    <a:srgbClr val="000000">
                      <a:alpha val="43137"/>
                    </a:srgbClr>
                  </a:outerShdw>
                </a:effectLst>
              </a:rPr>
              <a:t>Verificarea cererilor de plată și rambursare</a:t>
            </a:r>
            <a:endParaRPr sz="2500" dirty="0">
              <a:solidFill>
                <a:schemeClr val="tx2">
                  <a:lumMod val="75000"/>
                </a:schemeClr>
              </a:solidFill>
            </a:endParaRPr>
          </a:p>
        </p:txBody>
      </p:sp>
      <p:sp>
        <p:nvSpPr>
          <p:cNvPr id="3" name="TextBox 2"/>
          <p:cNvSpPr txBox="1"/>
          <p:nvPr/>
        </p:nvSpPr>
        <p:spPr>
          <a:xfrm>
            <a:off x="762000" y="1066800"/>
            <a:ext cx="7673340" cy="4632037"/>
          </a:xfrm>
          <a:prstGeom prst="rect">
            <a:avLst/>
          </a:prstGeom>
          <a:noFill/>
        </p:spPr>
        <p:txBody>
          <a:bodyPr wrap="square" rtlCol="0">
            <a:spAutoFit/>
          </a:bodyPr>
          <a:lstStyle/>
          <a:p>
            <a:pPr marL="342900" indent="-342900">
              <a:spcBef>
                <a:spcPts val="600"/>
              </a:spcBef>
              <a:buFont typeface="Wingdings" pitchFamily="2" charset="2"/>
              <a:buChar char="§"/>
            </a:pPr>
            <a:r>
              <a:rPr lang="ro-RO" dirty="0">
                <a:latin typeface="Trebuchet MS" pitchFamily="34" charset="0"/>
              </a:rPr>
              <a:t>Beneficiarul are obligația de a răspunde la orice solicitare de clarificări în </a:t>
            </a:r>
            <a:r>
              <a:rPr lang="vi-VN" dirty="0">
                <a:solidFill>
                  <a:srgbClr val="FF0000"/>
                </a:solidFill>
                <a:latin typeface="Trebuchet MS" pitchFamily="34" charset="0"/>
              </a:rPr>
              <a:t>maxim de 5 zile lucrătoare</a:t>
            </a:r>
            <a:r>
              <a:rPr lang="vi-VN" dirty="0">
                <a:latin typeface="Trebuchet MS" pitchFamily="34" charset="0"/>
              </a:rPr>
              <a:t>.</a:t>
            </a:r>
          </a:p>
          <a:p>
            <a:pPr marL="342900" indent="-342900">
              <a:spcBef>
                <a:spcPts val="600"/>
              </a:spcBef>
              <a:buFont typeface="Wingdings" pitchFamily="2" charset="2"/>
              <a:buChar char="§"/>
            </a:pPr>
            <a:r>
              <a:rPr lang="vi-VN" dirty="0">
                <a:latin typeface="Trebuchet MS" pitchFamily="34" charset="0"/>
              </a:rPr>
              <a:t>Verificarea cererilor de plată și a celor de rambursare este dependentă de verificarea achizițiilor și a conflictului de interese aferente cheltuielilor solicitate/ decontate în respectiva cerere. Pentru acest  motiv:</a:t>
            </a:r>
          </a:p>
          <a:p>
            <a:pPr marL="800100" lvl="1" indent="-342900">
              <a:spcBef>
                <a:spcPts val="600"/>
              </a:spcBef>
              <a:buFont typeface="Arial" pitchFamily="34" charset="0"/>
              <a:buChar char="•"/>
            </a:pPr>
            <a:r>
              <a:rPr lang="vi-VN" dirty="0">
                <a:latin typeface="Trebuchet MS" pitchFamily="34" charset="0"/>
              </a:rPr>
              <a:t>trebuie respectat termenul de depunere a dosarelor de achiziție (</a:t>
            </a:r>
            <a:r>
              <a:rPr lang="vi-VN" dirty="0">
                <a:solidFill>
                  <a:srgbClr val="FF0000"/>
                </a:solidFill>
                <a:latin typeface="Trebuchet MS" pitchFamily="34" charset="0"/>
              </a:rPr>
              <a:t>cu minim 10 zile lucrătoare anterior depunerii cererii la OI</a:t>
            </a:r>
            <a:r>
              <a:rPr lang="vi-VN" dirty="0">
                <a:latin typeface="Trebuchet MS" pitchFamily="34" charset="0"/>
              </a:rPr>
              <a:t>)</a:t>
            </a:r>
          </a:p>
          <a:p>
            <a:pPr marL="800100" lvl="1" indent="-342900">
              <a:spcBef>
                <a:spcPts val="600"/>
              </a:spcBef>
              <a:buFont typeface="Arial" pitchFamily="34" charset="0"/>
              <a:buChar char="•"/>
            </a:pPr>
            <a:r>
              <a:rPr lang="vi-VN" dirty="0">
                <a:latin typeface="Trebuchet MS" pitchFamily="34" charset="0"/>
              </a:rPr>
              <a:t>fiecare cerere de plată/ rambursare va fi însoțită de </a:t>
            </a:r>
            <a:r>
              <a:rPr lang="vi-VN" dirty="0">
                <a:solidFill>
                  <a:srgbClr val="0070C0"/>
                </a:solidFill>
                <a:latin typeface="Trebuchet MS" pitchFamily="34" charset="0"/>
              </a:rPr>
              <a:t>Situația achizițiilor aferentă cererii de plată / rambursare</a:t>
            </a:r>
            <a:r>
              <a:rPr lang="vi-VN" dirty="0">
                <a:latin typeface="Trebuchet MS" pitchFamily="34" charset="0"/>
              </a:rPr>
              <a:t>;</a:t>
            </a:r>
          </a:p>
          <a:p>
            <a:pPr marL="800100" lvl="1" indent="-342900">
              <a:spcBef>
                <a:spcPts val="600"/>
              </a:spcBef>
              <a:buFont typeface="Arial" pitchFamily="34" charset="0"/>
              <a:buChar char="•"/>
            </a:pPr>
            <a:r>
              <a:rPr lang="vi-VN" dirty="0">
                <a:latin typeface="Trebuchet MS" pitchFamily="34" charset="0"/>
              </a:rPr>
              <a:t>la fiecare cerere de plată / rambursare beneficiarii instituții publice trebuie să transmită </a:t>
            </a:r>
            <a:r>
              <a:rPr lang="vi-VN" dirty="0">
                <a:solidFill>
                  <a:srgbClr val="0070C0"/>
                </a:solidFill>
                <a:latin typeface="Trebuchet MS" pitchFamily="34" charset="0"/>
              </a:rPr>
              <a:t>Notificarea privind modificările intervenite în structura personalului/ a contractorilor/ subcontractorilor</a:t>
            </a:r>
            <a:r>
              <a:rPr lang="vi-VN" dirty="0">
                <a:latin typeface="Trebuchet MS" pitchFamily="34" charset="0"/>
              </a:rPr>
              <a:t>.</a:t>
            </a:r>
          </a:p>
          <a:p>
            <a:pPr marL="342900" indent="-342900">
              <a:spcBef>
                <a:spcPts val="600"/>
              </a:spcBef>
              <a:buFont typeface="Wingdings" pitchFamily="2" charset="2"/>
              <a:buChar char="§"/>
            </a:pPr>
            <a:endParaRPr lang="vi-VN" dirty="0">
              <a:latin typeface="Trebuchet MS" pitchFamily="34" charset="0"/>
            </a:endParaRPr>
          </a:p>
        </p:txBody>
      </p:sp>
    </p:spTree>
    <p:extLst>
      <p:ext uri="{BB962C8B-B14F-4D97-AF65-F5344CB8AC3E}">
        <p14:creationId xmlns:p14="http://schemas.microsoft.com/office/powerpoint/2010/main" val="4292665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lnSpc>
                <a:spcPct val="100000"/>
              </a:lnSpc>
            </a:pPr>
            <a:r>
              <a:rPr lang="vi-VN" sz="2500" spc="-175" dirty="0">
                <a:solidFill>
                  <a:schemeClr val="tx2">
                    <a:lumMod val="75000"/>
                  </a:schemeClr>
                </a:solidFill>
                <a:effectLst>
                  <a:outerShdw blurRad="38100" dist="38100" dir="2700000" algn="tl">
                    <a:srgbClr val="000000">
                      <a:alpha val="43137"/>
                    </a:srgbClr>
                  </a:outerShdw>
                </a:effectLst>
              </a:rPr>
              <a:t>Verificarea cererilor de plată și rambursare</a:t>
            </a:r>
            <a:endParaRPr sz="2500" dirty="0">
              <a:solidFill>
                <a:schemeClr val="tx2">
                  <a:lumMod val="75000"/>
                </a:schemeClr>
              </a:solidFill>
            </a:endParaRPr>
          </a:p>
        </p:txBody>
      </p:sp>
      <p:sp>
        <p:nvSpPr>
          <p:cNvPr id="3" name="TextBox 2"/>
          <p:cNvSpPr txBox="1"/>
          <p:nvPr/>
        </p:nvSpPr>
        <p:spPr>
          <a:xfrm>
            <a:off x="762000" y="1066800"/>
            <a:ext cx="7673340" cy="4478149"/>
          </a:xfrm>
          <a:prstGeom prst="rect">
            <a:avLst/>
          </a:prstGeom>
          <a:noFill/>
        </p:spPr>
        <p:txBody>
          <a:bodyPr wrap="square" rtlCol="0">
            <a:spAutoFit/>
          </a:bodyPr>
          <a:lstStyle/>
          <a:p>
            <a:pPr marL="342900" indent="-342900">
              <a:spcBef>
                <a:spcPts val="600"/>
              </a:spcBef>
              <a:buFont typeface="Wingdings" pitchFamily="2" charset="2"/>
              <a:buChar char="§"/>
            </a:pPr>
            <a:r>
              <a:rPr lang="vi-VN" dirty="0">
                <a:latin typeface="Trebuchet MS" pitchFamily="34" charset="0"/>
              </a:rPr>
              <a:t>În cazul în care, în urma verificării administrative a cererilor de plată/ rambursare și/sau a verificărilor efectuate la fața locului, nu se poate certifica legalitatea, conformitatea și realitatea unor cheltuieli, acestea vor fi declarate neeligibile </a:t>
            </a:r>
            <a:r>
              <a:rPr lang="ro-RO" dirty="0">
                <a:latin typeface="Trebuchet MS" pitchFamily="34" charset="0"/>
              </a:rPr>
              <a:t>sau nu vor fi avizate, după caz.</a:t>
            </a:r>
          </a:p>
          <a:p>
            <a:pPr marL="342900" indent="-342900">
              <a:spcBef>
                <a:spcPts val="600"/>
              </a:spcBef>
              <a:buFont typeface="Wingdings" pitchFamily="2" charset="2"/>
              <a:buChar char="§"/>
            </a:pPr>
            <a:r>
              <a:rPr lang="ro-RO" dirty="0">
                <a:latin typeface="Trebuchet MS" pitchFamily="34" charset="0"/>
              </a:rPr>
              <a:t>Cu excepția proiectelor finanțate prin schema de </a:t>
            </a:r>
            <a:r>
              <a:rPr lang="ro-RO" dirty="0" err="1">
                <a:latin typeface="Trebuchet MS" pitchFamily="34" charset="0"/>
              </a:rPr>
              <a:t>minimis</a:t>
            </a:r>
            <a:r>
              <a:rPr lang="ro-RO" dirty="0">
                <a:latin typeface="Trebuchet MS" pitchFamily="34" charset="0"/>
              </a:rPr>
              <a:t>, ofițerii de contract din cadrul OI vor efectua cel puțin 3 vizite la fața locului: la prima cerere depusă, după decontarea a 40% din valoarea proiectului și în procesul de verificare a cererii de rambursare finală.</a:t>
            </a:r>
          </a:p>
          <a:p>
            <a:pPr marL="342900" indent="-342900">
              <a:spcBef>
                <a:spcPts val="600"/>
              </a:spcBef>
              <a:buFont typeface="Wingdings" pitchFamily="2" charset="2"/>
              <a:buChar char="§"/>
            </a:pPr>
            <a:r>
              <a:rPr lang="ro-RO" dirty="0">
                <a:latin typeface="Trebuchet MS" pitchFamily="34" charset="0"/>
              </a:rPr>
              <a:t>La proiectele finanțate în cadrul PI 2.1.A  - o singură vizită, la depunerea CR finală</a:t>
            </a:r>
          </a:p>
          <a:p>
            <a:pPr marL="342900" indent="-342900">
              <a:spcBef>
                <a:spcPts val="600"/>
              </a:spcBef>
              <a:buFont typeface="Wingdings" pitchFamily="2" charset="2"/>
              <a:buChar char="§"/>
            </a:pPr>
            <a:r>
              <a:rPr lang="ro-RO" dirty="0">
                <a:latin typeface="Trebuchet MS" pitchFamily="34" charset="0"/>
              </a:rPr>
              <a:t>În cazul în care sumele virate în baza cererilor de plată nu sunt justificate prin cereri de rambursare aferente/ sunt constatate cheltuieli neeligibile, beneficiarul are obligația de a </a:t>
            </a:r>
            <a:r>
              <a:rPr lang="ro-RO" dirty="0">
                <a:solidFill>
                  <a:srgbClr val="FF0000"/>
                </a:solidFill>
                <a:latin typeface="Trebuchet MS" pitchFamily="34" charset="0"/>
              </a:rPr>
              <a:t>returna sumele plătite necuvenit în termen de 5 zile de la primirea notificării AM</a:t>
            </a:r>
            <a:endParaRPr lang="vi-VN" dirty="0">
              <a:solidFill>
                <a:srgbClr val="FF0000"/>
              </a:solidFill>
              <a:latin typeface="Trebuchet MS" pitchFamily="34" charset="0"/>
            </a:endParaRPr>
          </a:p>
        </p:txBody>
      </p:sp>
    </p:spTree>
    <p:extLst>
      <p:ext uri="{BB962C8B-B14F-4D97-AF65-F5344CB8AC3E}">
        <p14:creationId xmlns:p14="http://schemas.microsoft.com/office/powerpoint/2010/main" val="35788068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lnSpc>
                <a:spcPct val="100000"/>
              </a:lnSpc>
            </a:pPr>
            <a:r>
              <a:rPr lang="vi-VN" sz="2500" spc="-175" dirty="0">
                <a:solidFill>
                  <a:schemeClr val="tx2">
                    <a:lumMod val="75000"/>
                  </a:schemeClr>
                </a:solidFill>
                <a:effectLst>
                  <a:outerShdw blurRad="38100" dist="38100" dir="2700000" algn="tl">
                    <a:srgbClr val="000000">
                      <a:alpha val="43137"/>
                    </a:srgbClr>
                  </a:outerShdw>
                </a:effectLst>
              </a:rPr>
              <a:t>Verificarea cererilor de plată și rambursare</a:t>
            </a:r>
            <a:endParaRPr sz="2500" dirty="0">
              <a:solidFill>
                <a:schemeClr val="tx2">
                  <a:lumMod val="75000"/>
                </a:schemeClr>
              </a:solidFill>
            </a:endParaRPr>
          </a:p>
        </p:txBody>
      </p:sp>
      <p:sp>
        <p:nvSpPr>
          <p:cNvPr id="3" name="TextBox 2"/>
          <p:cNvSpPr txBox="1"/>
          <p:nvPr/>
        </p:nvSpPr>
        <p:spPr>
          <a:xfrm>
            <a:off x="762000" y="1066800"/>
            <a:ext cx="7673340" cy="4078039"/>
          </a:xfrm>
          <a:prstGeom prst="rect">
            <a:avLst/>
          </a:prstGeom>
          <a:noFill/>
        </p:spPr>
        <p:txBody>
          <a:bodyPr wrap="square" rtlCol="0">
            <a:spAutoFit/>
          </a:bodyPr>
          <a:lstStyle/>
          <a:p>
            <a:pPr marL="342900" indent="-342900">
              <a:spcBef>
                <a:spcPts val="600"/>
              </a:spcBef>
              <a:buFont typeface="Wingdings" pitchFamily="2" charset="2"/>
              <a:buChar char="§"/>
            </a:pPr>
            <a:r>
              <a:rPr lang="ro-RO" dirty="0">
                <a:latin typeface="Trebuchet MS" pitchFamily="34" charset="0"/>
              </a:rPr>
              <a:t>În cazul în care pe parcursul implementării proiectului sunt stabilite debite (corecții financiare sau cheltuieli neeligibile), debitul poate fi stins prin:</a:t>
            </a:r>
          </a:p>
          <a:p>
            <a:pPr marL="800100" lvl="1" indent="-342900">
              <a:spcBef>
                <a:spcPts val="600"/>
              </a:spcBef>
              <a:buFont typeface="Wingdings" pitchFamily="2" charset="2"/>
              <a:buChar char="Ø"/>
            </a:pPr>
            <a:r>
              <a:rPr lang="vi-VN" dirty="0">
                <a:latin typeface="Trebuchet MS" pitchFamily="34" charset="0"/>
              </a:rPr>
              <a:t>Plată voluntară, în termenul de 30 de zile de la data comunicării titlului de creanță,</a:t>
            </a:r>
          </a:p>
          <a:p>
            <a:pPr marL="800100" lvl="1" indent="-342900">
              <a:spcBef>
                <a:spcPts val="600"/>
              </a:spcBef>
              <a:buFont typeface="Wingdings" pitchFamily="2" charset="2"/>
              <a:buChar char="Ø"/>
            </a:pPr>
            <a:r>
              <a:rPr lang="vi-VN" dirty="0">
                <a:latin typeface="Trebuchet MS" pitchFamily="34" charset="0"/>
              </a:rPr>
              <a:t>Deducere din cererile de plată și cererile de rambursare care vor fi depuse ulterior.</a:t>
            </a:r>
          </a:p>
          <a:p>
            <a:pPr marL="800100" lvl="1" indent="-342900">
              <a:spcBef>
                <a:spcPts val="600"/>
              </a:spcBef>
              <a:buFont typeface="Wingdings" pitchFamily="2" charset="2"/>
              <a:buChar char="Ø"/>
            </a:pPr>
            <a:endParaRPr lang="vi-VN" dirty="0">
              <a:latin typeface="Trebuchet MS" pitchFamily="34" charset="0"/>
            </a:endParaRPr>
          </a:p>
          <a:p>
            <a:pPr marL="342900" indent="-342900">
              <a:spcBef>
                <a:spcPts val="600"/>
              </a:spcBef>
              <a:buFont typeface="Wingdings" pitchFamily="2" charset="2"/>
              <a:buChar char="§"/>
            </a:pPr>
            <a:r>
              <a:rPr lang="vi-VN" dirty="0">
                <a:latin typeface="Trebuchet MS" pitchFamily="34" charset="0"/>
              </a:rPr>
              <a:t>Pentru deducerea debitului din cereri de rambursare/ cereri de plată </a:t>
            </a:r>
            <a:r>
              <a:rPr lang="vi-VN" dirty="0">
                <a:solidFill>
                  <a:srgbClr val="0070C0"/>
                </a:solidFill>
                <a:latin typeface="Trebuchet MS" pitchFamily="34" charset="0"/>
              </a:rPr>
              <a:t>anterior expirării scadenței de plată a titlului de creanță, beneficiarul trebuie să transmită AM acordul său în scris în acest sens.</a:t>
            </a:r>
          </a:p>
          <a:p>
            <a:pPr marL="800100" lvl="1" indent="-342900">
              <a:spcBef>
                <a:spcPts val="600"/>
              </a:spcBef>
              <a:buFont typeface="Wingdings" pitchFamily="2" charset="2"/>
              <a:buChar char="Ø"/>
            </a:pPr>
            <a:endParaRPr lang="ro-RO" dirty="0">
              <a:latin typeface="Trebuchet MS" pitchFamily="34" charset="0"/>
            </a:endParaRPr>
          </a:p>
        </p:txBody>
      </p:sp>
    </p:spTree>
    <p:extLst>
      <p:ext uri="{BB962C8B-B14F-4D97-AF65-F5344CB8AC3E}">
        <p14:creationId xmlns:p14="http://schemas.microsoft.com/office/powerpoint/2010/main" val="6650009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r>
              <a:rPr lang="ro-RO" sz="2500" dirty="0">
                <a:solidFill>
                  <a:schemeClr val="tx2">
                    <a:lumMod val="75000"/>
                  </a:schemeClr>
                </a:solidFill>
                <a:effectLst>
                  <a:outerShdw blurRad="38100" dist="38100" dir="2700000" algn="tl">
                    <a:srgbClr val="000000">
                      <a:alpha val="43137"/>
                    </a:srgbClr>
                  </a:outerShdw>
                </a:effectLst>
              </a:rPr>
              <a:t>Conturi de trezorerie</a:t>
            </a:r>
            <a:endParaRPr sz="2500" dirty="0">
              <a:solidFill>
                <a:schemeClr val="tx2">
                  <a:lumMod val="75000"/>
                </a:schemeClr>
              </a:solidFill>
            </a:endParaRPr>
          </a:p>
        </p:txBody>
      </p:sp>
      <p:sp>
        <p:nvSpPr>
          <p:cNvPr id="4" name="object 4"/>
          <p:cNvSpPr txBox="1"/>
          <p:nvPr/>
        </p:nvSpPr>
        <p:spPr>
          <a:xfrm>
            <a:off x="304800" y="1371449"/>
            <a:ext cx="8686800" cy="3251916"/>
          </a:xfrm>
          <a:prstGeom prst="rect">
            <a:avLst/>
          </a:prstGeom>
        </p:spPr>
        <p:txBody>
          <a:bodyPr vert="horz" wrap="square" lIns="0" tIns="0" rIns="0" bIns="0" rtlCol="0">
            <a:spAutoFit/>
          </a:bodyPr>
          <a:lstStyle/>
          <a:p>
            <a:pPr marR="784225">
              <a:lnSpc>
                <a:spcPct val="108500"/>
              </a:lnSpc>
              <a:spcBef>
                <a:spcPts val="1200"/>
              </a:spcBef>
              <a:tabLst>
                <a:tab pos="355600" algn="l"/>
              </a:tabLst>
            </a:pPr>
            <a:r>
              <a:rPr lang="ro-RO" sz="1600" b="1" dirty="0">
                <a:latin typeface="Trebuchet MS"/>
                <a:cs typeface="Trebuchet MS"/>
              </a:rPr>
              <a:t>Conturi de trezorerie pentru beneficiari </a:t>
            </a:r>
            <a:r>
              <a:rPr lang="ro-RO" sz="1600" b="1" dirty="0">
                <a:solidFill>
                  <a:srgbClr val="FF0000"/>
                </a:solidFill>
                <a:latin typeface="Trebuchet MS"/>
                <a:cs typeface="Trebuchet MS"/>
              </a:rPr>
              <a:t>- persoane juridice din sectorul privat, alţii decât operatorii economici (ONG, Unități de Cult</a:t>
            </a:r>
            <a:r>
              <a:rPr lang="ro-RO" sz="1600" b="1" dirty="0">
                <a:latin typeface="Trebuchet MS"/>
                <a:cs typeface="Trebuchet MS"/>
              </a:rPr>
              <a:t>)</a:t>
            </a:r>
            <a:endParaRPr lang="ro-RO" sz="1900" dirty="0">
              <a:latin typeface="Trebuchet MS"/>
              <a:cs typeface="Trebuchet MS"/>
            </a:endParaRPr>
          </a:p>
          <a:p>
            <a:pPr marR="784225" lvl="1" indent="-342900">
              <a:lnSpc>
                <a:spcPct val="150000"/>
              </a:lnSpc>
              <a:buFont typeface="Wingdings"/>
              <a:buChar char=""/>
              <a:tabLst>
                <a:tab pos="355600" algn="l"/>
              </a:tabLst>
            </a:pPr>
            <a:r>
              <a:rPr lang="ro-RO" sz="1900" dirty="0">
                <a:latin typeface="Trebuchet MS"/>
                <a:cs typeface="Trebuchet MS"/>
              </a:rPr>
              <a:t>Pentru</a:t>
            </a:r>
            <a:r>
              <a:rPr lang="ro-RO" sz="1900" dirty="0">
                <a:solidFill>
                  <a:srgbClr val="0070C0"/>
                </a:solidFill>
                <a:latin typeface="Trebuchet MS"/>
                <a:cs typeface="Trebuchet MS"/>
              </a:rPr>
              <a:t> cereri de </a:t>
            </a:r>
            <a:r>
              <a:rPr lang="ro-RO" sz="1900" dirty="0" err="1">
                <a:solidFill>
                  <a:srgbClr val="0070C0"/>
                </a:solidFill>
                <a:latin typeface="Trebuchet MS"/>
                <a:cs typeface="Trebuchet MS"/>
              </a:rPr>
              <a:t>prefinanțare</a:t>
            </a:r>
            <a:r>
              <a:rPr lang="ro-RO" sz="1900" dirty="0">
                <a:solidFill>
                  <a:srgbClr val="0070C0"/>
                </a:solidFill>
                <a:latin typeface="Trebuchet MS"/>
                <a:cs typeface="Trebuchet MS"/>
              </a:rPr>
              <a:t> : </a:t>
            </a:r>
            <a:r>
              <a:rPr lang="ro-RO" sz="2000" dirty="0">
                <a:solidFill>
                  <a:srgbClr val="0070C0"/>
                </a:solidFill>
              </a:rPr>
              <a:t>50.99.02</a:t>
            </a:r>
            <a:endParaRPr lang="ro-RO" sz="1900" dirty="0">
              <a:solidFill>
                <a:srgbClr val="0070C0"/>
              </a:solidFill>
              <a:latin typeface="Trebuchet MS" pitchFamily="34" charset="0"/>
              <a:cs typeface="Trebuchet MS"/>
            </a:endParaRPr>
          </a:p>
          <a:p>
            <a:pPr marR="784225" lvl="1" indent="-342900">
              <a:lnSpc>
                <a:spcPct val="150000"/>
              </a:lnSpc>
              <a:buFont typeface="Wingdings"/>
              <a:buChar char=""/>
              <a:tabLst>
                <a:tab pos="355600" algn="l"/>
              </a:tabLst>
            </a:pPr>
            <a:r>
              <a:rPr lang="ro-RO" sz="1900" dirty="0">
                <a:latin typeface="Trebuchet MS" pitchFamily="34" charset="0"/>
                <a:cs typeface="Trebuchet MS"/>
              </a:rPr>
              <a:t>Pentru </a:t>
            </a:r>
            <a:r>
              <a:rPr lang="ro-RO" sz="1900" dirty="0">
                <a:solidFill>
                  <a:srgbClr val="0070C0"/>
                </a:solidFill>
                <a:latin typeface="Trebuchet MS" pitchFamily="34" charset="0"/>
                <a:cs typeface="Trebuchet MS"/>
              </a:rPr>
              <a:t>cereri de rambursare</a:t>
            </a:r>
            <a:r>
              <a:rPr lang="ro-RO" sz="1900" dirty="0">
                <a:latin typeface="Trebuchet MS" pitchFamily="34" charset="0"/>
                <a:cs typeface="Trebuchet MS"/>
              </a:rPr>
              <a:t>: </a:t>
            </a:r>
            <a:r>
              <a:rPr lang="ro-RO" sz="2000" dirty="0">
                <a:solidFill>
                  <a:srgbClr val="0070C0"/>
                </a:solidFill>
              </a:rPr>
              <a:t>50.99.04</a:t>
            </a:r>
          </a:p>
          <a:p>
            <a:pPr marR="784225" lvl="1" indent="-342900">
              <a:lnSpc>
                <a:spcPct val="150000"/>
              </a:lnSpc>
              <a:buFont typeface="Wingdings"/>
              <a:buChar char=""/>
              <a:tabLst>
                <a:tab pos="355600" algn="l"/>
              </a:tabLst>
            </a:pPr>
            <a:r>
              <a:rPr lang="ro-RO" sz="1900" dirty="0">
                <a:latin typeface="Trebuchet MS" pitchFamily="34" charset="0"/>
                <a:cs typeface="Trebuchet MS"/>
              </a:rPr>
              <a:t>Pentru </a:t>
            </a:r>
            <a:r>
              <a:rPr lang="ro-RO" sz="1900" dirty="0">
                <a:solidFill>
                  <a:srgbClr val="0070C0"/>
                </a:solidFill>
                <a:latin typeface="Trebuchet MS" pitchFamily="34" charset="0"/>
                <a:cs typeface="Trebuchet MS"/>
              </a:rPr>
              <a:t>cereri de plată : </a:t>
            </a:r>
            <a:r>
              <a:rPr lang="vi-VN" sz="1900" dirty="0">
                <a:solidFill>
                  <a:srgbClr val="0070C0"/>
                </a:solidFill>
                <a:latin typeface="Trebuchet MS"/>
                <a:cs typeface="Trebuchet MS"/>
              </a:rPr>
              <a:t>50.41.0</a:t>
            </a:r>
            <a:r>
              <a:rPr lang="ro-RO" sz="1900" dirty="0">
                <a:solidFill>
                  <a:srgbClr val="0070C0"/>
                </a:solidFill>
                <a:latin typeface="Trebuchet MS"/>
                <a:cs typeface="Trebuchet MS"/>
              </a:rPr>
              <a:t>6</a:t>
            </a:r>
          </a:p>
          <a:p>
            <a:pPr marR="784225" lvl="2" indent="-342900">
              <a:lnSpc>
                <a:spcPct val="150000"/>
              </a:lnSpc>
              <a:buFont typeface="Wingdings"/>
              <a:buChar char=""/>
              <a:tabLst>
                <a:tab pos="355600" algn="l"/>
              </a:tabLst>
            </a:pPr>
            <a:r>
              <a:rPr lang="ro-RO" sz="1900" dirty="0">
                <a:solidFill>
                  <a:srgbClr val="0070C0"/>
                </a:solidFill>
                <a:latin typeface="Trebuchet MS"/>
                <a:cs typeface="Trebuchet MS"/>
              </a:rPr>
              <a:t>Cont de transfer </a:t>
            </a:r>
            <a:r>
              <a:rPr lang="ro-RO" sz="1900" dirty="0">
                <a:latin typeface="Trebuchet MS"/>
                <a:cs typeface="Trebuchet MS"/>
              </a:rPr>
              <a:t>pentru efectuarea plăților prin </a:t>
            </a:r>
            <a:r>
              <a:rPr lang="ro-RO" sz="1900" dirty="0">
                <a:solidFill>
                  <a:srgbClr val="0070C0"/>
                </a:solidFill>
                <a:latin typeface="Trebuchet MS"/>
                <a:cs typeface="Trebuchet MS"/>
              </a:rPr>
              <a:t>mecanismul decontării cererilor de plată : 50.99.05</a:t>
            </a:r>
            <a:endParaRPr lang="ro-RO" sz="1900" dirty="0">
              <a:latin typeface="Trebuchet MS" pitchFamily="34" charset="0"/>
              <a:cs typeface="Trebuchet MS"/>
            </a:endParaRPr>
          </a:p>
          <a:p>
            <a:pPr marR="784225" lvl="1" indent="-342900">
              <a:lnSpc>
                <a:spcPct val="108500"/>
              </a:lnSpc>
              <a:spcBef>
                <a:spcPts val="1200"/>
              </a:spcBef>
              <a:buFont typeface="Wingdings"/>
              <a:buChar char=""/>
              <a:tabLst>
                <a:tab pos="355600" algn="l"/>
              </a:tabLst>
            </a:pPr>
            <a:endParaRPr lang="ro-RO" sz="1900" dirty="0">
              <a:latin typeface="Trebuchet MS" pitchFamily="34" charset="0"/>
              <a:cs typeface="Trebuchet MS"/>
            </a:endParaRPr>
          </a:p>
        </p:txBody>
      </p:sp>
      <p:sp>
        <p:nvSpPr>
          <p:cNvPr id="3" name="Rectangle 2">
            <a:extLst>
              <a:ext uri="{FF2B5EF4-FFF2-40B4-BE49-F238E27FC236}">
                <a16:creationId xmlns="" xmlns:a16="http://schemas.microsoft.com/office/drawing/2014/main" id="{CDD05F3C-89AF-4186-AB62-C37DC73B0660}"/>
              </a:ext>
            </a:extLst>
          </p:cNvPr>
          <p:cNvSpPr/>
          <p:nvPr/>
        </p:nvSpPr>
        <p:spPr>
          <a:xfrm>
            <a:off x="342899" y="641367"/>
            <a:ext cx="8458200" cy="340799"/>
          </a:xfrm>
          <a:prstGeom prst="rect">
            <a:avLst/>
          </a:prstGeom>
        </p:spPr>
        <p:txBody>
          <a:bodyPr wrap="square">
            <a:spAutoFit/>
          </a:bodyPr>
          <a:lstStyle/>
          <a:p>
            <a:pPr marR="784225">
              <a:lnSpc>
                <a:spcPct val="108500"/>
              </a:lnSpc>
              <a:spcBef>
                <a:spcPts val="1200"/>
              </a:spcBef>
              <a:tabLst>
                <a:tab pos="355600" algn="l"/>
              </a:tabLst>
            </a:pPr>
            <a:r>
              <a:rPr lang="ro-RO" sz="1600" b="1" dirty="0">
                <a:latin typeface="Trebuchet MS"/>
                <a:cs typeface="Trebuchet MS"/>
              </a:rPr>
              <a:t>Sunt stabilite HG 93/2016 de stabilire a normelor de aplicare a OUG 40/2015:</a:t>
            </a:r>
            <a:r>
              <a:rPr lang="vi-VN" sz="1600" b="1" dirty="0">
                <a:solidFill>
                  <a:schemeClr val="tx2">
                    <a:lumMod val="60000"/>
                    <a:lumOff val="40000"/>
                  </a:schemeClr>
                </a:solidFill>
                <a:latin typeface="Trebuchet MS"/>
                <a:cs typeface="Trebuchet MS"/>
              </a:rPr>
              <a:t> </a:t>
            </a:r>
          </a:p>
        </p:txBody>
      </p:sp>
    </p:spTree>
    <p:extLst>
      <p:ext uri="{BB962C8B-B14F-4D97-AF65-F5344CB8AC3E}">
        <p14:creationId xmlns:p14="http://schemas.microsoft.com/office/powerpoint/2010/main" val="1996660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r>
              <a:rPr sz="2500" spc="-20" dirty="0">
                <a:solidFill>
                  <a:schemeClr val="tx2">
                    <a:lumMod val="75000"/>
                  </a:schemeClr>
                </a:solidFill>
              </a:rPr>
              <a:t> </a:t>
            </a:r>
            <a:r>
              <a:rPr lang="ro-RO" sz="2500" dirty="0">
                <a:solidFill>
                  <a:schemeClr val="tx2">
                    <a:lumMod val="75000"/>
                  </a:schemeClr>
                </a:solidFill>
                <a:effectLst>
                  <a:outerShdw blurRad="38100" dist="38100" dir="2700000" algn="tl">
                    <a:srgbClr val="000000">
                      <a:alpha val="43137"/>
                    </a:srgbClr>
                  </a:outerShdw>
                </a:effectLst>
              </a:rPr>
              <a:t>Mecanisme de decontare  și plată – tipuri de cereri</a:t>
            </a:r>
            <a:endParaRPr sz="2500" dirty="0">
              <a:solidFill>
                <a:schemeClr val="tx2">
                  <a:lumMod val="75000"/>
                </a:schemeClr>
              </a:solidFill>
            </a:endParaRPr>
          </a:p>
        </p:txBody>
      </p:sp>
      <p:sp>
        <p:nvSpPr>
          <p:cNvPr id="3" name="Rectangle: Rounded Corners 2">
            <a:extLst>
              <a:ext uri="{FF2B5EF4-FFF2-40B4-BE49-F238E27FC236}">
                <a16:creationId xmlns="" xmlns:a16="http://schemas.microsoft.com/office/drawing/2014/main" id="{762496E5-96BA-4CDC-BD31-05D377720032}"/>
              </a:ext>
            </a:extLst>
          </p:cNvPr>
          <p:cNvSpPr/>
          <p:nvPr/>
        </p:nvSpPr>
        <p:spPr>
          <a:xfrm>
            <a:off x="546303" y="3429000"/>
            <a:ext cx="7911897" cy="20574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4" name="object 4"/>
          <p:cNvSpPr txBox="1"/>
          <p:nvPr/>
        </p:nvSpPr>
        <p:spPr>
          <a:xfrm>
            <a:off x="304800" y="838200"/>
            <a:ext cx="8686800" cy="4947636"/>
          </a:xfrm>
          <a:prstGeom prst="rect">
            <a:avLst/>
          </a:prstGeom>
        </p:spPr>
        <p:txBody>
          <a:bodyPr vert="horz" wrap="square" lIns="0" tIns="0" rIns="0" bIns="0" rtlCol="0">
            <a:spAutoFit/>
          </a:bodyPr>
          <a:lstStyle/>
          <a:p>
            <a:pPr marL="457200" marR="784225" indent="-457200" algn="just">
              <a:lnSpc>
                <a:spcPct val="108500"/>
              </a:lnSpc>
              <a:spcBef>
                <a:spcPts val="1200"/>
              </a:spcBef>
              <a:buFont typeface="+mj-lt"/>
              <a:buAutoNum type="arabicPeriod"/>
              <a:tabLst>
                <a:tab pos="355600" algn="l"/>
              </a:tabLst>
            </a:pPr>
            <a:r>
              <a:rPr lang="ro-RO" sz="2000" b="1" dirty="0">
                <a:solidFill>
                  <a:srgbClr val="0070C0"/>
                </a:solidFill>
                <a:effectLst>
                  <a:outerShdw blurRad="38100" dist="38100" dir="2700000" algn="tl">
                    <a:srgbClr val="000000">
                      <a:alpha val="43137"/>
                    </a:srgbClr>
                  </a:outerShdw>
                </a:effectLst>
                <a:latin typeface="Trebuchet MS"/>
                <a:cs typeface="Trebuchet MS"/>
              </a:rPr>
              <a:t>CERERI DE PREFINANȚARE</a:t>
            </a:r>
            <a:endParaRPr lang="ro-RO" sz="2000" b="1" spc="-150" dirty="0">
              <a:solidFill>
                <a:srgbClr val="0070C0"/>
              </a:solidFill>
              <a:effectLst>
                <a:outerShdw blurRad="38100" dist="38100" dir="2700000" algn="tl">
                  <a:srgbClr val="000000">
                    <a:alpha val="43137"/>
                  </a:srgbClr>
                </a:outerShdw>
              </a:effectLst>
              <a:latin typeface="Trebuchet MS"/>
              <a:cs typeface="Trebuchet MS"/>
            </a:endParaRPr>
          </a:p>
          <a:p>
            <a:pPr marL="800100" marR="784225" lvl="2" indent="-342900" algn="just">
              <a:spcBef>
                <a:spcPts val="1200"/>
              </a:spcBef>
              <a:buFont typeface="Courier New" pitchFamily="49" charset="0"/>
              <a:buChar char="o"/>
              <a:tabLst>
                <a:tab pos="355600" algn="l"/>
              </a:tabLst>
            </a:pPr>
            <a:r>
              <a:rPr lang="ro-RO" sz="1900" dirty="0">
                <a:solidFill>
                  <a:srgbClr val="FF0000"/>
                </a:solidFill>
                <a:latin typeface="Trebuchet MS"/>
                <a:cs typeface="Trebuchet MS"/>
              </a:rPr>
              <a:t>Tranșe de max. 10% din valoarea eligibilă </a:t>
            </a:r>
            <a:r>
              <a:rPr lang="ro-RO" sz="1900" dirty="0">
                <a:latin typeface="Trebuchet MS"/>
                <a:cs typeface="Trebuchet MS"/>
              </a:rPr>
              <a:t>a proiectului, bazate pe estimarea cheltuielilor care vor fi efectuate în următoarea perioadă. </a:t>
            </a:r>
            <a:endParaRPr lang="ro-RO" sz="1900" dirty="0">
              <a:solidFill>
                <a:srgbClr val="0070C0"/>
              </a:solidFill>
              <a:latin typeface="Trebuchet MS"/>
              <a:cs typeface="Trebuchet MS"/>
            </a:endParaRPr>
          </a:p>
          <a:p>
            <a:pPr marL="800100" marR="784225" lvl="2" indent="-342900" algn="just">
              <a:spcBef>
                <a:spcPts val="1200"/>
              </a:spcBef>
              <a:buFont typeface="Courier New" pitchFamily="49" charset="0"/>
              <a:buChar char="o"/>
              <a:tabLst>
                <a:tab pos="355600" algn="l"/>
              </a:tabLst>
            </a:pPr>
            <a:r>
              <a:rPr lang="ro-RO" sz="1900" dirty="0">
                <a:solidFill>
                  <a:srgbClr val="0070C0"/>
                </a:solidFill>
                <a:latin typeface="Trebuchet MS"/>
                <a:cs typeface="Trebuchet MS"/>
              </a:rPr>
              <a:t>Ajutor de stat/</a:t>
            </a:r>
            <a:r>
              <a:rPr lang="ro-RO" sz="1900" dirty="0" err="1">
                <a:solidFill>
                  <a:srgbClr val="0070C0"/>
                </a:solidFill>
                <a:latin typeface="Trebuchet MS"/>
                <a:cs typeface="Trebuchet MS"/>
              </a:rPr>
              <a:t>minimis</a:t>
            </a:r>
            <a:r>
              <a:rPr lang="ro-RO" sz="1900" dirty="0">
                <a:solidFill>
                  <a:srgbClr val="0070C0"/>
                </a:solidFill>
                <a:latin typeface="Trebuchet MS"/>
                <a:cs typeface="Trebuchet MS"/>
              </a:rPr>
              <a:t> (2.1.A/2.2.): </a:t>
            </a:r>
            <a:r>
              <a:rPr lang="ro-RO" sz="1900" dirty="0">
                <a:latin typeface="Trebuchet MS"/>
                <a:cs typeface="Trebuchet MS"/>
              </a:rPr>
              <a:t>Valoarea </a:t>
            </a:r>
            <a:r>
              <a:rPr lang="ro-RO" sz="1900" dirty="0" err="1">
                <a:latin typeface="Trebuchet MS"/>
                <a:cs typeface="Trebuchet MS"/>
              </a:rPr>
              <a:t>prefinanțării</a:t>
            </a:r>
            <a:r>
              <a:rPr lang="ro-RO" sz="1900" dirty="0">
                <a:latin typeface="Trebuchet MS"/>
                <a:cs typeface="Trebuchet MS"/>
              </a:rPr>
              <a:t> solicitate </a:t>
            </a:r>
            <a:r>
              <a:rPr lang="ro-RO" sz="1900" dirty="0">
                <a:solidFill>
                  <a:srgbClr val="FF0000"/>
                </a:solidFill>
                <a:latin typeface="Trebuchet MS"/>
                <a:cs typeface="Trebuchet MS"/>
              </a:rPr>
              <a:t>nu poate depăși 40% din AFN (nerambursabil).</a:t>
            </a:r>
          </a:p>
          <a:p>
            <a:pPr marL="800100" marR="784225" lvl="2" indent="-342900" algn="just">
              <a:spcBef>
                <a:spcPts val="1200"/>
              </a:spcBef>
              <a:buFont typeface="Courier New" pitchFamily="49" charset="0"/>
              <a:buChar char="o"/>
              <a:tabLst>
                <a:tab pos="355600" algn="l"/>
              </a:tabLst>
            </a:pPr>
            <a:r>
              <a:rPr lang="ro-RO" sz="1900" dirty="0">
                <a:latin typeface="Trebuchet MS"/>
                <a:cs typeface="Trebuchet MS"/>
              </a:rPr>
              <a:t>Prima tranșă : Cerere + dovada deschiderii contului special </a:t>
            </a:r>
          </a:p>
          <a:p>
            <a:pPr marL="457200" marR="784225" lvl="2" algn="just">
              <a:spcBef>
                <a:spcPts val="1200"/>
              </a:spcBef>
              <a:tabLst>
                <a:tab pos="355600" algn="l"/>
              </a:tabLst>
            </a:pPr>
            <a:r>
              <a:rPr lang="ro-RO" sz="1900" dirty="0">
                <a:latin typeface="Trebuchet MS"/>
                <a:cs typeface="Trebuchet MS"/>
              </a:rPr>
              <a:t>+ </a:t>
            </a:r>
            <a:r>
              <a:rPr lang="ro-RO" sz="1900" dirty="0">
                <a:solidFill>
                  <a:srgbClr val="FF0000"/>
                </a:solidFill>
                <a:latin typeface="Trebuchet MS"/>
                <a:cs typeface="Trebuchet MS"/>
              </a:rPr>
              <a:t>instrument de garantare pentru suma solicitată pentru 2.1.A/2.2.</a:t>
            </a:r>
          </a:p>
          <a:p>
            <a:pPr marR="784225" lvl="3" indent="-457200" algn="just">
              <a:spcBef>
                <a:spcPts val="1200"/>
              </a:spcBef>
              <a:buFont typeface="+mj-lt"/>
              <a:buAutoNum type="alphaLcParenR"/>
              <a:tabLst>
                <a:tab pos="355600" algn="l"/>
              </a:tabLst>
            </a:pPr>
            <a:r>
              <a:rPr lang="ro-RO" sz="1900" dirty="0">
                <a:latin typeface="Trebuchet MS"/>
                <a:cs typeface="Trebuchet MS"/>
              </a:rPr>
              <a:t>Garanția acoperă 40% din AFN și este valabilă până la finalul perioadei de implementare</a:t>
            </a:r>
          </a:p>
          <a:p>
            <a:pPr marR="784225" lvl="3" indent="-457200" algn="just">
              <a:spcBef>
                <a:spcPts val="1200"/>
              </a:spcBef>
              <a:buFont typeface="+mj-lt"/>
              <a:buAutoNum type="alphaLcParenR"/>
              <a:tabLst>
                <a:tab pos="355600" algn="l"/>
              </a:tabLst>
            </a:pPr>
            <a:r>
              <a:rPr lang="ro-RO" sz="1900" dirty="0">
                <a:latin typeface="Trebuchet MS"/>
                <a:cs typeface="Trebuchet MS"/>
              </a:rPr>
              <a:t>Garanția acoperă doar suma solicitată, are valabilitate de minim 90 zile și va fi prelungită dacă este cazul</a:t>
            </a:r>
          </a:p>
          <a:p>
            <a:pPr marL="342900" marR="784225" indent="-342900" algn="just">
              <a:lnSpc>
                <a:spcPct val="108500"/>
              </a:lnSpc>
              <a:spcBef>
                <a:spcPts val="1200"/>
              </a:spcBef>
              <a:buFont typeface="Arial" pitchFamily="34" charset="0"/>
              <a:buChar char="•"/>
              <a:tabLst>
                <a:tab pos="355600" algn="l"/>
              </a:tabLst>
            </a:pPr>
            <a:endParaRPr lang="ro-RO" sz="1900" b="1" dirty="0">
              <a:solidFill>
                <a:srgbClr val="0070C0"/>
              </a:solidFill>
              <a:effectLst>
                <a:outerShdw blurRad="38100" dist="38100" dir="2700000" algn="tl">
                  <a:srgbClr val="000000">
                    <a:alpha val="43137"/>
                  </a:srgbClr>
                </a:outerShdw>
              </a:effectLst>
              <a:latin typeface="Trebuchet MS"/>
              <a:cs typeface="Trebuchet MS"/>
            </a:endParaRPr>
          </a:p>
        </p:txBody>
      </p:sp>
    </p:spTree>
    <p:extLst>
      <p:ext uri="{BB962C8B-B14F-4D97-AF65-F5344CB8AC3E}">
        <p14:creationId xmlns:p14="http://schemas.microsoft.com/office/powerpoint/2010/main" val="2665071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r>
              <a:rPr lang="ro-RO" sz="2500" dirty="0">
                <a:solidFill>
                  <a:schemeClr val="tx2">
                    <a:lumMod val="75000"/>
                  </a:schemeClr>
                </a:solidFill>
                <a:effectLst>
                  <a:outerShdw blurRad="38100" dist="38100" dir="2700000" algn="tl">
                    <a:srgbClr val="000000">
                      <a:alpha val="43137"/>
                    </a:srgbClr>
                  </a:outerShdw>
                </a:effectLst>
              </a:rPr>
              <a:t>Conturi de trezorerie</a:t>
            </a:r>
            <a:endParaRPr sz="2500" dirty="0">
              <a:solidFill>
                <a:schemeClr val="tx2">
                  <a:lumMod val="75000"/>
                </a:schemeClr>
              </a:solidFill>
            </a:endParaRPr>
          </a:p>
        </p:txBody>
      </p:sp>
      <p:sp>
        <p:nvSpPr>
          <p:cNvPr id="4" name="object 4"/>
          <p:cNvSpPr txBox="1"/>
          <p:nvPr/>
        </p:nvSpPr>
        <p:spPr>
          <a:xfrm>
            <a:off x="304800" y="1371449"/>
            <a:ext cx="8686800" cy="3251916"/>
          </a:xfrm>
          <a:prstGeom prst="rect">
            <a:avLst/>
          </a:prstGeom>
        </p:spPr>
        <p:txBody>
          <a:bodyPr vert="horz" wrap="square" lIns="0" tIns="0" rIns="0" bIns="0" rtlCol="0">
            <a:spAutoFit/>
          </a:bodyPr>
          <a:lstStyle/>
          <a:p>
            <a:pPr marR="784225">
              <a:lnSpc>
                <a:spcPct val="108500"/>
              </a:lnSpc>
              <a:spcBef>
                <a:spcPts val="1200"/>
              </a:spcBef>
              <a:tabLst>
                <a:tab pos="355600" algn="l"/>
              </a:tabLst>
            </a:pPr>
            <a:r>
              <a:rPr lang="ro-RO" sz="1600" b="1" dirty="0">
                <a:latin typeface="Trebuchet MS"/>
                <a:cs typeface="Trebuchet MS"/>
              </a:rPr>
              <a:t>Conturi de trezorerie pentru beneficiari </a:t>
            </a:r>
            <a:r>
              <a:rPr lang="ro-RO" sz="1600" b="1" dirty="0">
                <a:solidFill>
                  <a:srgbClr val="FF0000"/>
                </a:solidFill>
                <a:latin typeface="Trebuchet MS"/>
                <a:cs typeface="Trebuchet MS"/>
              </a:rPr>
              <a:t>- persoane juridice din sectorul privat -  operatorii economici</a:t>
            </a:r>
            <a:endParaRPr lang="ro-RO" sz="1900" dirty="0">
              <a:latin typeface="Trebuchet MS"/>
              <a:cs typeface="Trebuchet MS"/>
            </a:endParaRPr>
          </a:p>
          <a:p>
            <a:pPr marR="784225" lvl="1" indent="-342900">
              <a:lnSpc>
                <a:spcPct val="150000"/>
              </a:lnSpc>
              <a:buFont typeface="Wingdings"/>
              <a:buChar char=""/>
              <a:tabLst>
                <a:tab pos="355600" algn="l"/>
              </a:tabLst>
            </a:pPr>
            <a:r>
              <a:rPr lang="ro-RO" sz="1900" dirty="0">
                <a:latin typeface="Trebuchet MS"/>
                <a:cs typeface="Trebuchet MS"/>
              </a:rPr>
              <a:t>Pentru</a:t>
            </a:r>
            <a:r>
              <a:rPr lang="ro-RO" sz="1900" dirty="0">
                <a:solidFill>
                  <a:srgbClr val="0070C0"/>
                </a:solidFill>
                <a:latin typeface="Trebuchet MS"/>
                <a:cs typeface="Trebuchet MS"/>
              </a:rPr>
              <a:t> cereri de </a:t>
            </a:r>
            <a:r>
              <a:rPr lang="ro-RO" sz="1900" dirty="0" err="1">
                <a:solidFill>
                  <a:srgbClr val="0070C0"/>
                </a:solidFill>
                <a:latin typeface="Trebuchet MS"/>
                <a:cs typeface="Trebuchet MS"/>
              </a:rPr>
              <a:t>prefinanțare</a:t>
            </a:r>
            <a:r>
              <a:rPr lang="ro-RO" sz="1900" dirty="0">
                <a:solidFill>
                  <a:srgbClr val="0070C0"/>
                </a:solidFill>
                <a:latin typeface="Trebuchet MS"/>
                <a:cs typeface="Trebuchet MS"/>
              </a:rPr>
              <a:t> : </a:t>
            </a:r>
            <a:r>
              <a:rPr lang="ro-RO" sz="2000" dirty="0">
                <a:solidFill>
                  <a:srgbClr val="0070C0"/>
                </a:solidFill>
              </a:rPr>
              <a:t>50.99.01</a:t>
            </a:r>
            <a:endParaRPr lang="ro-RO" sz="1900" dirty="0">
              <a:solidFill>
                <a:srgbClr val="0070C0"/>
              </a:solidFill>
              <a:latin typeface="Trebuchet MS" pitchFamily="34" charset="0"/>
              <a:cs typeface="Trebuchet MS"/>
            </a:endParaRPr>
          </a:p>
          <a:p>
            <a:pPr marR="784225" lvl="1" indent="-342900">
              <a:lnSpc>
                <a:spcPct val="150000"/>
              </a:lnSpc>
              <a:buFont typeface="Wingdings"/>
              <a:buChar char=""/>
              <a:tabLst>
                <a:tab pos="355600" algn="l"/>
              </a:tabLst>
            </a:pPr>
            <a:r>
              <a:rPr lang="ro-RO" sz="1900" dirty="0">
                <a:latin typeface="Trebuchet MS" pitchFamily="34" charset="0"/>
                <a:cs typeface="Trebuchet MS"/>
              </a:rPr>
              <a:t>Pentru </a:t>
            </a:r>
            <a:r>
              <a:rPr lang="ro-RO" sz="1900" dirty="0">
                <a:solidFill>
                  <a:srgbClr val="0070C0"/>
                </a:solidFill>
                <a:latin typeface="Trebuchet MS" pitchFamily="34" charset="0"/>
                <a:cs typeface="Trebuchet MS"/>
              </a:rPr>
              <a:t>cereri de rambursare</a:t>
            </a:r>
            <a:r>
              <a:rPr lang="ro-RO" sz="1900" dirty="0">
                <a:latin typeface="Trebuchet MS" pitchFamily="34" charset="0"/>
                <a:cs typeface="Trebuchet MS"/>
              </a:rPr>
              <a:t>: </a:t>
            </a:r>
            <a:r>
              <a:rPr lang="ro-RO" sz="2000" dirty="0">
                <a:solidFill>
                  <a:srgbClr val="0070C0"/>
                </a:solidFill>
              </a:rPr>
              <a:t>50.99.03</a:t>
            </a:r>
          </a:p>
          <a:p>
            <a:pPr marR="784225" lvl="1" indent="-342900">
              <a:lnSpc>
                <a:spcPct val="150000"/>
              </a:lnSpc>
              <a:buFont typeface="Wingdings"/>
              <a:buChar char=""/>
              <a:tabLst>
                <a:tab pos="355600" algn="l"/>
              </a:tabLst>
            </a:pPr>
            <a:r>
              <a:rPr lang="ro-RO" sz="1900" dirty="0">
                <a:latin typeface="Trebuchet MS" pitchFamily="34" charset="0"/>
                <a:cs typeface="Trebuchet MS"/>
              </a:rPr>
              <a:t>Pentru </a:t>
            </a:r>
            <a:r>
              <a:rPr lang="ro-RO" sz="1900" dirty="0">
                <a:solidFill>
                  <a:srgbClr val="0070C0"/>
                </a:solidFill>
                <a:latin typeface="Trebuchet MS" pitchFamily="34" charset="0"/>
                <a:cs typeface="Trebuchet MS"/>
              </a:rPr>
              <a:t>cereri de plată : </a:t>
            </a:r>
            <a:r>
              <a:rPr lang="vi-VN" sz="1900" dirty="0">
                <a:solidFill>
                  <a:srgbClr val="0070C0"/>
                </a:solidFill>
                <a:latin typeface="Trebuchet MS"/>
                <a:cs typeface="Trebuchet MS"/>
              </a:rPr>
              <a:t>50.41.0</a:t>
            </a:r>
            <a:r>
              <a:rPr lang="ro-RO" sz="1900" dirty="0">
                <a:solidFill>
                  <a:srgbClr val="0070C0"/>
                </a:solidFill>
                <a:latin typeface="Trebuchet MS"/>
                <a:cs typeface="Trebuchet MS"/>
              </a:rPr>
              <a:t>6</a:t>
            </a:r>
          </a:p>
          <a:p>
            <a:pPr marR="784225" lvl="2" indent="-342900">
              <a:lnSpc>
                <a:spcPct val="150000"/>
              </a:lnSpc>
              <a:buFont typeface="Wingdings"/>
              <a:buChar char=""/>
              <a:tabLst>
                <a:tab pos="355600" algn="l"/>
              </a:tabLst>
            </a:pPr>
            <a:r>
              <a:rPr lang="ro-RO" sz="1900" dirty="0">
                <a:solidFill>
                  <a:srgbClr val="0070C0"/>
                </a:solidFill>
                <a:latin typeface="Trebuchet MS"/>
                <a:cs typeface="Trebuchet MS"/>
              </a:rPr>
              <a:t>Cont de transfer </a:t>
            </a:r>
            <a:r>
              <a:rPr lang="ro-RO" sz="1900" dirty="0">
                <a:latin typeface="Trebuchet MS"/>
                <a:cs typeface="Trebuchet MS"/>
              </a:rPr>
              <a:t>pentru efectuarea plăților prin </a:t>
            </a:r>
            <a:r>
              <a:rPr lang="ro-RO" sz="1900" dirty="0">
                <a:solidFill>
                  <a:srgbClr val="0070C0"/>
                </a:solidFill>
                <a:latin typeface="Trebuchet MS"/>
                <a:cs typeface="Trebuchet MS"/>
              </a:rPr>
              <a:t>mecanismul decontării cererilor de plată : 50.99.05</a:t>
            </a:r>
            <a:endParaRPr lang="ro-RO" sz="1900" dirty="0">
              <a:latin typeface="Trebuchet MS" pitchFamily="34" charset="0"/>
              <a:cs typeface="Trebuchet MS"/>
            </a:endParaRPr>
          </a:p>
          <a:p>
            <a:pPr marR="784225" lvl="1" indent="-342900">
              <a:lnSpc>
                <a:spcPct val="108500"/>
              </a:lnSpc>
              <a:spcBef>
                <a:spcPts val="1200"/>
              </a:spcBef>
              <a:buFont typeface="Wingdings"/>
              <a:buChar char=""/>
              <a:tabLst>
                <a:tab pos="355600" algn="l"/>
              </a:tabLst>
            </a:pPr>
            <a:endParaRPr lang="ro-RO" sz="1900" dirty="0">
              <a:latin typeface="Trebuchet MS" pitchFamily="34" charset="0"/>
              <a:cs typeface="Trebuchet MS"/>
            </a:endParaRPr>
          </a:p>
        </p:txBody>
      </p:sp>
      <p:sp>
        <p:nvSpPr>
          <p:cNvPr id="3" name="Rectangle 2">
            <a:extLst>
              <a:ext uri="{FF2B5EF4-FFF2-40B4-BE49-F238E27FC236}">
                <a16:creationId xmlns="" xmlns:a16="http://schemas.microsoft.com/office/drawing/2014/main" id="{CDD05F3C-89AF-4186-AB62-C37DC73B0660}"/>
              </a:ext>
            </a:extLst>
          </p:cNvPr>
          <p:cNvSpPr/>
          <p:nvPr/>
        </p:nvSpPr>
        <p:spPr>
          <a:xfrm>
            <a:off x="342899" y="641367"/>
            <a:ext cx="8458200" cy="340799"/>
          </a:xfrm>
          <a:prstGeom prst="rect">
            <a:avLst/>
          </a:prstGeom>
        </p:spPr>
        <p:txBody>
          <a:bodyPr wrap="square">
            <a:spAutoFit/>
          </a:bodyPr>
          <a:lstStyle/>
          <a:p>
            <a:pPr marR="784225">
              <a:lnSpc>
                <a:spcPct val="108500"/>
              </a:lnSpc>
              <a:spcBef>
                <a:spcPts val="1200"/>
              </a:spcBef>
              <a:tabLst>
                <a:tab pos="355600" algn="l"/>
              </a:tabLst>
            </a:pPr>
            <a:r>
              <a:rPr lang="ro-RO" sz="1600" b="1" dirty="0">
                <a:latin typeface="Trebuchet MS"/>
                <a:cs typeface="Trebuchet MS"/>
              </a:rPr>
              <a:t>Sunt stabilite HG 93/2016 de stabilire a normelor de aplicare a OUG 40/2015:</a:t>
            </a:r>
            <a:r>
              <a:rPr lang="vi-VN" sz="1600" b="1" dirty="0">
                <a:solidFill>
                  <a:schemeClr val="tx2">
                    <a:lumMod val="60000"/>
                    <a:lumOff val="40000"/>
                  </a:schemeClr>
                </a:solidFill>
                <a:latin typeface="Trebuchet MS"/>
                <a:cs typeface="Trebuchet MS"/>
              </a:rPr>
              <a:t> </a:t>
            </a:r>
          </a:p>
        </p:txBody>
      </p:sp>
    </p:spTree>
    <p:extLst>
      <p:ext uri="{BB962C8B-B14F-4D97-AF65-F5344CB8AC3E}">
        <p14:creationId xmlns:p14="http://schemas.microsoft.com/office/powerpoint/2010/main" val="39410657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02437" y="228600"/>
            <a:ext cx="8500061" cy="391004"/>
          </a:xfrm>
          <a:prstGeom prst="rect">
            <a:avLst/>
          </a:prstGeom>
        </p:spPr>
        <p:txBody>
          <a:bodyPr vert="horz" wrap="square" lIns="0" tIns="0" rIns="0" bIns="0" rtlCol="0">
            <a:spAutoFit/>
          </a:bodyPr>
          <a:lstStyle/>
          <a:p>
            <a:pPr marL="1905">
              <a:lnSpc>
                <a:spcPts val="3335"/>
              </a:lnSpc>
            </a:pPr>
            <a:r>
              <a:rPr sz="2500" spc="-20" dirty="0" err="1">
                <a:solidFill>
                  <a:schemeClr val="accent1">
                    <a:lumMod val="50000"/>
                  </a:schemeClr>
                </a:solidFill>
                <a:effectLst>
                  <a:outerShdw blurRad="38100" dist="38100" dir="2700000" algn="tl">
                    <a:srgbClr val="000000">
                      <a:alpha val="43137"/>
                    </a:srgbClr>
                  </a:outerShdw>
                </a:effectLst>
              </a:rPr>
              <a:t>P</a:t>
            </a:r>
            <a:r>
              <a:rPr sz="2500" spc="-10" dirty="0" err="1">
                <a:solidFill>
                  <a:schemeClr val="accent1">
                    <a:lumMod val="50000"/>
                  </a:schemeClr>
                </a:solidFill>
                <a:effectLst>
                  <a:outerShdw blurRad="38100" dist="38100" dir="2700000" algn="tl">
                    <a:srgbClr val="000000">
                      <a:alpha val="43137"/>
                    </a:srgbClr>
                  </a:outerShdw>
                </a:effectLst>
              </a:rPr>
              <a:t>r</a:t>
            </a:r>
            <a:r>
              <a:rPr sz="2500" spc="-15" dirty="0" err="1">
                <a:solidFill>
                  <a:schemeClr val="accent1">
                    <a:lumMod val="50000"/>
                  </a:schemeClr>
                </a:solidFill>
                <a:effectLst>
                  <a:outerShdw blurRad="38100" dist="38100" dir="2700000" algn="tl">
                    <a:srgbClr val="000000">
                      <a:alpha val="43137"/>
                    </a:srgbClr>
                  </a:outerShdw>
                </a:effectLst>
              </a:rPr>
              <a:t>i</a:t>
            </a:r>
            <a:r>
              <a:rPr sz="2500" spc="-10" dirty="0" err="1">
                <a:solidFill>
                  <a:schemeClr val="accent1">
                    <a:lumMod val="50000"/>
                  </a:schemeClr>
                </a:solidFill>
                <a:effectLst>
                  <a:outerShdw blurRad="38100" dist="38100" dir="2700000" algn="tl">
                    <a:srgbClr val="000000">
                      <a:alpha val="43137"/>
                    </a:srgbClr>
                  </a:outerShdw>
                </a:effectLst>
              </a:rPr>
              <a:t>n</a:t>
            </a:r>
            <a:r>
              <a:rPr sz="2500" spc="-15" dirty="0" err="1">
                <a:solidFill>
                  <a:schemeClr val="accent1">
                    <a:lumMod val="50000"/>
                  </a:schemeClr>
                </a:solidFill>
                <a:effectLst>
                  <a:outerShdw blurRad="38100" dist="38100" dir="2700000" algn="tl">
                    <a:srgbClr val="000000">
                      <a:alpha val="43137"/>
                    </a:srgbClr>
                  </a:outerShdw>
                </a:effectLst>
              </a:rPr>
              <a:t>cipalele</a:t>
            </a:r>
            <a:r>
              <a:rPr sz="2500" spc="-30" dirty="0">
                <a:solidFill>
                  <a:schemeClr val="accent1">
                    <a:lumMod val="50000"/>
                  </a:schemeClr>
                </a:solidFill>
                <a:effectLst>
                  <a:outerShdw blurRad="38100" dist="38100" dir="2700000" algn="tl">
                    <a:srgbClr val="000000">
                      <a:alpha val="43137"/>
                    </a:srgbClr>
                  </a:outerShdw>
                </a:effectLst>
              </a:rPr>
              <a:t> </a:t>
            </a:r>
            <a:r>
              <a:rPr lang="ro-RO" sz="2500" spc="-15" dirty="0">
                <a:solidFill>
                  <a:schemeClr val="accent1">
                    <a:lumMod val="50000"/>
                  </a:schemeClr>
                </a:solidFill>
                <a:effectLst>
                  <a:outerShdw blurRad="38100" dist="38100" dir="2700000" algn="tl">
                    <a:srgbClr val="000000">
                      <a:alpha val="43137"/>
                    </a:srgbClr>
                  </a:outerShdw>
                </a:effectLst>
              </a:rPr>
              <a:t>diferențe față de exercițiul 2007-2013</a:t>
            </a:r>
            <a:endParaRPr sz="2500" dirty="0">
              <a:solidFill>
                <a:schemeClr val="accent1">
                  <a:lumMod val="50000"/>
                </a:schemeClr>
              </a:solidFill>
              <a:effectLst>
                <a:outerShdw blurRad="38100" dist="38100" dir="2700000" algn="tl">
                  <a:srgbClr val="000000">
                    <a:alpha val="43137"/>
                  </a:srgbClr>
                </a:outerShdw>
              </a:effectLst>
            </a:endParaRPr>
          </a:p>
        </p:txBody>
      </p:sp>
      <p:sp>
        <p:nvSpPr>
          <p:cNvPr id="3" name="object 3"/>
          <p:cNvSpPr txBox="1"/>
          <p:nvPr/>
        </p:nvSpPr>
        <p:spPr>
          <a:xfrm>
            <a:off x="402437" y="865137"/>
            <a:ext cx="8327390" cy="4370427"/>
          </a:xfrm>
          <a:prstGeom prst="rect">
            <a:avLst/>
          </a:prstGeom>
        </p:spPr>
        <p:txBody>
          <a:bodyPr vert="horz" wrap="square" lIns="0" tIns="0" rIns="0" bIns="0" rtlCol="0">
            <a:spAutoFit/>
          </a:bodyPr>
          <a:lstStyle/>
          <a:p>
            <a:pPr indent="-342900">
              <a:lnSpc>
                <a:spcPct val="100000"/>
              </a:lnSpc>
              <a:spcBef>
                <a:spcPts val="1200"/>
              </a:spcBef>
              <a:buClr>
                <a:srgbClr val="6F2F9F"/>
              </a:buClr>
              <a:buFont typeface="Wingdings"/>
              <a:buChar char=""/>
              <a:tabLst>
                <a:tab pos="355600" algn="l"/>
              </a:tabLst>
            </a:pPr>
            <a:r>
              <a:rPr lang="ro-RO" sz="1900" b="1" dirty="0">
                <a:latin typeface="Trebuchet MS"/>
                <a:cs typeface="Trebuchet MS"/>
              </a:rPr>
              <a:t>Schimbarea regulilor de acordare a </a:t>
            </a:r>
            <a:r>
              <a:rPr lang="ro-RO" sz="1900" b="1" dirty="0" err="1">
                <a:latin typeface="Trebuchet MS"/>
                <a:cs typeface="Trebuchet MS"/>
              </a:rPr>
              <a:t>prefinanțării</a:t>
            </a:r>
            <a:r>
              <a:rPr lang="ro-RO" sz="1900" dirty="0">
                <a:latin typeface="Trebuchet MS"/>
                <a:cs typeface="Trebuchet MS"/>
              </a:rPr>
              <a:t>;</a:t>
            </a:r>
          </a:p>
          <a:p>
            <a:pPr indent="-342900">
              <a:lnSpc>
                <a:spcPct val="100000"/>
              </a:lnSpc>
              <a:spcBef>
                <a:spcPts val="1200"/>
              </a:spcBef>
              <a:buClr>
                <a:srgbClr val="6F2F9F"/>
              </a:buClr>
              <a:buFont typeface="Wingdings"/>
              <a:buChar char=""/>
              <a:tabLst>
                <a:tab pos="355600" algn="l"/>
              </a:tabLst>
            </a:pPr>
            <a:r>
              <a:rPr lang="ro-RO" sz="1900" dirty="0">
                <a:latin typeface="Trebuchet MS"/>
                <a:cs typeface="Trebuchet MS"/>
              </a:rPr>
              <a:t>A fost eliminat termenul de 3 zile lucrătoare de la data emiterii facturilor pentru depunerea cererilor de plată;</a:t>
            </a:r>
          </a:p>
          <a:p>
            <a:pPr indent="-342900">
              <a:lnSpc>
                <a:spcPct val="100000"/>
              </a:lnSpc>
              <a:spcBef>
                <a:spcPts val="1200"/>
              </a:spcBef>
              <a:buClr>
                <a:srgbClr val="6F2F9F"/>
              </a:buClr>
              <a:buFont typeface="Wingdings"/>
              <a:buChar char=""/>
              <a:tabLst>
                <a:tab pos="355600" algn="l"/>
              </a:tabLst>
            </a:pPr>
            <a:r>
              <a:rPr lang="ro-RO" sz="1900" dirty="0">
                <a:latin typeface="Trebuchet MS"/>
                <a:cs typeface="Trebuchet MS"/>
              </a:rPr>
              <a:t>Cheltuielile realizate și efectiv plătite, </a:t>
            </a:r>
            <a:r>
              <a:rPr lang="ro-RO" sz="1900" b="1" dirty="0">
                <a:latin typeface="Trebuchet MS"/>
                <a:cs typeface="Trebuchet MS"/>
              </a:rPr>
              <a:t>trebuie solicitate la rambursare în termen de maxim 3 luni </a:t>
            </a:r>
            <a:r>
              <a:rPr lang="ro-RO" sz="1900" dirty="0">
                <a:latin typeface="Trebuchet MS"/>
                <a:cs typeface="Trebuchet MS"/>
              </a:rPr>
              <a:t>de la plata acestora;</a:t>
            </a:r>
          </a:p>
          <a:p>
            <a:pPr indent="-342900" algn="just">
              <a:lnSpc>
                <a:spcPct val="100000"/>
              </a:lnSpc>
              <a:spcBef>
                <a:spcPts val="1200"/>
              </a:spcBef>
              <a:buClr>
                <a:srgbClr val="6F2F9F"/>
              </a:buClr>
              <a:buFont typeface="Wingdings"/>
              <a:buChar char=""/>
              <a:tabLst>
                <a:tab pos="355600" algn="l"/>
              </a:tabLst>
            </a:pPr>
            <a:r>
              <a:rPr lang="ro-RO" sz="1900" dirty="0">
                <a:latin typeface="Trebuchet MS"/>
                <a:cs typeface="Trebuchet MS"/>
              </a:rPr>
              <a:t>Modificări privind documentele care se depun pentru justificarea cheltuielilor cu lucrările efectuate (atașamente și balanțe ale cantităților);</a:t>
            </a:r>
          </a:p>
          <a:p>
            <a:pPr indent="-342900" algn="just">
              <a:lnSpc>
                <a:spcPct val="100000"/>
              </a:lnSpc>
              <a:spcBef>
                <a:spcPts val="1200"/>
              </a:spcBef>
              <a:buClr>
                <a:srgbClr val="6F2F9F"/>
              </a:buClr>
              <a:buFont typeface="Wingdings"/>
              <a:buChar char=""/>
              <a:tabLst>
                <a:tab pos="355600" algn="l"/>
              </a:tabLst>
            </a:pPr>
            <a:r>
              <a:rPr lang="ro-RO" sz="1900" dirty="0">
                <a:latin typeface="Trebuchet MS"/>
                <a:cs typeface="Trebuchet MS"/>
              </a:rPr>
              <a:t>Se emit facturi separate pentru lucrări/bunuri/servicii realizate în baza actelor adiționale și lucrări/bunuri/servicii realizate conform contractului inițial</a:t>
            </a:r>
          </a:p>
          <a:p>
            <a:pPr indent="-342900" algn="just">
              <a:lnSpc>
                <a:spcPct val="100000"/>
              </a:lnSpc>
              <a:spcBef>
                <a:spcPts val="1200"/>
              </a:spcBef>
              <a:buClr>
                <a:srgbClr val="6F2F9F"/>
              </a:buClr>
              <a:buFont typeface="Wingdings"/>
              <a:buChar char=""/>
              <a:tabLst>
                <a:tab pos="355600" algn="l"/>
              </a:tabLst>
            </a:pPr>
            <a:endParaRPr lang="ro-RO" dirty="0">
              <a:latin typeface="Trebuchet MS"/>
              <a:cs typeface="Trebuchet MS"/>
            </a:endParaRPr>
          </a:p>
          <a:p>
            <a:pPr algn="just">
              <a:lnSpc>
                <a:spcPct val="100000"/>
              </a:lnSpc>
              <a:spcBef>
                <a:spcPts val="1200"/>
              </a:spcBef>
              <a:buClr>
                <a:srgbClr val="6F2F9F"/>
              </a:buClr>
              <a:tabLst>
                <a:tab pos="355600" algn="l"/>
              </a:tabLst>
            </a:pPr>
            <a:endParaRPr lang="ro-RO" sz="1600" i="1" dirty="0">
              <a:latin typeface="Trebuchet MS"/>
              <a:cs typeface="Trebuchet M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02437" y="228600"/>
            <a:ext cx="8500061" cy="391004"/>
          </a:xfrm>
          <a:prstGeom prst="rect">
            <a:avLst/>
          </a:prstGeom>
        </p:spPr>
        <p:txBody>
          <a:bodyPr vert="horz" wrap="square" lIns="0" tIns="0" rIns="0" bIns="0" rtlCol="0">
            <a:spAutoFit/>
          </a:bodyPr>
          <a:lstStyle/>
          <a:p>
            <a:pPr marL="1905">
              <a:lnSpc>
                <a:spcPts val="3335"/>
              </a:lnSpc>
            </a:pPr>
            <a:r>
              <a:rPr sz="2500" spc="-20" dirty="0" err="1">
                <a:solidFill>
                  <a:schemeClr val="accent1">
                    <a:lumMod val="50000"/>
                  </a:schemeClr>
                </a:solidFill>
                <a:effectLst>
                  <a:outerShdw blurRad="38100" dist="38100" dir="2700000" algn="tl">
                    <a:srgbClr val="000000">
                      <a:alpha val="43137"/>
                    </a:srgbClr>
                  </a:outerShdw>
                </a:effectLst>
              </a:rPr>
              <a:t>P</a:t>
            </a:r>
            <a:r>
              <a:rPr sz="2500" spc="-10" dirty="0" err="1">
                <a:solidFill>
                  <a:schemeClr val="accent1">
                    <a:lumMod val="50000"/>
                  </a:schemeClr>
                </a:solidFill>
                <a:effectLst>
                  <a:outerShdw blurRad="38100" dist="38100" dir="2700000" algn="tl">
                    <a:srgbClr val="000000">
                      <a:alpha val="43137"/>
                    </a:srgbClr>
                  </a:outerShdw>
                </a:effectLst>
              </a:rPr>
              <a:t>r</a:t>
            </a:r>
            <a:r>
              <a:rPr sz="2500" spc="-15" dirty="0" err="1">
                <a:solidFill>
                  <a:schemeClr val="accent1">
                    <a:lumMod val="50000"/>
                  </a:schemeClr>
                </a:solidFill>
                <a:effectLst>
                  <a:outerShdw blurRad="38100" dist="38100" dir="2700000" algn="tl">
                    <a:srgbClr val="000000">
                      <a:alpha val="43137"/>
                    </a:srgbClr>
                  </a:outerShdw>
                </a:effectLst>
              </a:rPr>
              <a:t>i</a:t>
            </a:r>
            <a:r>
              <a:rPr sz="2500" spc="-10" dirty="0" err="1">
                <a:solidFill>
                  <a:schemeClr val="accent1">
                    <a:lumMod val="50000"/>
                  </a:schemeClr>
                </a:solidFill>
                <a:effectLst>
                  <a:outerShdw blurRad="38100" dist="38100" dir="2700000" algn="tl">
                    <a:srgbClr val="000000">
                      <a:alpha val="43137"/>
                    </a:srgbClr>
                  </a:outerShdw>
                </a:effectLst>
              </a:rPr>
              <a:t>n</a:t>
            </a:r>
            <a:r>
              <a:rPr sz="2500" spc="-15" dirty="0" err="1">
                <a:solidFill>
                  <a:schemeClr val="accent1">
                    <a:lumMod val="50000"/>
                  </a:schemeClr>
                </a:solidFill>
                <a:effectLst>
                  <a:outerShdw blurRad="38100" dist="38100" dir="2700000" algn="tl">
                    <a:srgbClr val="000000">
                      <a:alpha val="43137"/>
                    </a:srgbClr>
                  </a:outerShdw>
                </a:effectLst>
              </a:rPr>
              <a:t>cipalele</a:t>
            </a:r>
            <a:r>
              <a:rPr sz="2500" spc="-30" dirty="0">
                <a:solidFill>
                  <a:schemeClr val="accent1">
                    <a:lumMod val="50000"/>
                  </a:schemeClr>
                </a:solidFill>
                <a:effectLst>
                  <a:outerShdw blurRad="38100" dist="38100" dir="2700000" algn="tl">
                    <a:srgbClr val="000000">
                      <a:alpha val="43137"/>
                    </a:srgbClr>
                  </a:outerShdw>
                </a:effectLst>
              </a:rPr>
              <a:t> </a:t>
            </a:r>
            <a:r>
              <a:rPr lang="ro-RO" sz="2500" spc="-15" dirty="0">
                <a:solidFill>
                  <a:schemeClr val="accent1">
                    <a:lumMod val="50000"/>
                  </a:schemeClr>
                </a:solidFill>
                <a:effectLst>
                  <a:outerShdw blurRad="38100" dist="38100" dir="2700000" algn="tl">
                    <a:srgbClr val="000000">
                      <a:alpha val="43137"/>
                    </a:srgbClr>
                  </a:outerShdw>
                </a:effectLst>
              </a:rPr>
              <a:t>diferențe față de exercițiul 2007-2013</a:t>
            </a:r>
            <a:endParaRPr sz="2500" dirty="0">
              <a:solidFill>
                <a:schemeClr val="accent1">
                  <a:lumMod val="50000"/>
                </a:schemeClr>
              </a:solidFill>
              <a:effectLst>
                <a:outerShdw blurRad="38100" dist="38100" dir="2700000" algn="tl">
                  <a:srgbClr val="000000">
                    <a:alpha val="43137"/>
                  </a:srgbClr>
                </a:outerShdw>
              </a:effectLst>
            </a:endParaRPr>
          </a:p>
        </p:txBody>
      </p:sp>
      <p:sp>
        <p:nvSpPr>
          <p:cNvPr id="3" name="object 3"/>
          <p:cNvSpPr txBox="1"/>
          <p:nvPr/>
        </p:nvSpPr>
        <p:spPr>
          <a:xfrm>
            <a:off x="402437" y="865137"/>
            <a:ext cx="8327390" cy="4247317"/>
          </a:xfrm>
          <a:prstGeom prst="rect">
            <a:avLst/>
          </a:prstGeom>
        </p:spPr>
        <p:txBody>
          <a:bodyPr vert="horz" wrap="square" lIns="0" tIns="0" rIns="0" bIns="0" rtlCol="0">
            <a:spAutoFit/>
          </a:bodyPr>
          <a:lstStyle/>
          <a:p>
            <a:pPr indent="-342900">
              <a:spcBef>
                <a:spcPts val="1200"/>
              </a:spcBef>
              <a:buClr>
                <a:srgbClr val="6F2F9F"/>
              </a:buClr>
              <a:buFont typeface="Wingdings"/>
              <a:buChar char=""/>
              <a:tabLst>
                <a:tab pos="355600" algn="l"/>
              </a:tabLst>
            </a:pPr>
            <a:r>
              <a:rPr lang="vi-VN" sz="1900" dirty="0">
                <a:latin typeface="Trebuchet MS"/>
                <a:cs typeface="Trebuchet MS"/>
              </a:rPr>
              <a:t>Structura dosarelor cererilor trebuie să respecte conținutul și ordinea de aranjare stabilit prin Instrucțiunea AMPOR nr. 41/2017</a:t>
            </a:r>
          </a:p>
          <a:p>
            <a:pPr indent="-342900">
              <a:lnSpc>
                <a:spcPct val="100000"/>
              </a:lnSpc>
              <a:spcBef>
                <a:spcPts val="1200"/>
              </a:spcBef>
              <a:buClr>
                <a:srgbClr val="6F2F9F"/>
              </a:buClr>
              <a:buFont typeface="Wingdings"/>
              <a:buChar char=""/>
              <a:tabLst>
                <a:tab pos="355600" algn="l"/>
              </a:tabLst>
            </a:pPr>
            <a:r>
              <a:rPr lang="ro-RO" sz="1900" dirty="0">
                <a:latin typeface="Trebuchet MS"/>
                <a:cs typeface="Trebuchet MS"/>
              </a:rPr>
              <a:t>Formularele cererilor de plată/ rambursare, sunt particularizate pentru fiecare Prioritate de Investiții;</a:t>
            </a:r>
          </a:p>
          <a:p>
            <a:pPr indent="-342900">
              <a:lnSpc>
                <a:spcPct val="100000"/>
              </a:lnSpc>
              <a:spcBef>
                <a:spcPts val="1200"/>
              </a:spcBef>
              <a:buClr>
                <a:srgbClr val="6F2F9F"/>
              </a:buClr>
              <a:buFont typeface="Wingdings"/>
              <a:buChar char=""/>
              <a:tabLst>
                <a:tab pos="355600" algn="l"/>
              </a:tabLst>
            </a:pPr>
            <a:r>
              <a:rPr lang="ro-RO" sz="1900" dirty="0">
                <a:latin typeface="Trebuchet MS"/>
                <a:cs typeface="Trebuchet MS"/>
              </a:rPr>
              <a:t>În cazul suspendării procesului de plată datorită insuficienței fondurilor necesare la nivelul AMPOR, beneficiarul poate solicita suspendarea/ prelungirea implementării proiectului;</a:t>
            </a:r>
          </a:p>
          <a:p>
            <a:pPr indent="-342900">
              <a:lnSpc>
                <a:spcPct val="100000"/>
              </a:lnSpc>
              <a:spcBef>
                <a:spcPts val="1200"/>
              </a:spcBef>
              <a:buClr>
                <a:srgbClr val="6F2F9F"/>
              </a:buClr>
              <a:buFont typeface="Wingdings"/>
              <a:buChar char=""/>
              <a:tabLst>
                <a:tab pos="355600" algn="l"/>
              </a:tabLst>
            </a:pPr>
            <a:r>
              <a:rPr lang="ro-RO" sz="1900" dirty="0">
                <a:latin typeface="Trebuchet MS"/>
                <a:cs typeface="Trebuchet MS"/>
              </a:rPr>
              <a:t>Depunerea cererilor de plată și rambursare se va realiza pe sport de hârtie și scanat numai până la operaționalizarea modulului de implementare </a:t>
            </a:r>
            <a:r>
              <a:rPr lang="ro-RO" sz="1900" dirty="0" err="1">
                <a:latin typeface="Trebuchet MS"/>
                <a:cs typeface="Trebuchet MS"/>
              </a:rPr>
              <a:t>MySMIS</a:t>
            </a:r>
            <a:r>
              <a:rPr lang="ro-RO" sz="1900" dirty="0">
                <a:latin typeface="Trebuchet MS"/>
                <a:cs typeface="Trebuchet MS"/>
              </a:rPr>
              <a:t>, iar ulterior numai în cazul defecțiunilor sistemului informatic</a:t>
            </a:r>
          </a:p>
          <a:p>
            <a:pPr indent="-342900">
              <a:lnSpc>
                <a:spcPct val="100000"/>
              </a:lnSpc>
              <a:spcBef>
                <a:spcPts val="1200"/>
              </a:spcBef>
              <a:buClr>
                <a:srgbClr val="6F2F9F"/>
              </a:buClr>
              <a:buFont typeface="Wingdings"/>
              <a:buChar char=""/>
              <a:tabLst>
                <a:tab pos="355600" algn="l"/>
              </a:tabLst>
            </a:pPr>
            <a:endParaRPr lang="ro-RO" sz="1800" dirty="0">
              <a:latin typeface="Trebuchet MS"/>
              <a:cs typeface="Trebuchet MS"/>
            </a:endParaRPr>
          </a:p>
          <a:p>
            <a:pPr indent="-342900">
              <a:lnSpc>
                <a:spcPct val="100000"/>
              </a:lnSpc>
              <a:spcBef>
                <a:spcPts val="1200"/>
              </a:spcBef>
              <a:buClr>
                <a:srgbClr val="6F2F9F"/>
              </a:buClr>
              <a:buFont typeface="Wingdings"/>
              <a:buChar char=""/>
              <a:tabLst>
                <a:tab pos="355600" algn="l"/>
              </a:tabLst>
            </a:pPr>
            <a:endParaRPr lang="ro-RO" dirty="0">
              <a:latin typeface="Trebuchet MS"/>
              <a:cs typeface="Trebuchet MS"/>
            </a:endParaRPr>
          </a:p>
        </p:txBody>
      </p:sp>
    </p:spTree>
    <p:extLst>
      <p:ext uri="{BB962C8B-B14F-4D97-AF65-F5344CB8AC3E}">
        <p14:creationId xmlns:p14="http://schemas.microsoft.com/office/powerpoint/2010/main" val="24957116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object 3"/>
          <p:cNvSpPr/>
          <p:nvPr/>
        </p:nvSpPr>
        <p:spPr>
          <a:xfrm>
            <a:off x="0" y="6200800"/>
            <a:ext cx="9144000" cy="657197"/>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6226175"/>
            <a:ext cx="9144000" cy="631822"/>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2634742" y="2163661"/>
            <a:ext cx="3870325" cy="677108"/>
          </a:xfrm>
          <a:prstGeom prst="rect">
            <a:avLst/>
          </a:prstGeom>
        </p:spPr>
        <p:txBody>
          <a:bodyPr vert="horz" wrap="square" lIns="0" tIns="0" rIns="0" bIns="0" rtlCol="0">
            <a:spAutoFit/>
          </a:bodyPr>
          <a:lstStyle/>
          <a:p>
            <a:pPr marL="12700">
              <a:lnSpc>
                <a:spcPct val="100000"/>
              </a:lnSpc>
            </a:pPr>
            <a:r>
              <a:rPr sz="4400" b="1" dirty="0">
                <a:solidFill>
                  <a:srgbClr val="0070C0"/>
                </a:solidFill>
                <a:latin typeface="Trebuchet MS"/>
                <a:cs typeface="Trebuchet MS"/>
              </a:rPr>
              <a:t>Vă</a:t>
            </a:r>
            <a:r>
              <a:rPr sz="4400" b="1" spc="-20" dirty="0">
                <a:solidFill>
                  <a:srgbClr val="0070C0"/>
                </a:solidFill>
                <a:latin typeface="Trebuchet MS"/>
                <a:cs typeface="Trebuchet MS"/>
              </a:rPr>
              <a:t> </a:t>
            </a:r>
            <a:r>
              <a:rPr sz="4400" b="1" dirty="0">
                <a:solidFill>
                  <a:srgbClr val="0070C0"/>
                </a:solidFill>
                <a:latin typeface="Trebuchet MS"/>
                <a:cs typeface="Trebuchet MS"/>
              </a:rPr>
              <a:t>mulțumim</a:t>
            </a:r>
            <a:r>
              <a:rPr sz="4400" b="1" spc="10" dirty="0">
                <a:solidFill>
                  <a:srgbClr val="0070C0"/>
                </a:solidFill>
                <a:latin typeface="Trebuchet MS"/>
                <a:cs typeface="Trebuchet MS"/>
              </a:rPr>
              <a:t> </a:t>
            </a:r>
            <a:r>
              <a:rPr sz="4400" b="1" dirty="0">
                <a:solidFill>
                  <a:srgbClr val="0070C0"/>
                </a:solidFill>
                <a:latin typeface="Trebuchet MS"/>
                <a:cs typeface="Trebuchet MS"/>
              </a:rPr>
              <a:t>!</a:t>
            </a:r>
            <a:endParaRPr sz="4400" dirty="0">
              <a:solidFill>
                <a:srgbClr val="0070C0"/>
              </a:solidFill>
              <a:latin typeface="Trebuchet MS"/>
              <a:cs typeface="Trebuchet MS"/>
            </a:endParaRPr>
          </a:p>
        </p:txBody>
      </p:sp>
      <p:sp>
        <p:nvSpPr>
          <p:cNvPr id="7" name="object 7"/>
          <p:cNvSpPr txBox="1"/>
          <p:nvPr/>
        </p:nvSpPr>
        <p:spPr>
          <a:xfrm>
            <a:off x="2275063" y="3074745"/>
            <a:ext cx="4625214" cy="1366528"/>
          </a:xfrm>
          <a:prstGeom prst="rect">
            <a:avLst/>
          </a:prstGeom>
        </p:spPr>
        <p:txBody>
          <a:bodyPr vert="horz" wrap="square" lIns="0" tIns="0" rIns="0" bIns="0" rtlCol="0">
            <a:spAutoFit/>
          </a:bodyPr>
          <a:lstStyle/>
          <a:p>
            <a:pPr marL="767080" marR="759460" algn="ctr">
              <a:lnSpc>
                <a:spcPct val="120000"/>
              </a:lnSpc>
            </a:pPr>
            <a:r>
              <a:rPr sz="1400" i="1" spc="-5" dirty="0" err="1">
                <a:solidFill>
                  <a:srgbClr val="0070C0"/>
                </a:solidFill>
                <a:latin typeface="Trebuchet MS"/>
                <a:cs typeface="Trebuchet MS"/>
              </a:rPr>
              <a:t>D</a:t>
            </a:r>
            <a:r>
              <a:rPr sz="1400" i="1" dirty="0" err="1">
                <a:solidFill>
                  <a:srgbClr val="0070C0"/>
                </a:solidFill>
                <a:latin typeface="Trebuchet MS"/>
                <a:cs typeface="Trebuchet MS"/>
              </a:rPr>
              <a:t>e</a:t>
            </a:r>
            <a:r>
              <a:rPr sz="1400" i="1" spc="-5" dirty="0" err="1">
                <a:solidFill>
                  <a:srgbClr val="0070C0"/>
                </a:solidFill>
                <a:latin typeface="Trebuchet MS"/>
                <a:cs typeface="Trebuchet MS"/>
              </a:rPr>
              <a:t>p</a:t>
            </a:r>
            <a:r>
              <a:rPr sz="1400" i="1" spc="-10" dirty="0" err="1">
                <a:solidFill>
                  <a:srgbClr val="0070C0"/>
                </a:solidFill>
                <a:latin typeface="Trebuchet MS"/>
                <a:cs typeface="Trebuchet MS"/>
              </a:rPr>
              <a:t>a</a:t>
            </a:r>
            <a:r>
              <a:rPr sz="1400" i="1" dirty="0" err="1">
                <a:solidFill>
                  <a:srgbClr val="0070C0"/>
                </a:solidFill>
                <a:latin typeface="Trebuchet MS"/>
                <a:cs typeface="Trebuchet MS"/>
              </a:rPr>
              <a:t>rt</a:t>
            </a:r>
            <a:r>
              <a:rPr sz="1400" i="1" spc="-10" dirty="0" err="1">
                <a:solidFill>
                  <a:srgbClr val="0070C0"/>
                </a:solidFill>
                <a:latin typeface="Trebuchet MS"/>
                <a:cs typeface="Trebuchet MS"/>
              </a:rPr>
              <a:t>a</a:t>
            </a:r>
            <a:r>
              <a:rPr sz="1400" i="1" spc="-5" dirty="0" err="1">
                <a:solidFill>
                  <a:srgbClr val="0070C0"/>
                </a:solidFill>
                <a:latin typeface="Trebuchet MS"/>
                <a:cs typeface="Trebuchet MS"/>
              </a:rPr>
              <a:t>mentu</a:t>
            </a:r>
            <a:r>
              <a:rPr sz="1400" i="1" dirty="0" err="1">
                <a:solidFill>
                  <a:srgbClr val="0070C0"/>
                </a:solidFill>
                <a:latin typeface="Trebuchet MS"/>
                <a:cs typeface="Trebuchet MS"/>
              </a:rPr>
              <a:t>l</a:t>
            </a:r>
            <a:r>
              <a:rPr sz="1400" i="1" spc="-35" dirty="0">
                <a:solidFill>
                  <a:srgbClr val="0070C0"/>
                </a:solidFill>
                <a:latin typeface="Trebuchet MS"/>
                <a:cs typeface="Trebuchet MS"/>
              </a:rPr>
              <a:t> </a:t>
            </a:r>
            <a:r>
              <a:rPr sz="1400" i="1" spc="-95" dirty="0">
                <a:solidFill>
                  <a:srgbClr val="0070C0"/>
                </a:solidFill>
                <a:latin typeface="Trebuchet MS"/>
                <a:cs typeface="Trebuchet MS"/>
              </a:rPr>
              <a:t>V</a:t>
            </a:r>
            <a:r>
              <a:rPr sz="1400" i="1" spc="-5" dirty="0">
                <a:solidFill>
                  <a:srgbClr val="0070C0"/>
                </a:solidFill>
                <a:latin typeface="Trebuchet MS"/>
                <a:cs typeface="Trebuchet MS"/>
              </a:rPr>
              <a:t>e</a:t>
            </a:r>
            <a:r>
              <a:rPr sz="1400" i="1" dirty="0">
                <a:solidFill>
                  <a:srgbClr val="0070C0"/>
                </a:solidFill>
                <a:latin typeface="Trebuchet MS"/>
                <a:cs typeface="Trebuchet MS"/>
              </a:rPr>
              <a:t>rific</a:t>
            </a:r>
            <a:r>
              <a:rPr sz="1400" i="1" spc="-10" dirty="0">
                <a:solidFill>
                  <a:srgbClr val="0070C0"/>
                </a:solidFill>
                <a:latin typeface="Trebuchet MS"/>
                <a:cs typeface="Trebuchet MS"/>
              </a:rPr>
              <a:t>a</a:t>
            </a:r>
            <a:r>
              <a:rPr sz="1400" i="1" dirty="0">
                <a:solidFill>
                  <a:srgbClr val="0070C0"/>
                </a:solidFill>
                <a:latin typeface="Trebuchet MS"/>
                <a:cs typeface="Trebuchet MS"/>
              </a:rPr>
              <a:t>re</a:t>
            </a:r>
            <a:r>
              <a:rPr lang="ro-RO" sz="1400" i="1" dirty="0">
                <a:solidFill>
                  <a:srgbClr val="0070C0"/>
                </a:solidFill>
                <a:latin typeface="Trebuchet MS"/>
                <a:cs typeface="Trebuchet MS"/>
              </a:rPr>
              <a:t> Proiecte</a:t>
            </a:r>
          </a:p>
          <a:p>
            <a:pPr marL="767080" marR="759460" algn="ctr">
              <a:lnSpc>
                <a:spcPct val="120000"/>
              </a:lnSpc>
            </a:pPr>
            <a:r>
              <a:rPr lang="ro-RO" sz="1400" i="1" dirty="0">
                <a:solidFill>
                  <a:srgbClr val="0070C0"/>
                </a:solidFill>
                <a:latin typeface="Trebuchet MS"/>
                <a:cs typeface="Trebuchet MS"/>
              </a:rPr>
              <a:t>Oana Lupu - șef departament</a:t>
            </a:r>
          </a:p>
          <a:p>
            <a:pPr marL="767080" marR="759460" algn="ctr">
              <a:lnSpc>
                <a:spcPct val="120000"/>
              </a:lnSpc>
            </a:pPr>
            <a:endParaRPr lang="ro-RO" sz="1400" dirty="0">
              <a:solidFill>
                <a:srgbClr val="0070C0"/>
              </a:solidFill>
              <a:latin typeface="Trebuchet MS"/>
              <a:cs typeface="Trebuchet MS"/>
              <a:hlinkClick r:id="rId5"/>
            </a:endParaRPr>
          </a:p>
          <a:p>
            <a:pPr marL="767080" marR="759460" algn="ctr">
              <a:lnSpc>
                <a:spcPct val="120000"/>
              </a:lnSpc>
            </a:pPr>
            <a:r>
              <a:rPr lang="ro-RO" sz="1400" dirty="0" err="1">
                <a:solidFill>
                  <a:srgbClr val="0070C0"/>
                </a:solidFill>
                <a:latin typeface="Trebuchet MS"/>
                <a:cs typeface="Trebuchet MS"/>
                <a:hlinkClick r:id="rId5"/>
              </a:rPr>
              <a:t>oana.lupu</a:t>
            </a:r>
            <a:r>
              <a:rPr lang="ro-RO" sz="1400" dirty="0">
                <a:solidFill>
                  <a:srgbClr val="0070C0"/>
                </a:solidFill>
                <a:latin typeface="Trebuchet MS"/>
                <a:cs typeface="Trebuchet MS"/>
                <a:hlinkClick r:id="rId5"/>
              </a:rPr>
              <a:t>@</a:t>
            </a:r>
            <a:r>
              <a:rPr lang="ro-RO" sz="1400" dirty="0" err="1">
                <a:solidFill>
                  <a:srgbClr val="0070C0"/>
                </a:solidFill>
                <a:latin typeface="Trebuchet MS"/>
                <a:cs typeface="Trebuchet MS"/>
                <a:hlinkClick r:id="rId5"/>
              </a:rPr>
              <a:t>nord-vest.ro</a:t>
            </a:r>
            <a:endParaRPr lang="ro-RO" sz="1400" dirty="0">
              <a:solidFill>
                <a:srgbClr val="0070C0"/>
              </a:solidFill>
              <a:latin typeface="Trebuchet MS"/>
              <a:cs typeface="Trebuchet MS"/>
            </a:endParaRPr>
          </a:p>
          <a:p>
            <a:pPr marL="767080" marR="759460" algn="ctr">
              <a:lnSpc>
                <a:spcPct val="120000"/>
              </a:lnSpc>
            </a:pPr>
            <a:r>
              <a:rPr lang="ro-RO" dirty="0">
                <a:solidFill>
                  <a:srgbClr val="0070C0"/>
                </a:solidFill>
                <a:latin typeface="Trebuchet MS"/>
                <a:cs typeface="Trebuchet MS"/>
              </a:rPr>
              <a:t>0723.680.215</a:t>
            </a:r>
            <a:endParaRPr dirty="0">
              <a:solidFill>
                <a:srgbClr val="0070C0"/>
              </a:solidFill>
              <a:latin typeface="Trebuchet MS"/>
              <a:cs typeface="Trebuchet MS"/>
            </a:endParaRPr>
          </a:p>
        </p:txBody>
      </p:sp>
      <p:pic>
        <p:nvPicPr>
          <p:cNvPr id="512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6026" y="152400"/>
            <a:ext cx="8523287" cy="1195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563" y="4724400"/>
            <a:ext cx="9199563"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r>
              <a:rPr sz="2500" spc="-20" dirty="0">
                <a:solidFill>
                  <a:schemeClr val="tx2">
                    <a:lumMod val="75000"/>
                  </a:schemeClr>
                </a:solidFill>
              </a:rPr>
              <a:t> </a:t>
            </a:r>
            <a:r>
              <a:rPr lang="ro-RO" sz="2500" dirty="0">
                <a:solidFill>
                  <a:schemeClr val="tx2">
                    <a:lumMod val="75000"/>
                  </a:schemeClr>
                </a:solidFill>
                <a:effectLst>
                  <a:outerShdw blurRad="38100" dist="38100" dir="2700000" algn="tl">
                    <a:srgbClr val="000000">
                      <a:alpha val="43137"/>
                    </a:srgbClr>
                  </a:outerShdw>
                </a:effectLst>
              </a:rPr>
              <a:t>Mecanisme de decontare  și plată – tipuri de cereri</a:t>
            </a:r>
            <a:endParaRPr sz="2500" dirty="0">
              <a:solidFill>
                <a:schemeClr val="tx2">
                  <a:lumMod val="75000"/>
                </a:schemeClr>
              </a:solidFill>
            </a:endParaRPr>
          </a:p>
        </p:txBody>
      </p:sp>
      <p:sp>
        <p:nvSpPr>
          <p:cNvPr id="4" name="object 4"/>
          <p:cNvSpPr txBox="1"/>
          <p:nvPr/>
        </p:nvSpPr>
        <p:spPr>
          <a:xfrm>
            <a:off x="304800" y="838200"/>
            <a:ext cx="8686800" cy="5335435"/>
          </a:xfrm>
          <a:prstGeom prst="rect">
            <a:avLst/>
          </a:prstGeom>
        </p:spPr>
        <p:txBody>
          <a:bodyPr vert="horz" wrap="square" lIns="0" tIns="0" rIns="0" bIns="0" rtlCol="0">
            <a:spAutoFit/>
          </a:bodyPr>
          <a:lstStyle/>
          <a:p>
            <a:pPr marL="800100" marR="784225" lvl="2" indent="-342900" algn="just">
              <a:spcBef>
                <a:spcPts val="1200"/>
              </a:spcBef>
              <a:buFont typeface="Courier New" pitchFamily="49" charset="0"/>
              <a:buChar char="o"/>
              <a:tabLst>
                <a:tab pos="355600" algn="l"/>
              </a:tabLst>
            </a:pPr>
            <a:r>
              <a:rPr lang="ro-RO" sz="1900" dirty="0">
                <a:latin typeface="Trebuchet MS"/>
                <a:cs typeface="Trebuchet MS"/>
              </a:rPr>
              <a:t>Tranșele următoare: extras de cont (verificare sold necheltuit) 			    +  Cerere de rambursare aferentă, prin care 			    se justifică cheltuirea </a:t>
            </a:r>
            <a:r>
              <a:rPr lang="ro-RO" sz="1900" dirty="0" err="1">
                <a:latin typeface="Trebuchet MS"/>
                <a:cs typeface="Trebuchet MS"/>
              </a:rPr>
              <a:t>prefinanțării</a:t>
            </a:r>
            <a:r>
              <a:rPr lang="ro-RO" sz="1900" dirty="0">
                <a:latin typeface="Trebuchet MS"/>
                <a:cs typeface="Trebuchet MS"/>
              </a:rPr>
              <a:t> acordate</a:t>
            </a:r>
          </a:p>
          <a:p>
            <a:pPr marL="457200" marR="784225" lvl="2" algn="just">
              <a:spcBef>
                <a:spcPts val="1200"/>
              </a:spcBef>
              <a:tabLst>
                <a:tab pos="355600" algn="l"/>
              </a:tabLst>
            </a:pPr>
            <a:r>
              <a:rPr lang="ro-RO" sz="1900" dirty="0">
                <a:latin typeface="Trebuchet MS"/>
                <a:cs typeface="Trebuchet MS"/>
              </a:rPr>
              <a:t>			    +  un nou instrument de garantare, dacă 			    este cazul (varianta b) de mai sus) pentru 			    2.1.A/2.2</a:t>
            </a:r>
            <a:r>
              <a:rPr lang="ro-RO" sz="1900" dirty="0" smtClean="0">
                <a:latin typeface="Trebuchet MS"/>
                <a:cs typeface="Trebuchet MS"/>
              </a:rPr>
              <a:t>.</a:t>
            </a:r>
            <a:endParaRPr lang="ro-RO" sz="1900" dirty="0">
              <a:latin typeface="Trebuchet MS"/>
              <a:cs typeface="Trebuchet MS"/>
            </a:endParaRPr>
          </a:p>
          <a:p>
            <a:pPr marL="800100" marR="784225" lvl="2" indent="-342900" algn="just">
              <a:spcBef>
                <a:spcPts val="1200"/>
              </a:spcBef>
              <a:buFont typeface="Courier New" pitchFamily="49" charset="0"/>
              <a:buChar char="o"/>
              <a:tabLst>
                <a:tab pos="355600" algn="l"/>
              </a:tabLst>
            </a:pPr>
            <a:r>
              <a:rPr lang="ro-RO" sz="1900" dirty="0" smtClean="0">
                <a:latin typeface="Trebuchet MS"/>
                <a:cs typeface="Trebuchet MS"/>
              </a:rPr>
              <a:t>Tranșele de </a:t>
            </a:r>
            <a:r>
              <a:rPr lang="ro-RO" sz="1900" dirty="0" err="1" smtClean="0">
                <a:latin typeface="Trebuchet MS"/>
                <a:cs typeface="Trebuchet MS"/>
              </a:rPr>
              <a:t>prefinanțare</a:t>
            </a:r>
            <a:r>
              <a:rPr lang="ro-RO" sz="1900" dirty="0" smtClean="0">
                <a:latin typeface="Trebuchet MS"/>
                <a:cs typeface="Trebuchet MS"/>
              </a:rPr>
              <a:t> nu trebuie să fie neapărat consecutive</a:t>
            </a:r>
          </a:p>
          <a:p>
            <a:pPr marL="800100" marR="784225" lvl="2" indent="-342900" algn="just">
              <a:spcBef>
                <a:spcPts val="1200"/>
              </a:spcBef>
              <a:buFont typeface="Courier New" pitchFamily="49" charset="0"/>
              <a:buChar char="o"/>
              <a:tabLst>
                <a:tab pos="355600" algn="l"/>
              </a:tabLst>
            </a:pPr>
            <a:r>
              <a:rPr lang="ro-RO" sz="1900" dirty="0" smtClean="0">
                <a:latin typeface="Trebuchet MS"/>
                <a:cs typeface="Trebuchet MS"/>
              </a:rPr>
              <a:t>Perioada </a:t>
            </a:r>
            <a:r>
              <a:rPr lang="ro-RO" sz="1900" dirty="0">
                <a:latin typeface="Trebuchet MS"/>
                <a:cs typeface="Trebuchet MS"/>
              </a:rPr>
              <a:t>pentru care se solicită ultima tranșă nu poate depăși durata de implementare. </a:t>
            </a:r>
          </a:p>
          <a:p>
            <a:pPr marL="800100" marR="784225" lvl="2" indent="-342900" algn="just">
              <a:spcBef>
                <a:spcPts val="1200"/>
              </a:spcBef>
              <a:buFont typeface="Courier New" pitchFamily="49" charset="0"/>
              <a:buChar char="o"/>
              <a:tabLst>
                <a:tab pos="355600" algn="l"/>
              </a:tabLst>
            </a:pPr>
            <a:r>
              <a:rPr lang="ro-RO" sz="1900" dirty="0">
                <a:latin typeface="Trebuchet MS"/>
                <a:cs typeface="Trebuchet MS"/>
              </a:rPr>
              <a:t>Termen </a:t>
            </a:r>
            <a:r>
              <a:rPr lang="ro-RO" sz="1900" dirty="0">
                <a:solidFill>
                  <a:srgbClr val="FF0000"/>
                </a:solidFill>
                <a:latin typeface="Trebuchet MS"/>
                <a:cs typeface="Trebuchet MS"/>
              </a:rPr>
              <a:t>depunere CR-</a:t>
            </a:r>
            <a:r>
              <a:rPr lang="ro-RO" sz="1900" dirty="0" err="1">
                <a:solidFill>
                  <a:srgbClr val="FF0000"/>
                </a:solidFill>
                <a:latin typeface="Trebuchet MS"/>
                <a:cs typeface="Trebuchet MS"/>
              </a:rPr>
              <a:t>prefin</a:t>
            </a:r>
            <a:r>
              <a:rPr lang="ro-RO" sz="1900" dirty="0">
                <a:solidFill>
                  <a:srgbClr val="FF0000"/>
                </a:solidFill>
                <a:latin typeface="Trebuchet MS"/>
                <a:cs typeface="Trebuchet MS"/>
              </a:rPr>
              <a:t>: 90 zile calendaristice </a:t>
            </a:r>
            <a:r>
              <a:rPr lang="ro-RO" sz="1900" dirty="0">
                <a:latin typeface="Trebuchet MS"/>
                <a:cs typeface="Trebuchet MS"/>
              </a:rPr>
              <a:t>de la virarea sumelor de AM POR, </a:t>
            </a:r>
            <a:r>
              <a:rPr lang="ro-RO" sz="1900" dirty="0">
                <a:solidFill>
                  <a:srgbClr val="FF0000"/>
                </a:solidFill>
                <a:latin typeface="Trebuchet MS"/>
                <a:cs typeface="Trebuchet MS"/>
              </a:rPr>
              <a:t>altfel se recuperează toată </a:t>
            </a:r>
            <a:r>
              <a:rPr lang="ro-RO" sz="1900" dirty="0" err="1">
                <a:solidFill>
                  <a:srgbClr val="FF0000"/>
                </a:solidFill>
                <a:latin typeface="Trebuchet MS"/>
                <a:cs typeface="Trebuchet MS"/>
              </a:rPr>
              <a:t>prefinanțarea</a:t>
            </a:r>
            <a:r>
              <a:rPr lang="ro-RO" sz="1900" dirty="0">
                <a:solidFill>
                  <a:srgbClr val="FF0000"/>
                </a:solidFill>
                <a:latin typeface="Trebuchet MS"/>
                <a:cs typeface="Trebuchet MS"/>
              </a:rPr>
              <a:t> acordată*</a:t>
            </a:r>
          </a:p>
          <a:p>
            <a:pPr marL="800100" marR="784225" lvl="2" indent="-342900" algn="just">
              <a:spcBef>
                <a:spcPts val="1200"/>
              </a:spcBef>
              <a:buFont typeface="Courier New" pitchFamily="49" charset="0"/>
              <a:buChar char="o"/>
              <a:tabLst>
                <a:tab pos="355600" algn="l"/>
              </a:tabLst>
            </a:pPr>
            <a:r>
              <a:rPr lang="ro-RO" sz="1900" dirty="0">
                <a:latin typeface="Trebuchet MS"/>
                <a:cs typeface="Trebuchet MS"/>
              </a:rPr>
              <a:t>CR-</a:t>
            </a:r>
            <a:r>
              <a:rPr lang="ro-RO" sz="1900" dirty="0" err="1">
                <a:latin typeface="Trebuchet MS"/>
                <a:cs typeface="Trebuchet MS"/>
              </a:rPr>
              <a:t>prefin</a:t>
            </a:r>
            <a:r>
              <a:rPr lang="ro-RO" sz="1900" dirty="0">
                <a:latin typeface="Trebuchet MS"/>
                <a:cs typeface="Trebuchet MS"/>
              </a:rPr>
              <a:t> trebuie să justifice minim 50% din </a:t>
            </a:r>
            <a:r>
              <a:rPr lang="ro-RO" sz="1900" dirty="0" err="1">
                <a:latin typeface="Trebuchet MS"/>
                <a:cs typeface="Trebuchet MS"/>
              </a:rPr>
              <a:t>prefinanțarea</a:t>
            </a:r>
            <a:r>
              <a:rPr lang="ro-RO" sz="1900" dirty="0">
                <a:latin typeface="Trebuchet MS"/>
                <a:cs typeface="Trebuchet MS"/>
              </a:rPr>
              <a:t> acordată, </a:t>
            </a:r>
            <a:r>
              <a:rPr lang="ro-RO" sz="1900" dirty="0">
                <a:solidFill>
                  <a:srgbClr val="FF0000"/>
                </a:solidFill>
                <a:latin typeface="Trebuchet MS"/>
                <a:cs typeface="Trebuchet MS"/>
              </a:rPr>
              <a:t>altfel se recuperează toată </a:t>
            </a:r>
            <a:r>
              <a:rPr lang="ro-RO" sz="1900" dirty="0" err="1">
                <a:solidFill>
                  <a:srgbClr val="FF0000"/>
                </a:solidFill>
                <a:latin typeface="Trebuchet MS"/>
                <a:cs typeface="Trebuchet MS"/>
              </a:rPr>
              <a:t>prefinanțarea</a:t>
            </a:r>
            <a:r>
              <a:rPr lang="ro-RO" sz="1900" dirty="0">
                <a:solidFill>
                  <a:srgbClr val="FF0000"/>
                </a:solidFill>
                <a:latin typeface="Trebuchet MS"/>
                <a:cs typeface="Trebuchet MS"/>
              </a:rPr>
              <a:t> acordată*</a:t>
            </a:r>
          </a:p>
          <a:p>
            <a:pPr marL="342900" marR="784225" indent="-342900" algn="just">
              <a:lnSpc>
                <a:spcPct val="108500"/>
              </a:lnSpc>
              <a:spcBef>
                <a:spcPts val="1200"/>
              </a:spcBef>
              <a:buFont typeface="Arial" pitchFamily="34" charset="0"/>
              <a:buChar char="•"/>
              <a:tabLst>
                <a:tab pos="355600" algn="l"/>
              </a:tabLst>
            </a:pPr>
            <a:endParaRPr lang="ro-RO" sz="1900" b="1" dirty="0">
              <a:solidFill>
                <a:srgbClr val="0070C0"/>
              </a:solidFill>
              <a:effectLst>
                <a:outerShdw blurRad="38100" dist="38100" dir="2700000" algn="tl">
                  <a:srgbClr val="000000">
                    <a:alpha val="43137"/>
                  </a:srgbClr>
                </a:outerShdw>
              </a:effectLst>
              <a:latin typeface="Trebuchet MS"/>
              <a:cs typeface="Trebuchet MS"/>
            </a:endParaRPr>
          </a:p>
        </p:txBody>
      </p:sp>
    </p:spTree>
    <p:extLst>
      <p:ext uri="{BB962C8B-B14F-4D97-AF65-F5344CB8AC3E}">
        <p14:creationId xmlns:p14="http://schemas.microsoft.com/office/powerpoint/2010/main" val="1623642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C:\Users\oanalupu\AppData\Local\Microsoft\Windows\Temporary Internet Files\Content.IE5\JTT01V17\shutterstock_14024902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4436" y="1066800"/>
            <a:ext cx="2498361" cy="1981200"/>
          </a:xfrm>
          <a:prstGeom prst="rect">
            <a:avLst/>
          </a:prstGeom>
          <a:noFill/>
          <a:extLst>
            <a:ext uri="{909E8E84-426E-40DD-AFC4-6F175D3DCCD1}">
              <a14:hiddenFill xmlns:a14="http://schemas.microsoft.com/office/drawing/2010/main">
                <a:solidFill>
                  <a:srgbClr val="FFFFFF"/>
                </a:solidFill>
              </a14:hiddenFill>
            </a:ext>
          </a:extLst>
        </p:spPr>
      </p:pic>
      <p:sp>
        <p:nvSpPr>
          <p:cNvPr id="4" name="object 4"/>
          <p:cNvSpPr txBox="1"/>
          <p:nvPr/>
        </p:nvSpPr>
        <p:spPr>
          <a:xfrm>
            <a:off x="304800" y="1066800"/>
            <a:ext cx="8686800" cy="767518"/>
          </a:xfrm>
          <a:prstGeom prst="rect">
            <a:avLst/>
          </a:prstGeom>
        </p:spPr>
        <p:txBody>
          <a:bodyPr vert="horz" wrap="square" lIns="0" tIns="0" rIns="0" bIns="0" rtlCol="0">
            <a:spAutoFit/>
          </a:bodyPr>
          <a:lstStyle/>
          <a:p>
            <a:pPr marR="784225" algn="just">
              <a:lnSpc>
                <a:spcPct val="108500"/>
              </a:lnSpc>
              <a:spcBef>
                <a:spcPts val="1200"/>
              </a:spcBef>
              <a:tabLst>
                <a:tab pos="355600" algn="l"/>
              </a:tabLst>
            </a:pPr>
            <a:endParaRPr lang="ro-RO" sz="1900" b="1" dirty="0">
              <a:solidFill>
                <a:srgbClr val="0070C0"/>
              </a:solidFill>
              <a:effectLst>
                <a:outerShdw blurRad="38100" dist="38100" dir="2700000" algn="tl">
                  <a:srgbClr val="000000">
                    <a:alpha val="43137"/>
                  </a:srgbClr>
                </a:outerShdw>
              </a:effectLst>
              <a:latin typeface="Trebuchet MS"/>
              <a:cs typeface="Trebuchet MS"/>
            </a:endParaRPr>
          </a:p>
          <a:p>
            <a:pPr marR="784225" algn="just">
              <a:lnSpc>
                <a:spcPct val="108500"/>
              </a:lnSpc>
              <a:spcBef>
                <a:spcPts val="1200"/>
              </a:spcBef>
              <a:tabLst>
                <a:tab pos="355600" algn="l"/>
              </a:tabLst>
            </a:pPr>
            <a:endParaRPr lang="ro-RO" sz="1900" b="1" dirty="0">
              <a:solidFill>
                <a:srgbClr val="0070C0"/>
              </a:solidFill>
              <a:effectLst>
                <a:outerShdw blurRad="38100" dist="38100" dir="2700000" algn="tl">
                  <a:srgbClr val="000000">
                    <a:alpha val="43137"/>
                  </a:srgbClr>
                </a:outerShdw>
              </a:effectLst>
              <a:latin typeface="Trebuchet MS"/>
              <a:cs typeface="Trebuchet MS"/>
            </a:endParaRPr>
          </a:p>
        </p:txBody>
      </p:sp>
      <p:sp>
        <p:nvSpPr>
          <p:cNvPr id="3" name="Title 2"/>
          <p:cNvSpPr>
            <a:spLocks noGrp="1"/>
          </p:cNvSpPr>
          <p:nvPr>
            <p:ph type="title"/>
          </p:nvPr>
        </p:nvSpPr>
        <p:spPr>
          <a:xfrm>
            <a:off x="546303" y="256646"/>
            <a:ext cx="8051393" cy="307777"/>
          </a:xfrm>
        </p:spPr>
        <p:txBody>
          <a:bodyPr/>
          <a:lstStyle/>
          <a:p>
            <a:r>
              <a:rPr lang="ro-RO" sz="2000" dirty="0">
                <a:solidFill>
                  <a:srgbClr val="0070C0"/>
                </a:solidFill>
                <a:effectLst>
                  <a:outerShdw blurRad="38100" dist="38100" dir="2700000" algn="tl">
                    <a:srgbClr val="000000">
                      <a:alpha val="43137"/>
                    </a:srgbClr>
                  </a:outerShdw>
                </a:effectLst>
              </a:rPr>
              <a:t>CERERI DE PREFINANȚARE</a:t>
            </a:r>
            <a:endParaRPr lang="ro-RO" sz="2000"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554" y="656458"/>
            <a:ext cx="1605534" cy="2121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203" y="935803"/>
            <a:ext cx="1752600" cy="2386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 name="Group 19"/>
          <p:cNvGrpSpPr/>
          <p:nvPr/>
        </p:nvGrpSpPr>
        <p:grpSpPr>
          <a:xfrm>
            <a:off x="2209800" y="1283306"/>
            <a:ext cx="1199239" cy="551012"/>
            <a:chOff x="2209800" y="1283306"/>
            <a:chExt cx="1199239" cy="551012"/>
          </a:xfrm>
        </p:grpSpPr>
        <p:sp>
          <p:nvSpPr>
            <p:cNvPr id="5" name="Right Arrow 4"/>
            <p:cNvSpPr/>
            <p:nvPr/>
          </p:nvSpPr>
          <p:spPr>
            <a:xfrm>
              <a:off x="2362200" y="1600200"/>
              <a:ext cx="990600" cy="234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6" name="TextBox 5"/>
            <p:cNvSpPr txBox="1"/>
            <p:nvPr/>
          </p:nvSpPr>
          <p:spPr>
            <a:xfrm>
              <a:off x="2209800" y="1283306"/>
              <a:ext cx="1199239" cy="369332"/>
            </a:xfrm>
            <a:prstGeom prst="rect">
              <a:avLst/>
            </a:prstGeom>
            <a:noFill/>
          </p:spPr>
          <p:txBody>
            <a:bodyPr wrap="none" rtlCol="0">
              <a:spAutoFit/>
            </a:bodyPr>
            <a:lstStyle/>
            <a:p>
              <a:r>
                <a:rPr lang="ro-RO" dirty="0"/>
                <a:t>Prima dată</a:t>
              </a:r>
            </a:p>
          </p:txBody>
        </p:sp>
      </p:grpSp>
      <p:sp>
        <p:nvSpPr>
          <p:cNvPr id="8" name="TextBox 7"/>
          <p:cNvSpPr txBox="1"/>
          <p:nvPr/>
        </p:nvSpPr>
        <p:spPr>
          <a:xfrm>
            <a:off x="5031029" y="804228"/>
            <a:ext cx="3722045" cy="646331"/>
          </a:xfrm>
          <a:prstGeom prst="rect">
            <a:avLst/>
          </a:prstGeom>
          <a:noFill/>
        </p:spPr>
        <p:txBody>
          <a:bodyPr wrap="none" rtlCol="0">
            <a:spAutoFit/>
          </a:bodyPr>
          <a:lstStyle/>
          <a:p>
            <a:r>
              <a:rPr lang="ro-RO" dirty="0"/>
              <a:t>AM virează sumele în contul Special </a:t>
            </a:r>
          </a:p>
          <a:p>
            <a:r>
              <a:rPr lang="ro-RO" dirty="0"/>
              <a:t>(Trezorerie/ cont la bancă comercială)</a:t>
            </a:r>
          </a:p>
        </p:txBody>
      </p:sp>
      <p:sp>
        <p:nvSpPr>
          <p:cNvPr id="15" name="Right Arrow 14"/>
          <p:cNvSpPr/>
          <p:nvPr/>
        </p:nvSpPr>
        <p:spPr>
          <a:xfrm>
            <a:off x="5084315" y="1652638"/>
            <a:ext cx="990600" cy="234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11" name="TextBox 10"/>
          <p:cNvSpPr txBox="1"/>
          <p:nvPr/>
        </p:nvSpPr>
        <p:spPr>
          <a:xfrm>
            <a:off x="5649596" y="3173104"/>
            <a:ext cx="3608039" cy="646331"/>
          </a:xfrm>
          <a:prstGeom prst="rect">
            <a:avLst/>
          </a:prstGeom>
          <a:noFill/>
        </p:spPr>
        <p:txBody>
          <a:bodyPr wrap="none" rtlCol="0">
            <a:spAutoFit/>
          </a:bodyPr>
          <a:lstStyle/>
          <a:p>
            <a:r>
              <a:rPr lang="ro-RO" dirty="0"/>
              <a:t>Se fac cheltuieli de minim 50% din </a:t>
            </a:r>
          </a:p>
          <a:p>
            <a:r>
              <a:rPr lang="ro-RO" dirty="0"/>
              <a:t>sumele primite + contribuția proprie</a:t>
            </a:r>
          </a:p>
        </p:txBody>
      </p:sp>
      <p:pic>
        <p:nvPicPr>
          <p:cNvPr id="3082" name="Picture 10" descr="Repor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59559" y="3414958"/>
            <a:ext cx="1739990" cy="1779004"/>
          </a:xfrm>
          <a:prstGeom prst="rect">
            <a:avLst/>
          </a:prstGeom>
          <a:noFill/>
          <a:extLst>
            <a:ext uri="{909E8E84-426E-40DD-AFC4-6F175D3DCCD1}">
              <a14:hiddenFill xmlns:a14="http://schemas.microsoft.com/office/drawing/2010/main">
                <a:solidFill>
                  <a:srgbClr val="FFFFFF"/>
                </a:solidFill>
              </a14:hiddenFill>
            </a:ext>
          </a:extLst>
        </p:spPr>
      </p:pic>
      <p:grpSp>
        <p:nvGrpSpPr>
          <p:cNvPr id="21" name="Group 20"/>
          <p:cNvGrpSpPr/>
          <p:nvPr/>
        </p:nvGrpSpPr>
        <p:grpSpPr>
          <a:xfrm>
            <a:off x="4572000" y="4267198"/>
            <a:ext cx="1828798" cy="1482967"/>
            <a:chOff x="4572000" y="4267198"/>
            <a:chExt cx="1828798" cy="1482967"/>
          </a:xfrm>
        </p:grpSpPr>
        <p:sp>
          <p:nvSpPr>
            <p:cNvPr id="12" name="Right Arrow 11"/>
            <p:cNvSpPr/>
            <p:nvPr/>
          </p:nvSpPr>
          <p:spPr>
            <a:xfrm rot="10800000">
              <a:off x="4572000" y="4267198"/>
              <a:ext cx="1828798" cy="1524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13" name="TextBox 12"/>
            <p:cNvSpPr txBox="1"/>
            <p:nvPr/>
          </p:nvSpPr>
          <p:spPr>
            <a:xfrm>
              <a:off x="4632082" y="4549836"/>
              <a:ext cx="1572354" cy="1200329"/>
            </a:xfrm>
            <a:prstGeom prst="rect">
              <a:avLst/>
            </a:prstGeom>
            <a:noFill/>
          </p:spPr>
          <p:txBody>
            <a:bodyPr wrap="none" rtlCol="0">
              <a:spAutoFit/>
            </a:bodyPr>
            <a:lstStyle/>
            <a:p>
              <a:r>
                <a:rPr lang="ro-RO" dirty="0"/>
                <a:t>În max. 90 zile </a:t>
              </a:r>
            </a:p>
            <a:p>
              <a:r>
                <a:rPr lang="ro-RO" dirty="0"/>
                <a:t>calendaristice </a:t>
              </a:r>
            </a:p>
            <a:p>
              <a:r>
                <a:rPr lang="ro-RO" dirty="0"/>
                <a:t>Se depune CR </a:t>
              </a:r>
            </a:p>
            <a:p>
              <a:r>
                <a:rPr lang="ro-RO" dirty="0"/>
                <a:t>La OI</a:t>
              </a:r>
            </a:p>
          </p:txBody>
        </p:sp>
      </p:grpSp>
      <p:sp>
        <p:nvSpPr>
          <p:cNvPr id="16" name="TextBox 15"/>
          <p:cNvSpPr txBox="1"/>
          <p:nvPr/>
        </p:nvSpPr>
        <p:spPr>
          <a:xfrm>
            <a:off x="234462" y="4428392"/>
            <a:ext cx="1676400" cy="1754326"/>
          </a:xfrm>
          <a:prstGeom prst="rect">
            <a:avLst/>
          </a:prstGeom>
          <a:noFill/>
        </p:spPr>
        <p:txBody>
          <a:bodyPr wrap="square" rtlCol="0">
            <a:spAutoFit/>
          </a:bodyPr>
          <a:lstStyle/>
          <a:p>
            <a:r>
              <a:rPr lang="ro-RO" dirty="0"/>
              <a:t>Diferența se scade din suma solicitată în următoarea cerere de </a:t>
            </a:r>
            <a:r>
              <a:rPr lang="ro-RO" dirty="0" err="1"/>
              <a:t>prefinanțare</a:t>
            </a:r>
            <a:endParaRPr lang="ro-RO" dirty="0"/>
          </a:p>
        </p:txBody>
      </p:sp>
      <p:grpSp>
        <p:nvGrpSpPr>
          <p:cNvPr id="22" name="Group 21"/>
          <p:cNvGrpSpPr/>
          <p:nvPr/>
        </p:nvGrpSpPr>
        <p:grpSpPr>
          <a:xfrm>
            <a:off x="152400" y="3496270"/>
            <a:ext cx="2352765" cy="1470771"/>
            <a:chOff x="152400" y="3496270"/>
            <a:chExt cx="2352765" cy="1470771"/>
          </a:xfrm>
        </p:grpSpPr>
        <p:sp>
          <p:nvSpPr>
            <p:cNvPr id="14" name="TextBox 13"/>
            <p:cNvSpPr txBox="1"/>
            <p:nvPr/>
          </p:nvSpPr>
          <p:spPr>
            <a:xfrm>
              <a:off x="228600" y="3496270"/>
              <a:ext cx="2209800" cy="923330"/>
            </a:xfrm>
            <a:prstGeom prst="rect">
              <a:avLst/>
            </a:prstGeom>
            <a:noFill/>
          </p:spPr>
          <p:txBody>
            <a:bodyPr wrap="square" rtlCol="0">
              <a:spAutoFit/>
            </a:bodyPr>
            <a:lstStyle/>
            <a:p>
              <a:r>
                <a:rPr lang="ro-RO" dirty="0"/>
                <a:t>Diferența necheltuită se recuperează</a:t>
              </a:r>
            </a:p>
            <a:p>
              <a:r>
                <a:rPr lang="ro-RO" dirty="0"/>
                <a:t>Din CR ulterioare</a:t>
              </a:r>
            </a:p>
          </p:txBody>
        </p:sp>
        <p:sp>
          <p:nvSpPr>
            <p:cNvPr id="17" name="Left-Up Arrow 16"/>
            <p:cNvSpPr/>
            <p:nvPr/>
          </p:nvSpPr>
          <p:spPr>
            <a:xfrm rot="18532718">
              <a:off x="1759133" y="4221009"/>
              <a:ext cx="806264" cy="6858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cxnSp>
          <p:nvCxnSpPr>
            <p:cNvPr id="19" name="Straight Connector 18"/>
            <p:cNvCxnSpPr/>
            <p:nvPr/>
          </p:nvCxnSpPr>
          <p:spPr>
            <a:xfrm>
              <a:off x="152400" y="4419600"/>
              <a:ext cx="1758462" cy="8792"/>
            </a:xfrm>
            <a:prstGeom prst="line">
              <a:avLst/>
            </a:prstGeom>
            <a:ln w="57150"/>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6483531" y="3048000"/>
            <a:ext cx="1981200" cy="2636044"/>
            <a:chOff x="6483531" y="3048000"/>
            <a:chExt cx="1981200" cy="2636044"/>
          </a:xfrm>
        </p:grpSpPr>
        <p:pic>
          <p:nvPicPr>
            <p:cNvPr id="32" name="Picture 5" descr="C:\Users\oanalupu\AppData\Local\Microsoft\Windows\Temporary Internet Files\Content.IE5\CWOCKWXK\pay[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83531" y="3733800"/>
              <a:ext cx="1981200" cy="1950244"/>
            </a:xfrm>
            <a:prstGeom prst="rect">
              <a:avLst/>
            </a:prstGeom>
            <a:noFill/>
            <a:extLst>
              <a:ext uri="{909E8E84-426E-40DD-AFC4-6F175D3DCCD1}">
                <a14:hiddenFill xmlns:a14="http://schemas.microsoft.com/office/drawing/2010/main">
                  <a:solidFill>
                    <a:srgbClr val="FFFFFF"/>
                  </a:solidFill>
                </a14:hiddenFill>
              </a:ext>
            </a:extLst>
          </p:spPr>
        </p:pic>
        <p:sp>
          <p:nvSpPr>
            <p:cNvPr id="33" name="Down Arrow 32"/>
            <p:cNvSpPr/>
            <p:nvPr/>
          </p:nvSpPr>
          <p:spPr>
            <a:xfrm>
              <a:off x="7391400" y="3048000"/>
              <a:ext cx="1524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grpSp>
      <p:sp>
        <p:nvSpPr>
          <p:cNvPr id="2" name="TextBox 1">
            <a:extLst>
              <a:ext uri="{FF2B5EF4-FFF2-40B4-BE49-F238E27FC236}">
                <a16:creationId xmlns="" xmlns:a16="http://schemas.microsoft.com/office/drawing/2014/main" id="{2DB4F4DD-2EF6-4E68-9B47-212B76F09DBA}"/>
              </a:ext>
            </a:extLst>
          </p:cNvPr>
          <p:cNvSpPr txBox="1"/>
          <p:nvPr/>
        </p:nvSpPr>
        <p:spPr>
          <a:xfrm>
            <a:off x="3087097" y="2926081"/>
            <a:ext cx="2399416" cy="369332"/>
          </a:xfrm>
          <a:prstGeom prst="rect">
            <a:avLst/>
          </a:prstGeom>
          <a:noFill/>
        </p:spPr>
        <p:txBody>
          <a:bodyPr wrap="square" rtlCol="0">
            <a:spAutoFit/>
          </a:bodyPr>
          <a:lstStyle/>
          <a:p>
            <a:r>
              <a:rPr lang="ro-RO" dirty="0">
                <a:solidFill>
                  <a:srgbClr val="FF0000"/>
                </a:solidFill>
              </a:rPr>
              <a:t>+ Instrument garantare</a:t>
            </a:r>
          </a:p>
        </p:txBody>
      </p:sp>
    </p:spTree>
    <p:extLst>
      <p:ext uri="{BB962C8B-B14F-4D97-AF65-F5344CB8AC3E}">
        <p14:creationId xmlns:p14="http://schemas.microsoft.com/office/powerpoint/2010/main" val="2487030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2000"/>
                                        <p:tgtEl>
                                          <p:spTgt spid="3076"/>
                                        </p:tgtEl>
                                      </p:cBhvr>
                                    </p:animEffect>
                                    <p:anim calcmode="lin" valueType="num">
                                      <p:cBhvr>
                                        <p:cTn id="8" dur="2000" fill="hold"/>
                                        <p:tgtEl>
                                          <p:spTgt spid="3076"/>
                                        </p:tgtEl>
                                        <p:attrNameLst>
                                          <p:attrName>ppt_w</p:attrName>
                                        </p:attrNameLst>
                                      </p:cBhvr>
                                      <p:tavLst>
                                        <p:tav tm="0" fmla="#ppt_w*sin(2.5*pi*$)">
                                          <p:val>
                                            <p:fltVal val="0"/>
                                          </p:val>
                                        </p:tav>
                                        <p:tav tm="100000">
                                          <p:val>
                                            <p:fltVal val="1"/>
                                          </p:val>
                                        </p:tav>
                                      </p:tavLst>
                                    </p:anim>
                                    <p:anim calcmode="lin" valueType="num">
                                      <p:cBhvr>
                                        <p:cTn id="9" dur="2000" fill="hold"/>
                                        <p:tgtEl>
                                          <p:spTgt spid="307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0"/>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074"/>
                                        </p:tgtEl>
                                        <p:attrNameLst>
                                          <p:attrName>style.visibility</p:attrName>
                                        </p:attrNameLst>
                                      </p:cBhvr>
                                      <p:to>
                                        <p:strVal val="visible"/>
                                      </p:to>
                                    </p:set>
                                    <p:anim calcmode="lin" valueType="num">
                                      <p:cBhvr additive="base">
                                        <p:cTn id="18" dur="500" fill="hold"/>
                                        <p:tgtEl>
                                          <p:spTgt spid="3074"/>
                                        </p:tgtEl>
                                        <p:attrNameLst>
                                          <p:attrName>ppt_x</p:attrName>
                                        </p:attrNameLst>
                                      </p:cBhvr>
                                      <p:tavLst>
                                        <p:tav tm="0">
                                          <p:val>
                                            <p:strVal val="#ppt_x"/>
                                          </p:val>
                                        </p:tav>
                                        <p:tav tm="100000">
                                          <p:val>
                                            <p:strVal val="#ppt_x"/>
                                          </p:val>
                                        </p:tav>
                                      </p:tavLst>
                                    </p:anim>
                                    <p:anim calcmode="lin" valueType="num">
                                      <p:cBhvr additive="base">
                                        <p:cTn id="19"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07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down)">
                                      <p:cBhvr>
                                        <p:cTn id="37" dur="500"/>
                                        <p:tgtEl>
                                          <p:spTgt spid="31"/>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circle(in)">
                                      <p:cBhvr>
                                        <p:cTn id="42" dur="20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3082"/>
                                        </p:tgtEl>
                                        <p:attrNameLst>
                                          <p:attrName>style.visibility</p:attrName>
                                        </p:attrNameLst>
                                      </p:cBhvr>
                                      <p:to>
                                        <p:strVal val="visible"/>
                                      </p:to>
                                    </p:set>
                                    <p:anim calcmode="lin" valueType="num">
                                      <p:cBhvr>
                                        <p:cTn id="54" dur="500" fill="hold"/>
                                        <p:tgtEl>
                                          <p:spTgt spid="3082"/>
                                        </p:tgtEl>
                                        <p:attrNameLst>
                                          <p:attrName>ppt_w</p:attrName>
                                        </p:attrNameLst>
                                      </p:cBhvr>
                                      <p:tavLst>
                                        <p:tav tm="0">
                                          <p:val>
                                            <p:fltVal val="0"/>
                                          </p:val>
                                        </p:tav>
                                        <p:tav tm="100000">
                                          <p:val>
                                            <p:strVal val="#ppt_w"/>
                                          </p:val>
                                        </p:tav>
                                      </p:tavLst>
                                    </p:anim>
                                    <p:anim calcmode="lin" valueType="num">
                                      <p:cBhvr>
                                        <p:cTn id="55" dur="500" fill="hold"/>
                                        <p:tgtEl>
                                          <p:spTgt spid="3082"/>
                                        </p:tgtEl>
                                        <p:attrNameLst>
                                          <p:attrName>ppt_h</p:attrName>
                                        </p:attrNameLst>
                                      </p:cBhvr>
                                      <p:tavLst>
                                        <p:tav tm="0">
                                          <p:val>
                                            <p:fltVal val="0"/>
                                          </p:val>
                                        </p:tav>
                                        <p:tav tm="100000">
                                          <p:val>
                                            <p:strVal val="#ppt_h"/>
                                          </p:val>
                                        </p:tav>
                                      </p:tavLst>
                                    </p:anim>
                                    <p:animEffect transition="in" filter="fade">
                                      <p:cBhvr>
                                        <p:cTn id="56" dur="500"/>
                                        <p:tgtEl>
                                          <p:spTgt spid="3082"/>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1000"/>
                                        <p:tgtEl>
                                          <p:spTgt spid="22"/>
                                        </p:tgtEl>
                                      </p:cBhvr>
                                    </p:animEffect>
                                    <p:anim calcmode="lin" valueType="num">
                                      <p:cBhvr>
                                        <p:cTn id="62" dur="1000" fill="hold"/>
                                        <p:tgtEl>
                                          <p:spTgt spid="22"/>
                                        </p:tgtEl>
                                        <p:attrNameLst>
                                          <p:attrName>ppt_x</p:attrName>
                                        </p:attrNameLst>
                                      </p:cBhvr>
                                      <p:tavLst>
                                        <p:tav tm="0">
                                          <p:val>
                                            <p:strVal val="#ppt_x"/>
                                          </p:val>
                                        </p:tav>
                                        <p:tav tm="100000">
                                          <p:val>
                                            <p:strVal val="#ppt_x"/>
                                          </p:val>
                                        </p:tav>
                                      </p:tavLst>
                                    </p:anim>
                                    <p:anim calcmode="lin" valueType="num">
                                      <p:cBhvr>
                                        <p:cTn id="6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1000"/>
                                        <p:tgtEl>
                                          <p:spTgt spid="16"/>
                                        </p:tgtEl>
                                      </p:cBhvr>
                                    </p:animEffect>
                                    <p:anim calcmode="lin" valueType="num">
                                      <p:cBhvr>
                                        <p:cTn id="69" dur="1000" fill="hold"/>
                                        <p:tgtEl>
                                          <p:spTgt spid="16"/>
                                        </p:tgtEl>
                                        <p:attrNameLst>
                                          <p:attrName>ppt_x</p:attrName>
                                        </p:attrNameLst>
                                      </p:cBhvr>
                                      <p:tavLst>
                                        <p:tav tm="0">
                                          <p:val>
                                            <p:strVal val="#ppt_x"/>
                                          </p:val>
                                        </p:tav>
                                        <p:tav tm="100000">
                                          <p:val>
                                            <p:strVal val="#ppt_x"/>
                                          </p:val>
                                        </p:tav>
                                      </p:tavLst>
                                    </p:anim>
                                    <p:anim calcmode="lin" valueType="num">
                                      <p:cBhvr>
                                        <p:cTn id="7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animBg="1"/>
      <p:bldP spid="11"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C:\Users\oanalupu\AppData\Local\Microsoft\Windows\Temporary Internet Files\Content.IE5\JTT01V17\shutterstock_14024902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800" y="2340084"/>
            <a:ext cx="2498361" cy="1981200"/>
          </a:xfrm>
          <a:prstGeom prst="rect">
            <a:avLst/>
          </a:prstGeom>
          <a:noFill/>
          <a:extLst>
            <a:ext uri="{909E8E84-426E-40DD-AFC4-6F175D3DCCD1}">
              <a14:hiddenFill xmlns:a14="http://schemas.microsoft.com/office/drawing/2010/main">
                <a:solidFill>
                  <a:srgbClr val="FFFFFF"/>
                </a:solidFill>
              </a14:hiddenFill>
            </a:ext>
          </a:extLst>
        </p:spPr>
      </p:pic>
      <p:sp>
        <p:nvSpPr>
          <p:cNvPr id="4" name="object 4"/>
          <p:cNvSpPr txBox="1"/>
          <p:nvPr/>
        </p:nvSpPr>
        <p:spPr>
          <a:xfrm>
            <a:off x="304800" y="2679335"/>
            <a:ext cx="8686800" cy="767518"/>
          </a:xfrm>
          <a:prstGeom prst="rect">
            <a:avLst/>
          </a:prstGeom>
        </p:spPr>
        <p:txBody>
          <a:bodyPr vert="horz" wrap="square" lIns="0" tIns="0" rIns="0" bIns="0" rtlCol="0">
            <a:spAutoFit/>
          </a:bodyPr>
          <a:lstStyle/>
          <a:p>
            <a:pPr marR="784225" algn="just">
              <a:lnSpc>
                <a:spcPct val="108500"/>
              </a:lnSpc>
              <a:spcBef>
                <a:spcPts val="1200"/>
              </a:spcBef>
              <a:tabLst>
                <a:tab pos="355600" algn="l"/>
              </a:tabLst>
            </a:pPr>
            <a:endParaRPr lang="ro-RO" sz="1900" b="1" dirty="0">
              <a:solidFill>
                <a:srgbClr val="0070C0"/>
              </a:solidFill>
              <a:effectLst>
                <a:outerShdw blurRad="38100" dist="38100" dir="2700000" algn="tl">
                  <a:srgbClr val="000000">
                    <a:alpha val="43137"/>
                  </a:srgbClr>
                </a:outerShdw>
              </a:effectLst>
              <a:latin typeface="Trebuchet MS"/>
              <a:cs typeface="Trebuchet MS"/>
            </a:endParaRPr>
          </a:p>
          <a:p>
            <a:pPr marR="784225" algn="just">
              <a:lnSpc>
                <a:spcPct val="108500"/>
              </a:lnSpc>
              <a:spcBef>
                <a:spcPts val="1200"/>
              </a:spcBef>
              <a:tabLst>
                <a:tab pos="355600" algn="l"/>
              </a:tabLst>
            </a:pPr>
            <a:endParaRPr lang="ro-RO" sz="1900" b="1" dirty="0">
              <a:solidFill>
                <a:srgbClr val="0070C0"/>
              </a:solidFill>
              <a:effectLst>
                <a:outerShdw blurRad="38100" dist="38100" dir="2700000" algn="tl">
                  <a:srgbClr val="000000">
                    <a:alpha val="43137"/>
                  </a:srgbClr>
                </a:outerShdw>
              </a:effectLst>
              <a:latin typeface="Trebuchet MS"/>
              <a:cs typeface="Trebuchet MS"/>
            </a:endParaRPr>
          </a:p>
        </p:txBody>
      </p:sp>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246" y="1934931"/>
            <a:ext cx="1752600" cy="2386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ight Arrow 4"/>
          <p:cNvSpPr/>
          <p:nvPr/>
        </p:nvSpPr>
        <p:spPr>
          <a:xfrm>
            <a:off x="2207456" y="2914016"/>
            <a:ext cx="990600" cy="234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6" name="TextBox 5"/>
          <p:cNvSpPr txBox="1"/>
          <p:nvPr/>
        </p:nvSpPr>
        <p:spPr>
          <a:xfrm>
            <a:off x="2139905" y="1965800"/>
            <a:ext cx="1143000" cy="646331"/>
          </a:xfrm>
          <a:prstGeom prst="rect">
            <a:avLst/>
          </a:prstGeom>
          <a:noFill/>
        </p:spPr>
        <p:txBody>
          <a:bodyPr wrap="square" rtlCol="0">
            <a:spAutoFit/>
          </a:bodyPr>
          <a:lstStyle/>
          <a:p>
            <a:pPr algn="ctr"/>
            <a:r>
              <a:rPr lang="ro-RO" dirty="0"/>
              <a:t>Tranșe </a:t>
            </a:r>
            <a:r>
              <a:rPr lang="ro-RO" dirty="0" smtClean="0"/>
              <a:t>ulterioare</a:t>
            </a:r>
          </a:p>
        </p:txBody>
      </p:sp>
      <p:sp>
        <p:nvSpPr>
          <p:cNvPr id="8" name="TextBox 7"/>
          <p:cNvSpPr txBox="1"/>
          <p:nvPr/>
        </p:nvSpPr>
        <p:spPr>
          <a:xfrm>
            <a:off x="4981862" y="1688801"/>
            <a:ext cx="4315349" cy="923330"/>
          </a:xfrm>
          <a:prstGeom prst="rect">
            <a:avLst/>
          </a:prstGeom>
          <a:noFill/>
        </p:spPr>
        <p:txBody>
          <a:bodyPr wrap="none" rtlCol="0">
            <a:spAutoFit/>
          </a:bodyPr>
          <a:lstStyle/>
          <a:p>
            <a:r>
              <a:rPr lang="ro-RO" dirty="0"/>
              <a:t>AM virează </a:t>
            </a:r>
            <a:r>
              <a:rPr lang="ro-RO" b="1" dirty="0">
                <a:solidFill>
                  <a:srgbClr val="FF0000"/>
                </a:solidFill>
              </a:rPr>
              <a:t>diferența dintre suma solicitată </a:t>
            </a:r>
          </a:p>
          <a:p>
            <a:r>
              <a:rPr lang="ro-RO" b="1" dirty="0">
                <a:solidFill>
                  <a:srgbClr val="FF0000"/>
                </a:solidFill>
              </a:rPr>
              <a:t>și sold</a:t>
            </a:r>
            <a:r>
              <a:rPr lang="ro-RO" dirty="0"/>
              <a:t> (sume necheltuite) în contul</a:t>
            </a:r>
          </a:p>
          <a:p>
            <a:r>
              <a:rPr lang="ro-RO" dirty="0"/>
              <a:t>Special</a:t>
            </a:r>
          </a:p>
        </p:txBody>
      </p:sp>
      <p:sp>
        <p:nvSpPr>
          <p:cNvPr id="15" name="Right Arrow 14"/>
          <p:cNvSpPr/>
          <p:nvPr/>
        </p:nvSpPr>
        <p:spPr>
          <a:xfrm>
            <a:off x="5202113" y="2813882"/>
            <a:ext cx="990600" cy="234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pic>
        <p:nvPicPr>
          <p:cNvPr id="3082" name="Picture 10" descr="Repor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2905" y="3823918"/>
            <a:ext cx="1739990" cy="1779004"/>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6317" y="698134"/>
            <a:ext cx="160020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Plus 6"/>
          <p:cNvSpPr/>
          <p:nvPr/>
        </p:nvSpPr>
        <p:spPr>
          <a:xfrm>
            <a:off x="3886200" y="2841259"/>
            <a:ext cx="533400" cy="573699"/>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9" name="TextBox 8"/>
          <p:cNvSpPr txBox="1"/>
          <p:nvPr/>
        </p:nvSpPr>
        <p:spPr>
          <a:xfrm>
            <a:off x="2943966" y="3262497"/>
            <a:ext cx="2593714" cy="646331"/>
          </a:xfrm>
          <a:prstGeom prst="rect">
            <a:avLst/>
          </a:prstGeom>
          <a:noFill/>
        </p:spPr>
        <p:txBody>
          <a:bodyPr wrap="square" rtlCol="0">
            <a:spAutoFit/>
          </a:bodyPr>
          <a:lstStyle/>
          <a:p>
            <a:r>
              <a:rPr lang="ro-RO" dirty="0"/>
              <a:t>A fost depusă CR pentru </a:t>
            </a:r>
            <a:r>
              <a:rPr lang="ro-RO" dirty="0" err="1"/>
              <a:t>prefinanțarea</a:t>
            </a:r>
            <a:r>
              <a:rPr lang="ro-RO" dirty="0"/>
              <a:t> anterioară</a:t>
            </a:r>
          </a:p>
        </p:txBody>
      </p:sp>
      <p:sp>
        <p:nvSpPr>
          <p:cNvPr id="14" name="TextBox 13">
            <a:extLst>
              <a:ext uri="{FF2B5EF4-FFF2-40B4-BE49-F238E27FC236}">
                <a16:creationId xmlns="" xmlns:a16="http://schemas.microsoft.com/office/drawing/2014/main" id="{842F5B5E-0422-4371-A8E1-E7DD1638864F}"/>
              </a:ext>
            </a:extLst>
          </p:cNvPr>
          <p:cNvSpPr txBox="1"/>
          <p:nvPr/>
        </p:nvSpPr>
        <p:spPr>
          <a:xfrm>
            <a:off x="2918566" y="5759498"/>
            <a:ext cx="2399416" cy="369332"/>
          </a:xfrm>
          <a:prstGeom prst="rect">
            <a:avLst/>
          </a:prstGeom>
          <a:noFill/>
        </p:spPr>
        <p:txBody>
          <a:bodyPr wrap="square" rtlCol="0">
            <a:spAutoFit/>
          </a:bodyPr>
          <a:lstStyle/>
          <a:p>
            <a:r>
              <a:rPr lang="ro-RO" dirty="0">
                <a:solidFill>
                  <a:srgbClr val="FF0000"/>
                </a:solidFill>
              </a:rPr>
              <a:t>+ Instrument garantare</a:t>
            </a:r>
          </a:p>
        </p:txBody>
      </p:sp>
      <p:sp>
        <p:nvSpPr>
          <p:cNvPr id="10" name="Title 9">
            <a:extLst>
              <a:ext uri="{FF2B5EF4-FFF2-40B4-BE49-F238E27FC236}">
                <a16:creationId xmlns="" xmlns:a16="http://schemas.microsoft.com/office/drawing/2014/main" id="{3DEE0772-BC29-4D97-BD69-14CB446E930F}"/>
              </a:ext>
            </a:extLst>
          </p:cNvPr>
          <p:cNvSpPr>
            <a:spLocks noGrp="1"/>
          </p:cNvSpPr>
          <p:nvPr>
            <p:ph type="title"/>
          </p:nvPr>
        </p:nvSpPr>
        <p:spPr/>
        <p:txBody>
          <a:bodyPr/>
          <a:lstStyle/>
          <a:p>
            <a:endParaRPr lang="ro-RO"/>
          </a:p>
        </p:txBody>
      </p:sp>
    </p:spTree>
    <p:extLst>
      <p:ext uri="{BB962C8B-B14F-4D97-AF65-F5344CB8AC3E}">
        <p14:creationId xmlns:p14="http://schemas.microsoft.com/office/powerpoint/2010/main" val="2478845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303" y="256646"/>
            <a:ext cx="8051393" cy="276999"/>
          </a:xfrm>
        </p:spPr>
        <p:txBody>
          <a:bodyPr/>
          <a:lstStyle/>
          <a:p>
            <a:r>
              <a:rPr lang="ro-RO" sz="1800" dirty="0">
                <a:solidFill>
                  <a:srgbClr val="0070C0"/>
                </a:solidFill>
                <a:effectLst>
                  <a:outerShdw blurRad="38100" dist="38100" dir="2700000" algn="tl">
                    <a:srgbClr val="000000">
                      <a:alpha val="43137"/>
                    </a:srgbClr>
                  </a:outerShdw>
                </a:effectLst>
              </a:rPr>
              <a:t>CERERI DE PREFINANȚARE</a:t>
            </a:r>
            <a:endParaRPr lang="ro-RO" dirty="0"/>
          </a:p>
        </p:txBody>
      </p:sp>
      <p:sp>
        <p:nvSpPr>
          <p:cNvPr id="4" name="TextBox 3"/>
          <p:cNvSpPr txBox="1"/>
          <p:nvPr/>
        </p:nvSpPr>
        <p:spPr>
          <a:xfrm>
            <a:off x="304800" y="1066800"/>
            <a:ext cx="8382000" cy="5447645"/>
          </a:xfrm>
          <a:prstGeom prst="rect">
            <a:avLst/>
          </a:prstGeom>
          <a:noFill/>
        </p:spPr>
        <p:txBody>
          <a:bodyPr wrap="square" rtlCol="0">
            <a:spAutoFit/>
          </a:bodyPr>
          <a:lstStyle/>
          <a:p>
            <a:r>
              <a:rPr lang="ro-RO" sz="2000" dirty="0"/>
              <a:t>Exemplu: </a:t>
            </a:r>
          </a:p>
          <a:p>
            <a:r>
              <a:rPr lang="ro-RO" sz="2000" dirty="0"/>
              <a:t>Cheltuielile care vor fi efectuate în următoarele 2/3 luni = </a:t>
            </a:r>
            <a:r>
              <a:rPr lang="ro-RO" sz="2000" dirty="0" smtClean="0"/>
              <a:t>1.000.000 </a:t>
            </a:r>
            <a:r>
              <a:rPr lang="ro-RO" sz="2000" dirty="0"/>
              <a:t>lei. </a:t>
            </a:r>
          </a:p>
          <a:p>
            <a:r>
              <a:rPr lang="ro-RO" sz="2000" dirty="0"/>
              <a:t>Contribuția proprie în proiect = 20%</a:t>
            </a:r>
          </a:p>
          <a:p>
            <a:endParaRPr lang="ro-RO" sz="2000" i="1" dirty="0"/>
          </a:p>
          <a:p>
            <a:r>
              <a:rPr lang="ro-RO" sz="2000" i="1" dirty="0"/>
              <a:t>Fac Cerere de </a:t>
            </a:r>
            <a:r>
              <a:rPr lang="ro-RO" sz="2000" i="1" dirty="0" err="1"/>
              <a:t>prefinanțare</a:t>
            </a:r>
            <a:r>
              <a:rPr lang="ro-RO" sz="2000" i="1" dirty="0"/>
              <a:t> în sumă de 800.000 lei</a:t>
            </a:r>
          </a:p>
          <a:p>
            <a:r>
              <a:rPr lang="ro-RO" sz="2000" i="1" dirty="0"/>
              <a:t>Primesc </a:t>
            </a:r>
            <a:r>
              <a:rPr lang="ro-RO" sz="2000" b="1" i="1" dirty="0"/>
              <a:t>facturi de 900.000 lei</a:t>
            </a:r>
          </a:p>
          <a:p>
            <a:r>
              <a:rPr lang="ro-RO" sz="2000" i="1" dirty="0"/>
              <a:t>- 720.000 lei (80%) îi plătesc din contul special (din </a:t>
            </a:r>
            <a:r>
              <a:rPr lang="ro-RO" sz="2000" i="1" dirty="0" err="1"/>
              <a:t>prefinanțare</a:t>
            </a:r>
            <a:r>
              <a:rPr lang="ro-RO" sz="2000" i="1" dirty="0"/>
              <a:t>) </a:t>
            </a:r>
          </a:p>
          <a:p>
            <a:r>
              <a:rPr lang="ro-RO" sz="2000" i="1" dirty="0">
                <a:solidFill>
                  <a:srgbClr val="0070C0"/>
                </a:solidFill>
              </a:rPr>
              <a:t>ATENȚIE!    80.000 lei = sold</a:t>
            </a:r>
          </a:p>
          <a:p>
            <a:r>
              <a:rPr lang="ro-RO" sz="2000" i="1" dirty="0"/>
              <a:t>-   180.000 lei (  20%) îi plătesc din fondurile proprii</a:t>
            </a:r>
          </a:p>
          <a:p>
            <a:r>
              <a:rPr lang="ro-RO" sz="2000" i="1" dirty="0"/>
              <a:t>Fac </a:t>
            </a:r>
            <a:r>
              <a:rPr lang="ro-RO" sz="2000" b="1" i="1" dirty="0"/>
              <a:t>Cerere de rambursare pentru 900.000 lei</a:t>
            </a:r>
          </a:p>
          <a:p>
            <a:endParaRPr lang="ro-RO" sz="2000" i="1" dirty="0"/>
          </a:p>
          <a:p>
            <a:r>
              <a:rPr lang="ro-RO" sz="2000" i="1" dirty="0"/>
              <a:t>Estimez cheltuieli în următoarele 3 luni de 1 mil. lei          Fac Cererea 2 de </a:t>
            </a:r>
            <a:r>
              <a:rPr lang="ro-RO" sz="2000" i="1" dirty="0" err="1"/>
              <a:t>Prefinanțare</a:t>
            </a:r>
            <a:r>
              <a:rPr lang="ro-RO" sz="2000" i="1" dirty="0"/>
              <a:t> de  880.000 lei (800.000 cât am nevoie + 80.000 lei pe care nu i-am cheltuit)         AM plătește </a:t>
            </a:r>
            <a:r>
              <a:rPr lang="ro-RO" sz="2000" i="1" dirty="0" err="1"/>
              <a:t>Prefinanțare</a:t>
            </a:r>
            <a:r>
              <a:rPr lang="ro-RO" sz="2000" i="1" dirty="0"/>
              <a:t> 2 în sumă de 800.000 lei</a:t>
            </a:r>
          </a:p>
          <a:p>
            <a:r>
              <a:rPr lang="ro-RO" sz="2000" i="1" dirty="0"/>
              <a:t> </a:t>
            </a:r>
          </a:p>
          <a:p>
            <a:r>
              <a:rPr lang="ro-RO" sz="1600" b="1" i="1" dirty="0">
                <a:solidFill>
                  <a:srgbClr val="0070C0"/>
                </a:solidFill>
              </a:rPr>
              <a:t>Atenție PI 2.2. – în funcție de tipul cheltuielilor, calculul trebuie să țină seama de procentul diferit de cofinanțare a beneficiarului la ajutorul de </a:t>
            </a:r>
            <a:r>
              <a:rPr lang="ro-RO" sz="1600" b="1" i="1" dirty="0" err="1">
                <a:solidFill>
                  <a:srgbClr val="0070C0"/>
                </a:solidFill>
              </a:rPr>
              <a:t>minimis</a:t>
            </a:r>
            <a:r>
              <a:rPr lang="ro-RO" sz="1600" b="1" i="1" dirty="0">
                <a:solidFill>
                  <a:srgbClr val="0070C0"/>
                </a:solidFill>
              </a:rPr>
              <a:t>/ ajutorul de stat</a:t>
            </a:r>
          </a:p>
          <a:p>
            <a:endParaRPr lang="ro-RO" i="1" dirty="0"/>
          </a:p>
        </p:txBody>
      </p:sp>
      <p:sp>
        <p:nvSpPr>
          <p:cNvPr id="5" name="Right Arrow 4"/>
          <p:cNvSpPr/>
          <p:nvPr/>
        </p:nvSpPr>
        <p:spPr>
          <a:xfrm>
            <a:off x="5676900" y="4572000"/>
            <a:ext cx="3810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6" name="Right Arrow 5"/>
          <p:cNvSpPr/>
          <p:nvPr/>
        </p:nvSpPr>
        <p:spPr>
          <a:xfrm>
            <a:off x="1295400" y="5105400"/>
            <a:ext cx="3810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Tree>
    <p:extLst>
      <p:ext uri="{BB962C8B-B14F-4D97-AF65-F5344CB8AC3E}">
        <p14:creationId xmlns:p14="http://schemas.microsoft.com/office/powerpoint/2010/main" val="3270274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303" y="256646"/>
            <a:ext cx="8051393" cy="276999"/>
          </a:xfrm>
        </p:spPr>
        <p:txBody>
          <a:bodyPr/>
          <a:lstStyle/>
          <a:p>
            <a:r>
              <a:rPr lang="ro-RO" sz="1800" dirty="0">
                <a:solidFill>
                  <a:srgbClr val="0070C0"/>
                </a:solidFill>
                <a:effectLst>
                  <a:outerShdw blurRad="38100" dist="38100" dir="2700000" algn="tl">
                    <a:srgbClr val="000000">
                      <a:alpha val="43137"/>
                    </a:srgbClr>
                  </a:outerShdw>
                </a:effectLst>
              </a:rPr>
              <a:t>CERERI DE PREFINANȚARE</a:t>
            </a:r>
            <a:endParaRPr lang="ro-RO" dirty="0"/>
          </a:p>
        </p:txBody>
      </p:sp>
      <p:sp>
        <p:nvSpPr>
          <p:cNvPr id="3" name="Text Placeholder 2"/>
          <p:cNvSpPr>
            <a:spLocks noGrp="1"/>
          </p:cNvSpPr>
          <p:nvPr>
            <p:ph type="body" idx="1"/>
          </p:nvPr>
        </p:nvSpPr>
        <p:spPr>
          <a:xfrm>
            <a:off x="535940" y="609601"/>
            <a:ext cx="8072119" cy="4539704"/>
          </a:xfrm>
        </p:spPr>
        <p:txBody>
          <a:bodyPr/>
          <a:lstStyle/>
          <a:p>
            <a:pPr>
              <a:spcBef>
                <a:spcPts val="600"/>
              </a:spcBef>
            </a:pPr>
            <a:r>
              <a:rPr lang="ro-RO" dirty="0"/>
              <a:t> - Estimați cât mai realist cheltuielile pentru care solicitați </a:t>
            </a:r>
            <a:r>
              <a:rPr lang="ro-RO" dirty="0" err="1"/>
              <a:t>prefinanțare</a:t>
            </a:r>
            <a:r>
              <a:rPr lang="ro-RO" dirty="0"/>
              <a:t>,</a:t>
            </a:r>
          </a:p>
          <a:p>
            <a:pPr>
              <a:spcBef>
                <a:spcPts val="600"/>
              </a:spcBef>
            </a:pPr>
            <a:endParaRPr lang="ro-RO" sz="1000" dirty="0"/>
          </a:p>
          <a:p>
            <a:pPr marL="342900" indent="-342900">
              <a:spcBef>
                <a:spcPts val="600"/>
              </a:spcBef>
              <a:buFontTx/>
              <a:buChar char="-"/>
            </a:pPr>
            <a:r>
              <a:rPr lang="ro-RO" dirty="0"/>
              <a:t>Dobânda netă acumulată în contul de </a:t>
            </a:r>
            <a:r>
              <a:rPr lang="ro-RO" dirty="0" err="1"/>
              <a:t>prefinanțare</a:t>
            </a:r>
            <a:r>
              <a:rPr lang="ro-RO" dirty="0"/>
              <a:t> se restituie AM cel târziu înaintea depunerii ultimei cereri de rambursare</a:t>
            </a:r>
          </a:p>
          <a:p>
            <a:pPr marL="342900" indent="-342900">
              <a:spcBef>
                <a:spcPts val="600"/>
              </a:spcBef>
              <a:buFontTx/>
              <a:buChar char="-"/>
            </a:pPr>
            <a:endParaRPr lang="ro-RO" sz="1000" dirty="0"/>
          </a:p>
          <a:p>
            <a:pPr marL="342900" indent="-342900">
              <a:spcBef>
                <a:spcPts val="600"/>
              </a:spcBef>
              <a:buFontTx/>
              <a:buChar char="-"/>
            </a:pPr>
            <a:r>
              <a:rPr lang="ro-RO" dirty="0">
                <a:solidFill>
                  <a:srgbClr val="FF0000"/>
                </a:solidFill>
              </a:rPr>
              <a:t>ATENȚIE ! Cererea de rambursare aferentă </a:t>
            </a:r>
            <a:r>
              <a:rPr lang="ro-RO" dirty="0" err="1">
                <a:solidFill>
                  <a:srgbClr val="FF0000"/>
                </a:solidFill>
              </a:rPr>
              <a:t>prefinanțării</a:t>
            </a:r>
            <a:r>
              <a:rPr lang="ro-RO" dirty="0">
                <a:solidFill>
                  <a:srgbClr val="FF0000"/>
                </a:solidFill>
              </a:rPr>
              <a:t> trebuie să reflecte și cheltuirea contribuției proprii, altfel va fi respinsă.</a:t>
            </a:r>
          </a:p>
          <a:p>
            <a:pPr marL="342900" indent="-342900">
              <a:spcBef>
                <a:spcPts val="600"/>
              </a:spcBef>
              <a:buFontTx/>
              <a:buChar char="-"/>
            </a:pPr>
            <a:endParaRPr lang="ro-RO" sz="1000" dirty="0">
              <a:solidFill>
                <a:srgbClr val="FF0000"/>
              </a:solidFill>
            </a:endParaRPr>
          </a:p>
          <a:p>
            <a:pPr marL="342900" indent="-342900">
              <a:spcBef>
                <a:spcPts val="600"/>
              </a:spcBef>
              <a:buFontTx/>
              <a:buChar char="-"/>
            </a:pPr>
            <a:r>
              <a:rPr lang="ro-RO" dirty="0"/>
              <a:t>Dacă se deschide cont de </a:t>
            </a:r>
            <a:r>
              <a:rPr lang="ro-RO" dirty="0" err="1"/>
              <a:t>prefinanțare</a:t>
            </a:r>
            <a:r>
              <a:rPr lang="ro-RO" dirty="0"/>
              <a:t> la Trezorerie și sunt facturi care nu pot fi plătite din acel cont (plăți externe) se pot face transferuri în conturi bancare, </a:t>
            </a:r>
            <a:r>
              <a:rPr lang="ro-RO" dirty="0">
                <a:solidFill>
                  <a:srgbClr val="FF0000"/>
                </a:solidFill>
              </a:rPr>
              <a:t>dar cheltuiala din contul bancar trebuie efectuată în max. 3 zile lucrătoare</a:t>
            </a:r>
            <a:endParaRPr lang="ro-RO" dirty="0"/>
          </a:p>
          <a:p>
            <a:pPr>
              <a:spcBef>
                <a:spcPts val="600"/>
              </a:spcBef>
            </a:pPr>
            <a:endParaRPr lang="ro-RO" dirty="0">
              <a:solidFill>
                <a:srgbClr val="FF0000"/>
              </a:solidFill>
            </a:endParaRPr>
          </a:p>
        </p:txBody>
      </p:sp>
    </p:spTree>
    <p:extLst>
      <p:ext uri="{BB962C8B-B14F-4D97-AF65-F5344CB8AC3E}">
        <p14:creationId xmlns:p14="http://schemas.microsoft.com/office/powerpoint/2010/main" val="3061997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6303" y="256646"/>
            <a:ext cx="8051393" cy="384721"/>
          </a:xfrm>
          <a:prstGeom prst="rect">
            <a:avLst/>
          </a:prstGeom>
        </p:spPr>
        <p:txBody>
          <a:bodyPr vert="horz" wrap="square" lIns="0" tIns="0" rIns="0" bIns="0" rtlCol="0">
            <a:spAutoFit/>
          </a:bodyPr>
          <a:lstStyle/>
          <a:p>
            <a:pPr marL="12700"/>
            <a:r>
              <a:rPr lang="ro-RO" sz="2500" dirty="0">
                <a:solidFill>
                  <a:schemeClr val="tx2">
                    <a:lumMod val="75000"/>
                  </a:schemeClr>
                </a:solidFill>
                <a:effectLst>
                  <a:outerShdw blurRad="38100" dist="38100" dir="2700000" algn="tl">
                    <a:srgbClr val="000000">
                      <a:alpha val="43137"/>
                    </a:srgbClr>
                  </a:outerShdw>
                </a:effectLst>
              </a:rPr>
              <a:t>Mecanisme de decontare  și plată – tipuri de cereri</a:t>
            </a:r>
            <a:endParaRPr sz="2500" dirty="0">
              <a:solidFill>
                <a:schemeClr val="tx2">
                  <a:lumMod val="75000"/>
                </a:schemeClr>
              </a:solidFill>
            </a:endParaRPr>
          </a:p>
        </p:txBody>
      </p:sp>
      <p:sp>
        <p:nvSpPr>
          <p:cNvPr id="4" name="object 4"/>
          <p:cNvSpPr txBox="1"/>
          <p:nvPr/>
        </p:nvSpPr>
        <p:spPr>
          <a:xfrm>
            <a:off x="546303" y="641367"/>
            <a:ext cx="8455660" cy="6080511"/>
          </a:xfrm>
          <a:prstGeom prst="rect">
            <a:avLst/>
          </a:prstGeom>
        </p:spPr>
        <p:txBody>
          <a:bodyPr vert="horz" wrap="square" lIns="0" tIns="0" rIns="0" bIns="0" rtlCol="0">
            <a:spAutoFit/>
          </a:bodyPr>
          <a:lstStyle/>
          <a:p>
            <a:pPr marL="457200" marR="784225" indent="-457200" algn="just">
              <a:lnSpc>
                <a:spcPct val="108500"/>
              </a:lnSpc>
              <a:spcBef>
                <a:spcPts val="1200"/>
              </a:spcBef>
              <a:buFont typeface="+mj-lt"/>
              <a:buAutoNum type="arabicPeriod" startAt="2"/>
              <a:tabLst>
                <a:tab pos="355600" algn="l"/>
              </a:tabLst>
            </a:pPr>
            <a:r>
              <a:rPr lang="ro-RO" sz="1900" b="1" dirty="0">
                <a:solidFill>
                  <a:srgbClr val="0070C0"/>
                </a:solidFill>
                <a:effectLst>
                  <a:outerShdw blurRad="38100" dist="38100" dir="2700000" algn="tl">
                    <a:srgbClr val="000000">
                      <a:alpha val="43137"/>
                    </a:srgbClr>
                  </a:outerShdw>
                </a:effectLst>
                <a:latin typeface="Trebuchet MS"/>
                <a:cs typeface="Trebuchet MS"/>
              </a:rPr>
              <a:t>CERERI DE PLATĂ însoțite de cereri de rambursare</a:t>
            </a:r>
            <a:r>
              <a:rPr lang="ro-RO" sz="1900" b="1" dirty="0">
                <a:effectLst>
                  <a:outerShdw blurRad="38100" dist="38100" dir="2700000" algn="tl">
                    <a:srgbClr val="000000">
                      <a:alpha val="43137"/>
                    </a:srgbClr>
                  </a:outerShdw>
                </a:effectLst>
                <a:latin typeface="Trebuchet MS"/>
                <a:cs typeface="Trebuchet MS"/>
              </a:rPr>
              <a:t> </a:t>
            </a:r>
          </a:p>
          <a:p>
            <a:pPr marL="800100" marR="784225" lvl="1" indent="-342900" algn="just">
              <a:buFont typeface="Courier New" pitchFamily="49" charset="0"/>
              <a:buChar char="o"/>
              <a:tabLst>
                <a:tab pos="355600" algn="l"/>
              </a:tabLst>
            </a:pPr>
            <a:r>
              <a:rPr lang="ro-RO" sz="1900" dirty="0">
                <a:latin typeface="Trebuchet MS"/>
                <a:cs typeface="Trebuchet MS"/>
              </a:rPr>
              <a:t>Cererile de plată includ cheltuieli pentru care au fost emise facturi, dar nu </a:t>
            </a:r>
            <a:r>
              <a:rPr lang="ro-RO" sz="1900" dirty="0" smtClean="0">
                <a:solidFill>
                  <a:srgbClr val="FF0000"/>
                </a:solidFill>
                <a:latin typeface="Trebuchet MS"/>
                <a:cs typeface="Trebuchet MS"/>
              </a:rPr>
              <a:t>a </a:t>
            </a:r>
            <a:r>
              <a:rPr lang="ro-RO" sz="1900" dirty="0">
                <a:solidFill>
                  <a:srgbClr val="FF0000"/>
                </a:solidFill>
                <a:latin typeface="Trebuchet MS"/>
                <a:cs typeface="Trebuchet MS"/>
              </a:rPr>
              <a:t>fost </a:t>
            </a:r>
            <a:r>
              <a:rPr lang="ro-RO" sz="1900" dirty="0" smtClean="0">
                <a:solidFill>
                  <a:srgbClr val="FF0000"/>
                </a:solidFill>
                <a:latin typeface="Trebuchet MS"/>
                <a:cs typeface="Trebuchet MS"/>
              </a:rPr>
              <a:t>plătită decât contribuția proprie</a:t>
            </a:r>
            <a:r>
              <a:rPr lang="ro-RO" sz="1900" dirty="0" smtClean="0">
                <a:latin typeface="Trebuchet MS"/>
                <a:cs typeface="Trebuchet MS"/>
              </a:rPr>
              <a:t>. </a:t>
            </a:r>
            <a:r>
              <a:rPr lang="ro-RO" sz="1900" dirty="0">
                <a:latin typeface="Trebuchet MS"/>
                <a:cs typeface="Trebuchet MS"/>
              </a:rPr>
              <a:t>Nu mai există termen limită de depunere a cererii de plată de la data emiterii facturilor.</a:t>
            </a:r>
          </a:p>
          <a:p>
            <a:pPr marL="800100" marR="784225" lvl="1" indent="-342900" algn="just">
              <a:buFont typeface="Courier New" pitchFamily="49" charset="0"/>
              <a:buChar char="o"/>
              <a:tabLst>
                <a:tab pos="355600" algn="l"/>
              </a:tabLst>
            </a:pPr>
            <a:r>
              <a:rPr lang="ro-RO" sz="1900" dirty="0">
                <a:latin typeface="Trebuchet MS"/>
                <a:cs typeface="Trebuchet MS"/>
              </a:rPr>
              <a:t>Plata facturilor se realizează în </a:t>
            </a:r>
            <a:r>
              <a:rPr lang="ro-RO" sz="1900" b="1" dirty="0">
                <a:solidFill>
                  <a:srgbClr val="FF0000"/>
                </a:solidFill>
                <a:effectLst>
                  <a:outerShdw blurRad="38100" dist="38100" dir="2700000" algn="tl">
                    <a:srgbClr val="000000">
                      <a:alpha val="43137"/>
                    </a:srgbClr>
                  </a:outerShdw>
                </a:effectLst>
                <a:latin typeface="Trebuchet MS"/>
                <a:cs typeface="Trebuchet MS"/>
              </a:rPr>
              <a:t>maxim 5 zile lucrătoare</a:t>
            </a:r>
            <a:r>
              <a:rPr lang="ro-RO" sz="1900" b="1" dirty="0">
                <a:effectLst>
                  <a:outerShdw blurRad="38100" dist="38100" dir="2700000" algn="tl">
                    <a:srgbClr val="000000">
                      <a:alpha val="43137"/>
                    </a:srgbClr>
                  </a:outerShdw>
                </a:effectLst>
                <a:latin typeface="Trebuchet MS"/>
                <a:cs typeface="Trebuchet MS"/>
              </a:rPr>
              <a:t> </a:t>
            </a:r>
            <a:r>
              <a:rPr lang="ro-RO" sz="1900" dirty="0">
                <a:latin typeface="Trebuchet MS"/>
                <a:cs typeface="Trebuchet MS"/>
              </a:rPr>
              <a:t>de la încasarea sumelor virate de AM POR. </a:t>
            </a:r>
          </a:p>
          <a:p>
            <a:pPr marL="800100" marR="784225" lvl="1" indent="-342900" algn="just">
              <a:buFont typeface="Courier New" pitchFamily="49" charset="0"/>
              <a:buChar char="o"/>
              <a:tabLst>
                <a:tab pos="355600" algn="l"/>
              </a:tabLst>
            </a:pPr>
            <a:r>
              <a:rPr lang="ro-RO" sz="1900" dirty="0">
                <a:latin typeface="Trebuchet MS"/>
                <a:cs typeface="Trebuchet MS"/>
              </a:rPr>
              <a:t>Cererile de rambursare aferente se depun în termen de </a:t>
            </a:r>
            <a:r>
              <a:rPr lang="ro-RO" sz="1900" b="1" dirty="0">
                <a:solidFill>
                  <a:srgbClr val="FF0000"/>
                </a:solidFill>
                <a:effectLst>
                  <a:outerShdw blurRad="38100" dist="38100" dir="2700000" algn="tl">
                    <a:srgbClr val="000000">
                      <a:alpha val="43137"/>
                    </a:srgbClr>
                  </a:outerShdw>
                </a:effectLst>
                <a:latin typeface="Trebuchet MS"/>
                <a:cs typeface="Trebuchet MS"/>
              </a:rPr>
              <a:t>maxim 10 de zile lucrătoare</a:t>
            </a:r>
            <a:r>
              <a:rPr lang="ro-RO" sz="1900" b="1" dirty="0">
                <a:effectLst>
                  <a:outerShdw blurRad="38100" dist="38100" dir="2700000" algn="tl">
                    <a:srgbClr val="000000">
                      <a:alpha val="43137"/>
                    </a:srgbClr>
                  </a:outerShdw>
                </a:effectLst>
                <a:latin typeface="Trebuchet MS"/>
                <a:cs typeface="Trebuchet MS"/>
              </a:rPr>
              <a:t> </a:t>
            </a:r>
            <a:r>
              <a:rPr lang="ro-RO" sz="1900" dirty="0">
                <a:latin typeface="Trebuchet MS"/>
                <a:cs typeface="Trebuchet MS"/>
              </a:rPr>
              <a:t>de la încasarea sumelor de la AM POR</a:t>
            </a:r>
          </a:p>
          <a:p>
            <a:pPr marL="800100" marR="784225" lvl="1" indent="-342900" algn="just">
              <a:buFont typeface="Courier New" pitchFamily="49" charset="0"/>
              <a:buChar char="o"/>
              <a:tabLst>
                <a:tab pos="355600" algn="l"/>
              </a:tabLst>
            </a:pPr>
            <a:endParaRPr lang="ro-RO" sz="900" dirty="0">
              <a:latin typeface="Trebuchet MS"/>
              <a:cs typeface="Trebuchet MS"/>
            </a:endParaRPr>
          </a:p>
          <a:p>
            <a:pPr marL="457200" marR="784225" indent="-457200" algn="just">
              <a:lnSpc>
                <a:spcPct val="108500"/>
              </a:lnSpc>
              <a:spcBef>
                <a:spcPts val="1200"/>
              </a:spcBef>
              <a:buFont typeface="+mj-lt"/>
              <a:buAutoNum type="arabicPeriod" startAt="2"/>
              <a:tabLst>
                <a:tab pos="355600" algn="l"/>
              </a:tabLst>
            </a:pPr>
            <a:r>
              <a:rPr lang="ro-RO" sz="1900" b="1" dirty="0">
                <a:solidFill>
                  <a:srgbClr val="0070C0"/>
                </a:solidFill>
                <a:effectLst>
                  <a:outerShdw blurRad="38100" dist="38100" dir="2700000" algn="tl">
                    <a:srgbClr val="000000">
                      <a:alpha val="43137"/>
                    </a:srgbClr>
                  </a:outerShdw>
                </a:effectLst>
                <a:latin typeface="Trebuchet MS"/>
                <a:cs typeface="Trebuchet MS"/>
              </a:rPr>
              <a:t>CERERI DE RAMBURSARE care nu includ cheltuieli cuprinse într-o cerere de plată/ </a:t>
            </a:r>
            <a:r>
              <a:rPr lang="ro-RO" sz="1900" b="1" dirty="0" err="1">
                <a:solidFill>
                  <a:srgbClr val="0070C0"/>
                </a:solidFill>
                <a:effectLst>
                  <a:outerShdw blurRad="38100" dist="38100" dir="2700000" algn="tl">
                    <a:srgbClr val="000000">
                      <a:alpha val="43137"/>
                    </a:srgbClr>
                  </a:outerShdw>
                </a:effectLst>
                <a:latin typeface="Trebuchet MS"/>
                <a:cs typeface="Trebuchet MS"/>
              </a:rPr>
              <a:t>prefinanțare</a:t>
            </a:r>
            <a:r>
              <a:rPr lang="ro-RO" sz="1900" b="1" dirty="0">
                <a:effectLst>
                  <a:outerShdw blurRad="38100" dist="38100" dir="2700000" algn="tl">
                    <a:srgbClr val="000000">
                      <a:alpha val="43137"/>
                    </a:srgbClr>
                  </a:outerShdw>
                </a:effectLst>
                <a:latin typeface="Trebuchet MS"/>
                <a:cs typeface="Trebuchet MS"/>
              </a:rPr>
              <a:t> </a:t>
            </a:r>
          </a:p>
          <a:p>
            <a:pPr marL="800100" marR="784225" lvl="1" indent="-342900" algn="just">
              <a:buFont typeface="Courier New" pitchFamily="49" charset="0"/>
              <a:buChar char="o"/>
              <a:tabLst>
                <a:tab pos="355600" algn="l"/>
              </a:tabLst>
            </a:pPr>
            <a:r>
              <a:rPr lang="ro-RO" sz="1900" dirty="0">
                <a:latin typeface="Trebuchet MS"/>
                <a:cs typeface="Trebuchet MS"/>
              </a:rPr>
              <a:t>includ cheltuieli efectuate, plătite integral din fondurile proprii </a:t>
            </a:r>
          </a:p>
          <a:p>
            <a:pPr marL="800100" marR="784225" lvl="1" indent="-342900" algn="just">
              <a:buFont typeface="Courier New" pitchFamily="49" charset="0"/>
              <a:buChar char="o"/>
              <a:tabLst>
                <a:tab pos="355600" algn="l"/>
              </a:tabLst>
            </a:pPr>
            <a:r>
              <a:rPr lang="ro-RO" sz="1900" dirty="0">
                <a:latin typeface="Trebuchet MS"/>
                <a:cs typeface="Trebuchet MS"/>
              </a:rPr>
              <a:t>se depun în termen de </a:t>
            </a:r>
            <a:r>
              <a:rPr lang="ro-RO" sz="1900" b="1" dirty="0">
                <a:solidFill>
                  <a:srgbClr val="FF0000"/>
                </a:solidFill>
                <a:effectLst>
                  <a:outerShdw blurRad="38100" dist="38100" dir="2700000" algn="tl">
                    <a:srgbClr val="000000">
                      <a:alpha val="43137"/>
                    </a:srgbClr>
                  </a:outerShdw>
                </a:effectLst>
                <a:latin typeface="Trebuchet MS"/>
                <a:cs typeface="Trebuchet MS"/>
              </a:rPr>
              <a:t>maxim 3 luni </a:t>
            </a:r>
            <a:r>
              <a:rPr lang="ro-RO" sz="1900" dirty="0">
                <a:latin typeface="Trebuchet MS"/>
                <a:cs typeface="Trebuchet MS"/>
              </a:rPr>
              <a:t>de la efectuarea cheltuielilor, cu excepția primei cereri de rambursare </a:t>
            </a:r>
          </a:p>
          <a:p>
            <a:pPr marR="784225" algn="just">
              <a:tabLst>
                <a:tab pos="355600" algn="l"/>
              </a:tabLst>
            </a:pPr>
            <a:endParaRPr lang="ro-RO" sz="1900" dirty="0">
              <a:latin typeface="Trebuchet MS"/>
              <a:cs typeface="Trebuchet MS"/>
            </a:endParaRPr>
          </a:p>
          <a:p>
            <a:pPr marR="784225" algn="ctr">
              <a:tabLst>
                <a:tab pos="355600" algn="l"/>
              </a:tabLst>
            </a:pPr>
            <a:r>
              <a:rPr lang="ro-RO" sz="1900" b="1" dirty="0">
                <a:solidFill>
                  <a:srgbClr val="FF0000"/>
                </a:solidFill>
                <a:latin typeface="Trebuchet MS"/>
                <a:cs typeface="Trebuchet MS"/>
              </a:rPr>
              <a:t>INDIFERENT DE TIPUL CERERII SE POT DECONTA AVANSURI. </a:t>
            </a:r>
          </a:p>
          <a:p>
            <a:pPr marR="784225" algn="ctr">
              <a:tabLst>
                <a:tab pos="355600" algn="l"/>
              </a:tabLst>
            </a:pPr>
            <a:r>
              <a:rPr lang="ro-RO" sz="1900" b="1" dirty="0">
                <a:solidFill>
                  <a:srgbClr val="FF0000"/>
                </a:solidFill>
                <a:latin typeface="Trebuchet MS"/>
                <a:cs typeface="Trebuchet MS"/>
              </a:rPr>
              <a:t>NU SE SOLICITĂ ALTE GARANȚII DE LA BENEFICIAR/ CONTRACTOR</a:t>
            </a:r>
            <a:endParaRPr lang="vi-VN" sz="2000" b="1" dirty="0">
              <a:solidFill>
                <a:srgbClr val="FF0000"/>
              </a:solidFill>
              <a:latin typeface="Trebuchet MS"/>
              <a:cs typeface="Trebuchet MS"/>
            </a:endParaRPr>
          </a:p>
          <a:p>
            <a:pPr marL="800100" marR="784225" lvl="1" indent="-342900" algn="just">
              <a:buFont typeface="Courier New" pitchFamily="49" charset="0"/>
              <a:buChar char="o"/>
              <a:tabLst>
                <a:tab pos="355600" algn="l"/>
              </a:tabLst>
            </a:pPr>
            <a:endParaRPr lang="vi-VN" sz="1900" dirty="0">
              <a:latin typeface="Trebuchet MS"/>
              <a:cs typeface="Trebuchet MS"/>
            </a:endParaRPr>
          </a:p>
        </p:txBody>
      </p:sp>
    </p:spTree>
    <p:extLst>
      <p:ext uri="{BB962C8B-B14F-4D97-AF65-F5344CB8AC3E}">
        <p14:creationId xmlns:p14="http://schemas.microsoft.com/office/powerpoint/2010/main" val="31556917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2364</TotalTime>
  <Words>3367</Words>
  <Application>Microsoft Office PowerPoint</Application>
  <PresentationFormat>On-screen Show (4:3)</PresentationFormat>
  <Paragraphs>372</Paragraphs>
  <Slides>33</Slides>
  <Notes>29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Office Theme</vt:lpstr>
      <vt:lpstr>Document</vt:lpstr>
      <vt:lpstr>PowerPoint Presentation</vt:lpstr>
      <vt:lpstr>    Cuprins 1. Mecanisme de decontare și plată – tipuri de cereri  2. Eligibilitatea cheltuielilor 3. Documente justificative 4. Formularele cererilor de rambursare și de plată 5. Dosarele cererilor de rambursare/ plată 6. Verificarea cererilor de rambursare/ plată 7. Conturi de trezorerie</vt:lpstr>
      <vt:lpstr> Mecanisme de decontare  și plată – tipuri de cereri</vt:lpstr>
      <vt:lpstr> Mecanisme de decontare  și plată – tipuri de cereri</vt:lpstr>
      <vt:lpstr>CERERI DE PREFINANȚARE</vt:lpstr>
      <vt:lpstr>PowerPoint Presentation</vt:lpstr>
      <vt:lpstr>CERERI DE PREFINANȚARE</vt:lpstr>
      <vt:lpstr>CERERI DE PREFINANȚARE</vt:lpstr>
      <vt:lpstr>Mecanisme de decontare  și plată – tipuri de cereri</vt:lpstr>
      <vt:lpstr>Eligibilitatea cheltuielilor</vt:lpstr>
      <vt:lpstr>Documente justificative</vt:lpstr>
      <vt:lpstr>Documente justificative</vt:lpstr>
      <vt:lpstr>Documente justificative</vt:lpstr>
      <vt:lpstr>Documente justificative</vt:lpstr>
      <vt:lpstr>Model orientativ Balanța cantităților</vt:lpstr>
      <vt:lpstr>Documente justificative</vt:lpstr>
      <vt:lpstr>Documente justificative</vt:lpstr>
      <vt:lpstr>Documente justificative</vt:lpstr>
      <vt:lpstr>Formularele cererilor de rambursare/plată</vt:lpstr>
      <vt:lpstr>Formularele cererilor de rambursare/plată</vt:lpstr>
      <vt:lpstr>Formularele cererilor de rambursare/plată</vt:lpstr>
      <vt:lpstr>Formularele cererilor de rambursare/plată</vt:lpstr>
      <vt:lpstr>Dosarele cererilor de rambursare/plată</vt:lpstr>
      <vt:lpstr>Dosarele cererilor de rambursare/plată </vt:lpstr>
      <vt:lpstr>Verificarea cererilor de plată și rambursare</vt:lpstr>
      <vt:lpstr>Verificarea cererilor de plată și rambursare</vt:lpstr>
      <vt:lpstr>Verificarea cererilor de plată și rambursare</vt:lpstr>
      <vt:lpstr>Verificarea cererilor de plată și rambursare</vt:lpstr>
      <vt:lpstr>Conturi de trezorerie</vt:lpstr>
      <vt:lpstr>Conturi de trezorerie</vt:lpstr>
      <vt:lpstr>Principalele diferențe față de exercițiul 2007-2013</vt:lpstr>
      <vt:lpstr>Principalele diferențe față de exercițiul 2007-2013</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Diapozitivul 1</dc:title>
  <dc:creator>nicolaedemian</dc:creator>
  <cp:lastModifiedBy>Cristian Ciuta</cp:lastModifiedBy>
  <cp:revision>111</cp:revision>
  <cp:lastPrinted>2017-10-24T10:26:09Z</cp:lastPrinted>
  <dcterms:created xsi:type="dcterms:W3CDTF">2017-06-19T14:46:57Z</dcterms:created>
  <dcterms:modified xsi:type="dcterms:W3CDTF">2018-02-15T16:18:14Z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2017-06-19T00:00:00Z</vt:filetime>
  </property>
  <property fmtid="{D5CDD505-2E9C-101B-9397-08002B2CF9AE}" pid="3" name="LastSaved">
    <vt:filetime>2017-06-19T00:00:00Z</vt:filetime>
  </property>
</Properties>
</file>