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83" r:id="rId14"/>
    <p:sldId id="281" r:id="rId15"/>
    <p:sldId id="278" r:id="rId16"/>
    <p:sldId id="280" r:id="rId17"/>
    <p:sldId id="282" r:id="rId18"/>
    <p:sldId id="274" r:id="rId19"/>
    <p:sldId id="275" r:id="rId20"/>
    <p:sldId id="276" r:id="rId21"/>
    <p:sldId id="284" r:id="rId22"/>
    <p:sldId id="285"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laviu\Desktop\ClusteRO\Analiza%20Competitivitatii\Analiza%20Competitivitatii%202016\Anexe%202016.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3" Type="http://schemas.openxmlformats.org/officeDocument/2006/relationships/oleObject" Target="file:///C:\Users\Flaviu\Desktop\ClusteRO\Analiza%20Competitivitatii\Analiza%20Competitivitatii%202016\Anexe%202016.xlsx" TargetMode="External"/><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3" Type="http://schemas.openxmlformats.org/officeDocument/2006/relationships/oleObject" Target="file:///C:\Users\Flaviu\AppData\Local\Temp\ipi12r15.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latin typeface="Trebuchet MS" panose="020B0603020202020204" pitchFamily="34" charset="0"/>
              </a:defRPr>
            </a:pPr>
            <a:r>
              <a:rPr lang="en-US" sz="2000">
                <a:latin typeface="Trebuchet MS" panose="020B0603020202020204" pitchFamily="34" charset="0"/>
              </a:rPr>
              <a:t>EVOLUȚIA PRODUSULUI INTERN BRUT</a:t>
            </a:r>
            <a:endParaRPr lang="ro-RO" sz="2000">
              <a:latin typeface="Trebuchet MS" panose="020B0603020202020204" pitchFamily="34" charset="0"/>
            </a:endParaRPr>
          </a:p>
          <a:p>
            <a:pPr>
              <a:defRPr sz="2000">
                <a:latin typeface="Trebuchet MS" panose="020B0603020202020204" pitchFamily="34" charset="0"/>
              </a:defRPr>
            </a:pPr>
            <a:r>
              <a:rPr lang="ro-RO" sz="1400">
                <a:latin typeface="Trebuchet MS" panose="020B0603020202020204" pitchFamily="34" charset="0"/>
              </a:rPr>
              <a:t>(anul precent=100)</a:t>
            </a:r>
            <a:endParaRPr lang="en-US" sz="1400">
              <a:latin typeface="Trebuchet MS" panose="020B0603020202020204" pitchFamily="34" charset="0"/>
            </a:endParaRPr>
          </a:p>
        </c:rich>
      </c:tx>
      <c:overlay val="0"/>
    </c:title>
    <c:autoTitleDeleted val="0"/>
    <c:plotArea>
      <c:layout/>
      <c:lineChart>
        <c:grouping val="standard"/>
        <c:varyColors val="0"/>
        <c:ser>
          <c:idx val="0"/>
          <c:order val="0"/>
          <c:tx>
            <c:strRef>
              <c:f>Sheet1!$A$11:$B$11</c:f>
              <c:strCache>
                <c:ptCount val="1"/>
                <c:pt idx="0">
                  <c:v>PRODUSUL INTERN BRUT</c:v>
                </c:pt>
              </c:strCache>
            </c:strRef>
          </c:tx>
          <c:cat>
            <c:strRef>
              <c:f>Sheet1!$C$10:$N$10</c:f>
              <c:strCache>
                <c:ptCount val="9"/>
                <c:pt idx="0">
                  <c:v>2000</c:v>
                </c:pt>
                <c:pt idx="1">
                  <c:v>2005</c:v>
                </c:pt>
                <c:pt idx="2">
                  <c:v>2010 serie brută</c:v>
                </c:pt>
                <c:pt idx="3">
                  <c:v>2011 serie brută</c:v>
                </c:pt>
                <c:pt idx="4">
                  <c:v>2012 serie brută</c:v>
                </c:pt>
                <c:pt idx="5">
                  <c:v>2013 serie brută</c:v>
                </c:pt>
                <c:pt idx="6">
                  <c:v> 2014 serie brută</c:v>
                </c:pt>
                <c:pt idx="7">
                  <c:v>2015 serie brută</c:v>
                </c:pt>
                <c:pt idx="8">
                  <c:v>2016 sem 1 fata de 2015 sem 1, serie brută</c:v>
                </c:pt>
              </c:strCache>
            </c:strRef>
          </c:cat>
          <c:val>
            <c:numRef>
              <c:f>Sheet1!$C$11:$N$11</c:f>
              <c:numCache>
                <c:formatCode>General</c:formatCode>
                <c:ptCount val="12"/>
                <c:pt idx="0">
                  <c:v>102.4</c:v>
                </c:pt>
                <c:pt idx="1">
                  <c:v>104.2</c:v>
                </c:pt>
                <c:pt idx="2">
                  <c:v>99.2</c:v>
                </c:pt>
                <c:pt idx="3">
                  <c:v>101.1</c:v>
                </c:pt>
                <c:pt idx="4">
                  <c:v>100.6</c:v>
                </c:pt>
                <c:pt idx="5">
                  <c:v>103.5</c:v>
                </c:pt>
                <c:pt idx="6">
                  <c:v>103.1</c:v>
                </c:pt>
                <c:pt idx="7">
                  <c:v>103.8</c:v>
                </c:pt>
                <c:pt idx="8">
                  <c:v>105.2</c:v>
                </c:pt>
              </c:numCache>
            </c:numRef>
          </c:val>
          <c:smooth val="0"/>
          <c:extLst xmlns:c16r2="http://schemas.microsoft.com/office/drawing/2015/06/chart">
            <c:ext xmlns:c16="http://schemas.microsoft.com/office/drawing/2014/chart" uri="{C3380CC4-5D6E-409C-BE32-E72D297353CC}">
              <c16:uniqueId val="{00000000-F095-4D27-A83F-942C6E3D4774}"/>
            </c:ext>
          </c:extLst>
        </c:ser>
        <c:ser>
          <c:idx val="1"/>
          <c:order val="1"/>
          <c:tx>
            <c:strRef>
              <c:f>Sheet1!$A$12:$B$12</c:f>
              <c:strCache>
                <c:ptCount val="1"/>
                <c:pt idx="0">
                  <c:v>PRODUSUL INTERN BRUT</c:v>
                </c:pt>
              </c:strCache>
            </c:strRef>
          </c:tx>
          <c:cat>
            <c:strRef>
              <c:f>Sheet1!$C$10:$N$10</c:f>
              <c:strCache>
                <c:ptCount val="9"/>
                <c:pt idx="0">
                  <c:v>2000</c:v>
                </c:pt>
                <c:pt idx="1">
                  <c:v>2005</c:v>
                </c:pt>
                <c:pt idx="2">
                  <c:v>2010 serie brută</c:v>
                </c:pt>
                <c:pt idx="3">
                  <c:v>2011 serie brută</c:v>
                </c:pt>
                <c:pt idx="4">
                  <c:v>2012 serie brută</c:v>
                </c:pt>
                <c:pt idx="5">
                  <c:v>2013 serie brută</c:v>
                </c:pt>
                <c:pt idx="6">
                  <c:v> 2014 serie brută</c:v>
                </c:pt>
                <c:pt idx="7">
                  <c:v>2015 serie brută</c:v>
                </c:pt>
                <c:pt idx="8">
                  <c:v>2016 sem 1 fata de 2015 sem 1, serie brută</c:v>
                </c:pt>
              </c:strCache>
            </c:strRef>
          </c:cat>
          <c:val>
            <c:numRef>
              <c:f>Sheet1!$C$12:$N$12</c:f>
              <c:numCache>
                <c:formatCode>General</c:formatCode>
                <c:ptCount val="12"/>
              </c:numCache>
            </c:numRef>
          </c:val>
          <c:smooth val="0"/>
          <c:extLst xmlns:c16r2="http://schemas.microsoft.com/office/drawing/2015/06/chart">
            <c:ext xmlns:c16="http://schemas.microsoft.com/office/drawing/2014/chart" uri="{C3380CC4-5D6E-409C-BE32-E72D297353CC}">
              <c16:uniqueId val="{00000001-F095-4D27-A83F-942C6E3D4774}"/>
            </c:ext>
          </c:extLst>
        </c:ser>
        <c:ser>
          <c:idx val="2"/>
          <c:order val="2"/>
          <c:tx>
            <c:strRef>
              <c:f>Sheet1!$A$13:$B$13</c:f>
              <c:strCache>
                <c:ptCount val="1"/>
                <c:pt idx="0">
                  <c:v>VALOAREA ADAUGATA BRUTA INDUSTRIE</c:v>
                </c:pt>
              </c:strCache>
            </c:strRef>
          </c:tx>
          <c:cat>
            <c:strRef>
              <c:f>Sheet1!$C$10:$N$10</c:f>
              <c:strCache>
                <c:ptCount val="9"/>
                <c:pt idx="0">
                  <c:v>2000</c:v>
                </c:pt>
                <c:pt idx="1">
                  <c:v>2005</c:v>
                </c:pt>
                <c:pt idx="2">
                  <c:v>2010 serie brută</c:v>
                </c:pt>
                <c:pt idx="3">
                  <c:v>2011 serie brută</c:v>
                </c:pt>
                <c:pt idx="4">
                  <c:v>2012 serie brută</c:v>
                </c:pt>
                <c:pt idx="5">
                  <c:v>2013 serie brută</c:v>
                </c:pt>
                <c:pt idx="6">
                  <c:v> 2014 serie brută</c:v>
                </c:pt>
                <c:pt idx="7">
                  <c:v>2015 serie brută</c:v>
                </c:pt>
                <c:pt idx="8">
                  <c:v>2016 sem 1 fata de 2015 sem 1, serie brută</c:v>
                </c:pt>
              </c:strCache>
            </c:strRef>
          </c:cat>
          <c:val>
            <c:numRef>
              <c:f>Sheet1!$C$13:$N$13</c:f>
              <c:numCache>
                <c:formatCode>General</c:formatCode>
                <c:ptCount val="12"/>
                <c:pt idx="0">
                  <c:v>105.5</c:v>
                </c:pt>
                <c:pt idx="1">
                  <c:v>102.7</c:v>
                </c:pt>
                <c:pt idx="2">
                  <c:v>104.6</c:v>
                </c:pt>
                <c:pt idx="3">
                  <c:v>100.1</c:v>
                </c:pt>
                <c:pt idx="4">
                  <c:v>93</c:v>
                </c:pt>
                <c:pt idx="5">
                  <c:v>103.8</c:v>
                </c:pt>
                <c:pt idx="6">
                  <c:v>103.6</c:v>
                </c:pt>
                <c:pt idx="7">
                  <c:v>102</c:v>
                </c:pt>
                <c:pt idx="8">
                  <c:v>102.7</c:v>
                </c:pt>
              </c:numCache>
            </c:numRef>
          </c:val>
          <c:smooth val="0"/>
          <c:extLst xmlns:c16r2="http://schemas.microsoft.com/office/drawing/2015/06/chart">
            <c:ext xmlns:c16="http://schemas.microsoft.com/office/drawing/2014/chart" uri="{C3380CC4-5D6E-409C-BE32-E72D297353CC}">
              <c16:uniqueId val="{00000002-F095-4D27-A83F-942C6E3D4774}"/>
            </c:ext>
          </c:extLst>
        </c:ser>
        <c:ser>
          <c:idx val="3"/>
          <c:order val="3"/>
          <c:tx>
            <c:strRef>
              <c:f>Sheet1!$A$14:$B$14</c:f>
              <c:strCache>
                <c:ptCount val="1"/>
                <c:pt idx="0">
                  <c:v>VALOAREA ADAUGATA BRUTA INDUSTRIE</c:v>
                </c:pt>
              </c:strCache>
            </c:strRef>
          </c:tx>
          <c:cat>
            <c:strRef>
              <c:f>Sheet1!$C$10:$N$10</c:f>
              <c:strCache>
                <c:ptCount val="9"/>
                <c:pt idx="0">
                  <c:v>2000</c:v>
                </c:pt>
                <c:pt idx="1">
                  <c:v>2005</c:v>
                </c:pt>
                <c:pt idx="2">
                  <c:v>2010 serie brută</c:v>
                </c:pt>
                <c:pt idx="3">
                  <c:v>2011 serie brută</c:v>
                </c:pt>
                <c:pt idx="4">
                  <c:v>2012 serie brută</c:v>
                </c:pt>
                <c:pt idx="5">
                  <c:v>2013 serie brută</c:v>
                </c:pt>
                <c:pt idx="6">
                  <c:v> 2014 serie brută</c:v>
                </c:pt>
                <c:pt idx="7">
                  <c:v>2015 serie brută</c:v>
                </c:pt>
                <c:pt idx="8">
                  <c:v>2016 sem 1 fata de 2015 sem 1, serie brută</c:v>
                </c:pt>
              </c:strCache>
            </c:strRef>
          </c:cat>
          <c:val>
            <c:numRef>
              <c:f>Sheet1!$C$14:$N$14</c:f>
              <c:numCache>
                <c:formatCode>General</c:formatCode>
                <c:ptCount val="12"/>
              </c:numCache>
            </c:numRef>
          </c:val>
          <c:smooth val="0"/>
          <c:extLst xmlns:c16r2="http://schemas.microsoft.com/office/drawing/2015/06/chart">
            <c:ext xmlns:c16="http://schemas.microsoft.com/office/drawing/2014/chart" uri="{C3380CC4-5D6E-409C-BE32-E72D297353CC}">
              <c16:uniqueId val="{00000003-F095-4D27-A83F-942C6E3D4774}"/>
            </c:ext>
          </c:extLst>
        </c:ser>
        <c:dLbls>
          <c:showLegendKey val="0"/>
          <c:showVal val="0"/>
          <c:showCatName val="0"/>
          <c:showSerName val="0"/>
          <c:showPercent val="0"/>
          <c:showBubbleSize val="0"/>
        </c:dLbls>
        <c:marker val="1"/>
        <c:smooth val="0"/>
        <c:axId val="485105960"/>
        <c:axId val="401912648"/>
      </c:lineChart>
      <c:catAx>
        <c:axId val="485105960"/>
        <c:scaling>
          <c:orientation val="minMax"/>
        </c:scaling>
        <c:delete val="0"/>
        <c:axPos val="b"/>
        <c:numFmt formatCode="General" sourceLinked="0"/>
        <c:majorTickMark val="none"/>
        <c:minorTickMark val="none"/>
        <c:tickLblPos val="nextTo"/>
        <c:crossAx val="401912648"/>
        <c:crosses val="autoZero"/>
        <c:auto val="1"/>
        <c:lblAlgn val="ctr"/>
        <c:lblOffset val="100"/>
        <c:noMultiLvlLbl val="0"/>
      </c:catAx>
      <c:valAx>
        <c:axId val="401912648"/>
        <c:scaling>
          <c:orientation val="minMax"/>
        </c:scaling>
        <c:delete val="0"/>
        <c:axPos val="l"/>
        <c:majorGridlines/>
        <c:title>
          <c:tx>
            <c:rich>
              <a:bodyPr/>
              <a:lstStyle/>
              <a:p>
                <a:pPr>
                  <a:defRPr/>
                </a:pPr>
                <a:r>
                  <a:rPr lang="en-US" sz="1400"/>
                  <a:t>%</a:t>
                </a:r>
              </a:p>
            </c:rich>
          </c:tx>
          <c:overlay val="0"/>
        </c:title>
        <c:numFmt formatCode="General" sourceLinked="1"/>
        <c:majorTickMark val="none"/>
        <c:minorTickMark val="none"/>
        <c:tickLblPos val="nextTo"/>
        <c:crossAx val="485105960"/>
        <c:crosses val="autoZero"/>
        <c:crossBetween val="between"/>
      </c:valAx>
    </c:plotArea>
    <c:legend>
      <c:legendPos val="b"/>
      <c:legendEntry>
        <c:idx val="0"/>
        <c:txPr>
          <a:bodyPr/>
          <a:lstStyle/>
          <a:p>
            <a:pPr>
              <a:defRPr sz="1400" b="1">
                <a:solidFill>
                  <a:schemeClr val="tx2"/>
                </a:solidFill>
                <a:latin typeface="Trebuchet MS" panose="020B0603020202020204" pitchFamily="34" charset="0"/>
              </a:defRPr>
            </a:pPr>
            <a:endParaRPr lang="en-US"/>
          </a:p>
        </c:txPr>
      </c:legendEntry>
      <c:legendEntry>
        <c:idx val="1"/>
        <c:delete val="1"/>
      </c:legendEntry>
      <c:legendEntry>
        <c:idx val="2"/>
        <c:txPr>
          <a:bodyPr/>
          <a:lstStyle/>
          <a:p>
            <a:pPr>
              <a:defRPr sz="1400" b="1">
                <a:solidFill>
                  <a:schemeClr val="accent3">
                    <a:lumMod val="50000"/>
                  </a:schemeClr>
                </a:solidFill>
                <a:latin typeface="Trebuchet MS" panose="020B0603020202020204" pitchFamily="34" charset="0"/>
              </a:defRPr>
            </a:pPr>
            <a:endParaRPr lang="en-US"/>
          </a:p>
        </c:txPr>
      </c:legendEntry>
      <c:legendEntry>
        <c:idx val="3"/>
        <c:delete val="1"/>
      </c:legendEntry>
      <c:layout>
        <c:manualLayout>
          <c:xMode val="edge"/>
          <c:yMode val="edge"/>
          <c:x val="5.1902007256225638E-2"/>
          <c:y val="0.88290417645162778"/>
          <c:w val="0.94688912047758733"/>
          <c:h val="8.7856057466500909E-2"/>
        </c:manualLayout>
      </c:layout>
      <c:overlay val="0"/>
      <c:txPr>
        <a:bodyPr/>
        <a:lstStyle/>
        <a:p>
          <a:pPr>
            <a:defRPr sz="1400">
              <a:latin typeface="Trebuchet MS" panose="020B0603020202020204" pitchFamily="34" charset="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latin typeface="Trebuchet MS" panose="020B0603020202020204" pitchFamily="34" charset="0"/>
              </a:defRPr>
            </a:pPr>
            <a:r>
              <a:rPr lang="ro-RO" sz="2000">
                <a:latin typeface="Trebuchet MS" panose="020B0603020202020204" pitchFamily="34" charset="0"/>
              </a:rPr>
              <a:t>INDICII PRODUCȚIEI INDUSTRIALE (%)</a:t>
            </a:r>
          </a:p>
          <a:p>
            <a:pPr>
              <a:defRPr sz="2000">
                <a:latin typeface="Trebuchet MS" panose="020B0603020202020204" pitchFamily="34" charset="0"/>
              </a:defRPr>
            </a:pPr>
            <a:r>
              <a:rPr lang="ro-RO" sz="1200">
                <a:latin typeface="Trebuchet MS" panose="020B0603020202020204" pitchFamily="34" charset="0"/>
              </a:rPr>
              <a:t>SERIE BRUTĂ, 2010=100</a:t>
            </a:r>
            <a:endParaRPr lang="en-US" sz="1200">
              <a:latin typeface="Trebuchet MS" panose="020B0603020202020204" pitchFamily="34" charset="0"/>
            </a:endParaRPr>
          </a:p>
        </c:rich>
      </c:tx>
      <c:layout/>
      <c:overlay val="0"/>
    </c:title>
    <c:autoTitleDeleted val="0"/>
    <c:plotArea>
      <c:layout/>
      <c:barChart>
        <c:barDir val="col"/>
        <c:grouping val="clustered"/>
        <c:varyColors val="0"/>
        <c:ser>
          <c:idx val="0"/>
          <c:order val="0"/>
          <c:tx>
            <c:strRef>
              <c:f>'ind prod industriala'!$A$70</c:f>
              <c:strCache>
                <c:ptCount val="1"/>
                <c:pt idx="0">
                  <c:v>Industrie</c:v>
                </c:pt>
              </c:strCache>
            </c:strRef>
          </c:tx>
          <c:invertIfNegative val="0"/>
          <c:cat>
            <c:strRef>
              <c:f>'ind prod industriala'!$B$69:$G$69</c:f>
              <c:strCache>
                <c:ptCount val="6"/>
                <c:pt idx="0">
                  <c:v>2011 sept</c:v>
                </c:pt>
                <c:pt idx="1">
                  <c:v>2012 sept</c:v>
                </c:pt>
                <c:pt idx="2">
                  <c:v>2013 sept</c:v>
                </c:pt>
                <c:pt idx="3">
                  <c:v>2014 sept</c:v>
                </c:pt>
                <c:pt idx="4">
                  <c:v>2015 sept</c:v>
                </c:pt>
                <c:pt idx="5">
                  <c:v>2016 sept</c:v>
                </c:pt>
              </c:strCache>
            </c:strRef>
          </c:cat>
          <c:val>
            <c:numRef>
              <c:f>'ind prod industriala'!$B$70:$G$70</c:f>
              <c:numCache>
                <c:formatCode>General</c:formatCode>
                <c:ptCount val="6"/>
                <c:pt idx="0">
                  <c:v>140.4</c:v>
                </c:pt>
                <c:pt idx="1">
                  <c:v>134.9</c:v>
                </c:pt>
                <c:pt idx="2">
                  <c:v>125.8</c:v>
                </c:pt>
                <c:pt idx="3">
                  <c:v>133.5</c:v>
                </c:pt>
                <c:pt idx="4">
                  <c:v>139</c:v>
                </c:pt>
                <c:pt idx="5">
                  <c:v>143.69999999999999</c:v>
                </c:pt>
              </c:numCache>
            </c:numRef>
          </c:val>
          <c:extLst xmlns:c16r2="http://schemas.microsoft.com/office/drawing/2015/06/chart">
            <c:ext xmlns:c16="http://schemas.microsoft.com/office/drawing/2014/chart" uri="{C3380CC4-5D6E-409C-BE32-E72D297353CC}">
              <c16:uniqueId val="{00000000-3574-47E2-BE36-5C4AAA743807}"/>
            </c:ext>
          </c:extLst>
        </c:ser>
        <c:ser>
          <c:idx val="1"/>
          <c:order val="1"/>
          <c:tx>
            <c:strRef>
              <c:f>'ind prod industriala'!$A$71</c:f>
              <c:strCache>
                <c:ptCount val="1"/>
                <c:pt idx="0">
                  <c:v>Industria prelucrătoare</c:v>
                </c:pt>
              </c:strCache>
            </c:strRef>
          </c:tx>
          <c:invertIfNegative val="0"/>
          <c:cat>
            <c:strRef>
              <c:f>'ind prod industriala'!$B$69:$G$69</c:f>
              <c:strCache>
                <c:ptCount val="6"/>
                <c:pt idx="0">
                  <c:v>2011 sept</c:v>
                </c:pt>
                <c:pt idx="1">
                  <c:v>2012 sept</c:v>
                </c:pt>
                <c:pt idx="2">
                  <c:v>2013 sept</c:v>
                </c:pt>
                <c:pt idx="3">
                  <c:v>2014 sept</c:v>
                </c:pt>
                <c:pt idx="4">
                  <c:v>2015 sept</c:v>
                </c:pt>
                <c:pt idx="5">
                  <c:v>2016 sept</c:v>
                </c:pt>
              </c:strCache>
            </c:strRef>
          </c:cat>
          <c:val>
            <c:numRef>
              <c:f>'ind prod industriala'!$B$71:$G$71</c:f>
              <c:numCache>
                <c:formatCode>General</c:formatCode>
                <c:ptCount val="6"/>
                <c:pt idx="0">
                  <c:v>149.69999999999999</c:v>
                </c:pt>
                <c:pt idx="1">
                  <c:v>142.19999999999999</c:v>
                </c:pt>
                <c:pt idx="2">
                  <c:v>129.80000000000001</c:v>
                </c:pt>
                <c:pt idx="3">
                  <c:v>139.69999999999999</c:v>
                </c:pt>
                <c:pt idx="4">
                  <c:v>146.1</c:v>
                </c:pt>
                <c:pt idx="5">
                  <c:v>152.6</c:v>
                </c:pt>
              </c:numCache>
            </c:numRef>
          </c:val>
          <c:extLst xmlns:c16r2="http://schemas.microsoft.com/office/drawing/2015/06/chart">
            <c:ext xmlns:c16="http://schemas.microsoft.com/office/drawing/2014/chart" uri="{C3380CC4-5D6E-409C-BE32-E72D297353CC}">
              <c16:uniqueId val="{00000001-3574-47E2-BE36-5C4AAA743807}"/>
            </c:ext>
          </c:extLst>
        </c:ser>
        <c:dLbls>
          <c:showLegendKey val="0"/>
          <c:showVal val="0"/>
          <c:showCatName val="0"/>
          <c:showSerName val="0"/>
          <c:showPercent val="0"/>
          <c:showBubbleSize val="0"/>
        </c:dLbls>
        <c:gapWidth val="150"/>
        <c:axId val="401910296"/>
        <c:axId val="401906768"/>
      </c:barChart>
      <c:catAx>
        <c:axId val="401910296"/>
        <c:scaling>
          <c:orientation val="minMax"/>
        </c:scaling>
        <c:delete val="0"/>
        <c:axPos val="b"/>
        <c:numFmt formatCode="General" sourceLinked="0"/>
        <c:majorTickMark val="none"/>
        <c:minorTickMark val="none"/>
        <c:tickLblPos val="nextTo"/>
        <c:txPr>
          <a:bodyPr/>
          <a:lstStyle/>
          <a:p>
            <a:pPr>
              <a:defRPr b="1">
                <a:latin typeface="Trebuchet MS" panose="020B0603020202020204" pitchFamily="34" charset="0"/>
              </a:defRPr>
            </a:pPr>
            <a:endParaRPr lang="en-US"/>
          </a:p>
        </c:txPr>
        <c:crossAx val="401906768"/>
        <c:crosses val="autoZero"/>
        <c:auto val="1"/>
        <c:lblAlgn val="ctr"/>
        <c:lblOffset val="100"/>
        <c:noMultiLvlLbl val="0"/>
      </c:catAx>
      <c:valAx>
        <c:axId val="401906768"/>
        <c:scaling>
          <c:orientation val="minMax"/>
        </c:scaling>
        <c:delete val="0"/>
        <c:axPos val="l"/>
        <c:majorGridlines/>
        <c:numFmt formatCode="General" sourceLinked="1"/>
        <c:majorTickMark val="none"/>
        <c:minorTickMark val="none"/>
        <c:tickLblPos val="nextTo"/>
        <c:txPr>
          <a:bodyPr/>
          <a:lstStyle/>
          <a:p>
            <a:pPr>
              <a:defRPr sz="1200" b="1">
                <a:latin typeface="Trebuchet MS" panose="020B0603020202020204" pitchFamily="34" charset="0"/>
              </a:defRPr>
            </a:pPr>
            <a:endParaRPr lang="en-US"/>
          </a:p>
        </c:txPr>
        <c:crossAx val="401910296"/>
        <c:crosses val="autoZero"/>
        <c:crossBetween val="between"/>
      </c:valAx>
    </c:plotArea>
    <c:legend>
      <c:legendPos val="r"/>
      <c:legendEntry>
        <c:idx val="0"/>
        <c:txPr>
          <a:bodyPr/>
          <a:lstStyle/>
          <a:p>
            <a:pPr>
              <a:defRPr sz="1800" b="1">
                <a:solidFill>
                  <a:schemeClr val="tx2"/>
                </a:solidFill>
                <a:latin typeface="Trebuchet MS" panose="020B0603020202020204" pitchFamily="34" charset="0"/>
              </a:defRPr>
            </a:pPr>
            <a:endParaRPr lang="en-US"/>
          </a:p>
        </c:txPr>
      </c:legendEntry>
      <c:legendEntry>
        <c:idx val="1"/>
        <c:txPr>
          <a:bodyPr/>
          <a:lstStyle/>
          <a:p>
            <a:pPr>
              <a:defRPr sz="1800" b="1">
                <a:solidFill>
                  <a:schemeClr val="accent2"/>
                </a:solidFill>
                <a:latin typeface="Trebuchet MS" panose="020B0603020202020204" pitchFamily="34" charset="0"/>
              </a:defRPr>
            </a:pPr>
            <a:endParaRPr lang="en-US"/>
          </a:p>
        </c:txPr>
      </c:legendEntry>
      <c:layout/>
      <c:overlay val="0"/>
      <c:txPr>
        <a:bodyPr/>
        <a:lstStyle/>
        <a:p>
          <a:pPr>
            <a:defRPr sz="1800" b="1">
              <a:latin typeface="Trebuchet MS" panose="020B0603020202020204" pitchFamily="34" charset="0"/>
            </a:defRPr>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pPr>
            <a:r>
              <a:rPr lang="ro-RO" sz="2000"/>
              <a:t>EVOLUȚIA INVESTIȚIILOR NETE</a:t>
            </a:r>
            <a:endParaRPr lang="en-US" sz="2000"/>
          </a:p>
        </c:rich>
      </c:tx>
      <c:layout>
        <c:manualLayout>
          <c:xMode val="edge"/>
          <c:yMode val="edge"/>
          <c:x val="0.24645837539538326"/>
          <c:y val="3.9564787339268048E-2"/>
        </c:manualLayout>
      </c:layout>
      <c:overlay val="0"/>
    </c:title>
    <c:autoTitleDeleted val="0"/>
    <c:plotArea>
      <c:layout/>
      <c:lineChart>
        <c:grouping val="standard"/>
        <c:varyColors val="0"/>
        <c:ser>
          <c:idx val="0"/>
          <c:order val="0"/>
          <c:tx>
            <c:strRef>
              <c:f>'INVESTITII NETE'!$A$9</c:f>
              <c:strCache>
                <c:ptCount val="1"/>
                <c:pt idx="0">
                  <c:v>Industrie</c:v>
                </c:pt>
              </c:strCache>
            </c:strRef>
          </c:tx>
          <c:spPr>
            <a:ln w="38100"/>
          </c:spPr>
          <c:marker>
            <c:spPr>
              <a:ln w="38100"/>
            </c:spPr>
          </c:marker>
          <c:cat>
            <c:strRef>
              <c:f>'INVESTITII NETE'!$B$7:$H$8</c:f>
              <c:strCache>
                <c:ptCount val="7"/>
                <c:pt idx="0">
                  <c:v>2008</c:v>
                </c:pt>
                <c:pt idx="1">
                  <c:v>2009</c:v>
                </c:pt>
                <c:pt idx="2">
                  <c:v>2010</c:v>
                </c:pt>
                <c:pt idx="3">
                  <c:v>2011</c:v>
                </c:pt>
                <c:pt idx="4">
                  <c:v>2012</c:v>
                </c:pt>
                <c:pt idx="5">
                  <c:v>2013</c:v>
                </c:pt>
                <c:pt idx="6">
                  <c:v>2014</c:v>
                </c:pt>
              </c:strCache>
            </c:strRef>
          </c:cat>
          <c:val>
            <c:numRef>
              <c:f>'INVESTITII NETE'!$B$9:$H$9</c:f>
              <c:numCache>
                <c:formatCode>General</c:formatCode>
                <c:ptCount val="7"/>
                <c:pt idx="0">
                  <c:v>32071.5</c:v>
                </c:pt>
                <c:pt idx="1">
                  <c:v>25679.9</c:v>
                </c:pt>
                <c:pt idx="2">
                  <c:v>27187.7</c:v>
                </c:pt>
                <c:pt idx="3">
                  <c:v>33108.699999999997</c:v>
                </c:pt>
                <c:pt idx="4">
                  <c:v>35519.699999999997</c:v>
                </c:pt>
                <c:pt idx="5">
                  <c:v>34662.1</c:v>
                </c:pt>
                <c:pt idx="6">
                  <c:v>35066.5</c:v>
                </c:pt>
              </c:numCache>
            </c:numRef>
          </c:val>
          <c:smooth val="0"/>
          <c:extLst xmlns:c16r2="http://schemas.microsoft.com/office/drawing/2015/06/chart">
            <c:ext xmlns:c16="http://schemas.microsoft.com/office/drawing/2014/chart" uri="{C3380CC4-5D6E-409C-BE32-E72D297353CC}">
              <c16:uniqueId val="{00000000-92F2-4B71-B875-2727DFD24C93}"/>
            </c:ext>
          </c:extLst>
        </c:ser>
        <c:ser>
          <c:idx val="1"/>
          <c:order val="1"/>
          <c:tx>
            <c:strRef>
              <c:f>'INVESTITII NETE'!$A$10</c:f>
              <c:strCache>
                <c:ptCount val="1"/>
                <c:pt idx="0">
                  <c:v>Industria prelucrătoare</c:v>
                </c:pt>
              </c:strCache>
            </c:strRef>
          </c:tx>
          <c:spPr>
            <a:ln w="38100"/>
          </c:spPr>
          <c:marker>
            <c:spPr>
              <a:ln w="38100"/>
            </c:spPr>
          </c:marker>
          <c:cat>
            <c:strRef>
              <c:f>'INVESTITII NETE'!$B$7:$H$8</c:f>
              <c:strCache>
                <c:ptCount val="7"/>
                <c:pt idx="0">
                  <c:v>2008</c:v>
                </c:pt>
                <c:pt idx="1">
                  <c:v>2009</c:v>
                </c:pt>
                <c:pt idx="2">
                  <c:v>2010</c:v>
                </c:pt>
                <c:pt idx="3">
                  <c:v>2011</c:v>
                </c:pt>
                <c:pt idx="4">
                  <c:v>2012</c:v>
                </c:pt>
                <c:pt idx="5">
                  <c:v>2013</c:v>
                </c:pt>
                <c:pt idx="6">
                  <c:v>2014</c:v>
                </c:pt>
              </c:strCache>
            </c:strRef>
          </c:cat>
          <c:val>
            <c:numRef>
              <c:f>'INVESTITII NETE'!$B$10:$H$10</c:f>
              <c:numCache>
                <c:formatCode>General</c:formatCode>
                <c:ptCount val="7"/>
                <c:pt idx="0">
                  <c:v>21113.9</c:v>
                </c:pt>
                <c:pt idx="1">
                  <c:v>15492.9</c:v>
                </c:pt>
                <c:pt idx="2">
                  <c:v>12753.2</c:v>
                </c:pt>
                <c:pt idx="3">
                  <c:v>17497.2</c:v>
                </c:pt>
                <c:pt idx="4">
                  <c:v>17371.2</c:v>
                </c:pt>
                <c:pt idx="5">
                  <c:v>14195.6</c:v>
                </c:pt>
                <c:pt idx="6">
                  <c:v>15586.5</c:v>
                </c:pt>
              </c:numCache>
            </c:numRef>
          </c:val>
          <c:smooth val="0"/>
          <c:extLst xmlns:c16r2="http://schemas.microsoft.com/office/drawing/2015/06/chart">
            <c:ext xmlns:c16="http://schemas.microsoft.com/office/drawing/2014/chart" uri="{C3380CC4-5D6E-409C-BE32-E72D297353CC}">
              <c16:uniqueId val="{00000001-92F2-4B71-B875-2727DFD24C93}"/>
            </c:ext>
          </c:extLst>
        </c:ser>
        <c:dLbls>
          <c:showLegendKey val="0"/>
          <c:showVal val="0"/>
          <c:showCatName val="0"/>
          <c:showSerName val="0"/>
          <c:showPercent val="0"/>
          <c:showBubbleSize val="0"/>
        </c:dLbls>
        <c:marker val="1"/>
        <c:smooth val="0"/>
        <c:axId val="401899712"/>
        <c:axId val="401901280"/>
      </c:lineChart>
      <c:catAx>
        <c:axId val="401899712"/>
        <c:scaling>
          <c:orientation val="minMax"/>
        </c:scaling>
        <c:delete val="0"/>
        <c:axPos val="b"/>
        <c:numFmt formatCode="General" sourceLinked="0"/>
        <c:majorTickMark val="none"/>
        <c:minorTickMark val="none"/>
        <c:tickLblPos val="nextTo"/>
        <c:crossAx val="401901280"/>
        <c:crosses val="autoZero"/>
        <c:auto val="1"/>
        <c:lblAlgn val="ctr"/>
        <c:lblOffset val="100"/>
        <c:noMultiLvlLbl val="0"/>
      </c:catAx>
      <c:valAx>
        <c:axId val="401901280"/>
        <c:scaling>
          <c:orientation val="minMax"/>
        </c:scaling>
        <c:delete val="0"/>
        <c:axPos val="l"/>
        <c:majorGridlines/>
        <c:title>
          <c:tx>
            <c:rich>
              <a:bodyPr/>
              <a:lstStyle/>
              <a:p>
                <a:pPr>
                  <a:defRPr/>
                </a:pPr>
                <a:r>
                  <a:rPr lang="ro-RO"/>
                  <a:t>Milioane lei</a:t>
                </a:r>
                <a:endParaRPr lang="en-US"/>
              </a:p>
            </c:rich>
          </c:tx>
          <c:overlay val="0"/>
        </c:title>
        <c:numFmt formatCode="General" sourceLinked="1"/>
        <c:majorTickMark val="none"/>
        <c:minorTickMark val="none"/>
        <c:tickLblPos val="nextTo"/>
        <c:txPr>
          <a:bodyPr/>
          <a:lstStyle/>
          <a:p>
            <a:pPr>
              <a:defRPr b="1"/>
            </a:pPr>
            <a:endParaRPr lang="en-US"/>
          </a:p>
        </c:txPr>
        <c:crossAx val="401899712"/>
        <c:crosses val="autoZero"/>
        <c:crossBetween val="between"/>
      </c:valAx>
    </c:plotArea>
    <c:legend>
      <c:legendPos val="b"/>
      <c:legendEntry>
        <c:idx val="0"/>
        <c:txPr>
          <a:bodyPr/>
          <a:lstStyle/>
          <a:p>
            <a:pPr>
              <a:defRPr sz="1600" b="1">
                <a:solidFill>
                  <a:schemeClr val="accent1">
                    <a:lumMod val="75000"/>
                  </a:schemeClr>
                </a:solidFill>
              </a:defRPr>
            </a:pPr>
            <a:endParaRPr lang="en-US"/>
          </a:p>
        </c:txPr>
      </c:legendEntry>
      <c:legendEntry>
        <c:idx val="1"/>
        <c:txPr>
          <a:bodyPr/>
          <a:lstStyle/>
          <a:p>
            <a:pPr>
              <a:defRPr sz="1600" b="1">
                <a:solidFill>
                  <a:srgbClr val="C00000"/>
                </a:solidFill>
              </a:defRPr>
            </a:pPr>
            <a:endParaRPr lang="en-US"/>
          </a:p>
        </c:txPr>
      </c:legendEntry>
      <c:overlay val="0"/>
      <c:txPr>
        <a:bodyPr/>
        <a:lstStyle/>
        <a:p>
          <a:pPr>
            <a:defRPr sz="1600" b="1"/>
          </a:pPr>
          <a:endParaRPr lang="en-US"/>
        </a:p>
      </c:txPr>
    </c:legend>
    <c:plotVisOnly val="1"/>
    <c:dispBlanksAs val="gap"/>
    <c:showDLblsOverMax val="0"/>
  </c:chart>
  <c:txPr>
    <a:bodyPr/>
    <a:lstStyle/>
    <a:p>
      <a:pPr>
        <a:defRPr sz="1200">
          <a:latin typeface="Trebuchet MS" panose="020B0603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latin typeface="Trebuchet MS" panose="020B0603020202020204" pitchFamily="34" charset="0"/>
              </a:defRPr>
            </a:pPr>
            <a:r>
              <a:rPr lang="ro-RO" sz="2000">
                <a:latin typeface="Trebuchet MS" panose="020B0603020202020204" pitchFamily="34" charset="0"/>
              </a:rPr>
              <a:t>COMERȚUL</a:t>
            </a:r>
            <a:r>
              <a:rPr lang="ro-RO" sz="2000" baseline="0">
                <a:latin typeface="Trebuchet MS" panose="020B0603020202020204" pitchFamily="34" charset="0"/>
              </a:rPr>
              <a:t> INTERNAȚIONAL AL ROMĂNIEI</a:t>
            </a:r>
            <a:endParaRPr lang="en-US" sz="2000">
              <a:latin typeface="Trebuchet MS" panose="020B0603020202020204" pitchFamily="34" charset="0"/>
            </a:endParaRPr>
          </a:p>
        </c:rich>
      </c:tx>
      <c:overlay val="0"/>
    </c:title>
    <c:autoTitleDeleted val="0"/>
    <c:plotArea>
      <c:layout>
        <c:manualLayout>
          <c:layoutTarget val="inner"/>
          <c:xMode val="edge"/>
          <c:yMode val="edge"/>
          <c:x val="0.14223135648011373"/>
          <c:y val="0.12624152449693787"/>
          <c:w val="0.69095083342967112"/>
          <c:h val="0.77929653324584425"/>
        </c:manualLayout>
      </c:layout>
      <c:barChart>
        <c:barDir val="col"/>
        <c:grouping val="clustered"/>
        <c:varyColors val="0"/>
        <c:ser>
          <c:idx val="0"/>
          <c:order val="0"/>
          <c:tx>
            <c:strRef>
              <c:f>'export import'!$A$9</c:f>
              <c:strCache>
                <c:ptCount val="1"/>
                <c:pt idx="0">
                  <c:v>EXPORT FOB</c:v>
                </c:pt>
              </c:strCache>
            </c:strRef>
          </c:tx>
          <c:invertIfNegative val="0"/>
          <c:cat>
            <c:strRef>
              <c:f>'export import'!$B$7:$J$8</c:f>
              <c:strCache>
                <c:ptCount val="9"/>
                <c:pt idx="0">
                  <c:v>2008</c:v>
                </c:pt>
                <c:pt idx="1">
                  <c:v>2009</c:v>
                </c:pt>
                <c:pt idx="2">
                  <c:v>2010</c:v>
                </c:pt>
                <c:pt idx="3">
                  <c:v>2011</c:v>
                </c:pt>
                <c:pt idx="4">
                  <c:v>2012</c:v>
                </c:pt>
                <c:pt idx="5">
                  <c:v>2013</c:v>
                </c:pt>
                <c:pt idx="6">
                  <c:v>2014</c:v>
                </c:pt>
                <c:pt idx="7">
                  <c:v>2015</c:v>
                </c:pt>
                <c:pt idx="8">
                  <c:v>2016  8luni</c:v>
                </c:pt>
              </c:strCache>
            </c:strRef>
          </c:cat>
          <c:val>
            <c:numRef>
              <c:f>'export import'!$B$9:$J$9</c:f>
              <c:numCache>
                <c:formatCode>General</c:formatCode>
                <c:ptCount val="9"/>
                <c:pt idx="0">
                  <c:v>33725</c:v>
                </c:pt>
                <c:pt idx="1">
                  <c:v>29084.2435</c:v>
                </c:pt>
                <c:pt idx="2">
                  <c:v>37360.258900000001</c:v>
                </c:pt>
                <c:pt idx="3">
                  <c:v>45274.473100000003</c:v>
                </c:pt>
                <c:pt idx="4">
                  <c:v>45069.165000000001</c:v>
                </c:pt>
                <c:pt idx="5">
                  <c:v>49562.209000000003</c:v>
                </c:pt>
                <c:pt idx="6">
                  <c:v>52466</c:v>
                </c:pt>
                <c:pt idx="7">
                  <c:v>54596</c:v>
                </c:pt>
                <c:pt idx="8">
                  <c:v>37437</c:v>
                </c:pt>
              </c:numCache>
            </c:numRef>
          </c:val>
          <c:extLst xmlns:c16r2="http://schemas.microsoft.com/office/drawing/2015/06/chart">
            <c:ext xmlns:c16="http://schemas.microsoft.com/office/drawing/2014/chart" uri="{C3380CC4-5D6E-409C-BE32-E72D297353CC}">
              <c16:uniqueId val="{00000000-6CFA-4581-A444-4CE298A43E42}"/>
            </c:ext>
          </c:extLst>
        </c:ser>
        <c:ser>
          <c:idx val="1"/>
          <c:order val="1"/>
          <c:tx>
            <c:strRef>
              <c:f>'export import'!$A$10</c:f>
              <c:strCache>
                <c:ptCount val="1"/>
                <c:pt idx="0">
                  <c:v>IMPORT CIF</c:v>
                </c:pt>
              </c:strCache>
            </c:strRef>
          </c:tx>
          <c:invertIfNegative val="0"/>
          <c:cat>
            <c:strRef>
              <c:f>'export import'!$B$7:$J$8</c:f>
              <c:strCache>
                <c:ptCount val="9"/>
                <c:pt idx="0">
                  <c:v>2008</c:v>
                </c:pt>
                <c:pt idx="1">
                  <c:v>2009</c:v>
                </c:pt>
                <c:pt idx="2">
                  <c:v>2010</c:v>
                </c:pt>
                <c:pt idx="3">
                  <c:v>2011</c:v>
                </c:pt>
                <c:pt idx="4">
                  <c:v>2012</c:v>
                </c:pt>
                <c:pt idx="5">
                  <c:v>2013</c:v>
                </c:pt>
                <c:pt idx="6">
                  <c:v>2014</c:v>
                </c:pt>
                <c:pt idx="7">
                  <c:v>2015</c:v>
                </c:pt>
                <c:pt idx="8">
                  <c:v>2016  8luni</c:v>
                </c:pt>
              </c:strCache>
            </c:strRef>
          </c:cat>
          <c:val>
            <c:numRef>
              <c:f>'export import'!$B$10:$J$10</c:f>
              <c:numCache>
                <c:formatCode>General</c:formatCode>
                <c:ptCount val="9"/>
                <c:pt idx="0">
                  <c:v>57240</c:v>
                </c:pt>
                <c:pt idx="1">
                  <c:v>38953</c:v>
                </c:pt>
                <c:pt idx="2">
                  <c:v>46869</c:v>
                </c:pt>
                <c:pt idx="3">
                  <c:v>0</c:v>
                </c:pt>
                <c:pt idx="4">
                  <c:v>54703.328000000001</c:v>
                </c:pt>
                <c:pt idx="5">
                  <c:v>55269.231</c:v>
                </c:pt>
                <c:pt idx="6">
                  <c:v>58522</c:v>
                </c:pt>
                <c:pt idx="7">
                  <c:v>62962</c:v>
                </c:pt>
                <c:pt idx="8">
                  <c:v>43583</c:v>
                </c:pt>
              </c:numCache>
            </c:numRef>
          </c:val>
          <c:extLst xmlns:c16r2="http://schemas.microsoft.com/office/drawing/2015/06/chart">
            <c:ext xmlns:c16="http://schemas.microsoft.com/office/drawing/2014/chart" uri="{C3380CC4-5D6E-409C-BE32-E72D297353CC}">
              <c16:uniqueId val="{00000001-6CFA-4581-A444-4CE298A43E42}"/>
            </c:ext>
          </c:extLst>
        </c:ser>
        <c:ser>
          <c:idx val="2"/>
          <c:order val="2"/>
          <c:tx>
            <c:strRef>
              <c:f>'export import'!$A$11</c:f>
              <c:strCache>
                <c:ptCount val="1"/>
                <c:pt idx="0">
                  <c:v>DEFICITUL COMERCIAL</c:v>
                </c:pt>
              </c:strCache>
            </c:strRef>
          </c:tx>
          <c:invertIfNegative val="0"/>
          <c:cat>
            <c:strRef>
              <c:f>'export import'!$B$7:$J$8</c:f>
              <c:strCache>
                <c:ptCount val="9"/>
                <c:pt idx="0">
                  <c:v>2008</c:v>
                </c:pt>
                <c:pt idx="1">
                  <c:v>2009</c:v>
                </c:pt>
                <c:pt idx="2">
                  <c:v>2010</c:v>
                </c:pt>
                <c:pt idx="3">
                  <c:v>2011</c:v>
                </c:pt>
                <c:pt idx="4">
                  <c:v>2012</c:v>
                </c:pt>
                <c:pt idx="5">
                  <c:v>2013</c:v>
                </c:pt>
                <c:pt idx="6">
                  <c:v>2014</c:v>
                </c:pt>
                <c:pt idx="7">
                  <c:v>2015</c:v>
                </c:pt>
                <c:pt idx="8">
                  <c:v>2016  8luni</c:v>
                </c:pt>
              </c:strCache>
            </c:strRef>
          </c:cat>
          <c:val>
            <c:numRef>
              <c:f>'export import'!$B$11:$J$11</c:f>
              <c:numCache>
                <c:formatCode>General</c:formatCode>
                <c:ptCount val="9"/>
                <c:pt idx="0">
                  <c:v>-23515</c:v>
                </c:pt>
                <c:pt idx="1">
                  <c:v>-9869</c:v>
                </c:pt>
                <c:pt idx="2">
                  <c:v>-9509</c:v>
                </c:pt>
                <c:pt idx="3">
                  <c:v>-9660</c:v>
                </c:pt>
                <c:pt idx="4">
                  <c:v>-9634</c:v>
                </c:pt>
                <c:pt idx="5">
                  <c:v>-5755</c:v>
                </c:pt>
                <c:pt idx="6">
                  <c:v>-6056</c:v>
                </c:pt>
                <c:pt idx="7">
                  <c:v>-8366</c:v>
                </c:pt>
                <c:pt idx="8">
                  <c:v>-8366</c:v>
                </c:pt>
              </c:numCache>
            </c:numRef>
          </c:val>
          <c:extLst xmlns:c16r2="http://schemas.microsoft.com/office/drawing/2015/06/chart">
            <c:ext xmlns:c16="http://schemas.microsoft.com/office/drawing/2014/chart" uri="{C3380CC4-5D6E-409C-BE32-E72D297353CC}">
              <c16:uniqueId val="{00000002-6CFA-4581-A444-4CE298A43E42}"/>
            </c:ext>
          </c:extLst>
        </c:ser>
        <c:ser>
          <c:idx val="3"/>
          <c:order val="3"/>
          <c:tx>
            <c:strRef>
              <c:f>'export import'!$A$12</c:f>
              <c:strCache>
                <c:ptCount val="1"/>
              </c:strCache>
            </c:strRef>
          </c:tx>
          <c:invertIfNegative val="0"/>
          <c:cat>
            <c:strRef>
              <c:f>'export import'!$B$7:$J$8</c:f>
              <c:strCache>
                <c:ptCount val="9"/>
                <c:pt idx="0">
                  <c:v>2008</c:v>
                </c:pt>
                <c:pt idx="1">
                  <c:v>2009</c:v>
                </c:pt>
                <c:pt idx="2">
                  <c:v>2010</c:v>
                </c:pt>
                <c:pt idx="3">
                  <c:v>2011</c:v>
                </c:pt>
                <c:pt idx="4">
                  <c:v>2012</c:v>
                </c:pt>
                <c:pt idx="5">
                  <c:v>2013</c:v>
                </c:pt>
                <c:pt idx="6">
                  <c:v>2014</c:v>
                </c:pt>
                <c:pt idx="7">
                  <c:v>2015</c:v>
                </c:pt>
                <c:pt idx="8">
                  <c:v>2016  8luni</c:v>
                </c:pt>
              </c:strCache>
            </c:strRef>
          </c:cat>
          <c:val>
            <c:numRef>
              <c:f>'export import'!$B$12:$J$12</c:f>
              <c:numCache>
                <c:formatCode>General</c:formatCode>
                <c:ptCount val="9"/>
              </c:numCache>
            </c:numRef>
          </c:val>
          <c:extLst xmlns:c16r2="http://schemas.microsoft.com/office/drawing/2015/06/chart">
            <c:ext xmlns:c16="http://schemas.microsoft.com/office/drawing/2014/chart" uri="{C3380CC4-5D6E-409C-BE32-E72D297353CC}">
              <c16:uniqueId val="{00000003-6CFA-4581-A444-4CE298A43E42}"/>
            </c:ext>
          </c:extLst>
        </c:ser>
        <c:dLbls>
          <c:showLegendKey val="0"/>
          <c:showVal val="0"/>
          <c:showCatName val="0"/>
          <c:showSerName val="0"/>
          <c:showPercent val="0"/>
          <c:showBubbleSize val="0"/>
        </c:dLbls>
        <c:gapWidth val="150"/>
        <c:axId val="401900104"/>
        <c:axId val="401904024"/>
      </c:barChart>
      <c:catAx>
        <c:axId val="401900104"/>
        <c:scaling>
          <c:orientation val="minMax"/>
        </c:scaling>
        <c:delete val="0"/>
        <c:axPos val="b"/>
        <c:numFmt formatCode="General" sourceLinked="0"/>
        <c:majorTickMark val="none"/>
        <c:minorTickMark val="none"/>
        <c:tickLblPos val="nextTo"/>
        <c:txPr>
          <a:bodyPr/>
          <a:lstStyle/>
          <a:p>
            <a:pPr>
              <a:defRPr b="1"/>
            </a:pPr>
            <a:endParaRPr lang="en-US"/>
          </a:p>
        </c:txPr>
        <c:crossAx val="401904024"/>
        <c:crosses val="autoZero"/>
        <c:auto val="1"/>
        <c:lblAlgn val="ctr"/>
        <c:lblOffset val="100"/>
        <c:noMultiLvlLbl val="0"/>
      </c:catAx>
      <c:valAx>
        <c:axId val="401904024"/>
        <c:scaling>
          <c:orientation val="minMax"/>
        </c:scaling>
        <c:delete val="0"/>
        <c:axPos val="l"/>
        <c:majorGridlines/>
        <c:title>
          <c:tx>
            <c:rich>
              <a:bodyPr/>
              <a:lstStyle/>
              <a:p>
                <a:pPr>
                  <a:defRPr>
                    <a:latin typeface="Trebuchet MS" panose="020B0603020202020204" pitchFamily="34" charset="0"/>
                  </a:defRPr>
                </a:pPr>
                <a:r>
                  <a:rPr lang="ro-RO">
                    <a:latin typeface="Trebuchet MS" panose="020B0603020202020204" pitchFamily="34" charset="0"/>
                  </a:rPr>
                  <a:t>Milioane Euro</a:t>
                </a:r>
                <a:r>
                  <a:rPr lang="ro-RO" baseline="0">
                    <a:latin typeface="Trebuchet MS" panose="020B0603020202020204" pitchFamily="34" charset="0"/>
                  </a:rPr>
                  <a:t> </a:t>
                </a:r>
                <a:endParaRPr lang="en-US">
                  <a:latin typeface="Trebuchet MS" panose="020B0603020202020204" pitchFamily="34" charset="0"/>
                </a:endParaRPr>
              </a:p>
            </c:rich>
          </c:tx>
          <c:overlay val="0"/>
        </c:title>
        <c:numFmt formatCode="General" sourceLinked="1"/>
        <c:majorTickMark val="out"/>
        <c:minorTickMark val="none"/>
        <c:tickLblPos val="nextTo"/>
        <c:txPr>
          <a:bodyPr/>
          <a:lstStyle/>
          <a:p>
            <a:pPr>
              <a:defRPr b="1">
                <a:latin typeface="Trebuchet MS" panose="020B0603020202020204" pitchFamily="34" charset="0"/>
              </a:defRPr>
            </a:pPr>
            <a:endParaRPr lang="en-US"/>
          </a:p>
        </c:txPr>
        <c:crossAx val="401900104"/>
        <c:crosses val="autoZero"/>
        <c:crossBetween val="between"/>
      </c:valAx>
    </c:plotArea>
    <c:legend>
      <c:legendPos val="b"/>
      <c:legendEntry>
        <c:idx val="0"/>
        <c:txPr>
          <a:bodyPr/>
          <a:lstStyle/>
          <a:p>
            <a:pPr>
              <a:defRPr sz="1400" b="1">
                <a:solidFill>
                  <a:schemeClr val="tx2"/>
                </a:solidFill>
                <a:latin typeface="Trebuchet MS" panose="020B0603020202020204" pitchFamily="34" charset="0"/>
              </a:defRPr>
            </a:pPr>
            <a:endParaRPr lang="en-US"/>
          </a:p>
        </c:txPr>
      </c:legendEntry>
      <c:legendEntry>
        <c:idx val="1"/>
        <c:txPr>
          <a:bodyPr/>
          <a:lstStyle/>
          <a:p>
            <a:pPr>
              <a:defRPr sz="1400" b="1">
                <a:solidFill>
                  <a:srgbClr val="C00000"/>
                </a:solidFill>
                <a:latin typeface="Trebuchet MS" panose="020B0603020202020204" pitchFamily="34" charset="0"/>
              </a:defRPr>
            </a:pPr>
            <a:endParaRPr lang="en-US"/>
          </a:p>
        </c:txPr>
      </c:legendEntry>
      <c:legendEntry>
        <c:idx val="2"/>
        <c:txPr>
          <a:bodyPr/>
          <a:lstStyle/>
          <a:p>
            <a:pPr>
              <a:defRPr sz="1400" b="1">
                <a:solidFill>
                  <a:schemeClr val="accent3">
                    <a:lumMod val="50000"/>
                  </a:schemeClr>
                </a:solidFill>
                <a:latin typeface="Trebuchet MS" panose="020B0603020202020204" pitchFamily="34" charset="0"/>
              </a:defRPr>
            </a:pPr>
            <a:endParaRPr lang="en-US"/>
          </a:p>
        </c:txPr>
      </c:legendEntry>
      <c:overlay val="0"/>
      <c:txPr>
        <a:bodyPr/>
        <a:lstStyle/>
        <a:p>
          <a:pPr>
            <a:defRPr sz="1100" b="1">
              <a:latin typeface="Trebuchet MS" panose="020B0603020202020204" pitchFamily="34" charset="0"/>
            </a:defRPr>
          </a:pPr>
          <a:endParaRPr lang="en-US"/>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pPr>
            <a:r>
              <a:rPr lang="ro-RO" sz="2000" dirty="0"/>
              <a:t>EVOLUȚIA NUMĂRULUI DE SALARIAȚI</a:t>
            </a:r>
            <a:endParaRPr lang="en-US" sz="2000" dirty="0"/>
          </a:p>
        </c:rich>
      </c:tx>
      <c:layout/>
      <c:overlay val="0"/>
    </c:title>
    <c:autoTitleDeleted val="0"/>
    <c:plotArea>
      <c:layout/>
      <c:lineChart>
        <c:grouping val="standard"/>
        <c:varyColors val="0"/>
        <c:ser>
          <c:idx val="0"/>
          <c:order val="0"/>
          <c:tx>
            <c:strRef>
              <c:f>salariati!$A$46</c:f>
              <c:strCache>
                <c:ptCount val="1"/>
                <c:pt idx="0">
                  <c:v>Industrie</c:v>
                </c:pt>
              </c:strCache>
            </c:strRef>
          </c:tx>
          <c:spPr>
            <a:ln w="28575"/>
          </c:spPr>
          <c:marker>
            <c:spPr>
              <a:ln w="28575"/>
            </c:spPr>
          </c:marker>
          <c:cat>
            <c:strRef>
              <c:f>salariati!$B$44:$J$45</c:f>
              <c:strCache>
                <c:ptCount val="9"/>
                <c:pt idx="0">
                  <c:v>2008</c:v>
                </c:pt>
                <c:pt idx="1">
                  <c:v>2009</c:v>
                </c:pt>
                <c:pt idx="2">
                  <c:v>2010</c:v>
                </c:pt>
                <c:pt idx="3">
                  <c:v>2011</c:v>
                </c:pt>
                <c:pt idx="4">
                  <c:v>2012</c:v>
                </c:pt>
                <c:pt idx="5">
                  <c:v>2013</c:v>
                </c:pt>
                <c:pt idx="6">
                  <c:v>2014</c:v>
                </c:pt>
                <c:pt idx="7">
                  <c:v>2015 dec</c:v>
                </c:pt>
                <c:pt idx="8">
                  <c:v>2016 sept</c:v>
                </c:pt>
              </c:strCache>
            </c:strRef>
          </c:cat>
          <c:val>
            <c:numRef>
              <c:f>salariati!$B$46:$J$46</c:f>
              <c:numCache>
                <c:formatCode>General</c:formatCode>
                <c:ptCount val="9"/>
                <c:pt idx="0">
                  <c:v>1606</c:v>
                </c:pt>
                <c:pt idx="1">
                  <c:v>1371</c:v>
                </c:pt>
                <c:pt idx="2">
                  <c:v>1237</c:v>
                </c:pt>
                <c:pt idx="3">
                  <c:v>1259</c:v>
                </c:pt>
                <c:pt idx="4">
                  <c:v>1296</c:v>
                </c:pt>
                <c:pt idx="5">
                  <c:v>1285</c:v>
                </c:pt>
                <c:pt idx="6">
                  <c:v>1294.5</c:v>
                </c:pt>
                <c:pt idx="7">
                  <c:v>1329.4</c:v>
                </c:pt>
                <c:pt idx="8">
                  <c:v>1361.6</c:v>
                </c:pt>
              </c:numCache>
            </c:numRef>
          </c:val>
          <c:smooth val="0"/>
          <c:extLst xmlns:c16r2="http://schemas.microsoft.com/office/drawing/2015/06/chart">
            <c:ext xmlns:c16="http://schemas.microsoft.com/office/drawing/2014/chart" uri="{C3380CC4-5D6E-409C-BE32-E72D297353CC}">
              <c16:uniqueId val="{00000000-C5EB-4380-A060-E345FE3554E7}"/>
            </c:ext>
          </c:extLst>
        </c:ser>
        <c:ser>
          <c:idx val="1"/>
          <c:order val="1"/>
          <c:tx>
            <c:strRef>
              <c:f>salariati!$A$47</c:f>
              <c:strCache>
                <c:ptCount val="1"/>
                <c:pt idx="0">
                  <c:v>Industria prelucrătoare</c:v>
                </c:pt>
              </c:strCache>
            </c:strRef>
          </c:tx>
          <c:spPr>
            <a:ln w="38100"/>
          </c:spPr>
          <c:marker>
            <c:spPr>
              <a:ln w="38100"/>
            </c:spPr>
          </c:marker>
          <c:cat>
            <c:strRef>
              <c:f>salariati!$B$44:$J$45</c:f>
              <c:strCache>
                <c:ptCount val="9"/>
                <c:pt idx="0">
                  <c:v>2008</c:v>
                </c:pt>
                <c:pt idx="1">
                  <c:v>2009</c:v>
                </c:pt>
                <c:pt idx="2">
                  <c:v>2010</c:v>
                </c:pt>
                <c:pt idx="3">
                  <c:v>2011</c:v>
                </c:pt>
                <c:pt idx="4">
                  <c:v>2012</c:v>
                </c:pt>
                <c:pt idx="5">
                  <c:v>2013</c:v>
                </c:pt>
                <c:pt idx="6">
                  <c:v>2014</c:v>
                </c:pt>
                <c:pt idx="7">
                  <c:v>2015 dec</c:v>
                </c:pt>
                <c:pt idx="8">
                  <c:v>2016 sept</c:v>
                </c:pt>
              </c:strCache>
            </c:strRef>
          </c:cat>
          <c:val>
            <c:numRef>
              <c:f>salariati!$B$47:$J$47</c:f>
              <c:numCache>
                <c:formatCode>General</c:formatCode>
                <c:ptCount val="9"/>
                <c:pt idx="0">
                  <c:v>1342</c:v>
                </c:pt>
                <c:pt idx="1">
                  <c:v>1118</c:v>
                </c:pt>
                <c:pt idx="2">
                  <c:v>999</c:v>
                </c:pt>
                <c:pt idx="3">
                  <c:v>1028</c:v>
                </c:pt>
                <c:pt idx="4">
                  <c:v>1064</c:v>
                </c:pt>
                <c:pt idx="5">
                  <c:v>1063</c:v>
                </c:pt>
                <c:pt idx="6">
                  <c:v>1080.3</c:v>
                </c:pt>
                <c:pt idx="7">
                  <c:v>1122.7</c:v>
                </c:pt>
                <c:pt idx="8">
                  <c:v>1154</c:v>
                </c:pt>
              </c:numCache>
            </c:numRef>
          </c:val>
          <c:smooth val="0"/>
          <c:extLst xmlns:c16r2="http://schemas.microsoft.com/office/drawing/2015/06/chart">
            <c:ext xmlns:c16="http://schemas.microsoft.com/office/drawing/2014/chart" uri="{C3380CC4-5D6E-409C-BE32-E72D297353CC}">
              <c16:uniqueId val="{00000001-C5EB-4380-A060-E345FE3554E7}"/>
            </c:ext>
          </c:extLst>
        </c:ser>
        <c:dLbls>
          <c:showLegendKey val="0"/>
          <c:showVal val="0"/>
          <c:showCatName val="0"/>
          <c:showSerName val="0"/>
          <c:showPercent val="0"/>
          <c:showBubbleSize val="0"/>
        </c:dLbls>
        <c:marker val="1"/>
        <c:smooth val="0"/>
        <c:axId val="401902456"/>
        <c:axId val="330072336"/>
      </c:lineChart>
      <c:catAx>
        <c:axId val="401902456"/>
        <c:scaling>
          <c:orientation val="minMax"/>
        </c:scaling>
        <c:delete val="0"/>
        <c:axPos val="b"/>
        <c:numFmt formatCode="General" sourceLinked="0"/>
        <c:majorTickMark val="none"/>
        <c:minorTickMark val="none"/>
        <c:tickLblPos val="nextTo"/>
        <c:crossAx val="330072336"/>
        <c:crosses val="autoZero"/>
        <c:auto val="1"/>
        <c:lblAlgn val="ctr"/>
        <c:lblOffset val="100"/>
        <c:noMultiLvlLbl val="0"/>
      </c:catAx>
      <c:valAx>
        <c:axId val="330072336"/>
        <c:scaling>
          <c:orientation val="minMax"/>
        </c:scaling>
        <c:delete val="0"/>
        <c:axPos val="l"/>
        <c:majorGridlines/>
        <c:title>
          <c:tx>
            <c:rich>
              <a:bodyPr/>
              <a:lstStyle/>
              <a:p>
                <a:pPr>
                  <a:defRPr/>
                </a:pPr>
                <a:r>
                  <a:rPr lang="ro-RO" dirty="0"/>
                  <a:t> MII </a:t>
                </a:r>
                <a:r>
                  <a:rPr lang="ro-RO" baseline="0" dirty="0"/>
                  <a:t> PERSOANE</a:t>
                </a:r>
                <a:endParaRPr lang="en-US" dirty="0"/>
              </a:p>
            </c:rich>
          </c:tx>
          <c:layout/>
          <c:overlay val="0"/>
        </c:title>
        <c:numFmt formatCode="General" sourceLinked="1"/>
        <c:majorTickMark val="none"/>
        <c:minorTickMark val="none"/>
        <c:tickLblPos val="nextTo"/>
        <c:crossAx val="401902456"/>
        <c:crosses val="autoZero"/>
        <c:crossBetween val="between"/>
      </c:valAx>
    </c:plotArea>
    <c:legend>
      <c:legendPos val="b"/>
      <c:legendEntry>
        <c:idx val="0"/>
        <c:txPr>
          <a:bodyPr/>
          <a:lstStyle/>
          <a:p>
            <a:pPr>
              <a:defRPr sz="1600">
                <a:solidFill>
                  <a:schemeClr val="accent1">
                    <a:lumMod val="75000"/>
                  </a:schemeClr>
                </a:solidFill>
              </a:defRPr>
            </a:pPr>
            <a:endParaRPr lang="en-US"/>
          </a:p>
        </c:txPr>
      </c:legendEntry>
      <c:legendEntry>
        <c:idx val="1"/>
        <c:txPr>
          <a:bodyPr/>
          <a:lstStyle/>
          <a:p>
            <a:pPr>
              <a:defRPr sz="1600">
                <a:solidFill>
                  <a:srgbClr val="C00000"/>
                </a:solidFill>
              </a:defRPr>
            </a:pPr>
            <a:endParaRPr lang="en-US"/>
          </a:p>
        </c:txPr>
      </c:legendEntry>
      <c:layout>
        <c:manualLayout>
          <c:xMode val="edge"/>
          <c:yMode val="edge"/>
          <c:x val="0.26068472343734811"/>
          <c:y val="0.93052874631272176"/>
          <c:w val="0.47863043161271507"/>
          <c:h val="6.94712536872783E-2"/>
        </c:manualLayout>
      </c:layout>
      <c:overlay val="0"/>
      <c:txPr>
        <a:bodyPr/>
        <a:lstStyle/>
        <a:p>
          <a:pPr>
            <a:defRPr sz="1600"/>
          </a:pPr>
          <a:endParaRPr lang="en-US"/>
        </a:p>
      </c:txPr>
    </c:legend>
    <c:plotVisOnly val="1"/>
    <c:dispBlanksAs val="gap"/>
    <c:showDLblsOverMax val="0"/>
  </c:chart>
  <c:txPr>
    <a:bodyPr/>
    <a:lstStyle/>
    <a:p>
      <a:pPr>
        <a:defRPr sz="1200" b="1">
          <a:latin typeface="Trebuchet MS" panose="020B0603020202020204"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en-US" sz="1800" b="1" dirty="0">
                <a:solidFill>
                  <a:sysClr val="windowText" lastClr="000000"/>
                </a:solidFill>
                <a:latin typeface="Trebuchet MS" panose="020B0603020202020204" pitchFamily="34" charset="0"/>
              </a:rPr>
              <a:t>VALOARE</a:t>
            </a:r>
            <a:r>
              <a:rPr lang="en-US" sz="1800" b="1" baseline="0" dirty="0">
                <a:solidFill>
                  <a:sysClr val="windowText" lastClr="000000"/>
                </a:solidFill>
                <a:latin typeface="Trebuchet MS" panose="020B0603020202020204" pitchFamily="34" charset="0"/>
              </a:rPr>
              <a:t> AD</a:t>
            </a:r>
            <a:r>
              <a:rPr lang="ro-RO" sz="1800" b="1" baseline="0" dirty="0">
                <a:solidFill>
                  <a:sysClr val="windowText" lastClr="000000"/>
                </a:solidFill>
                <a:latin typeface="Trebuchet MS" panose="020B0603020202020204" pitchFamily="34" charset="0"/>
              </a:rPr>
              <a:t>ĂUGATĂ BRUTĂ (2014</a:t>
            </a:r>
            <a:r>
              <a:rPr lang="ro-RO" sz="1800" b="1" baseline="0" dirty="0">
                <a:solidFill>
                  <a:sysClr val="windowText" lastClr="000000"/>
                </a:solidFill>
              </a:rPr>
              <a:t>)</a:t>
            </a:r>
            <a:endParaRPr lang="en-US" sz="1800" b="1" dirty="0">
              <a:solidFill>
                <a:sysClr val="windowText" lastClr="000000"/>
              </a:solidFill>
            </a:endParaRPr>
          </a:p>
        </c:rich>
      </c:tx>
      <c:layout>
        <c:manualLayout>
          <c:xMode val="edge"/>
          <c:yMode val="edge"/>
          <c:x val="0.31052605487703427"/>
          <c:y val="1.7094017094017096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E830-40B6-8370-B886AEC16F4D}"/>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E830-40B6-8370-B886AEC16F4D}"/>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E830-40B6-8370-B886AEC16F4D}"/>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E830-40B6-8370-B886AEC16F4D}"/>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E830-40B6-8370-B886AEC16F4D}"/>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E830-40B6-8370-B886AEC16F4D}"/>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E830-40B6-8370-B886AEC16F4D}"/>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E830-40B6-8370-B886AEC16F4D}"/>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1-E830-40B6-8370-B886AEC16F4D}"/>
              </c:ext>
            </c:extLst>
          </c:dPt>
          <c:dLbls>
            <c:dLbl>
              <c:idx val="8"/>
              <c:layout>
                <c:manualLayout>
                  <c:x val="9.0977647845765716E-2"/>
                  <c:y val="-0.14095923906947525"/>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E830-40B6-8370-B886AEC16F4D}"/>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Sheet4!$B$20:$B$28</c:f>
              <c:strCache>
                <c:ptCount val="9"/>
                <c:pt idx="0">
                  <c:v>Turism si ecoturism</c:v>
                </c:pt>
                <c:pt idx="1">
                  <c:v>Textile</c:v>
                </c:pt>
                <c:pt idx="2">
                  <c:v>Lemn si mobila</c:v>
                </c:pt>
                <c:pt idx="3">
                  <c:v>Automotive</c:v>
                </c:pt>
                <c:pt idx="4">
                  <c:v>IT&amp;C</c:v>
                </c:pt>
                <c:pt idx="5">
                  <c:v>Industria alimentara</c:v>
                </c:pt>
                <c:pt idx="6">
                  <c:v>Sanatate</c:v>
                </c:pt>
                <c:pt idx="7">
                  <c:v>Energie si mediu</c:v>
                </c:pt>
                <c:pt idx="8">
                  <c:v>Altele</c:v>
                </c:pt>
              </c:strCache>
            </c:strRef>
          </c:cat>
          <c:val>
            <c:numRef>
              <c:f>Sheet4!$C$20:$C$28</c:f>
              <c:numCache>
                <c:formatCode>0%</c:formatCode>
                <c:ptCount val="9"/>
                <c:pt idx="0">
                  <c:v>1.9500964547749119E-2</c:v>
                </c:pt>
                <c:pt idx="1">
                  <c:v>2.4660716098773964E-2</c:v>
                </c:pt>
                <c:pt idx="2">
                  <c:v>3.1893666403635182E-2</c:v>
                </c:pt>
                <c:pt idx="3">
                  <c:v>2.2276154562765074E-2</c:v>
                </c:pt>
                <c:pt idx="4">
                  <c:v>5.6091257082701733E-2</c:v>
                </c:pt>
                <c:pt idx="5">
                  <c:v>5.813809331264707E-2</c:v>
                </c:pt>
                <c:pt idx="6">
                  <c:v>2.8549366497863386E-2</c:v>
                </c:pt>
                <c:pt idx="7">
                  <c:v>3.2796582846903205E-2</c:v>
                </c:pt>
                <c:pt idx="8">
                  <c:v>0.72609319864696131</c:v>
                </c:pt>
              </c:numCache>
            </c:numRef>
          </c:val>
          <c:extLst xmlns:c16r2="http://schemas.microsoft.com/office/drawing/2015/06/chart">
            <c:ext xmlns:c16="http://schemas.microsoft.com/office/drawing/2014/chart" uri="{C3380CC4-5D6E-409C-BE32-E72D297353CC}">
              <c16:uniqueId val="{00000012-E830-40B6-8370-B886AEC16F4D}"/>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10384872654178254"/>
          <c:y val="0.77064405410862102"/>
          <c:w val="0.79230241109900068"/>
          <c:h val="0.21226192879736186"/>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ro-RO" sz="1800" b="1" dirty="0">
                <a:solidFill>
                  <a:schemeClr val="tx1"/>
                </a:solidFill>
                <a:latin typeface="Trebuchet MS" panose="020B0603020202020204" pitchFamily="34" charset="0"/>
              </a:rPr>
              <a:t>NUMĂR</a:t>
            </a:r>
            <a:r>
              <a:rPr lang="ro-RO" sz="1800" b="1" baseline="0" dirty="0">
                <a:solidFill>
                  <a:schemeClr val="tx1"/>
                </a:solidFill>
                <a:latin typeface="Trebuchet MS" panose="020B0603020202020204" pitchFamily="34" charset="0"/>
              </a:rPr>
              <a:t> ANGAJAȚI (2014</a:t>
            </a:r>
            <a:r>
              <a:rPr lang="ro-RO" sz="1800" b="1" baseline="0" dirty="0">
                <a:solidFill>
                  <a:schemeClr val="tx1"/>
                </a:solidFill>
              </a:rPr>
              <a:t>)</a:t>
            </a:r>
          </a:p>
        </c:rich>
      </c:tx>
      <c:layout>
        <c:manualLayout>
          <c:xMode val="edge"/>
          <c:yMode val="edge"/>
          <c:x val="0.40274458811914571"/>
          <c:y val="1.7241379310344827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888888888888889E-2"/>
          <c:y val="0.17171296296296298"/>
          <c:w val="0.90079365079365081"/>
          <c:h val="0.502920452251161"/>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BC02-4F85-A928-1ECA4B232C52}"/>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BC02-4F85-A928-1ECA4B232C52}"/>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BC02-4F85-A928-1ECA4B232C52}"/>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BC02-4F85-A928-1ECA4B232C52}"/>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BC02-4F85-A928-1ECA4B232C52}"/>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BC02-4F85-A928-1ECA4B232C52}"/>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BC02-4F85-A928-1ECA4B232C52}"/>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BC02-4F85-A928-1ECA4B232C52}"/>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1-BC02-4F85-A928-1ECA4B232C5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Sheet4!$B$20:$B$28</c:f>
              <c:strCache>
                <c:ptCount val="9"/>
                <c:pt idx="0">
                  <c:v>Turism si ecoturism</c:v>
                </c:pt>
                <c:pt idx="1">
                  <c:v>Textile</c:v>
                </c:pt>
                <c:pt idx="2">
                  <c:v>Lemn si mobila</c:v>
                </c:pt>
                <c:pt idx="3">
                  <c:v>Automotive</c:v>
                </c:pt>
                <c:pt idx="4">
                  <c:v>IT&amp;C</c:v>
                </c:pt>
                <c:pt idx="5">
                  <c:v>Industria alimentara</c:v>
                </c:pt>
                <c:pt idx="6">
                  <c:v>Sanatate</c:v>
                </c:pt>
                <c:pt idx="7">
                  <c:v>Energie si mediu</c:v>
                </c:pt>
                <c:pt idx="8">
                  <c:v>Altele</c:v>
                </c:pt>
              </c:strCache>
            </c:strRef>
          </c:cat>
          <c:val>
            <c:numRef>
              <c:f>Sheet4!$D$20:$D$28</c:f>
              <c:numCache>
                <c:formatCode>0%</c:formatCode>
                <c:ptCount val="9"/>
                <c:pt idx="0">
                  <c:v>2.9585798816568046E-2</c:v>
                </c:pt>
                <c:pt idx="1">
                  <c:v>5.2438277902468883E-2</c:v>
                </c:pt>
                <c:pt idx="2">
                  <c:v>3.7747398490104063E-2</c:v>
                </c:pt>
                <c:pt idx="3">
                  <c:v>3.9379718424811264E-2</c:v>
                </c:pt>
                <c:pt idx="4">
                  <c:v>2.9993878800244848E-2</c:v>
                </c:pt>
                <c:pt idx="5">
                  <c:v>3.6523158539073661E-2</c:v>
                </c:pt>
                <c:pt idx="6">
                  <c:v>7.2842277086308915E-2</c:v>
                </c:pt>
                <c:pt idx="7">
                  <c:v>1.1834319526627219E-2</c:v>
                </c:pt>
                <c:pt idx="8">
                  <c:v>0.68965517241379315</c:v>
                </c:pt>
              </c:numCache>
            </c:numRef>
          </c:val>
          <c:extLst xmlns:c16r2="http://schemas.microsoft.com/office/drawing/2015/06/chart">
            <c:ext xmlns:c16="http://schemas.microsoft.com/office/drawing/2014/chart" uri="{C3380CC4-5D6E-409C-BE32-E72D297353CC}">
              <c16:uniqueId val="{00000012-BC02-4F85-A928-1ECA4B232C5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ro-RO" sz="1800" b="1" dirty="0">
                <a:solidFill>
                  <a:sysClr val="windowText" lastClr="000000"/>
                </a:solidFill>
                <a:latin typeface="Trebuchet MS" panose="020B0603020202020204" pitchFamily="34" charset="0"/>
              </a:rPr>
              <a:t>INDICII</a:t>
            </a:r>
            <a:r>
              <a:rPr lang="ro-RO" sz="1800" b="1" baseline="0" dirty="0">
                <a:solidFill>
                  <a:sysClr val="windowText" lastClr="000000"/>
                </a:solidFill>
                <a:latin typeface="Trebuchet MS" panose="020B0603020202020204" pitchFamily="34" charset="0"/>
              </a:rPr>
              <a:t> PRODUCȚIEI INDUSTRIALE (2015/2014</a:t>
            </a:r>
            <a:r>
              <a:rPr lang="ro-RO" sz="1800" b="1" baseline="0" dirty="0">
                <a:solidFill>
                  <a:sysClr val="windowText" lastClr="000000"/>
                </a:solidFill>
              </a:rPr>
              <a:t>)</a:t>
            </a:r>
            <a:endParaRPr lang="en-US" sz="1800" b="1" dirty="0">
              <a:solidFill>
                <a:sysClr val="windowText" lastClr="000000"/>
              </a:solidFill>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[ipi12r15.xls]Sheet1!$A$6:$A$17</c:f>
              <c:strCache>
                <c:ptCount val="12"/>
                <c:pt idx="0">
                  <c:v>Industria alimentară</c:v>
                </c:pt>
                <c:pt idx="1">
                  <c:v>Fabricarea băuturilor</c:v>
                </c:pt>
                <c:pt idx="2">
                  <c:v>Fabricarea produselor din tutun</c:v>
                </c:pt>
                <c:pt idx="3">
                  <c:v>Fabricarea produselor textile</c:v>
                </c:pt>
                <c:pt idx="4">
                  <c:v>Fabricarea articolelor de îmbrăcăminte </c:v>
                </c:pt>
                <c:pt idx="5">
                  <c:v>Tăbăcirea şi finisarea pieilor; fab</c:v>
                </c:pt>
                <c:pt idx="6">
                  <c:v>Prelucrarea lemnului</c:v>
                </c:pt>
                <c:pt idx="7">
                  <c:v>Fabricarea hârtiei şi a produselor din hârtie</c:v>
                </c:pt>
                <c:pt idx="8">
                  <c:v>Fabricarea de mobilă</c:v>
                </c:pt>
                <c:pt idx="9">
                  <c:v>Fabricarea produselor farmaceutice de bază şi a preparatelor farmaceutice</c:v>
                </c:pt>
                <c:pt idx="10">
                  <c:v>Fabricarea autovehiculelor de  transport rutier, a remorcilor şi semiremorcilor</c:v>
                </c:pt>
                <c:pt idx="11">
                  <c:v>Energie și mediu</c:v>
                </c:pt>
              </c:strCache>
            </c:strRef>
          </c:cat>
          <c:val>
            <c:numRef>
              <c:f>[ipi12r15.xls]Sheet1!$B$6:$B$17</c:f>
              <c:numCache>
                <c:formatCode>General</c:formatCode>
                <c:ptCount val="12"/>
                <c:pt idx="0">
                  <c:v>105.2</c:v>
                </c:pt>
                <c:pt idx="1">
                  <c:v>110</c:v>
                </c:pt>
                <c:pt idx="2">
                  <c:v>120.2</c:v>
                </c:pt>
                <c:pt idx="3">
                  <c:v>90.8</c:v>
                </c:pt>
                <c:pt idx="4">
                  <c:v>92.6</c:v>
                </c:pt>
                <c:pt idx="5">
                  <c:v>94.6</c:v>
                </c:pt>
                <c:pt idx="6">
                  <c:v>98</c:v>
                </c:pt>
                <c:pt idx="7">
                  <c:v>108.6</c:v>
                </c:pt>
                <c:pt idx="8">
                  <c:v>107.9</c:v>
                </c:pt>
                <c:pt idx="9">
                  <c:v>98.4</c:v>
                </c:pt>
                <c:pt idx="10">
                  <c:v>110.3</c:v>
                </c:pt>
                <c:pt idx="11">
                  <c:v>101.3</c:v>
                </c:pt>
              </c:numCache>
            </c:numRef>
          </c:val>
          <c:extLst xmlns:c16r2="http://schemas.microsoft.com/office/drawing/2015/06/chart">
            <c:ext xmlns:c16="http://schemas.microsoft.com/office/drawing/2014/chart" uri="{C3380CC4-5D6E-409C-BE32-E72D297353CC}">
              <c16:uniqueId val="{00000000-BBE3-442A-B3F8-E10F909B622B}"/>
            </c:ext>
          </c:extLst>
        </c:ser>
        <c:dLbls>
          <c:showLegendKey val="0"/>
          <c:showVal val="0"/>
          <c:showCatName val="0"/>
          <c:showSerName val="0"/>
          <c:showPercent val="0"/>
          <c:showBubbleSize val="0"/>
        </c:dLbls>
        <c:gapWidth val="219"/>
        <c:overlap val="-27"/>
        <c:axId val="401436408"/>
        <c:axId val="401437584"/>
      </c:barChart>
      <c:catAx>
        <c:axId val="401436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401437584"/>
        <c:crosses val="autoZero"/>
        <c:auto val="1"/>
        <c:lblAlgn val="ctr"/>
        <c:lblOffset val="100"/>
        <c:noMultiLvlLbl val="0"/>
      </c:catAx>
      <c:valAx>
        <c:axId val="401437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401436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700AEF-D157-4F3A-B75A-1D13D98BF450}" type="datetimeFigureOut">
              <a:rPr lang="en-US"/>
              <a:t>1/16/2017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06BF6-D1AE-4409-B5A4-DE57CBDA0F36}" type="slidenum">
              <a:rPr lang="en-US"/>
              <a:t>‹#›</a:t>
            </a:fld>
            <a:endParaRPr lang="en-US"/>
          </a:p>
        </p:txBody>
      </p:sp>
    </p:spTree>
    <p:extLst>
      <p:ext uri="{BB962C8B-B14F-4D97-AF65-F5344CB8AC3E}">
        <p14:creationId xmlns:p14="http://schemas.microsoft.com/office/powerpoint/2010/main" val="734236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C06BF6-D1AE-4409-B5A4-DE57CBDA0F36}" type="slidenum">
              <a:rPr lang="en-US"/>
              <a:t>10</a:t>
            </a:fld>
            <a:endParaRPr lang="en-US"/>
          </a:p>
        </p:txBody>
      </p:sp>
    </p:spTree>
    <p:extLst>
      <p:ext uri="{BB962C8B-B14F-4D97-AF65-F5344CB8AC3E}">
        <p14:creationId xmlns:p14="http://schemas.microsoft.com/office/powerpoint/2010/main" val="217263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DA45BC3-F04C-4162-8862-05B477BBB01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45BC3-F04C-4162-8862-05B477BBB01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45BC3-F04C-4162-8862-05B477BBB01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45BC3-F04C-4162-8862-05B477BBB01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A45BC3-F04C-4162-8862-05B477BBB01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A45BC3-F04C-4162-8862-05B477BBB01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45BC3-F04C-4162-8862-05B477BBB019}" type="datetimeFigureOut">
              <a:rPr lang="en-US" smtClean="0"/>
              <a:t>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FDA45BC3-F04C-4162-8862-05B477BBB019}" type="datetimeFigureOut">
              <a:rPr lang="en-US" smtClean="0"/>
              <a:t>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A45BC3-F04C-4162-8862-05B477BBB019}" type="datetimeFigureOut">
              <a:rPr lang="en-US" smtClean="0"/>
              <a:t>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A45BC3-F04C-4162-8862-05B477BBB01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A45BC3-F04C-4162-8862-05B477BBB01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D14C-D0CB-4D26-BE37-06547C58500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45BC3-F04C-4162-8862-05B477BBB019}" type="datetimeFigureOut">
              <a:rPr lang="en-US" smtClean="0"/>
              <a:t>1/16/2017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1D14C-D0CB-4D26-BE37-06547C58500A}" type="slidenum">
              <a:rPr lang="en-US" smtClean="0"/>
              <a:t>‹#›</a:t>
            </a:fld>
            <a:endParaRPr lang="en-US"/>
          </a:p>
        </p:txBody>
      </p:sp>
      <p:pic>
        <p:nvPicPr>
          <p:cNvPr id="7" name="Picture 6" descr="Header A4 Portrait.png"/>
          <p:cNvPicPr/>
          <p:nvPr userDrawn="1"/>
        </p:nvPicPr>
        <p:blipFill>
          <a:blip r:embed="rId13" cstate="print"/>
          <a:stretch>
            <a:fillRect/>
          </a:stretch>
        </p:blipFill>
        <p:spPr>
          <a:xfrm>
            <a:off x="1295400" y="228600"/>
            <a:ext cx="6004572" cy="627889"/>
          </a:xfrm>
          <a:prstGeom prst="rect">
            <a:avLst/>
          </a:prstGeom>
        </p:spPr>
      </p:pic>
      <p:cxnSp>
        <p:nvCxnSpPr>
          <p:cNvPr id="1027" name="AutoShape 3"/>
          <p:cNvCxnSpPr>
            <a:cxnSpLocks noChangeShapeType="1"/>
          </p:cNvCxnSpPr>
          <p:nvPr userDrawn="1"/>
        </p:nvCxnSpPr>
        <p:spPr bwMode="auto">
          <a:xfrm>
            <a:off x="304800" y="5943600"/>
            <a:ext cx="8382000" cy="1588"/>
          </a:xfrm>
          <a:prstGeom prst="straightConnector1">
            <a:avLst/>
          </a:prstGeom>
          <a:noFill/>
          <a:ln w="28575">
            <a:solidFill>
              <a:srgbClr val="003399"/>
            </a:solidFill>
            <a:round/>
            <a:headEnd/>
            <a:tailEnd/>
          </a:ln>
        </p:spPr>
      </p:cxnSp>
      <p:sp>
        <p:nvSpPr>
          <p:cNvPr id="13" name="Rectangle 4"/>
          <p:cNvSpPr>
            <a:spLocks noChangeArrowheads="1"/>
          </p:cNvSpPr>
          <p:nvPr userDrawn="1"/>
        </p:nvSpPr>
        <p:spPr bwMode="auto">
          <a:xfrm>
            <a:off x="152400" y="6096000"/>
            <a:ext cx="8534400" cy="2154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971800" algn="ctr"/>
                <a:tab pos="5943600" algn="r"/>
              </a:tabLst>
            </a:pP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Competența</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face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diferența</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Proiect</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selectat</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în</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cadrul</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Programului</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Operațional</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Capacitate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Administrativă</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cofinanțat</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de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Uniunea</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Europeană</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din </a:t>
            </a:r>
            <a:r>
              <a:rPr kumimoji="0" lang="en-US" sz="800" b="0" i="0" u="none" strike="noStrike" cap="none" normalizeH="0" baseline="0" dirty="0" err="1">
                <a:ln>
                  <a:noFill/>
                </a:ln>
                <a:solidFill>
                  <a:schemeClr val="tx1"/>
                </a:solidFill>
                <a:effectLst/>
                <a:latin typeface="Trebuchet MS" pitchFamily="34" charset="0"/>
                <a:ea typeface="Calibri" pitchFamily="34" charset="0"/>
                <a:cs typeface="Times New Roman" pitchFamily="18" charset="0"/>
              </a:rPr>
              <a:t>Fondul</a:t>
            </a:r>
            <a:r>
              <a:rPr kumimoji="0" lang="en-US" sz="800" b="0" i="0" u="none" strike="noStrike" cap="none" normalizeH="0" baseline="0" dirty="0">
                <a:ln>
                  <a:noFill/>
                </a:ln>
                <a:solidFill>
                  <a:schemeClr val="tx1"/>
                </a:solidFill>
                <a:effectLst/>
                <a:latin typeface="Trebuchet MS" pitchFamily="34" charset="0"/>
                <a:ea typeface="Calibri" pitchFamily="34" charset="0"/>
                <a:cs typeface="Times New Roman" pitchFamily="18" charset="0"/>
              </a:rPr>
              <a:t> Social European</a:t>
            </a:r>
            <a:endParaRPr kumimoji="0" lang="en-US" sz="800" b="0" i="0" u="none" strike="noStrike" cap="none" normalizeH="0" baseline="0" dirty="0">
              <a:ln>
                <a:noFill/>
              </a:ln>
              <a:solidFill>
                <a:schemeClr val="tx1"/>
              </a:solidFill>
              <a:effectLst/>
              <a:latin typeface="Trebuchet MS"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0"/>
            <a:ext cx="8305800" cy="1754326"/>
          </a:xfrm>
          <a:prstGeom prst="rect">
            <a:avLst/>
          </a:prstGeom>
        </p:spPr>
        <p:txBody>
          <a:bodyPr wrap="square">
            <a:spAutoFit/>
          </a:bodyPr>
          <a:lstStyle/>
          <a:p>
            <a:pPr algn="ctr">
              <a:lnSpc>
                <a:spcPct val="150000"/>
              </a:lnSpc>
              <a:spcAft>
                <a:spcPts val="0"/>
              </a:spcAft>
            </a:pPr>
            <a:r>
              <a:rPr lang="ro-RO" sz="2400" b="1" dirty="0">
                <a:latin typeface="Trebuchet MS" panose="020B0603020202020204" pitchFamily="34" charset="0"/>
                <a:ea typeface="Times New Roman" panose="02020603050405020304" pitchFamily="18" charset="0"/>
              </a:rPr>
              <a:t>Proiectul „Dezvoltarea capacităţii instituţionale a Ministerului Economiei, Comerţului şi Relaţiilor cu Mediul de Afaceri”</a:t>
            </a:r>
            <a:r>
              <a:rPr lang="ro-RO" sz="2400" dirty="0">
                <a:latin typeface="Trebuchet MS" panose="020B0603020202020204" pitchFamily="34" charset="0"/>
                <a:ea typeface="Times New Roman" panose="02020603050405020304" pitchFamily="18" charset="0"/>
              </a:rPr>
              <a:t> </a:t>
            </a:r>
            <a:r>
              <a:rPr lang="ro-RO" sz="2400" b="1" dirty="0">
                <a:latin typeface="Trebuchet MS" panose="020B0603020202020204" pitchFamily="34" charset="0"/>
                <a:ea typeface="Times New Roman" panose="02020603050405020304" pitchFamily="18" charset="0"/>
              </a:rPr>
              <a:t>– SIPOCA 7</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91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5638800"/>
            <a:ext cx="7696200" cy="276999"/>
          </a:xfrm>
          <a:prstGeom prst="rect">
            <a:avLst/>
          </a:prstGeom>
          <a:noFill/>
        </p:spPr>
        <p:txBody>
          <a:bodyPr wrap="square" rtlCol="0">
            <a:spAutoFit/>
          </a:bodyPr>
          <a:lstStyle/>
          <a:p>
            <a:r>
              <a:rPr lang="ro-RO" sz="1200" dirty="0"/>
              <a:t>Sursă date</a:t>
            </a:r>
            <a:r>
              <a:rPr lang="en-GB" sz="1200" dirty="0"/>
              <a:t>: </a:t>
            </a:r>
            <a:r>
              <a:rPr lang="ro-RO" sz="1200" dirty="0"/>
              <a:t>Anuarul</a:t>
            </a:r>
            <a:r>
              <a:rPr lang="en-GB" sz="1200" dirty="0"/>
              <a:t> Statistic al Rom</a:t>
            </a:r>
            <a:r>
              <a:rPr lang="ro-RO" sz="1200" dirty="0"/>
              <a:t>âniei, 201</a:t>
            </a:r>
            <a:r>
              <a:rPr lang="en-GB" sz="1200" dirty="0"/>
              <a:t>5; prelucrare proprie</a:t>
            </a:r>
            <a:endParaRPr lang="en-US" sz="1200" dirty="0"/>
          </a:p>
        </p:txBody>
      </p:sp>
      <p:pic>
        <p:nvPicPr>
          <p:cNvPr id="8" name="Picture 7"/>
          <p:cNvPicPr>
            <a:picLocks noChangeAspect="1"/>
          </p:cNvPicPr>
          <p:nvPr/>
        </p:nvPicPr>
        <p:blipFill>
          <a:blip r:embed="rId3"/>
          <a:stretch>
            <a:fillRect/>
          </a:stretch>
        </p:blipFill>
        <p:spPr>
          <a:xfrm>
            <a:off x="171450" y="1685925"/>
            <a:ext cx="4951141" cy="3246800"/>
          </a:xfrm>
          <a:prstGeom prst="rect">
            <a:avLst/>
          </a:prstGeom>
        </p:spPr>
      </p:pic>
      <p:pic>
        <p:nvPicPr>
          <p:cNvPr id="2" name="Picture 1"/>
          <p:cNvPicPr>
            <a:picLocks noChangeAspect="1"/>
          </p:cNvPicPr>
          <p:nvPr/>
        </p:nvPicPr>
        <p:blipFill>
          <a:blip r:embed="rId4"/>
          <a:stretch>
            <a:fillRect/>
          </a:stretch>
        </p:blipFill>
        <p:spPr>
          <a:xfrm>
            <a:off x="4419600" y="1685925"/>
            <a:ext cx="4631198" cy="2783546"/>
          </a:xfrm>
          <a:prstGeom prst="rect">
            <a:avLst/>
          </a:prstGeom>
        </p:spPr>
      </p:pic>
    </p:spTree>
    <p:extLst>
      <p:ext uri="{BB962C8B-B14F-4D97-AF65-F5344CB8AC3E}">
        <p14:creationId xmlns:p14="http://schemas.microsoft.com/office/powerpoint/2010/main" val="2947751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5638800"/>
            <a:ext cx="7696200" cy="276999"/>
          </a:xfrm>
          <a:prstGeom prst="rect">
            <a:avLst/>
          </a:prstGeom>
          <a:noFill/>
        </p:spPr>
        <p:txBody>
          <a:bodyPr wrap="square" rtlCol="0">
            <a:spAutoFit/>
          </a:bodyPr>
          <a:lstStyle/>
          <a:p>
            <a:r>
              <a:rPr lang="ro-RO" sz="1200" dirty="0"/>
              <a:t>Sursă date</a:t>
            </a:r>
            <a:r>
              <a:rPr lang="en-GB" sz="1200" dirty="0"/>
              <a:t>: </a:t>
            </a:r>
            <a:r>
              <a:rPr lang="ro-RO" sz="1200" dirty="0"/>
              <a:t>Anuarul</a:t>
            </a:r>
            <a:r>
              <a:rPr lang="en-GB" sz="1200" dirty="0"/>
              <a:t> Statistic al Rom</a:t>
            </a:r>
            <a:r>
              <a:rPr lang="ro-RO" sz="1200" dirty="0"/>
              <a:t>âniei, 201</a:t>
            </a:r>
            <a:r>
              <a:rPr lang="en-GB" sz="1200" dirty="0"/>
              <a:t>5; prelucrare proprie</a:t>
            </a:r>
            <a:endParaRPr lang="en-US" sz="1200" dirty="0"/>
          </a:p>
        </p:txBody>
      </p:sp>
      <p:pic>
        <p:nvPicPr>
          <p:cNvPr id="2" name="Picture 1"/>
          <p:cNvPicPr>
            <a:picLocks noChangeAspect="1"/>
          </p:cNvPicPr>
          <p:nvPr/>
        </p:nvPicPr>
        <p:blipFill>
          <a:blip r:embed="rId2"/>
          <a:stretch>
            <a:fillRect/>
          </a:stretch>
        </p:blipFill>
        <p:spPr>
          <a:xfrm>
            <a:off x="104775" y="1533525"/>
            <a:ext cx="4763456" cy="3389545"/>
          </a:xfrm>
          <a:prstGeom prst="rect">
            <a:avLst/>
          </a:prstGeom>
        </p:spPr>
      </p:pic>
      <p:pic>
        <p:nvPicPr>
          <p:cNvPr id="4" name="Picture 3"/>
          <p:cNvPicPr>
            <a:picLocks noChangeAspect="1"/>
          </p:cNvPicPr>
          <p:nvPr/>
        </p:nvPicPr>
        <p:blipFill>
          <a:blip r:embed="rId3"/>
          <a:stretch>
            <a:fillRect/>
          </a:stretch>
        </p:blipFill>
        <p:spPr>
          <a:xfrm>
            <a:off x="4526555" y="1740520"/>
            <a:ext cx="4582520" cy="2750518"/>
          </a:xfrm>
          <a:prstGeom prst="rect">
            <a:avLst/>
          </a:prstGeom>
        </p:spPr>
      </p:pic>
    </p:spTree>
    <p:extLst>
      <p:ext uri="{BB962C8B-B14F-4D97-AF65-F5344CB8AC3E}">
        <p14:creationId xmlns:p14="http://schemas.microsoft.com/office/powerpoint/2010/main" val="3795093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257440197"/>
              </p:ext>
            </p:extLst>
          </p:nvPr>
        </p:nvGraphicFramePr>
        <p:xfrm>
          <a:off x="304800" y="990600"/>
          <a:ext cx="85344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8600" y="5638800"/>
            <a:ext cx="7696200" cy="276999"/>
          </a:xfrm>
          <a:prstGeom prst="rect">
            <a:avLst/>
          </a:prstGeom>
          <a:noFill/>
        </p:spPr>
        <p:txBody>
          <a:bodyPr wrap="square" rtlCol="0">
            <a:spAutoFit/>
          </a:bodyPr>
          <a:lstStyle/>
          <a:p>
            <a:r>
              <a:rPr lang="ro-RO" sz="1200" dirty="0"/>
              <a:t>Sursă date</a:t>
            </a:r>
            <a:r>
              <a:rPr lang="en-GB" sz="1200" dirty="0"/>
              <a:t>: </a:t>
            </a:r>
            <a:r>
              <a:rPr lang="ro-RO" sz="1200" dirty="0"/>
              <a:t>Anuarul</a:t>
            </a:r>
            <a:r>
              <a:rPr lang="en-GB" sz="1200" dirty="0"/>
              <a:t> Statistic al Rom</a:t>
            </a:r>
            <a:r>
              <a:rPr lang="ro-RO" sz="1200" dirty="0"/>
              <a:t>âniei, 201</a:t>
            </a:r>
            <a:r>
              <a:rPr lang="en-GB" sz="1200" dirty="0"/>
              <a:t>5; prelucrare proprie</a:t>
            </a:r>
            <a:endParaRPr lang="en-US" sz="1200" dirty="0"/>
          </a:p>
        </p:txBody>
      </p:sp>
    </p:spTree>
    <p:extLst>
      <p:ext uri="{BB962C8B-B14F-4D97-AF65-F5344CB8AC3E}">
        <p14:creationId xmlns:p14="http://schemas.microsoft.com/office/powerpoint/2010/main" val="422121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
            </a:r>
            <a:br>
              <a:rPr lang="en-US" sz="1800" dirty="0"/>
            </a:br>
            <a:r>
              <a:rPr lang="en-US" sz="1800" dirty="0"/>
              <a:t/>
            </a:r>
            <a:br>
              <a:rPr lang="en-US" sz="1800" dirty="0"/>
            </a:br>
            <a:r>
              <a:rPr lang="en-US" sz="1800" dirty="0"/>
              <a:t/>
            </a:r>
            <a:br>
              <a:rPr lang="en-US" sz="1800" dirty="0"/>
            </a:br>
            <a:r>
              <a:rPr lang="en-US" sz="2000" b="1" dirty="0">
                <a:latin typeface="Trebuchet MS" panose="020B0603020202020204" pitchFamily="34" charset="0"/>
              </a:rPr>
              <a:t>TURISMUL, O INDUSTRIE DE SERVICII</a:t>
            </a:r>
            <a:r>
              <a:rPr lang="en-US" sz="2000" b="1" dirty="0"/>
              <a:t/>
            </a:r>
            <a:br>
              <a:rPr lang="en-US" sz="2000" b="1" dirty="0"/>
            </a:br>
            <a:endParaRPr lang="en-US" sz="2000" b="1" dirty="0"/>
          </a:p>
        </p:txBody>
      </p:sp>
      <p:sp>
        <p:nvSpPr>
          <p:cNvPr id="3" name="Content Placeholder 2"/>
          <p:cNvSpPr>
            <a:spLocks noGrp="1"/>
          </p:cNvSpPr>
          <p:nvPr>
            <p:ph idx="1"/>
          </p:nvPr>
        </p:nvSpPr>
        <p:spPr>
          <a:xfrm>
            <a:off x="457200" y="1417638"/>
            <a:ext cx="8229600" cy="4708525"/>
          </a:xfrm>
        </p:spPr>
        <p:txBody>
          <a:bodyPr/>
          <a:lstStyle/>
          <a:p>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în</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sens</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larg</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poate</a:t>
            </a:r>
            <a:r>
              <a:rPr lang="en-US" sz="1400" b="1" dirty="0">
                <a:solidFill>
                  <a:srgbClr val="000000"/>
                </a:solidFill>
                <a:latin typeface="Trebuchet MS" panose="020B0603020202020204" pitchFamily="34" charset="0"/>
                <a:ea typeface="Arial"/>
                <a:cs typeface="Arial"/>
              </a:rPr>
              <a:t> fi </a:t>
            </a:r>
            <a:r>
              <a:rPr lang="en-US" sz="1400" b="1" dirty="0" err="1">
                <a:solidFill>
                  <a:srgbClr val="000000"/>
                </a:solidFill>
                <a:latin typeface="Trebuchet MS" panose="020B0603020202020204" pitchFamily="34" charset="0"/>
                <a:ea typeface="Arial"/>
                <a:cs typeface="Arial"/>
              </a:rPr>
              <a:t>considerat</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una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dintre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cele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mai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mari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şi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cele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mai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dinamice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industrii</a:t>
            </a:r>
            <a:r>
              <a:rPr lang="en-US" sz="1400" b="1" dirty="0">
                <a:solidFill>
                  <a:srgbClr val="000000"/>
                </a:solidFill>
                <a:latin typeface="Trebuchet MS" panose="020B0603020202020204" pitchFamily="34" charset="0"/>
                <a:ea typeface="Arial"/>
                <a:cs typeface="Arial"/>
              </a:rPr>
              <a:t> din </a:t>
            </a:r>
            <a:r>
              <a:rPr lang="en-US" sz="1400" b="1" dirty="0" err="1">
                <a:solidFill>
                  <a:srgbClr val="000000"/>
                </a:solidFill>
                <a:latin typeface="Trebuchet MS" panose="020B0603020202020204" pitchFamily="34" charset="0"/>
                <a:ea typeface="Arial"/>
                <a:cs typeface="Arial"/>
              </a:rPr>
              <a:t>economia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mondială</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prezinta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urmatoarele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forme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afaceri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cultural, </a:t>
            </a:r>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loisir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recreere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de transit, </a:t>
            </a:r>
            <a:r>
              <a:rPr lang="en-US" sz="1400" b="1" dirty="0" err="1">
                <a:solidFill>
                  <a:srgbClr val="000000"/>
                </a:solidFill>
                <a:latin typeface="Trebuchet MS" panose="020B0603020202020204" pitchFamily="34" charset="0"/>
                <a:ea typeface="Arial"/>
                <a:cs typeface="Arial"/>
              </a:rPr>
              <a:t>ecoturism</a:t>
            </a:r>
            <a:r>
              <a:rPr lang="en-US" sz="1400" b="1" dirty="0">
                <a:solidFill>
                  <a:srgbClr val="000000"/>
                </a:solidFill>
                <a:latin typeface="Trebuchet MS" panose="020B0603020202020204" pitchFamily="34" charset="0"/>
                <a:ea typeface="Arial"/>
                <a:cs typeface="Arial"/>
              </a:rPr>
              <a:t>. </a:t>
            </a:r>
          </a:p>
          <a:p>
            <a:pPr marL="0" indent="0">
              <a:buNone/>
            </a:pPr>
            <a:r>
              <a:rPr lang="en-US" sz="1400" b="1" dirty="0" err="1">
                <a:solidFill>
                  <a:srgbClr val="000000"/>
                </a:solidFill>
                <a:latin typeface="Trebuchet MS" panose="020B0603020202020204" pitchFamily="34" charset="0"/>
                <a:ea typeface="Arial"/>
                <a:cs typeface="Arial"/>
              </a:rPr>
              <a:t>Turismul</a:t>
            </a:r>
            <a:r>
              <a:rPr lang="en-US" sz="1400" b="1" dirty="0">
                <a:solidFill>
                  <a:srgbClr val="000000"/>
                </a:solidFill>
                <a:latin typeface="Trebuchet MS" panose="020B0603020202020204" pitchFamily="34" charset="0"/>
                <a:ea typeface="Arial"/>
                <a:cs typeface="Arial"/>
              </a:rPr>
              <a:t> in </a:t>
            </a:r>
            <a:r>
              <a:rPr lang="en-US" sz="1400" b="1" dirty="0" err="1">
                <a:solidFill>
                  <a:srgbClr val="000000"/>
                </a:solidFill>
                <a:latin typeface="Trebuchet MS" panose="020B0603020202020204" pitchFamily="34" charset="0"/>
                <a:ea typeface="Arial"/>
                <a:cs typeface="Arial"/>
              </a:rPr>
              <a:t>cifre</a:t>
            </a:r>
            <a:r>
              <a:rPr lang="en-US" sz="1400" b="1" dirty="0">
                <a:solidFill>
                  <a:srgbClr val="000000"/>
                </a:solidFill>
                <a:latin typeface="Trebuchet MS" panose="020B0603020202020204" pitchFamily="34" charset="0"/>
                <a:ea typeface="Arial"/>
                <a:cs typeface="Arial"/>
              </a:rPr>
              <a:t> (2015)</a:t>
            </a:r>
          </a:p>
          <a:p>
            <a:r>
              <a:rPr lang="en-US" sz="1400" b="1" dirty="0" err="1">
                <a:solidFill>
                  <a:srgbClr val="000000"/>
                </a:solidFill>
                <a:latin typeface="Trebuchet MS" panose="020B0603020202020204" pitchFamily="34" charset="0"/>
                <a:ea typeface="Arial"/>
                <a:cs typeface="Arial"/>
              </a:rPr>
              <a:t>capacitati</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cazare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turistica</a:t>
            </a:r>
            <a:r>
              <a:rPr lang="en-US" sz="1400" b="1" dirty="0">
                <a:solidFill>
                  <a:srgbClr val="000000"/>
                </a:solidFill>
                <a:latin typeface="Trebuchet MS" panose="020B0603020202020204" pitchFamily="34" charset="0"/>
                <a:ea typeface="Arial"/>
                <a:cs typeface="Arial"/>
              </a:rPr>
              <a:t> in </a:t>
            </a:r>
            <a:r>
              <a:rPr lang="en-US" sz="1400" b="1" dirty="0" err="1">
                <a:solidFill>
                  <a:srgbClr val="000000"/>
                </a:solidFill>
                <a:latin typeface="Trebuchet MS" panose="020B0603020202020204" pitchFamily="34" charset="0"/>
                <a:ea typeface="Arial"/>
                <a:cs typeface="Arial"/>
              </a:rPr>
              <a:t>functiune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locuri-zile</a:t>
            </a:r>
            <a:r>
              <a:rPr lang="en-US" sz="1400" b="1" dirty="0">
                <a:solidFill>
                  <a:srgbClr val="000000"/>
                </a:solidFill>
                <a:latin typeface="Trebuchet MS" panose="020B0603020202020204" pitchFamily="34" charset="0"/>
                <a:ea typeface="Arial"/>
                <a:cs typeface="Arial"/>
              </a:rPr>
              <a:t>): 81 mil.</a:t>
            </a:r>
          </a:p>
          <a:p>
            <a:r>
              <a:rPr lang="en-US" sz="1400" b="1" dirty="0" err="1">
                <a:solidFill>
                  <a:srgbClr val="000000"/>
                </a:solidFill>
                <a:latin typeface="Trebuchet MS" panose="020B0603020202020204" pitchFamily="34" charset="0"/>
                <a:ea typeface="Arial"/>
                <a:cs typeface="Arial"/>
              </a:rPr>
              <a:t>sosiri</a:t>
            </a:r>
            <a:r>
              <a:rPr lang="en-US" sz="1400" b="1" dirty="0">
                <a:solidFill>
                  <a:srgbClr val="000000"/>
                </a:solidFill>
                <a:latin typeface="Trebuchet MS" panose="020B0603020202020204" pitchFamily="34" charset="0"/>
                <a:ea typeface="Arial"/>
                <a:cs typeface="Arial"/>
              </a:rPr>
              <a:t> in </a:t>
            </a:r>
            <a:r>
              <a:rPr lang="en-US" sz="1400" b="1" dirty="0" err="1">
                <a:solidFill>
                  <a:srgbClr val="000000"/>
                </a:solidFill>
                <a:latin typeface="Trebuchet MS" panose="020B0603020202020204" pitchFamily="34" charset="0"/>
                <a:ea typeface="Arial"/>
                <a:cs typeface="Arial"/>
              </a:rPr>
              <a:t>structurile</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primire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turistica</a:t>
            </a:r>
            <a:r>
              <a:rPr lang="en-US" sz="1400" b="1" dirty="0">
                <a:solidFill>
                  <a:srgbClr val="000000"/>
                </a:solidFill>
                <a:latin typeface="Trebuchet MS" panose="020B0603020202020204" pitchFamily="34" charset="0"/>
                <a:ea typeface="Arial"/>
                <a:cs typeface="Arial"/>
              </a:rPr>
              <a:t> cu </a:t>
            </a:r>
            <a:r>
              <a:rPr lang="en-US" sz="1400" b="1" dirty="0" err="1">
                <a:solidFill>
                  <a:srgbClr val="000000"/>
                </a:solidFill>
                <a:latin typeface="Trebuchet MS" panose="020B0603020202020204" pitchFamily="34" charset="0"/>
                <a:ea typeface="Arial"/>
                <a:cs typeface="Arial"/>
              </a:rPr>
              <a:t>functiuni</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cazare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numar</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sosiri</a:t>
            </a:r>
            <a:r>
              <a:rPr lang="en-US" sz="1400" b="1" dirty="0">
                <a:solidFill>
                  <a:srgbClr val="000000"/>
                </a:solidFill>
                <a:latin typeface="Trebuchet MS" panose="020B0603020202020204" pitchFamily="34" charset="0"/>
                <a:ea typeface="Arial"/>
                <a:cs typeface="Arial"/>
              </a:rPr>
              <a:t>): 9,8 mil.</a:t>
            </a:r>
          </a:p>
          <a:p>
            <a:r>
              <a:rPr lang="en-US" sz="1400" b="1" dirty="0" err="1">
                <a:solidFill>
                  <a:srgbClr val="000000"/>
                </a:solidFill>
                <a:latin typeface="Trebuchet MS" panose="020B0603020202020204" pitchFamily="34" charset="0"/>
                <a:ea typeface="Arial"/>
                <a:cs typeface="Arial"/>
              </a:rPr>
              <a:t>innoptari</a:t>
            </a:r>
            <a:r>
              <a:rPr lang="en-US" sz="1400" b="1" dirty="0">
                <a:solidFill>
                  <a:srgbClr val="000000"/>
                </a:solidFill>
                <a:latin typeface="Trebuchet MS" panose="020B0603020202020204" pitchFamily="34" charset="0"/>
                <a:ea typeface="Arial"/>
                <a:cs typeface="Arial"/>
              </a:rPr>
              <a:t> in </a:t>
            </a:r>
            <a:r>
              <a:rPr lang="en-US" sz="1400" b="1" dirty="0" err="1">
                <a:solidFill>
                  <a:srgbClr val="000000"/>
                </a:solidFill>
                <a:latin typeface="Trebuchet MS" panose="020B0603020202020204" pitchFamily="34" charset="0"/>
                <a:ea typeface="Arial"/>
                <a:cs typeface="Arial"/>
              </a:rPr>
              <a:t>structurile</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primire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turistica</a:t>
            </a:r>
            <a:r>
              <a:rPr lang="en-US" sz="1400" b="1" dirty="0">
                <a:solidFill>
                  <a:srgbClr val="000000"/>
                </a:solidFill>
                <a:latin typeface="Trebuchet MS" panose="020B0603020202020204" pitchFamily="34" charset="0"/>
                <a:ea typeface="Arial"/>
                <a:cs typeface="Arial"/>
              </a:rPr>
              <a:t> cu </a:t>
            </a:r>
            <a:r>
              <a:rPr lang="en-US" sz="1400" b="1" dirty="0" err="1">
                <a:solidFill>
                  <a:srgbClr val="000000"/>
                </a:solidFill>
                <a:latin typeface="Trebuchet MS" panose="020B0603020202020204" pitchFamily="34" charset="0"/>
                <a:ea typeface="Arial"/>
                <a:cs typeface="Arial"/>
              </a:rPr>
              <a:t>functiuni</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cazare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innoptari</a:t>
            </a:r>
            <a:r>
              <a:rPr lang="en-US" sz="1400" b="1" dirty="0">
                <a:solidFill>
                  <a:srgbClr val="000000"/>
                </a:solidFill>
                <a:latin typeface="Trebuchet MS" panose="020B0603020202020204" pitchFamily="34" charset="0"/>
                <a:ea typeface="Arial"/>
                <a:cs typeface="Arial"/>
              </a:rPr>
              <a:t>): 23,4 mil.</a:t>
            </a:r>
          </a:p>
          <a:p>
            <a:r>
              <a:rPr lang="en-US" sz="1400" b="1" dirty="0" err="1">
                <a:solidFill>
                  <a:srgbClr val="000000"/>
                </a:solidFill>
                <a:latin typeface="Trebuchet MS" panose="020B0603020202020204" pitchFamily="34" charset="0"/>
                <a:ea typeface="Arial"/>
                <a:cs typeface="Arial"/>
              </a:rPr>
              <a:t>numar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sosiri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vizitatori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straini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persoane</a:t>
            </a:r>
            <a:r>
              <a:rPr lang="en-US" sz="1400" b="1" dirty="0">
                <a:solidFill>
                  <a:srgbClr val="000000"/>
                </a:solidFill>
                <a:latin typeface="Trebuchet MS" panose="020B0603020202020204" pitchFamily="34" charset="0"/>
                <a:ea typeface="Arial"/>
                <a:cs typeface="Arial"/>
              </a:rPr>
              <a:t>): 9,3 mil.</a:t>
            </a:r>
          </a:p>
          <a:p>
            <a:pPr marL="0" indent="0">
              <a:buNone/>
            </a:pPr>
            <a:r>
              <a:rPr lang="en-US" sz="1400" b="1" dirty="0">
                <a:solidFill>
                  <a:srgbClr val="000000"/>
                </a:solidFill>
                <a:latin typeface="Trebuchet MS" panose="020B0603020202020204" pitchFamily="34" charset="0"/>
                <a:ea typeface="Arial"/>
                <a:cs typeface="Arial"/>
              </a:rPr>
              <a:t>ANALIZA SWOT a </a:t>
            </a:r>
            <a:r>
              <a:rPr lang="en-US" sz="1400" b="1" dirty="0" err="1">
                <a:solidFill>
                  <a:srgbClr val="000000"/>
                </a:solidFill>
                <a:latin typeface="Trebuchet MS" panose="020B0603020202020204" pitchFamily="34" charset="0"/>
                <a:ea typeface="Arial"/>
                <a:cs typeface="Arial"/>
              </a:rPr>
              <a:t>Romaniei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atractie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turistica</a:t>
            </a:r>
            <a:endParaRPr lang="en-US" sz="1400" b="1" dirty="0">
              <a:solidFill>
                <a:srgbClr val="000000"/>
              </a:solidFill>
              <a:latin typeface="Trebuchet MS" panose="020B0603020202020204" pitchFamily="34" charset="0"/>
              <a:ea typeface="Arial"/>
              <a:cs typeface="Arial"/>
            </a:endParaRPr>
          </a:p>
          <a:p>
            <a:pPr marL="0" indent="0">
              <a:buNone/>
            </a:pPr>
            <a:r>
              <a:rPr lang="en-US" sz="1400" b="1" dirty="0">
                <a:solidFill>
                  <a:srgbClr val="000000"/>
                </a:solidFill>
                <a:latin typeface="Trebuchet MS" panose="020B0603020202020204" pitchFamily="34" charset="0"/>
                <a:ea typeface="Arial"/>
                <a:cs typeface="Arial"/>
              </a:rPr>
              <a:t>1. </a:t>
            </a:r>
            <a:r>
              <a:rPr lang="en-US" sz="1400" b="1" dirty="0" err="1">
                <a:solidFill>
                  <a:srgbClr val="000000"/>
                </a:solidFill>
                <a:latin typeface="Trebuchet MS" panose="020B0603020202020204" pitchFamily="34" charset="0"/>
                <a:ea typeface="Arial"/>
                <a:cs typeface="Arial"/>
              </a:rPr>
              <a:t>Puncte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Tari</a:t>
            </a:r>
            <a:r>
              <a:rPr lang="en-US" sz="1400" b="1" dirty="0">
                <a:solidFill>
                  <a:srgbClr val="000000"/>
                </a:solidFill>
                <a:latin typeface="Trebuchet MS" panose="020B0603020202020204" pitchFamily="34" charset="0"/>
                <a:ea typeface="Arial"/>
                <a:cs typeface="Arial"/>
              </a:rPr>
              <a:t> (potential natural, potential </a:t>
            </a:r>
            <a:r>
              <a:rPr lang="en-US" sz="1400" b="1" dirty="0" err="1">
                <a:solidFill>
                  <a:srgbClr val="000000"/>
                </a:solidFill>
                <a:latin typeface="Trebuchet MS" panose="020B0603020202020204" pitchFamily="34" charset="0"/>
                <a:ea typeface="Arial"/>
                <a:cs typeface="Arial"/>
              </a:rPr>
              <a:t>antropic</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dezvoltare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diversificare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capacitati</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cazare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alimentatie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crearea</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produse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noi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turistice</a:t>
            </a:r>
            <a:r>
              <a:rPr lang="en-US" sz="1400" b="1" dirty="0">
                <a:solidFill>
                  <a:srgbClr val="000000"/>
                </a:solidFill>
                <a:latin typeface="Trebuchet MS" panose="020B0603020202020204" pitchFamily="34" charset="0"/>
                <a:ea typeface="Arial"/>
                <a:cs typeface="Arial"/>
              </a:rPr>
              <a:t>, potential </a:t>
            </a:r>
            <a:r>
              <a:rPr lang="en-US" sz="1400" b="1" dirty="0" err="1">
                <a:solidFill>
                  <a:srgbClr val="000000"/>
                </a:solidFill>
                <a:latin typeface="Trebuchet MS" panose="020B0603020202020204" pitchFamily="34" charset="0"/>
                <a:ea typeface="Arial"/>
                <a:cs typeface="Arial"/>
              </a:rPr>
              <a:t>balnear</a:t>
            </a:r>
            <a:r>
              <a:rPr lang="en-US" sz="1400" b="1" dirty="0">
                <a:solidFill>
                  <a:srgbClr val="000000"/>
                </a:solidFill>
                <a:latin typeface="Trebuchet MS" panose="020B0603020202020204" pitchFamily="34" charset="0"/>
                <a:ea typeface="Arial"/>
                <a:cs typeface="Arial"/>
              </a:rPr>
              <a:t>)</a:t>
            </a:r>
          </a:p>
          <a:p>
            <a:pPr marL="0" indent="0">
              <a:buNone/>
            </a:pPr>
            <a:r>
              <a:rPr lang="en-US" sz="1400" b="1" dirty="0">
                <a:solidFill>
                  <a:srgbClr val="000000"/>
                </a:solidFill>
                <a:latin typeface="Trebuchet MS" panose="020B0603020202020204" pitchFamily="34" charset="0"/>
                <a:ea typeface="Arial"/>
                <a:cs typeface="Arial"/>
              </a:rPr>
              <a:t>2. </a:t>
            </a:r>
            <a:r>
              <a:rPr lang="en-US" sz="1400" b="1" dirty="0" err="1">
                <a:solidFill>
                  <a:srgbClr val="000000"/>
                </a:solidFill>
                <a:latin typeface="Trebuchet MS" panose="020B0603020202020204" pitchFamily="34" charset="0"/>
                <a:ea typeface="Arial"/>
                <a:cs typeface="Arial"/>
              </a:rPr>
              <a:t>Puncte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Slabe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slaba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dezvoltare</a:t>
            </a:r>
            <a:r>
              <a:rPr lang="en-US" sz="1400" b="1" dirty="0">
                <a:solidFill>
                  <a:srgbClr val="000000"/>
                </a:solidFill>
                <a:latin typeface="Trebuchet MS" panose="020B0603020202020204" pitchFamily="34" charset="0"/>
                <a:ea typeface="Arial"/>
                <a:cs typeface="Arial"/>
              </a:rPr>
              <a:t> a </a:t>
            </a:r>
            <a:r>
              <a:rPr lang="en-US" sz="1400" b="1" dirty="0" err="1">
                <a:solidFill>
                  <a:srgbClr val="000000"/>
                </a:solidFill>
                <a:latin typeface="Trebuchet MS" panose="020B0603020202020204" pitchFamily="34" charset="0"/>
                <a:ea typeface="Arial"/>
                <a:cs typeface="Arial"/>
              </a:rPr>
              <a:t>serviciilor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lipsa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unei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inftrastructuri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apropiate</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nivelul</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Europei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lipsa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utilitatilor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lipsa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investiitilor</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punere</a:t>
            </a:r>
            <a:r>
              <a:rPr lang="en-US" sz="1400" b="1" dirty="0">
                <a:solidFill>
                  <a:srgbClr val="000000"/>
                </a:solidFill>
                <a:latin typeface="Trebuchet MS" panose="020B0603020202020204" pitchFamily="34" charset="0"/>
                <a:ea typeface="Arial"/>
                <a:cs typeface="Arial"/>
              </a:rPr>
              <a:t> in </a:t>
            </a:r>
            <a:r>
              <a:rPr lang="en-US" sz="1400" b="1" dirty="0" err="1">
                <a:solidFill>
                  <a:srgbClr val="000000"/>
                </a:solidFill>
                <a:latin typeface="Trebuchet MS" panose="020B0603020202020204" pitchFamily="34" charset="0"/>
                <a:ea typeface="Arial"/>
                <a:cs typeface="Arial"/>
              </a:rPr>
              <a:t>valoare</a:t>
            </a:r>
            <a:r>
              <a:rPr lang="en-US" sz="1400" b="1" dirty="0">
                <a:solidFill>
                  <a:srgbClr val="000000"/>
                </a:solidFill>
                <a:latin typeface="Trebuchet MS" panose="020B0603020202020204" pitchFamily="34" charset="0"/>
                <a:ea typeface="Arial"/>
                <a:cs typeface="Arial"/>
              </a:rPr>
              <a:t> a </a:t>
            </a:r>
            <a:r>
              <a:rPr lang="en-US" sz="1400" b="1" dirty="0" err="1">
                <a:solidFill>
                  <a:srgbClr val="000000"/>
                </a:solidFill>
                <a:latin typeface="Trebuchet MS" panose="020B0603020202020204" pitchFamily="34" charset="0"/>
                <a:ea typeface="Arial"/>
                <a:cs typeface="Arial"/>
              </a:rPr>
              <a:t>monumentelor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promovare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defectuoasa</a:t>
            </a:r>
            <a:r>
              <a:rPr lang="en-US" sz="1400" b="1" dirty="0">
                <a:solidFill>
                  <a:srgbClr val="000000"/>
                </a:solidFill>
                <a:latin typeface="Trebuchet MS" panose="020B0603020202020204" pitchFamily="34" charset="0"/>
                <a:ea typeface="Arial"/>
                <a:cs typeface="Arial"/>
              </a:rPr>
              <a:t>)</a:t>
            </a:r>
          </a:p>
          <a:p>
            <a:pPr marL="0" indent="0">
              <a:buNone/>
            </a:pPr>
            <a:r>
              <a:rPr lang="en-US" sz="1400" b="1" dirty="0">
                <a:solidFill>
                  <a:srgbClr val="000000"/>
                </a:solidFill>
                <a:latin typeface="Trebuchet MS" panose="020B0603020202020204" pitchFamily="34" charset="0"/>
                <a:ea typeface="Arial"/>
                <a:cs typeface="Arial"/>
              </a:rPr>
              <a:t>3. </a:t>
            </a:r>
            <a:r>
              <a:rPr lang="en-US" sz="1400" b="1" dirty="0" err="1">
                <a:solidFill>
                  <a:srgbClr val="000000"/>
                </a:solidFill>
                <a:latin typeface="Trebuchet MS" panose="020B0603020202020204" pitchFamily="34" charset="0"/>
                <a:ea typeface="Arial"/>
                <a:cs typeface="Arial"/>
              </a:rPr>
              <a:t>Oportunitati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pozitia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geopolitica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intrarea</a:t>
            </a:r>
            <a:r>
              <a:rPr lang="en-US" sz="1400" b="1" dirty="0">
                <a:solidFill>
                  <a:srgbClr val="000000"/>
                </a:solidFill>
                <a:latin typeface="Trebuchet MS" panose="020B0603020202020204" pitchFamily="34" charset="0"/>
                <a:ea typeface="Arial"/>
                <a:cs typeface="Arial"/>
              </a:rPr>
              <a:t> in NATO, </a:t>
            </a:r>
            <a:r>
              <a:rPr lang="en-US" sz="1400" b="1" dirty="0" err="1">
                <a:solidFill>
                  <a:srgbClr val="000000"/>
                </a:solidFill>
                <a:latin typeface="Trebuchet MS" panose="020B0603020202020204" pitchFamily="34" charset="0"/>
                <a:ea typeface="Arial"/>
                <a:cs typeface="Arial"/>
              </a:rPr>
              <a:t>siguranta</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valorificare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relatii</a:t>
            </a:r>
            <a:r>
              <a:rPr lang="en-US" sz="1400" b="1" dirty="0">
                <a:solidFill>
                  <a:srgbClr val="000000"/>
                </a:solidFill>
                <a:latin typeface="Trebuchet MS" panose="020B0603020202020204" pitchFamily="34" charset="0"/>
                <a:ea typeface="Arial"/>
                <a:cs typeface="Arial"/>
              </a:rPr>
              <a:t> de </a:t>
            </a:r>
            <a:r>
              <a:rPr lang="en-US" sz="1400" b="1" dirty="0" err="1">
                <a:solidFill>
                  <a:srgbClr val="000000"/>
                </a:solidFill>
                <a:latin typeface="Trebuchet MS" panose="020B0603020202020204" pitchFamily="34" charset="0"/>
                <a:ea typeface="Arial"/>
                <a:cs typeface="Arial"/>
              </a:rPr>
              <a:t>cooperare</a:t>
            </a:r>
            <a:r>
              <a:rPr lang="en-US" sz="1400" b="1" dirty="0">
                <a:solidFill>
                  <a:srgbClr val="000000"/>
                </a:solidFill>
                <a:latin typeface="Trebuchet MS" panose="020B0603020202020204" pitchFamily="34" charset="0"/>
                <a:ea typeface="Arial"/>
                <a:cs typeface="Arial"/>
              </a:rPr>
              <a:t>)</a:t>
            </a:r>
          </a:p>
          <a:p>
            <a:pPr marL="0" indent="0">
              <a:buNone/>
            </a:pPr>
            <a:r>
              <a:rPr lang="en-US" sz="1400" b="1" dirty="0">
                <a:solidFill>
                  <a:srgbClr val="000000"/>
                </a:solidFill>
                <a:latin typeface="Trebuchet MS" panose="020B0603020202020204" pitchFamily="34" charset="0"/>
                <a:ea typeface="Arial"/>
                <a:cs typeface="Arial"/>
              </a:rPr>
              <a:t>4. </a:t>
            </a:r>
            <a:r>
              <a:rPr lang="en-US" sz="1400" b="1" dirty="0" err="1">
                <a:solidFill>
                  <a:srgbClr val="000000"/>
                </a:solidFill>
                <a:latin typeface="Trebuchet MS" panose="020B0603020202020204" pitchFamily="34" charset="0"/>
                <a:ea typeface="Arial"/>
                <a:cs typeface="Arial"/>
              </a:rPr>
              <a:t>Amenintati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deteriorare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situatie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economica</a:t>
            </a:r>
            <a:r>
              <a:rPr lang="en-US" sz="1400" b="1" dirty="0">
                <a:solidFill>
                  <a:srgbClr val="000000"/>
                </a:solidFill>
                <a:latin typeface="Trebuchet MS" panose="020B0603020202020204" pitchFamily="34" charset="0"/>
                <a:ea typeface="Arial"/>
                <a:cs typeface="Arial"/>
              </a:rPr>
              <a:t> a </a:t>
            </a:r>
            <a:r>
              <a:rPr lang="en-US" sz="1400" b="1" dirty="0" err="1">
                <a:solidFill>
                  <a:srgbClr val="000000"/>
                </a:solidFill>
                <a:latin typeface="Trebuchet MS" panose="020B0603020202020204" pitchFamily="34" charset="0"/>
                <a:ea typeface="Arial"/>
                <a:cs typeface="Arial"/>
              </a:rPr>
              <a:t>tarilor</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Europei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variatii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cotatii</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petroliere</a:t>
            </a:r>
            <a:r>
              <a:rPr lang="en-US" sz="1400" b="1" dirty="0">
                <a:solidFill>
                  <a:srgbClr val="000000"/>
                </a:solidFill>
                <a:latin typeface="Trebuchet MS" panose="020B0603020202020204" pitchFamily="34" charset="0"/>
                <a:ea typeface="Arial"/>
                <a:cs typeface="Arial"/>
              </a:rPr>
              <a:t>, </a:t>
            </a:r>
            <a:r>
              <a:rPr lang="en-US" sz="1400" b="1" dirty="0" err="1">
                <a:solidFill>
                  <a:srgbClr val="000000"/>
                </a:solidFill>
                <a:latin typeface="Trebuchet MS" panose="020B0603020202020204" pitchFamily="34" charset="0"/>
                <a:ea typeface="Arial"/>
                <a:cs typeface="Arial"/>
              </a:rPr>
              <a:t>globalizare</a:t>
            </a:r>
            <a:r>
              <a:rPr lang="en-US" sz="1400" b="1" dirty="0">
                <a:solidFill>
                  <a:srgbClr val="000000"/>
                </a:solidFill>
                <a:latin typeface="Trebuchet MS" panose="020B0603020202020204" pitchFamily="34" charset="0"/>
                <a:ea typeface="Arial"/>
                <a:cs typeface="Arial"/>
              </a:rPr>
              <a:t>).</a:t>
            </a:r>
            <a:endParaRPr lang="en-US" sz="1400" dirty="0">
              <a:latin typeface="Trebuchet MS" panose="020B0603020202020204" pitchFamily="34" charset="0"/>
            </a:endParaRPr>
          </a:p>
          <a:p>
            <a:pPr marL="0" indent="0">
              <a:buNone/>
            </a:pPr>
            <a:endParaRPr lang="en-US" sz="1400" b="1" dirty="0">
              <a:solidFill>
                <a:srgbClr val="000000"/>
              </a:solidFill>
              <a:latin typeface="Arial"/>
              <a:ea typeface="Arial"/>
              <a:cs typeface="Arial"/>
            </a:endParaRPr>
          </a:p>
        </p:txBody>
      </p:sp>
    </p:spTree>
    <p:extLst>
      <p:ext uri="{BB962C8B-B14F-4D97-AF65-F5344CB8AC3E}">
        <p14:creationId xmlns:p14="http://schemas.microsoft.com/office/powerpoint/2010/main" val="315416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685799"/>
          </a:xfrm>
        </p:spPr>
        <p:txBody>
          <a:bodyPr/>
          <a:lstStyle/>
          <a:p>
            <a:r>
              <a:rPr lang="it-IT" sz="2800" b="1" dirty="0">
                <a:latin typeface="Trebuchet MS" panose="020B0603020202020204" pitchFamily="34" charset="0"/>
              </a:rPr>
              <a:t>INDUSTRIA TEXTILA</a:t>
            </a:r>
            <a:r>
              <a:rPr lang="ro-RO" sz="2800" b="1" dirty="0">
                <a:latin typeface="Trebuchet MS" panose="020B0603020202020204" pitchFamily="34" charset="0"/>
              </a:rPr>
              <a:t> SI </a:t>
            </a:r>
            <a:r>
              <a:rPr lang="it-IT" sz="2800" b="1" dirty="0">
                <a:latin typeface="Trebuchet MS" panose="020B0603020202020204" pitchFamily="34" charset="0"/>
              </a:rPr>
              <a:t>PIELARIE</a:t>
            </a:r>
          </a:p>
        </p:txBody>
      </p:sp>
      <p:sp>
        <p:nvSpPr>
          <p:cNvPr id="3" name="Subtitle 2"/>
          <p:cNvSpPr>
            <a:spLocks noGrp="1"/>
          </p:cNvSpPr>
          <p:nvPr>
            <p:ph type="subTitle" idx="1"/>
          </p:nvPr>
        </p:nvSpPr>
        <p:spPr>
          <a:xfrm>
            <a:off x="457200" y="1295400"/>
            <a:ext cx="8305800" cy="4419600"/>
          </a:xfrm>
        </p:spPr>
        <p:txBody>
          <a:bodyPr/>
          <a:lstStyle/>
          <a:p>
            <a:pPr marL="342900" lvl="0" indent="-342900" algn="just">
              <a:lnSpc>
                <a:spcPct val="115000"/>
              </a:lnSpc>
              <a:spcAft>
                <a:spcPts val="0"/>
              </a:spcAft>
              <a:buFont typeface="Arial"/>
              <a:buChar char="•"/>
            </a:pPr>
            <a:r>
              <a:rPr lang="ro-RO" sz="1600" b="1" dirty="0">
                <a:solidFill>
                  <a:schemeClr val="tx1"/>
                </a:solidFill>
                <a:latin typeface="Trebuchet MS" panose="020B0603020202020204" pitchFamily="34" charset="0"/>
                <a:ea typeface="Calibri"/>
                <a:cs typeface="Times New Roman"/>
              </a:rPr>
              <a:t>N</a:t>
            </a:r>
            <a:r>
              <a:rPr lang="en-US" sz="1600" b="1" dirty="0" err="1">
                <a:solidFill>
                  <a:schemeClr val="tx1"/>
                </a:solidFill>
                <a:latin typeface="Trebuchet MS" panose="020B0603020202020204" pitchFamily="34" charset="0"/>
                <a:ea typeface="Calibri"/>
                <a:cs typeface="Times New Roman"/>
              </a:rPr>
              <a:t>umarul</a:t>
            </a:r>
            <a:r>
              <a:rPr lang="en-US" sz="1600" b="1" dirty="0">
                <a:solidFill>
                  <a:schemeClr val="tx1"/>
                </a:solidFill>
                <a:latin typeface="Trebuchet MS" panose="020B0603020202020204" pitchFamily="34" charset="0"/>
                <a:ea typeface="Calibri"/>
                <a:cs typeface="Times New Roman"/>
              </a:rPr>
              <a:t> </a:t>
            </a:r>
            <a:r>
              <a:rPr lang="en-US" sz="1600" b="1" dirty="0" err="1">
                <a:solidFill>
                  <a:schemeClr val="tx1"/>
                </a:solidFill>
                <a:latin typeface="Trebuchet MS" panose="020B0603020202020204" pitchFamily="34" charset="0"/>
                <a:ea typeface="Calibri"/>
                <a:cs typeface="Times New Roman"/>
              </a:rPr>
              <a:t>intreprinderilor</a:t>
            </a:r>
            <a:r>
              <a:rPr lang="en-US" sz="1600" b="1" dirty="0">
                <a:solidFill>
                  <a:schemeClr val="tx1"/>
                </a:solidFill>
                <a:latin typeface="Trebuchet MS" panose="020B0603020202020204" pitchFamily="34" charset="0"/>
                <a:ea typeface="Calibri"/>
                <a:cs typeface="Times New Roman"/>
              </a:rPr>
              <a:t> active</a:t>
            </a:r>
            <a:r>
              <a:rPr lang="en-US" sz="1600" dirty="0">
                <a:solidFill>
                  <a:schemeClr val="tx1"/>
                </a:solidFill>
                <a:latin typeface="Trebuchet MS" panose="020B0603020202020204" pitchFamily="34" charset="0"/>
                <a:ea typeface="Calibri"/>
                <a:cs typeface="Times New Roman"/>
              </a:rPr>
              <a:t>: 48090 in </a:t>
            </a:r>
            <a:r>
              <a:rPr lang="en-US" sz="1600" dirty="0" err="1">
                <a:solidFill>
                  <a:schemeClr val="tx1"/>
                </a:solidFill>
                <a:latin typeface="Trebuchet MS" panose="020B0603020202020204" pitchFamily="34" charset="0"/>
                <a:ea typeface="Calibri"/>
                <a:cs typeface="Times New Roman"/>
              </a:rPr>
              <a:t>industria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prelucratoare</a:t>
            </a:r>
            <a:r>
              <a:rPr lang="en-US" sz="1600" dirty="0">
                <a:solidFill>
                  <a:schemeClr val="tx1"/>
                </a:solidFill>
                <a:latin typeface="Trebuchet MS" panose="020B0603020202020204" pitchFamily="34" charset="0"/>
                <a:ea typeface="Calibri"/>
                <a:cs typeface="Times New Roman"/>
              </a:rPr>
              <a:t>, din care: 1312</a:t>
            </a:r>
            <a:r>
              <a:rPr lang="ro-RO"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fabricarea</a:t>
            </a:r>
            <a:r>
              <a:rPr lang="ro-RO"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produselor</a:t>
            </a:r>
            <a:r>
              <a:rPr lang="en-US" sz="1600" dirty="0">
                <a:solidFill>
                  <a:schemeClr val="tx1"/>
                </a:solidFill>
                <a:latin typeface="Trebuchet MS" panose="020B0603020202020204" pitchFamily="34" charset="0"/>
                <a:ea typeface="Calibri"/>
                <a:cs typeface="Times New Roman"/>
              </a:rPr>
              <a:t> textile,</a:t>
            </a:r>
            <a:r>
              <a:rPr lang="ro-RO" sz="1600" dirty="0">
                <a:solidFill>
                  <a:schemeClr val="tx1"/>
                </a:solidFill>
                <a:latin typeface="Trebuchet MS" panose="020B0603020202020204" pitchFamily="34" charset="0"/>
                <a:ea typeface="Calibri"/>
                <a:cs typeface="Times New Roman"/>
              </a:rPr>
              <a:t> </a:t>
            </a:r>
            <a:r>
              <a:rPr lang="en-US" sz="1600" dirty="0">
                <a:solidFill>
                  <a:schemeClr val="tx1"/>
                </a:solidFill>
                <a:latin typeface="Trebuchet MS" panose="020B0603020202020204" pitchFamily="34" charset="0"/>
                <a:ea typeface="Calibri"/>
                <a:cs typeface="Times New Roman"/>
              </a:rPr>
              <a:t>4585</a:t>
            </a:r>
            <a:r>
              <a:rPr lang="ro-RO" sz="1600" dirty="0">
                <a:solidFill>
                  <a:schemeClr val="tx1"/>
                </a:solidFill>
                <a:latin typeface="Trebuchet MS" panose="020B0603020202020204" pitchFamily="34" charset="0"/>
                <a:ea typeface="Calibri"/>
                <a:cs typeface="Times New Roman"/>
              </a:rPr>
              <a:t> - F</a:t>
            </a:r>
            <a:r>
              <a:rPr lang="en-US" sz="1600" dirty="0" err="1">
                <a:solidFill>
                  <a:schemeClr val="tx1"/>
                </a:solidFill>
                <a:latin typeface="Trebuchet MS" panose="020B0603020202020204" pitchFamily="34" charset="0"/>
                <a:ea typeface="Calibri"/>
                <a:cs typeface="Times New Roman"/>
              </a:rPr>
              <a:t>abricare</a:t>
            </a:r>
            <a:r>
              <a:rPr lang="ro-RO" sz="1600" dirty="0">
                <a:solidFill>
                  <a:schemeClr val="tx1"/>
                </a:solidFill>
                <a:latin typeface="Trebuchet MS" panose="020B0603020202020204" pitchFamily="34" charset="0"/>
                <a:ea typeface="Calibri"/>
                <a:cs typeface="Times New Roman"/>
              </a:rPr>
              <a:t>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articolelor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imbracaminte</a:t>
            </a:r>
            <a:r>
              <a:rPr lang="en-US" sz="1600" dirty="0">
                <a:solidFill>
                  <a:schemeClr val="tx1"/>
                </a:solidFill>
                <a:latin typeface="Trebuchet MS" panose="020B0603020202020204" pitchFamily="34" charset="0"/>
                <a:ea typeface="Calibri"/>
                <a:cs typeface="Times New Roman"/>
              </a:rPr>
              <a:t>, 1567 - </a:t>
            </a:r>
            <a:r>
              <a:rPr lang="en-US" sz="1600" dirty="0" err="1">
                <a:solidFill>
                  <a:schemeClr val="tx1"/>
                </a:solidFill>
                <a:latin typeface="Trebuchet MS" panose="020B0603020202020204" pitchFamily="34" charset="0"/>
                <a:ea typeface="Calibri"/>
                <a:cs typeface="Times New Roman"/>
              </a:rPr>
              <a:t>Tabacirea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finisarea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pieilor</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fabricarea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articolelor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voiaj</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marochinerie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harnasamentelor</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incaltamintei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prepararea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vopsirea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blanurilor</a:t>
            </a:r>
            <a:r>
              <a:rPr lang="en-US" sz="1600" dirty="0">
                <a:solidFill>
                  <a:schemeClr val="tx1"/>
                </a:solidFill>
                <a:latin typeface="Trebuchet MS" panose="020B0603020202020204" pitchFamily="34" charset="0"/>
                <a:ea typeface="Calibri"/>
                <a:cs typeface="Times New Roman"/>
              </a:rPr>
              <a:t>.</a:t>
            </a:r>
            <a:endParaRPr lang="ro-RO" sz="1600" dirty="0">
              <a:solidFill>
                <a:schemeClr val="tx1"/>
              </a:solidFill>
              <a:latin typeface="Trebuchet MS" panose="020B0603020202020204" pitchFamily="34" charset="0"/>
              <a:ea typeface="Calibri"/>
              <a:cs typeface="Times New Roman"/>
            </a:endParaRPr>
          </a:p>
          <a:p>
            <a:pPr marL="342900" lvl="0" indent="-342900" algn="just">
              <a:lnSpc>
                <a:spcPct val="115000"/>
              </a:lnSpc>
              <a:spcAft>
                <a:spcPts val="0"/>
              </a:spcAft>
              <a:buFont typeface="Arial"/>
              <a:buChar char="•"/>
            </a:pPr>
            <a:r>
              <a:rPr lang="en-US" sz="1600" b="1" dirty="0" err="1">
                <a:solidFill>
                  <a:schemeClr val="tx1"/>
                </a:solidFill>
                <a:latin typeface="Trebuchet MS" panose="020B0603020202020204" pitchFamily="34" charset="0"/>
                <a:ea typeface="Calibri"/>
                <a:cs typeface="Times New Roman"/>
              </a:rPr>
              <a:t>Puncte</a:t>
            </a:r>
            <a:r>
              <a:rPr lang="en-US" sz="1600" b="1" dirty="0">
                <a:solidFill>
                  <a:schemeClr val="tx1"/>
                </a:solidFill>
                <a:latin typeface="Trebuchet MS" panose="020B0603020202020204" pitchFamily="34" charset="0"/>
                <a:ea typeface="Calibri"/>
                <a:cs typeface="Times New Roman"/>
              </a:rPr>
              <a:t> </a:t>
            </a:r>
            <a:r>
              <a:rPr lang="en-US" sz="1600" b="1" dirty="0" err="1">
                <a:solidFill>
                  <a:schemeClr val="tx1"/>
                </a:solidFill>
                <a:latin typeface="Trebuchet MS" panose="020B0603020202020204" pitchFamily="34" charset="0"/>
                <a:ea typeface="Calibri"/>
                <a:cs typeface="Times New Roman"/>
              </a:rPr>
              <a:t>tari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Tradiția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îndeungată</a:t>
            </a:r>
            <a:r>
              <a:rPr lang="en-US" sz="1600" dirty="0">
                <a:solidFill>
                  <a:schemeClr val="tx1"/>
                </a:solidFill>
                <a:latin typeface="Trebuchet MS" panose="020B0603020202020204" pitchFamily="34" charset="0"/>
                <a:ea typeface="Calibri"/>
                <a:cs typeface="Times New Roman"/>
              </a:rPr>
              <a:t> a </a:t>
            </a:r>
            <a:r>
              <a:rPr lang="en-US" sz="1600" dirty="0" err="1">
                <a:solidFill>
                  <a:schemeClr val="tx1"/>
                </a:solidFill>
                <a:latin typeface="Trebuchet MS" panose="020B0603020202020204" pitchFamily="34" charset="0"/>
                <a:ea typeface="Calibri"/>
                <a:cs typeface="Times New Roman"/>
              </a:rPr>
              <a:t>ramurii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economice</a:t>
            </a:r>
            <a:r>
              <a:rPr lang="ro-RO" sz="1600" dirty="0">
                <a:solidFill>
                  <a:schemeClr val="tx1"/>
                </a:solidFill>
                <a:latin typeface="Trebuchet MS" panose="020B0603020202020204" pitchFamily="34" charset="0"/>
                <a:ea typeface="Calibri"/>
                <a:cs typeface="Times New Roman"/>
              </a:rPr>
              <a:t>;</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Forţă</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muncă</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stabilă</a:t>
            </a:r>
            <a:r>
              <a:rPr lang="en-US" sz="1600" dirty="0">
                <a:solidFill>
                  <a:schemeClr val="tx1"/>
                </a:solidFill>
                <a:latin typeface="Trebuchet MS" panose="020B0603020202020204" pitchFamily="34" charset="0"/>
                <a:ea typeface="Calibri"/>
                <a:cs typeface="Times New Roman"/>
              </a:rPr>
              <a:t>, bine </a:t>
            </a:r>
            <a:r>
              <a:rPr lang="en-US" sz="1600" dirty="0" err="1">
                <a:solidFill>
                  <a:schemeClr val="tx1"/>
                </a:solidFill>
                <a:latin typeface="Trebuchet MS" panose="020B0603020202020204" pitchFamily="34" charset="0"/>
                <a:ea typeface="Calibri"/>
                <a:cs typeface="Times New Roman"/>
              </a:rPr>
              <a:t>pregătită</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specificul</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acestor</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industrii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prețuri</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producţie</a:t>
            </a:r>
            <a:r>
              <a:rPr lang="en-US" sz="1600" dirty="0">
                <a:solidFill>
                  <a:schemeClr val="tx1"/>
                </a:solidFill>
                <a:latin typeface="Trebuchet MS" panose="020B0603020202020204" pitchFamily="34" charset="0"/>
                <a:ea typeface="Calibri"/>
                <a:cs typeface="Times New Roman"/>
              </a:rPr>
              <a:t> competitive; </a:t>
            </a:r>
            <a:r>
              <a:rPr lang="en-US" sz="1600" dirty="0" err="1">
                <a:solidFill>
                  <a:schemeClr val="tx1"/>
                </a:solidFill>
                <a:latin typeface="Trebuchet MS" panose="020B0603020202020204" pitchFamily="34" charset="0"/>
                <a:ea typeface="Calibri"/>
                <a:cs typeface="Times New Roman"/>
              </a:rPr>
              <a:t>Forţa</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munca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tanara</a:t>
            </a:r>
            <a:r>
              <a:rPr lang="en-US" sz="1600" dirty="0">
                <a:solidFill>
                  <a:schemeClr val="tx1"/>
                </a:solidFill>
                <a:latin typeface="Trebuchet MS" panose="020B0603020202020204" pitchFamily="34" charset="0"/>
                <a:ea typeface="Calibri"/>
                <a:cs typeface="Times New Roman"/>
              </a:rPr>
              <a:t> cu </a:t>
            </a:r>
            <a:r>
              <a:rPr lang="en-US" sz="1600" dirty="0" err="1">
                <a:solidFill>
                  <a:schemeClr val="tx1"/>
                </a:solidFill>
                <a:latin typeface="Trebuchet MS" panose="020B0603020202020204" pitchFamily="34" charset="0"/>
                <a:ea typeface="Calibri"/>
                <a:cs typeface="Times New Roman"/>
              </a:rPr>
              <a:t>abilitati</a:t>
            </a:r>
            <a:r>
              <a:rPr lang="en-US" sz="1600" dirty="0">
                <a:solidFill>
                  <a:schemeClr val="tx1"/>
                </a:solidFill>
                <a:latin typeface="Trebuchet MS" panose="020B0603020202020204" pitchFamily="34" charset="0"/>
                <a:ea typeface="Calibri"/>
                <a:cs typeface="Times New Roman"/>
              </a:rPr>
              <a:t> de a </a:t>
            </a:r>
            <a:r>
              <a:rPr lang="en-US" sz="1600" dirty="0" err="1">
                <a:solidFill>
                  <a:schemeClr val="tx1"/>
                </a:solidFill>
                <a:latin typeface="Trebuchet MS" panose="020B0603020202020204" pitchFamily="34" charset="0"/>
                <a:ea typeface="Calibri"/>
                <a:cs typeface="Times New Roman"/>
              </a:rPr>
              <a:t>utiliza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echipamente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digitalizate</a:t>
            </a:r>
            <a:endParaRPr lang="ro-RO" sz="1600" dirty="0">
              <a:solidFill>
                <a:schemeClr val="tx1"/>
              </a:solidFill>
              <a:latin typeface="Trebuchet MS" panose="020B0603020202020204" pitchFamily="34" charset="0"/>
              <a:ea typeface="Calibri"/>
              <a:cs typeface="Times New Roman"/>
            </a:endParaRPr>
          </a:p>
          <a:p>
            <a:pPr marL="342900" lvl="0" indent="-342900" algn="just">
              <a:lnSpc>
                <a:spcPct val="115000"/>
              </a:lnSpc>
              <a:spcAft>
                <a:spcPts val="0"/>
              </a:spcAft>
              <a:buFont typeface="Arial"/>
              <a:buChar char="•"/>
            </a:pPr>
            <a:r>
              <a:rPr lang="en-US" sz="1600" b="1" dirty="0" err="1">
                <a:solidFill>
                  <a:schemeClr val="tx1"/>
                </a:solidFill>
                <a:latin typeface="Trebuchet MS" panose="020B0603020202020204" pitchFamily="34" charset="0"/>
                <a:ea typeface="Calibri"/>
                <a:cs typeface="Times New Roman"/>
              </a:rPr>
              <a:t>Puncte</a:t>
            </a:r>
            <a:r>
              <a:rPr lang="en-US" sz="1600" b="1" dirty="0">
                <a:solidFill>
                  <a:schemeClr val="tx1"/>
                </a:solidFill>
                <a:latin typeface="Trebuchet MS" panose="020B0603020202020204" pitchFamily="34" charset="0"/>
                <a:ea typeface="Calibri"/>
                <a:cs typeface="Times New Roman"/>
              </a:rPr>
              <a:t> </a:t>
            </a:r>
            <a:r>
              <a:rPr lang="en-US" sz="1600" b="1" dirty="0" err="1">
                <a:solidFill>
                  <a:schemeClr val="tx1"/>
                </a:solidFill>
                <a:latin typeface="Trebuchet MS" panose="020B0603020202020204" pitchFamily="34" charset="0"/>
                <a:ea typeface="Calibri"/>
                <a:cs typeface="Times New Roman"/>
              </a:rPr>
              <a:t>slabe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Lipsa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materiilor</a:t>
            </a:r>
            <a:r>
              <a:rPr lang="en-US" sz="1600" dirty="0">
                <a:solidFill>
                  <a:schemeClr val="tx1"/>
                </a:solidFill>
                <a:latin typeface="Trebuchet MS" panose="020B0603020202020204" pitchFamily="34" charset="0"/>
                <a:ea typeface="Calibri"/>
                <a:cs typeface="Times New Roman"/>
              </a:rPr>
              <a:t> prime </a:t>
            </a:r>
            <a:r>
              <a:rPr lang="en-US" sz="1600" dirty="0" err="1">
                <a:solidFill>
                  <a:schemeClr val="tx1"/>
                </a:solidFill>
                <a:latin typeface="Trebuchet MS" panose="020B0603020202020204" pitchFamily="34" charset="0"/>
                <a:ea typeface="Calibri"/>
                <a:cs typeface="Times New Roman"/>
              </a:rPr>
              <a:t>autohtone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Lipsa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dezvoltarii</a:t>
            </a:r>
            <a:r>
              <a:rPr lang="en-US" sz="1600" dirty="0">
                <a:solidFill>
                  <a:schemeClr val="tx1"/>
                </a:solidFill>
                <a:latin typeface="Trebuchet MS" panose="020B0603020202020204" pitchFamily="34" charset="0"/>
                <a:ea typeface="Calibri"/>
                <a:cs typeface="Times New Roman"/>
              </a:rPr>
              <a:t> la </a:t>
            </a:r>
            <a:r>
              <a:rPr lang="en-US" sz="1600" dirty="0" err="1">
                <a:solidFill>
                  <a:schemeClr val="tx1"/>
                </a:solidFill>
                <a:latin typeface="Trebuchet MS" panose="020B0603020202020204" pitchFamily="34" charset="0"/>
                <a:ea typeface="Calibri"/>
                <a:cs typeface="Times New Roman"/>
              </a:rPr>
              <a:t>nivel</a:t>
            </a:r>
            <a:r>
              <a:rPr lang="en-US" sz="1600" dirty="0">
                <a:solidFill>
                  <a:schemeClr val="tx1"/>
                </a:solidFill>
                <a:latin typeface="Trebuchet MS" panose="020B0603020202020204" pitchFamily="34" charset="0"/>
                <a:ea typeface="Calibri"/>
                <a:cs typeface="Times New Roman"/>
              </a:rPr>
              <a:t> national/regional a </a:t>
            </a:r>
            <a:r>
              <a:rPr lang="en-US" sz="1600" dirty="0" err="1">
                <a:solidFill>
                  <a:schemeClr val="tx1"/>
                </a:solidFill>
                <a:latin typeface="Trebuchet MS" panose="020B0603020202020204" pitchFamily="34" charset="0"/>
                <a:ea typeface="Calibri"/>
                <a:cs typeface="Times New Roman"/>
              </a:rPr>
              <a:t>lanturilor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valori</a:t>
            </a:r>
            <a:r>
              <a:rPr lang="en-US" sz="1600" dirty="0">
                <a:solidFill>
                  <a:schemeClr val="tx1"/>
                </a:solidFill>
                <a:latin typeface="Trebuchet MS" panose="020B0603020202020204" pitchFamily="34" charset="0"/>
                <a:ea typeface="Calibri"/>
                <a:cs typeface="Times New Roman"/>
              </a:rPr>
              <a:t> cu </a:t>
            </a:r>
            <a:r>
              <a:rPr lang="en-US" sz="1600" dirty="0" err="1">
                <a:solidFill>
                  <a:schemeClr val="tx1"/>
                </a:solidFill>
                <a:latin typeface="Trebuchet MS" panose="020B0603020202020204" pitchFamily="34" charset="0"/>
                <a:ea typeface="Calibri"/>
                <a:cs typeface="Times New Roman"/>
              </a:rPr>
              <a:t>implicarea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managerilor</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profesionisti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furnizori</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formare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profesionala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designarii</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produs</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calificati</a:t>
            </a:r>
            <a:endParaRPr lang="ro-RO" sz="1600" dirty="0">
              <a:solidFill>
                <a:schemeClr val="tx1"/>
              </a:solidFill>
              <a:latin typeface="Trebuchet MS" panose="020B0603020202020204" pitchFamily="34" charset="0"/>
              <a:ea typeface="Calibri"/>
              <a:cs typeface="Times New Roman"/>
            </a:endParaRPr>
          </a:p>
          <a:p>
            <a:pPr marL="342900" lvl="0" indent="-342900" algn="just">
              <a:lnSpc>
                <a:spcPct val="115000"/>
              </a:lnSpc>
              <a:spcAft>
                <a:spcPts val="0"/>
              </a:spcAft>
              <a:buFont typeface="Arial"/>
              <a:buChar char="•"/>
            </a:pPr>
            <a:r>
              <a:rPr lang="en-US" sz="1600" b="1" dirty="0" err="1">
                <a:solidFill>
                  <a:schemeClr val="tx1"/>
                </a:solidFill>
                <a:latin typeface="Trebuchet MS" panose="020B0603020202020204" pitchFamily="34" charset="0"/>
                <a:ea typeface="Calibri"/>
                <a:cs typeface="Times New Roman"/>
              </a:rPr>
              <a:t>Oportunitati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Forţa</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munca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disponibila</a:t>
            </a:r>
            <a:r>
              <a:rPr lang="en-US" sz="1600" dirty="0">
                <a:solidFill>
                  <a:schemeClr val="tx1"/>
                </a:solidFill>
                <a:latin typeface="Trebuchet MS" panose="020B0603020202020204" pitchFamily="34" charset="0"/>
                <a:ea typeface="Calibri"/>
                <a:cs typeface="Times New Roman"/>
              </a:rPr>
              <a:t> cu </a:t>
            </a:r>
            <a:r>
              <a:rPr lang="en-US" sz="1600" dirty="0" err="1">
                <a:solidFill>
                  <a:schemeClr val="tx1"/>
                </a:solidFill>
                <a:latin typeface="Trebuchet MS" panose="020B0603020202020204" pitchFamily="34" charset="0"/>
                <a:ea typeface="Calibri"/>
                <a:cs typeface="Times New Roman"/>
              </a:rPr>
              <a:t>vârste</a:t>
            </a:r>
            <a:r>
              <a:rPr lang="en-US" sz="1600" dirty="0">
                <a:solidFill>
                  <a:schemeClr val="tx1"/>
                </a:solidFill>
                <a:latin typeface="Trebuchet MS" panose="020B0603020202020204" pitchFamily="34" charset="0"/>
                <a:ea typeface="Calibri"/>
                <a:cs typeface="Times New Roman"/>
              </a:rPr>
              <a:t> sub 30 </a:t>
            </a:r>
            <a:r>
              <a:rPr lang="en-US" sz="1600" dirty="0" err="1">
                <a:solidFill>
                  <a:schemeClr val="tx1"/>
                </a:solidFill>
                <a:latin typeface="Trebuchet MS" panose="020B0603020202020204" pitchFamily="34" charset="0"/>
                <a:ea typeface="Calibri"/>
                <a:cs typeface="Times New Roman"/>
              </a:rPr>
              <a:t>ani</a:t>
            </a:r>
            <a:r>
              <a:rPr lang="en-US" sz="1600" dirty="0">
                <a:solidFill>
                  <a:schemeClr val="tx1"/>
                </a:solidFill>
                <a:latin typeface="Trebuchet MS" panose="020B0603020202020204" pitchFamily="34" charset="0"/>
                <a:ea typeface="Calibri"/>
                <a:cs typeface="Times New Roman"/>
              </a:rPr>
              <a:t>, care se </a:t>
            </a:r>
            <a:r>
              <a:rPr lang="en-US" sz="1600" dirty="0" err="1">
                <a:solidFill>
                  <a:schemeClr val="tx1"/>
                </a:solidFill>
                <a:latin typeface="Trebuchet MS" panose="020B0603020202020204" pitchFamily="34" charset="0"/>
                <a:ea typeface="Calibri"/>
                <a:cs typeface="Times New Roman"/>
              </a:rPr>
              <a:t>poate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califica</a:t>
            </a:r>
            <a:r>
              <a:rPr lang="en-US" sz="1600" dirty="0">
                <a:solidFill>
                  <a:schemeClr val="tx1"/>
                </a:solidFill>
                <a:latin typeface="Trebuchet MS" panose="020B0603020202020204" pitchFamily="34" charset="0"/>
                <a:ea typeface="Calibri"/>
                <a:cs typeface="Times New Roman"/>
              </a:rPr>
              <a:t> la </a:t>
            </a:r>
            <a:r>
              <a:rPr lang="en-US" sz="1600" dirty="0" err="1">
                <a:solidFill>
                  <a:schemeClr val="tx1"/>
                </a:solidFill>
                <a:latin typeface="Trebuchet MS" panose="020B0603020202020204" pitchFamily="34" charset="0"/>
                <a:ea typeface="Calibri"/>
                <a:cs typeface="Times New Roman"/>
              </a:rPr>
              <a:t>locul</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munca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programe</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calificare</a:t>
            </a:r>
            <a:r>
              <a:rPr lang="en-US" sz="1600" dirty="0">
                <a:solidFill>
                  <a:schemeClr val="tx1"/>
                </a:solidFill>
                <a:latin typeface="Trebuchet MS" panose="020B0603020202020204" pitchFamily="34" charset="0"/>
                <a:ea typeface="Calibri"/>
                <a:cs typeface="Times New Roman"/>
              </a:rPr>
              <a:t> cu </a:t>
            </a:r>
            <a:r>
              <a:rPr lang="en-US" sz="1600" dirty="0" err="1">
                <a:solidFill>
                  <a:schemeClr val="tx1"/>
                </a:solidFill>
                <a:latin typeface="Trebuchet MS" panose="020B0603020202020204" pitchFamily="34" charset="0"/>
                <a:ea typeface="Calibri"/>
                <a:cs typeface="Times New Roman"/>
              </a:rPr>
              <a:t>finantare</a:t>
            </a:r>
            <a:r>
              <a:rPr lang="en-US" sz="1600" dirty="0">
                <a:solidFill>
                  <a:schemeClr val="tx1"/>
                </a:solidFill>
                <a:latin typeface="Trebuchet MS" panose="020B0603020202020204" pitchFamily="34" charset="0"/>
                <a:ea typeface="Calibri"/>
                <a:cs typeface="Times New Roman"/>
              </a:rPr>
              <a:t> din </a:t>
            </a:r>
            <a:r>
              <a:rPr lang="en-US" sz="1600" dirty="0" err="1">
                <a:solidFill>
                  <a:schemeClr val="tx1"/>
                </a:solidFill>
                <a:latin typeface="Trebuchet MS" panose="020B0603020202020204" pitchFamily="34" charset="0"/>
                <a:ea typeface="Calibri"/>
                <a:cs typeface="Times New Roman"/>
              </a:rPr>
              <a:t>fonduri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europene</a:t>
            </a:r>
            <a:r>
              <a:rPr lang="en-US" sz="1600" dirty="0">
                <a:solidFill>
                  <a:schemeClr val="tx1"/>
                </a:solidFill>
                <a:latin typeface="Trebuchet MS" panose="020B0603020202020204" pitchFamily="34" charset="0"/>
                <a:ea typeface="Calibri"/>
                <a:cs typeface="Times New Roman"/>
              </a:rPr>
              <a:t>;</a:t>
            </a:r>
            <a:endParaRPr lang="ro-RO" sz="1600" dirty="0">
              <a:solidFill>
                <a:schemeClr val="tx1"/>
              </a:solidFill>
              <a:latin typeface="Trebuchet MS" panose="020B0603020202020204" pitchFamily="34" charset="0"/>
              <a:ea typeface="Calibri"/>
              <a:cs typeface="Times New Roman"/>
            </a:endParaRPr>
          </a:p>
          <a:p>
            <a:pPr marL="342900" lvl="0" indent="-342900" algn="just">
              <a:lnSpc>
                <a:spcPct val="115000"/>
              </a:lnSpc>
              <a:spcAft>
                <a:spcPts val="1000"/>
              </a:spcAft>
              <a:buFont typeface="Arial"/>
              <a:buChar char="•"/>
            </a:pPr>
            <a:r>
              <a:rPr lang="en-US" sz="1600" b="1" dirty="0" err="1">
                <a:solidFill>
                  <a:schemeClr val="tx1"/>
                </a:solidFill>
                <a:latin typeface="Trebuchet MS" panose="020B0603020202020204" pitchFamily="34" charset="0"/>
                <a:ea typeface="Calibri"/>
                <a:cs typeface="Times New Roman"/>
              </a:rPr>
              <a:t>Amenintari</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Resursă</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foarte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redusă</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materii</a:t>
            </a:r>
            <a:r>
              <a:rPr lang="en-US" sz="1600" dirty="0">
                <a:solidFill>
                  <a:schemeClr val="tx1"/>
                </a:solidFill>
                <a:latin typeface="Trebuchet MS" panose="020B0603020202020204" pitchFamily="34" charset="0"/>
                <a:ea typeface="Calibri"/>
                <a:cs typeface="Times New Roman"/>
              </a:rPr>
              <a:t> prime </a:t>
            </a:r>
            <a:r>
              <a:rPr lang="en-US" sz="1600" dirty="0" err="1">
                <a:solidFill>
                  <a:schemeClr val="tx1"/>
                </a:solidFill>
                <a:latin typeface="Trebuchet MS" panose="020B0603020202020204" pitchFamily="34" charset="0"/>
                <a:ea typeface="Calibri"/>
                <a:cs typeface="Times New Roman"/>
              </a:rPr>
              <a:t>autohtone</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Creşterea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costurilor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producţie</a:t>
            </a:r>
            <a:r>
              <a:rPr lang="en-US" sz="1600" dirty="0">
                <a:solidFill>
                  <a:schemeClr val="tx1"/>
                </a:solidFill>
                <a:latin typeface="Trebuchet MS" panose="020B0603020202020204" pitchFamily="34" charset="0"/>
                <a:ea typeface="Calibri"/>
                <a:cs typeface="Times New Roman"/>
              </a:rPr>
              <a:t>, determinate de </a:t>
            </a:r>
            <a:r>
              <a:rPr lang="en-US" sz="1600" dirty="0" err="1">
                <a:solidFill>
                  <a:schemeClr val="tx1"/>
                </a:solidFill>
                <a:latin typeface="Trebuchet MS" panose="020B0603020202020204" pitchFamily="34" charset="0"/>
                <a:ea typeface="Calibri"/>
                <a:cs typeface="Times New Roman"/>
              </a:rPr>
              <a:t>respectarea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indicatorilor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mediu</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Concurenţa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agresivă</a:t>
            </a:r>
            <a:r>
              <a:rPr lang="en-US" sz="1600" dirty="0">
                <a:solidFill>
                  <a:schemeClr val="tx1"/>
                </a:solidFill>
                <a:latin typeface="Trebuchet MS" panose="020B0603020202020204" pitchFamily="34" charset="0"/>
                <a:ea typeface="Calibri"/>
                <a:cs typeface="Times New Roman"/>
              </a:rPr>
              <a:t> din </a:t>
            </a:r>
            <a:r>
              <a:rPr lang="en-US" sz="1600" dirty="0" err="1">
                <a:solidFill>
                  <a:schemeClr val="tx1"/>
                </a:solidFill>
                <a:latin typeface="Trebuchet MS" panose="020B0603020202020204" pitchFamily="34" charset="0"/>
                <a:ea typeface="Calibri"/>
                <a:cs typeface="Times New Roman"/>
              </a:rPr>
              <a:t>partea</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produselor</a:t>
            </a:r>
            <a:r>
              <a:rPr lang="en-US" sz="1600" dirty="0">
                <a:solidFill>
                  <a:schemeClr val="tx1"/>
                </a:solidFill>
                <a:latin typeface="Trebuchet MS" panose="020B0603020202020204" pitchFamily="34" charset="0"/>
                <a:ea typeface="Calibri"/>
                <a:cs typeface="Times New Roman"/>
              </a:rPr>
              <a:t> de </a:t>
            </a:r>
            <a:r>
              <a:rPr lang="en-US" sz="1600" dirty="0" err="1">
                <a:solidFill>
                  <a:schemeClr val="tx1"/>
                </a:solidFill>
                <a:latin typeface="Trebuchet MS" panose="020B0603020202020204" pitchFamily="34" charset="0"/>
                <a:ea typeface="Calibri"/>
                <a:cs typeface="Times New Roman"/>
              </a:rPr>
              <a:t>provenienţă</a:t>
            </a:r>
            <a:r>
              <a:rPr lang="en-US" sz="1600" dirty="0">
                <a:solidFill>
                  <a:schemeClr val="tx1"/>
                </a:solidFill>
                <a:latin typeface="Trebuchet MS" panose="020B0603020202020204" pitchFamily="34" charset="0"/>
                <a:ea typeface="Calibri"/>
                <a:cs typeface="Times New Roman"/>
              </a:rPr>
              <a:t> </a:t>
            </a:r>
            <a:r>
              <a:rPr lang="en-US" sz="1600" dirty="0" err="1">
                <a:solidFill>
                  <a:schemeClr val="tx1"/>
                </a:solidFill>
                <a:latin typeface="Trebuchet MS" panose="020B0603020202020204" pitchFamily="34" charset="0"/>
                <a:ea typeface="Calibri"/>
                <a:cs typeface="Times New Roman"/>
              </a:rPr>
              <a:t>asiatică</a:t>
            </a:r>
            <a:r>
              <a:rPr lang="en-US" sz="1600" dirty="0">
                <a:solidFill>
                  <a:schemeClr val="tx1"/>
                </a:solidFill>
                <a:latin typeface="Trebuchet MS" panose="020B0603020202020204" pitchFamily="34" charset="0"/>
                <a:ea typeface="Calibri"/>
                <a:cs typeface="Times New Roman"/>
              </a:rPr>
              <a:t>.</a:t>
            </a:r>
            <a:endParaRPr lang="ro-RO" sz="1600" dirty="0">
              <a:solidFill>
                <a:schemeClr val="tx1"/>
              </a:solidFill>
              <a:latin typeface="Trebuchet MS" panose="020B0603020202020204" pitchFamily="34" charset="0"/>
              <a:ea typeface="Calibri"/>
              <a:cs typeface="Times New Roman"/>
            </a:endParaRPr>
          </a:p>
          <a:p>
            <a:pPr marL="285750" indent="-285750" algn="just">
              <a:buFont typeface="Arial" panose="020B0604020202020204" pitchFamily="34" charset="0"/>
              <a:buChar char="•"/>
            </a:pPr>
            <a:endParaRPr lang="en-US" sz="1800" b="1" dirty="0"/>
          </a:p>
        </p:txBody>
      </p:sp>
    </p:spTree>
    <p:extLst>
      <p:ext uri="{BB962C8B-B14F-4D97-AF65-F5344CB8AC3E}">
        <p14:creationId xmlns:p14="http://schemas.microsoft.com/office/powerpoint/2010/main" val="69857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546" y="914400"/>
            <a:ext cx="8305800" cy="498406"/>
          </a:xfrm>
          <a:prstGeom prst="rect">
            <a:avLst/>
          </a:prstGeom>
        </p:spPr>
        <p:txBody>
          <a:bodyPr wrap="square">
            <a:spAutoFit/>
          </a:bodyPr>
          <a:lstStyle/>
          <a:p>
            <a:pPr algn="ctr">
              <a:lnSpc>
                <a:spcPct val="150000"/>
              </a:lnSpc>
              <a:spcAft>
                <a:spcPts val="0"/>
              </a:spcAft>
            </a:pPr>
            <a:r>
              <a:rPr lang="en-GB" sz="2000" b="1" dirty="0">
                <a:latin typeface="Trebuchet MS" panose="020B0603020202020204" pitchFamily="34" charset="0"/>
                <a:ea typeface="Times New Roman" panose="02020603050405020304" pitchFamily="18" charset="0"/>
              </a:rPr>
              <a:t>INDUSTRIA LEMNULUI </a:t>
            </a:r>
            <a:r>
              <a:rPr lang="ro-RO" sz="2000" b="1" dirty="0">
                <a:latin typeface="Trebuchet MS" panose="020B0603020202020204" pitchFamily="34" charset="0"/>
                <a:ea typeface="Times New Roman" panose="02020603050405020304" pitchFamily="18" charset="0"/>
              </a:rPr>
              <a:t>ȘI A MOBILEI</a:t>
            </a:r>
            <a:endParaRPr lang="en-US" sz="20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293427" y="1412806"/>
            <a:ext cx="8305800" cy="4571444"/>
          </a:xfrm>
          <a:prstGeom prst="rect">
            <a:avLst/>
          </a:prstGeom>
        </p:spPr>
        <p:txBody>
          <a:bodyPr wrap="square">
            <a:spAutoFit/>
          </a:bodyPr>
          <a:lstStyle/>
          <a:p>
            <a:pPr algn="just">
              <a:lnSpc>
                <a:spcPct val="150000"/>
              </a:lnSpc>
              <a:spcAft>
                <a:spcPts val="0"/>
              </a:spcAft>
            </a:pPr>
            <a:r>
              <a:rPr lang="en-GB" sz="1400" b="1" dirty="0">
                <a:latin typeface="Trebuchet MS" panose="020B0603020202020204" pitchFamily="34" charset="0"/>
                <a:ea typeface="Times New Roman" panose="02020603050405020304" pitchFamily="18" charset="0"/>
              </a:rPr>
              <a:t>• </a:t>
            </a:r>
            <a:r>
              <a:rPr lang="en-GB" sz="1500" b="1" dirty="0">
                <a:latin typeface="Trebuchet MS" panose="020B0603020202020204" pitchFamily="34" charset="0"/>
                <a:ea typeface="Times New Roman" panose="02020603050405020304" pitchFamily="18" charset="0"/>
              </a:rPr>
              <a:t>Sector tradi</a:t>
            </a:r>
            <a:r>
              <a:rPr lang="ro-RO" sz="1500" b="1" dirty="0">
                <a:latin typeface="Trebuchet MS" panose="020B0603020202020204" pitchFamily="34" charset="0"/>
                <a:ea typeface="Times New Roman" panose="02020603050405020304" pitchFamily="18" charset="0"/>
              </a:rPr>
              <a:t>țional, dominat de IMMuri (două bazine principale de recoltare forestieră, prelucrare și producție</a:t>
            </a:r>
            <a:r>
              <a:rPr lang="en-GB" sz="1500" b="1" dirty="0">
                <a:latin typeface="Trebuchet MS" panose="020B0603020202020204" pitchFamily="34" charset="0"/>
                <a:ea typeface="Times New Roman" panose="02020603050405020304" pitchFamily="18" charset="0"/>
              </a:rPr>
              <a:t>: zona </a:t>
            </a:r>
            <a:r>
              <a:rPr lang="en-GB" sz="1500" b="1" dirty="0" err="1">
                <a:latin typeface="Trebuchet MS" panose="020B0603020202020204" pitchFamily="34" charset="0"/>
                <a:ea typeface="Times New Roman" panose="02020603050405020304" pitchFamily="18" charset="0"/>
              </a:rPr>
              <a:t>Centru</a:t>
            </a:r>
            <a:r>
              <a:rPr lang="en-GB" sz="1500" b="1" dirty="0">
                <a:latin typeface="Trebuchet MS" panose="020B0603020202020204" pitchFamily="34" charset="0"/>
                <a:ea typeface="Times New Roman" panose="02020603050405020304" pitchFamily="18" charset="0"/>
              </a:rPr>
              <a:t> </a:t>
            </a:r>
            <a:r>
              <a:rPr lang="ro-RO" sz="1500" b="1" dirty="0">
                <a:latin typeface="Trebuchet MS" panose="020B0603020202020204" pitchFamily="34" charset="0"/>
                <a:ea typeface="Times New Roman" panose="02020603050405020304" pitchFamily="18" charset="0"/>
              </a:rPr>
              <a:t>și zona Nord-Est)</a:t>
            </a:r>
            <a:r>
              <a:rPr lang="en-GB" sz="1500" b="1" dirty="0">
                <a:latin typeface="Trebuchet MS" panose="020B0603020202020204" pitchFamily="34" charset="0"/>
                <a:ea typeface="Times New Roman" panose="02020603050405020304" pitchFamily="18" charset="0"/>
              </a:rPr>
              <a:t>;</a:t>
            </a:r>
          </a:p>
          <a:p>
            <a:pPr algn="just">
              <a:lnSpc>
                <a:spcPct val="150000"/>
              </a:lnSpc>
              <a:spcAft>
                <a:spcPts val="0"/>
              </a:spcAft>
            </a:pPr>
            <a:r>
              <a:rPr lang="en-GB" sz="1500" b="1" dirty="0">
                <a:latin typeface="Trebuchet MS" panose="020B0603020202020204" pitchFamily="34" charset="0"/>
                <a:ea typeface="Times New Roman" panose="02020603050405020304" pitchFamily="18" charset="0"/>
              </a:rPr>
              <a:t>• C</a:t>
            </a:r>
            <a:r>
              <a:rPr lang="ro-RO" sz="1500" b="1" dirty="0">
                <a:latin typeface="Trebuchet MS" panose="020B0603020202020204" pitchFamily="34" charset="0"/>
                <a:ea typeface="Times New Roman" panose="02020603050405020304" pitchFamily="18" charset="0"/>
              </a:rPr>
              <a:t>ifre</a:t>
            </a:r>
            <a:r>
              <a:rPr lang="en-GB" sz="1500" b="1" dirty="0">
                <a:latin typeface="Trebuchet MS" panose="020B0603020202020204" pitchFamily="34" charset="0"/>
                <a:ea typeface="Times New Roman" panose="02020603050405020304" pitchFamily="18" charset="0"/>
              </a:rPr>
              <a:t>:</a:t>
            </a:r>
            <a:endParaRPr lang="en-GB" sz="1500" dirty="0">
              <a:latin typeface="Trebuchet MS" panose="020B0603020202020204" pitchFamily="34" charset="0"/>
              <a:ea typeface="Times New Roman" panose="02020603050405020304" pitchFamily="18" charset="0"/>
            </a:endParaRPr>
          </a:p>
          <a:p>
            <a:pPr marL="285750" indent="-285750" algn="just">
              <a:lnSpc>
                <a:spcPct val="150000"/>
              </a:lnSpc>
              <a:spcAft>
                <a:spcPts val="0"/>
              </a:spcAft>
              <a:buFontTx/>
              <a:buChar char="-"/>
            </a:pPr>
            <a:r>
              <a:rPr lang="en-GB" sz="1500" dirty="0">
                <a:effectLst/>
                <a:latin typeface="Trebuchet MS" panose="020B0603020202020204" pitchFamily="34" charset="0"/>
                <a:ea typeface="Times New Roman" panose="02020603050405020304" pitchFamily="18" charset="0"/>
              </a:rPr>
              <a:t>3.5% contribu</a:t>
            </a:r>
            <a:r>
              <a:rPr lang="ro-RO" sz="1500" dirty="0">
                <a:latin typeface="Trebuchet MS" panose="020B0603020202020204" pitchFamily="34" charset="0"/>
                <a:ea typeface="Times New Roman" panose="02020603050405020304" pitchFamily="18" charset="0"/>
              </a:rPr>
              <a:t>ție la PIB</a:t>
            </a:r>
          </a:p>
          <a:p>
            <a:pPr marL="285750" indent="-285750" algn="just">
              <a:lnSpc>
                <a:spcPct val="150000"/>
              </a:lnSpc>
              <a:spcAft>
                <a:spcPts val="0"/>
              </a:spcAft>
              <a:buFontTx/>
              <a:buChar char="-"/>
            </a:pPr>
            <a:r>
              <a:rPr lang="ro-RO" sz="1500" dirty="0">
                <a:latin typeface="Trebuchet MS" panose="020B0603020202020204" pitchFamily="34" charset="0"/>
                <a:ea typeface="Times New Roman" panose="02020603050405020304" pitchFamily="18" charset="0"/>
              </a:rPr>
              <a:t>185000 salariați (3.77% la nivel național)</a:t>
            </a:r>
          </a:p>
          <a:p>
            <a:pPr marL="285750" indent="-285750" algn="just">
              <a:lnSpc>
                <a:spcPct val="150000"/>
              </a:lnSpc>
              <a:spcAft>
                <a:spcPts val="0"/>
              </a:spcAft>
              <a:buFontTx/>
              <a:buChar char="-"/>
            </a:pPr>
            <a:r>
              <a:rPr lang="ro-RO" sz="1500" dirty="0">
                <a:latin typeface="Trebuchet MS" panose="020B0603020202020204" pitchFamily="34" charset="0"/>
                <a:ea typeface="Times New Roman" panose="02020603050405020304" pitchFamily="18" charset="0"/>
              </a:rPr>
              <a:t>4.36 mld EUR exporturi (8.31% la nivel național)</a:t>
            </a:r>
            <a:r>
              <a:rPr lang="en-US" sz="1500" dirty="0">
                <a:latin typeface="Trebuchet MS" panose="020B0603020202020204" pitchFamily="34" charset="0"/>
                <a:ea typeface="Times New Roman" panose="02020603050405020304" pitchFamily="18" charset="0"/>
              </a:rPr>
              <a:t>;</a:t>
            </a:r>
            <a:endParaRPr lang="ro-RO" sz="1500" dirty="0">
              <a:latin typeface="Trebuchet MS" panose="020B0603020202020204" pitchFamily="34" charset="0"/>
              <a:ea typeface="Times New Roman" panose="02020603050405020304" pitchFamily="18" charset="0"/>
            </a:endParaRPr>
          </a:p>
          <a:p>
            <a:pPr algn="just">
              <a:lnSpc>
                <a:spcPct val="150000"/>
              </a:lnSpc>
              <a:spcAft>
                <a:spcPts val="0"/>
              </a:spcAft>
            </a:pPr>
            <a:r>
              <a:rPr lang="en-GB" sz="1500" b="1" dirty="0">
                <a:latin typeface="Trebuchet MS" panose="020B0603020202020204" pitchFamily="34" charset="0"/>
                <a:ea typeface="Times New Roman" panose="02020603050405020304" pitchFamily="18" charset="0"/>
              </a:rPr>
              <a:t>•</a:t>
            </a:r>
            <a:r>
              <a:rPr lang="ro-RO" sz="1500" b="1" dirty="0">
                <a:latin typeface="Trebuchet MS" panose="020B0603020202020204" pitchFamily="34" charset="0"/>
                <a:ea typeface="Times New Roman" panose="02020603050405020304" pitchFamily="18" charset="0"/>
              </a:rPr>
              <a:t> Puncte tari și oportunități</a:t>
            </a:r>
            <a:r>
              <a:rPr lang="en-GB" sz="1500" b="1" dirty="0">
                <a:latin typeface="Trebuchet MS" panose="020B0603020202020204" pitchFamily="34" charset="0"/>
                <a:ea typeface="Times New Roman" panose="02020603050405020304" pitchFamily="18" charset="0"/>
              </a:rPr>
              <a:t>: </a:t>
            </a:r>
            <a:r>
              <a:rPr lang="en-GB" sz="1500" dirty="0">
                <a:latin typeface="Trebuchet MS" panose="020B0603020202020204" pitchFamily="34" charset="0"/>
                <a:ea typeface="Times New Roman" panose="02020603050405020304" pitchFamily="18" charset="0"/>
              </a:rPr>
              <a:t>poten</a:t>
            </a:r>
            <a:r>
              <a:rPr lang="ro-RO" sz="1500" dirty="0">
                <a:latin typeface="Trebuchet MS" panose="020B0603020202020204" pitchFamily="34" charset="0"/>
                <a:ea typeface="Times New Roman" panose="02020603050405020304" pitchFamily="18" charset="0"/>
              </a:rPr>
              <a:t>ț</a:t>
            </a:r>
            <a:r>
              <a:rPr lang="en-GB" sz="1500" dirty="0">
                <a:latin typeface="Trebuchet MS" panose="020B0603020202020204" pitchFamily="34" charset="0"/>
                <a:ea typeface="Times New Roman" panose="02020603050405020304" pitchFamily="18" charset="0"/>
              </a:rPr>
              <a:t>ial silvic important, n</a:t>
            </a:r>
            <a:r>
              <a:rPr lang="ro-RO" sz="1500" dirty="0">
                <a:latin typeface="Trebuchet MS" panose="020B0603020202020204" pitchFamily="34" charset="0"/>
                <a:ea typeface="Times New Roman" panose="02020603050405020304" pitchFamily="18" charset="0"/>
              </a:rPr>
              <a:t>ivel de pregătire al forței de muncă relativ ridicat, dezvoltarea infrastructurii forestiere, finanțări naționale și europene (PNDR), internaționalizarea firmelor românești din domeniu</a:t>
            </a:r>
            <a:r>
              <a:rPr lang="en-US" sz="1500" dirty="0">
                <a:latin typeface="Trebuchet MS" panose="020B0603020202020204" pitchFamily="34" charset="0"/>
                <a:ea typeface="Times New Roman" panose="02020603050405020304" pitchFamily="18" charset="0"/>
              </a:rPr>
              <a:t>;</a:t>
            </a:r>
            <a:endParaRPr lang="ro-RO" sz="1500" dirty="0">
              <a:latin typeface="Trebuchet MS" panose="020B0603020202020204" pitchFamily="34" charset="0"/>
              <a:ea typeface="Times New Roman" panose="02020603050405020304" pitchFamily="18" charset="0"/>
            </a:endParaRPr>
          </a:p>
          <a:p>
            <a:pPr algn="just">
              <a:lnSpc>
                <a:spcPct val="150000"/>
              </a:lnSpc>
              <a:spcAft>
                <a:spcPts val="0"/>
              </a:spcAft>
            </a:pPr>
            <a:r>
              <a:rPr lang="en-GB" sz="1500" b="1" dirty="0">
                <a:latin typeface="Trebuchet MS" panose="020B0603020202020204" pitchFamily="34" charset="0"/>
                <a:ea typeface="Times New Roman" panose="02020603050405020304" pitchFamily="18" charset="0"/>
              </a:rPr>
              <a:t>•</a:t>
            </a:r>
            <a:r>
              <a:rPr lang="ro-RO" sz="1500" b="1" dirty="0">
                <a:latin typeface="Trebuchet MS" panose="020B0603020202020204" pitchFamily="34" charset="0"/>
                <a:ea typeface="Times New Roman" panose="02020603050405020304" pitchFamily="18" charset="0"/>
              </a:rPr>
              <a:t> Puncte slabe și amenințări</a:t>
            </a:r>
            <a:r>
              <a:rPr lang="en-US" sz="1500" b="1" dirty="0">
                <a:latin typeface="Trebuchet MS" panose="020B0603020202020204" pitchFamily="34" charset="0"/>
                <a:ea typeface="Times New Roman" panose="02020603050405020304" pitchFamily="18" charset="0"/>
              </a:rPr>
              <a:t>:</a:t>
            </a:r>
            <a:r>
              <a:rPr lang="ro-RO" sz="1500" b="1" dirty="0">
                <a:latin typeface="Trebuchet MS" panose="020B0603020202020204" pitchFamily="34" charset="0"/>
                <a:ea typeface="Times New Roman" panose="02020603050405020304" pitchFamily="18" charset="0"/>
              </a:rPr>
              <a:t> </a:t>
            </a:r>
            <a:r>
              <a:rPr lang="ro-RO" sz="1500" dirty="0">
                <a:latin typeface="Trebuchet MS" panose="020B0603020202020204" pitchFamily="34" charset="0"/>
                <a:ea typeface="Times New Roman" panose="02020603050405020304" pitchFamily="18" charset="0"/>
              </a:rPr>
              <a:t>neclarități în ceea ce privește propietatea, restituirea și gestionarea pădurilor, valoare adăugată brută/salariat mică comparativ cu alte industrii, inovarea și transfer tehnologic insuficient, concentrarea cererii în jurul unor producători mari ce dispun de capacități largi de exploatare</a:t>
            </a:r>
            <a:r>
              <a:rPr lang="ro-RO" sz="1600" dirty="0">
                <a:latin typeface="Trebuchet MS" panose="020B0603020202020204" pitchFamily="34" charset="0"/>
                <a:ea typeface="Times New Roman" panose="02020603050405020304" pitchFamily="18" charset="0"/>
              </a:rPr>
              <a:t>.</a:t>
            </a:r>
            <a:endParaRPr lang="en-US" sz="1600" dirty="0">
              <a:latin typeface="Trebuchet MS" panose="020B0603020202020204" pitchFamily="34" charset="0"/>
              <a:ea typeface="Times New Roman" panose="02020603050405020304" pitchFamily="18" charset="0"/>
            </a:endParaRPr>
          </a:p>
        </p:txBody>
      </p:sp>
    </p:spTree>
    <p:extLst>
      <p:ext uri="{BB962C8B-B14F-4D97-AF65-F5344CB8AC3E}">
        <p14:creationId xmlns:p14="http://schemas.microsoft.com/office/powerpoint/2010/main" val="3343655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23164" y="846138"/>
            <a:ext cx="8229600" cy="1143000"/>
          </a:xfrm>
        </p:spPr>
        <p:txBody>
          <a:bodyPr/>
          <a:lstStyle/>
          <a:p>
            <a:r>
              <a:rPr lang="en-GB" sz="2400" dirty="0">
                <a:latin typeface="Trebuchet MS" panose="020B0603020202020204" pitchFamily="34" charset="0"/>
              </a:rPr>
              <a:t>INDUSTRII CREATIVE</a:t>
            </a:r>
            <a:endParaRPr lang="en-US" sz="2400" dirty="0">
              <a:latin typeface="Trebuchet MS" panose="020B0603020202020204" pitchFamily="34" charset="0"/>
            </a:endParaRPr>
          </a:p>
        </p:txBody>
      </p:sp>
      <p:sp>
        <p:nvSpPr>
          <p:cNvPr id="3" name="Content Placeholder 2"/>
          <p:cNvSpPr>
            <a:spLocks noGrp="1"/>
          </p:cNvSpPr>
          <p:nvPr>
            <p:ph idx="4294967295"/>
          </p:nvPr>
        </p:nvSpPr>
        <p:spPr>
          <a:xfrm>
            <a:off x="0" y="1066800"/>
            <a:ext cx="8763000" cy="5440362"/>
          </a:xfrm>
          <a:prstGeom prst="rect">
            <a:avLst/>
          </a:prstGeom>
        </p:spPr>
        <p:txBody>
          <a:bodyPr/>
          <a:lstStyle/>
          <a:p>
            <a:pPr marL="0" lvl="0" indent="0" algn="just">
              <a:buNone/>
            </a:pPr>
            <a:endParaRPr lang="ro-RO" sz="1600" dirty="0">
              <a:solidFill>
                <a:prstClr val="black"/>
              </a:solidFill>
              <a:latin typeface="Trebuchet MS" panose="020B0603020202020204" pitchFamily="34" charset="0"/>
              <a:ea typeface="Times New Roman"/>
              <a:cs typeface="Arial"/>
            </a:endParaRPr>
          </a:p>
          <a:p>
            <a:pPr lvl="0" algn="just">
              <a:buFont typeface="Arial"/>
              <a:buChar char="•"/>
            </a:pPr>
            <a:endParaRPr lang="ro-RO" sz="1600" dirty="0">
              <a:solidFill>
                <a:prstClr val="black"/>
              </a:solidFill>
              <a:latin typeface="Trebuchet MS" panose="020B0603020202020204" pitchFamily="34" charset="0"/>
              <a:ea typeface="Times New Roman"/>
              <a:cs typeface="Arial"/>
            </a:endParaRPr>
          </a:p>
          <a:p>
            <a:pPr lvl="0" algn="just">
              <a:buFont typeface="Arial"/>
              <a:buChar char="•"/>
            </a:pPr>
            <a:r>
              <a:rPr lang="ro-RO" sz="1600" dirty="0">
                <a:solidFill>
                  <a:prstClr val="black"/>
                </a:solidFill>
                <a:latin typeface="Trebuchet MS" panose="020B0603020202020204" pitchFamily="34" charset="0"/>
                <a:ea typeface="Times New Roman"/>
                <a:cs typeface="Arial"/>
              </a:rPr>
              <a:t>Sectoarele culturale și creative au un rol major în dezvoltarea economică și socială, prin promovarea si </a:t>
            </a:r>
            <a:r>
              <a:rPr lang="ro-RO" sz="1600" b="1" dirty="0">
                <a:solidFill>
                  <a:prstClr val="black"/>
                </a:solidFill>
                <a:latin typeface="Trebuchet MS" panose="020B0603020202020204" pitchFamily="34" charset="0"/>
                <a:ea typeface="Times New Roman"/>
                <a:cs typeface="Arial"/>
              </a:rPr>
              <a:t>răspândirea inovării si în alte sectoare</a:t>
            </a:r>
            <a:r>
              <a:rPr lang="ro-RO" sz="1600" dirty="0">
                <a:solidFill>
                  <a:prstClr val="black"/>
                </a:solidFill>
                <a:latin typeface="Trebuchet MS" panose="020B0603020202020204" pitchFamily="34" charset="0"/>
                <a:ea typeface="Times New Roman"/>
                <a:cs typeface="Arial"/>
              </a:rPr>
              <a:t>; domenii: publicitate, arhitectură, arte și antichități, meșteșuguri, design, modă, film, video și fotografie, software, jocuri electronice, muzică și artele spectacolului, activitatea editurilor (cărţi, reviste, ziare), a bibliotecilor, a muzee</a:t>
            </a:r>
            <a:r>
              <a:rPr lang="en-GB" sz="1600">
                <a:solidFill>
                  <a:prstClr val="black"/>
                </a:solidFill>
                <a:latin typeface="Trebuchet MS" panose="020B0603020202020204" pitchFamily="34" charset="0"/>
                <a:ea typeface="Times New Roman"/>
                <a:cs typeface="Arial"/>
              </a:rPr>
              <a:t>l</a:t>
            </a:r>
            <a:r>
              <a:rPr lang="ro-RO" sz="1600">
                <a:solidFill>
                  <a:prstClr val="black"/>
                </a:solidFill>
                <a:latin typeface="Trebuchet MS" panose="020B0603020202020204" pitchFamily="34" charset="0"/>
                <a:ea typeface="Times New Roman"/>
                <a:cs typeface="Arial"/>
              </a:rPr>
              <a:t>or</a:t>
            </a:r>
            <a:r>
              <a:rPr lang="ro-RO" sz="1600" dirty="0">
                <a:solidFill>
                  <a:prstClr val="black"/>
                </a:solidFill>
                <a:latin typeface="Trebuchet MS" panose="020B0603020202020204" pitchFamily="34" charset="0"/>
                <a:ea typeface="Times New Roman"/>
                <a:cs typeface="Arial"/>
              </a:rPr>
              <a:t>, radio şi televiziune.</a:t>
            </a:r>
            <a:endParaRPr lang="ro-RO" sz="1600" dirty="0">
              <a:solidFill>
                <a:prstClr val="black"/>
              </a:solidFill>
              <a:latin typeface="Trebuchet MS" panose="020B0603020202020204" pitchFamily="34" charset="0"/>
              <a:ea typeface="Times New Roman"/>
              <a:cs typeface="Times New Roman"/>
            </a:endParaRPr>
          </a:p>
          <a:p>
            <a:pPr lvl="0" algn="just">
              <a:buFont typeface="Arial"/>
              <a:buChar char="•"/>
            </a:pPr>
            <a:r>
              <a:rPr lang="ro-RO" sz="1600" dirty="0">
                <a:solidFill>
                  <a:prstClr val="black"/>
                </a:solidFill>
                <a:latin typeface="Trebuchet MS" panose="020B0603020202020204" pitchFamily="34" charset="0"/>
                <a:ea typeface="Times New Roman"/>
                <a:cs typeface="Arial"/>
              </a:rPr>
              <a:t>Industriile culturale și creative din Romania reprezenta circa </a:t>
            </a:r>
            <a:r>
              <a:rPr lang="ro-RO" sz="1600" b="1" dirty="0">
                <a:solidFill>
                  <a:prstClr val="black"/>
                </a:solidFill>
                <a:latin typeface="Trebuchet MS" panose="020B0603020202020204" pitchFamily="34" charset="0"/>
                <a:ea typeface="Times New Roman"/>
                <a:cs typeface="Arial"/>
              </a:rPr>
              <a:t>6% din PIB</a:t>
            </a:r>
            <a:endParaRPr lang="ro-RO" sz="1600" dirty="0">
              <a:solidFill>
                <a:prstClr val="black"/>
              </a:solidFill>
              <a:latin typeface="Trebuchet MS" panose="020B0603020202020204" pitchFamily="34" charset="0"/>
              <a:ea typeface="Times New Roman"/>
              <a:cs typeface="Times New Roman"/>
            </a:endParaRPr>
          </a:p>
          <a:p>
            <a:pPr lvl="0" algn="just">
              <a:buFont typeface="Arial"/>
              <a:buChar char="•"/>
            </a:pPr>
            <a:r>
              <a:rPr lang="ro-RO" sz="1600" dirty="0">
                <a:solidFill>
                  <a:prstClr val="black"/>
                </a:solidFill>
                <a:latin typeface="Trebuchet MS" panose="020B0603020202020204" pitchFamily="34" charset="0"/>
                <a:ea typeface="Times New Roman"/>
                <a:cs typeface="Arial"/>
              </a:rPr>
              <a:t>Activitățile creative sunt </a:t>
            </a:r>
            <a:r>
              <a:rPr lang="ro-RO" sz="1600" b="1" dirty="0">
                <a:solidFill>
                  <a:prstClr val="black"/>
                </a:solidFill>
                <a:latin typeface="Trebuchet MS" panose="020B0603020202020204" pitchFamily="34" charset="0"/>
                <a:ea typeface="Times New Roman"/>
                <a:cs typeface="Arial"/>
              </a:rPr>
              <a:t>concentrate preponderent in București</a:t>
            </a:r>
            <a:r>
              <a:rPr lang="ro-RO" sz="1600" b="1" dirty="0">
                <a:solidFill>
                  <a:prstClr val="black"/>
                </a:solidFill>
                <a:latin typeface="Trebuchet MS" panose="020B0603020202020204" pitchFamily="34" charset="0"/>
                <a:ea typeface="Times New Roman"/>
                <a:cs typeface="Cambria Math"/>
              </a:rPr>
              <a:t>‐</a:t>
            </a:r>
            <a:r>
              <a:rPr lang="ro-RO" sz="1600" b="1" dirty="0">
                <a:solidFill>
                  <a:prstClr val="black"/>
                </a:solidFill>
                <a:latin typeface="Trebuchet MS" panose="020B0603020202020204" pitchFamily="34" charset="0"/>
                <a:ea typeface="Times New Roman"/>
                <a:cs typeface="Arial"/>
              </a:rPr>
              <a:t>Ilfov</a:t>
            </a:r>
            <a:r>
              <a:rPr lang="ro-RO" sz="1600" dirty="0">
                <a:solidFill>
                  <a:prstClr val="black"/>
                </a:solidFill>
                <a:latin typeface="Trebuchet MS" panose="020B0603020202020204" pitchFamily="34" charset="0"/>
                <a:ea typeface="Times New Roman"/>
                <a:cs typeface="Arial"/>
              </a:rPr>
              <a:t>, pe locul 24 la nivelul UE, cu peste 12.000 de firme (69,42% cifra de afaceri municipiul București/cifra de afaceri România); o pondere importanta o au si industriile creative din </a:t>
            </a:r>
            <a:r>
              <a:rPr lang="ro-RO" sz="1600" dirty="0" err="1">
                <a:solidFill>
                  <a:prstClr val="black"/>
                </a:solidFill>
                <a:latin typeface="Trebuchet MS" panose="020B0603020202020204" pitchFamily="34" charset="0"/>
                <a:ea typeface="Times New Roman"/>
                <a:cs typeface="Arial"/>
              </a:rPr>
              <a:t>judetele</a:t>
            </a:r>
            <a:r>
              <a:rPr lang="ro-RO" sz="1600" dirty="0">
                <a:solidFill>
                  <a:prstClr val="black"/>
                </a:solidFill>
                <a:latin typeface="Trebuchet MS" panose="020B0603020202020204" pitchFamily="34" charset="0"/>
                <a:ea typeface="Times New Roman"/>
                <a:cs typeface="Arial"/>
              </a:rPr>
              <a:t> Cluj, Timiș, Brașov, Iași</a:t>
            </a:r>
            <a:endParaRPr lang="ro-RO" sz="1600" dirty="0">
              <a:solidFill>
                <a:prstClr val="black"/>
              </a:solidFill>
              <a:latin typeface="Trebuchet MS" panose="020B0603020202020204" pitchFamily="34" charset="0"/>
              <a:ea typeface="Times New Roman"/>
              <a:cs typeface="Times New Roman"/>
            </a:endParaRPr>
          </a:p>
          <a:p>
            <a:pPr lvl="0" algn="just">
              <a:buFont typeface="Arial"/>
              <a:buChar char="•"/>
            </a:pPr>
            <a:r>
              <a:rPr lang="ro-RO" sz="1600" dirty="0">
                <a:solidFill>
                  <a:prstClr val="black"/>
                </a:solidFill>
                <a:latin typeface="Trebuchet MS" panose="020B0603020202020204" pitchFamily="34" charset="0"/>
                <a:ea typeface="Times New Roman"/>
                <a:cs typeface="Arial"/>
              </a:rPr>
              <a:t>Creativitatea specifică românilor trebuie asociata cu  </a:t>
            </a:r>
            <a:r>
              <a:rPr lang="ro-RO" sz="1600" b="1" dirty="0">
                <a:solidFill>
                  <a:prstClr val="black"/>
                </a:solidFill>
                <a:latin typeface="Trebuchet MS" panose="020B0603020202020204" pitchFamily="34" charset="0"/>
                <a:ea typeface="Times New Roman"/>
                <a:cs typeface="Arial"/>
              </a:rPr>
              <a:t>competenta managerială, know-how şi pragmatism</a:t>
            </a:r>
            <a:endParaRPr lang="ro-RO" sz="1600" dirty="0">
              <a:solidFill>
                <a:prstClr val="black"/>
              </a:solidFill>
              <a:latin typeface="Trebuchet MS" panose="020B0603020202020204" pitchFamily="34" charset="0"/>
              <a:ea typeface="Times New Roman"/>
              <a:cs typeface="Times New Roman"/>
            </a:endParaRPr>
          </a:p>
          <a:p>
            <a:pPr lvl="0" algn="just">
              <a:buFont typeface="Arial"/>
              <a:buChar char="•"/>
            </a:pPr>
            <a:r>
              <a:rPr lang="ro-RO" sz="1600" dirty="0">
                <a:solidFill>
                  <a:prstClr val="black"/>
                </a:solidFill>
                <a:latin typeface="Trebuchet MS" panose="020B0603020202020204" pitchFamily="34" charset="0"/>
                <a:ea typeface="Times New Roman"/>
                <a:cs typeface="Arial"/>
              </a:rPr>
              <a:t>Este important ca industriile creative să-și apere drepturile de proprietate intelectuala, </a:t>
            </a:r>
            <a:r>
              <a:rPr lang="ro-RO" sz="1600" b="1" dirty="0">
                <a:solidFill>
                  <a:prstClr val="black"/>
                </a:solidFill>
                <a:latin typeface="Trebuchet MS" panose="020B0603020202020204" pitchFamily="34" charset="0"/>
                <a:ea typeface="Times New Roman"/>
                <a:cs typeface="Arial"/>
              </a:rPr>
              <a:t>contrafacerea </a:t>
            </a:r>
            <a:r>
              <a:rPr lang="ro-RO" sz="1600" dirty="0">
                <a:solidFill>
                  <a:prstClr val="black"/>
                </a:solidFill>
                <a:latin typeface="Trebuchet MS" panose="020B0603020202020204" pitchFamily="34" charset="0"/>
                <a:ea typeface="Times New Roman"/>
                <a:cs typeface="Arial"/>
              </a:rPr>
              <a:t>fiind o problemă gravă; </a:t>
            </a:r>
            <a:r>
              <a:rPr lang="ro-RO" sz="1600" b="1" dirty="0">
                <a:solidFill>
                  <a:prstClr val="black"/>
                </a:solidFill>
                <a:latin typeface="Trebuchet MS" panose="020B0603020202020204" pitchFamily="34" charset="0"/>
                <a:ea typeface="Times New Roman"/>
                <a:cs typeface="Arial"/>
              </a:rPr>
              <a:t>"exodul creierelor" si al "creativilor"</a:t>
            </a:r>
            <a:r>
              <a:rPr lang="ro-RO" sz="1600" dirty="0">
                <a:solidFill>
                  <a:prstClr val="black"/>
                </a:solidFill>
                <a:latin typeface="Trebuchet MS" panose="020B0603020202020204" pitchFamily="34" charset="0"/>
                <a:ea typeface="Times New Roman"/>
                <a:cs typeface="Arial"/>
              </a:rPr>
              <a:t> este un alt fenomen negativ care le </a:t>
            </a:r>
            <a:r>
              <a:rPr lang="ro-RO" sz="1600" dirty="0" err="1">
                <a:solidFill>
                  <a:prstClr val="black"/>
                </a:solidFill>
                <a:latin typeface="Trebuchet MS" panose="020B0603020202020204" pitchFamily="34" charset="0"/>
                <a:ea typeface="Times New Roman"/>
                <a:cs typeface="Arial"/>
              </a:rPr>
              <a:t>afecteaza</a:t>
            </a:r>
            <a:endParaRPr lang="ro-RO" sz="1600" dirty="0">
              <a:solidFill>
                <a:prstClr val="black"/>
              </a:solidFill>
              <a:latin typeface="Trebuchet MS" panose="020B0603020202020204" pitchFamily="34" charset="0"/>
              <a:ea typeface="Times New Roman"/>
              <a:cs typeface="Times New Roman"/>
            </a:endParaRPr>
          </a:p>
          <a:p>
            <a:pPr marL="0" indent="0">
              <a:spcBef>
                <a:spcPts val="0"/>
              </a:spcBef>
              <a:buNone/>
            </a:pPr>
            <a:endParaRPr lang="en-US" sz="1000" dirty="0">
              <a:latin typeface="Trebuchet MS" pitchFamily="34" charset="0"/>
            </a:endParaRPr>
          </a:p>
        </p:txBody>
      </p:sp>
    </p:spTree>
    <p:extLst>
      <p:ext uri="{BB962C8B-B14F-4D97-AF65-F5344CB8AC3E}">
        <p14:creationId xmlns:p14="http://schemas.microsoft.com/office/powerpoint/2010/main" val="2082861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57200"/>
          </a:xfrm>
        </p:spPr>
        <p:txBody>
          <a:bodyPr/>
          <a:lstStyle/>
          <a:p>
            <a:r>
              <a:rPr lang="ro-RO" sz="2400" dirty="0">
                <a:latin typeface="Trebuchet MS" panose="020B0603020202020204" pitchFamily="34" charset="0"/>
              </a:rPr>
              <a:t>I</a:t>
            </a:r>
            <a:r>
              <a:rPr lang="en-GB" sz="2400" dirty="0">
                <a:latin typeface="Trebuchet MS" panose="020B0603020202020204" pitchFamily="34" charset="0"/>
              </a:rPr>
              <a:t>NDUSTRIA AUTOMOTIVE SI COMPONENTE</a:t>
            </a:r>
            <a:endParaRPr lang="ro-RO" sz="2400" dirty="0">
              <a:latin typeface="Trebuchet MS" panose="020B0603020202020204" pitchFamily="34" charset="0"/>
            </a:endParaRPr>
          </a:p>
        </p:txBody>
      </p:sp>
      <p:sp>
        <p:nvSpPr>
          <p:cNvPr id="3" name="Content Placeholder 2"/>
          <p:cNvSpPr>
            <a:spLocks noGrp="1"/>
          </p:cNvSpPr>
          <p:nvPr>
            <p:ph idx="1"/>
          </p:nvPr>
        </p:nvSpPr>
        <p:spPr>
          <a:xfrm>
            <a:off x="533400" y="1524000"/>
            <a:ext cx="8229600" cy="4343400"/>
          </a:xfrm>
        </p:spPr>
        <p:txBody>
          <a:bodyPr/>
          <a:lstStyle/>
          <a:p>
            <a:pPr algn="just"/>
            <a:r>
              <a:rPr lang="ro-RO" sz="1600" dirty="0">
                <a:latin typeface="Trebuchet MS" panose="020B0603020202020204" pitchFamily="34" charset="0"/>
              </a:rPr>
              <a:t>La</a:t>
            </a:r>
            <a:r>
              <a:rPr lang="ro-RO" sz="1800" dirty="0">
                <a:latin typeface="Trebuchet MS" panose="020B0603020202020204" pitchFamily="34" charset="0"/>
              </a:rPr>
              <a:t> nivel european industria auto ocupa locul 4 intre industriile manufacturiere, privind valoarea adaugata.</a:t>
            </a:r>
          </a:p>
          <a:p>
            <a:pPr algn="just"/>
            <a:r>
              <a:rPr lang="ro-RO" sz="1800" dirty="0">
                <a:latin typeface="Trebuchet MS" panose="020B0603020202020204" pitchFamily="34" charset="0"/>
              </a:rPr>
              <a:t>Industria auto g</a:t>
            </a:r>
            <a:r>
              <a:rPr lang="it-IT" sz="1800" dirty="0">
                <a:latin typeface="Trebuchet MS" panose="020B0603020202020204" pitchFamily="34" charset="0"/>
              </a:rPr>
              <a:t>enereaza 8</a:t>
            </a:r>
            <a:r>
              <a:rPr lang="ro-RO" sz="1800" dirty="0">
                <a:latin typeface="Trebuchet MS" panose="020B0603020202020204" pitchFamily="34" charset="0"/>
              </a:rPr>
              <a:t>,</a:t>
            </a:r>
            <a:r>
              <a:rPr lang="it-IT" sz="1800" dirty="0">
                <a:latin typeface="Trebuchet MS" panose="020B0603020202020204" pitchFamily="34" charset="0"/>
              </a:rPr>
              <a:t>9% din valoarea adaugata a industriilor manufacturiere si angajeaza 7</a:t>
            </a:r>
            <a:r>
              <a:rPr lang="ro-RO" sz="1800" dirty="0">
                <a:latin typeface="Trebuchet MS" panose="020B0603020202020204" pitchFamily="34" charset="0"/>
              </a:rPr>
              <a:t>,</a:t>
            </a:r>
            <a:r>
              <a:rPr lang="it-IT" sz="1800" dirty="0">
                <a:latin typeface="Trebuchet MS" panose="020B0603020202020204" pitchFamily="34" charset="0"/>
              </a:rPr>
              <a:t>24% din personal</a:t>
            </a:r>
            <a:r>
              <a:rPr lang="ro-RO" sz="1800" dirty="0">
                <a:latin typeface="Trebuchet MS" panose="020B0603020202020204" pitchFamily="34" charset="0"/>
              </a:rPr>
              <a:t>.</a:t>
            </a:r>
            <a:endParaRPr lang="it-IT" sz="1800" dirty="0">
              <a:latin typeface="Trebuchet MS" panose="020B0603020202020204" pitchFamily="34" charset="0"/>
            </a:endParaRPr>
          </a:p>
          <a:p>
            <a:pPr algn="just"/>
            <a:r>
              <a:rPr lang="ro-RO" sz="1800" dirty="0">
                <a:latin typeface="Trebuchet MS" panose="020B0603020202020204" pitchFamily="34" charset="0"/>
              </a:rPr>
              <a:t>Industria auto este un sector de importanta nationala, prin numarul de salariati si prin cifra de afaceri, cu localizari in toate zonele tarii si cu un mare potential de dezvoltare. Vectorul de dezvoltare principal a fost programul Renault pentru Romania.</a:t>
            </a:r>
          </a:p>
          <a:p>
            <a:pPr algn="just"/>
            <a:r>
              <a:rPr lang="ro-RO" sz="1800" dirty="0">
                <a:latin typeface="Trebuchet MS" panose="020B0603020202020204" pitchFamily="34" charset="0"/>
              </a:rPr>
              <a:t>Industria auto locala a urcat de la o cifra de afaceri de 8 miliarde de euro in 2009 la 18 miliarde de euro in 2014. </a:t>
            </a:r>
          </a:p>
          <a:p>
            <a:pPr algn="just"/>
            <a:r>
              <a:rPr lang="ro-RO" sz="1800" dirty="0">
                <a:latin typeface="Trebuchet MS" panose="020B0603020202020204" pitchFamily="34" charset="0"/>
              </a:rPr>
              <a:t>Peste 600 de producatori de componente sunt prezenti pe piata locala, au peste 200.000 de salariati si afaceri cumulate de 12,6 miliarde de euro. </a:t>
            </a:r>
          </a:p>
          <a:p>
            <a:pPr algn="just"/>
            <a:r>
              <a:rPr lang="ro-RO" sz="1800" dirty="0">
                <a:latin typeface="Trebuchet MS" panose="020B0603020202020204" pitchFamily="34" charset="0"/>
              </a:rPr>
              <a:t>Circa 20% din toate exporturile Romaniei se fac de catre industria auto. Contributia in PIB a sectorului auto a fost de 12% la nivelul anului 2014.</a:t>
            </a:r>
          </a:p>
        </p:txBody>
      </p:sp>
    </p:spTree>
    <p:extLst>
      <p:ext uri="{BB962C8B-B14F-4D97-AF65-F5344CB8AC3E}">
        <p14:creationId xmlns:p14="http://schemas.microsoft.com/office/powerpoint/2010/main" val="338877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sz="2000" b="1" dirty="0">
                <a:latin typeface="Trebuchet MS" pitchFamily="34" charset="0"/>
              </a:rPr>
              <a:t>TEHNOLOGIILE INFORMATIILOR SI COMUNICATII (TIC)</a:t>
            </a:r>
          </a:p>
        </p:txBody>
      </p:sp>
      <p:sp>
        <p:nvSpPr>
          <p:cNvPr id="3" name="Content Placeholder 2"/>
          <p:cNvSpPr>
            <a:spLocks noGrp="1"/>
          </p:cNvSpPr>
          <p:nvPr>
            <p:ph idx="1"/>
          </p:nvPr>
        </p:nvSpPr>
        <p:spPr>
          <a:xfrm>
            <a:off x="457200" y="1143000"/>
            <a:ext cx="8229600" cy="4525963"/>
          </a:xfrm>
        </p:spPr>
        <p:txBody>
          <a:bodyPr/>
          <a:lstStyle/>
          <a:p>
            <a:pPr algn="just">
              <a:buNone/>
            </a:pPr>
            <a:r>
              <a:rPr lang="en-US" sz="1700" b="1" dirty="0">
                <a:latin typeface="Trebuchet MS" pitchFamily="34" charset="0"/>
              </a:rPr>
              <a:t>Context </a:t>
            </a:r>
            <a:r>
              <a:rPr lang="en-US" sz="1700" b="1" dirty="0" err="1">
                <a:latin typeface="Trebuchet MS" pitchFamily="34" charset="0"/>
              </a:rPr>
              <a:t>european-documente</a:t>
            </a:r>
            <a:r>
              <a:rPr lang="en-US" sz="1700" b="1" dirty="0">
                <a:latin typeface="Trebuchet MS" pitchFamily="34" charset="0"/>
              </a:rPr>
              <a:t> </a:t>
            </a:r>
            <a:r>
              <a:rPr lang="en-US" sz="1700" b="1" dirty="0" err="1">
                <a:latin typeface="Trebuchet MS" pitchFamily="34" charset="0"/>
              </a:rPr>
              <a:t>relevante</a:t>
            </a:r>
            <a:r>
              <a:rPr lang="en-US" sz="1700" b="1" dirty="0">
                <a:latin typeface="Trebuchet MS" pitchFamily="34" charset="0"/>
              </a:rPr>
              <a:t>: </a:t>
            </a:r>
            <a:r>
              <a:rPr lang="en-US" sz="1700" b="1" i="1" dirty="0">
                <a:latin typeface="Trebuchet MS" pitchFamily="34" charset="0"/>
              </a:rPr>
              <a:t>.Agenda </a:t>
            </a:r>
            <a:r>
              <a:rPr lang="en-US" sz="1700" b="1" i="1" dirty="0" err="1">
                <a:latin typeface="Trebuchet MS" pitchFamily="34" charset="0"/>
              </a:rPr>
              <a:t>Digitala</a:t>
            </a:r>
            <a:r>
              <a:rPr lang="en-US" sz="1700" b="1" i="1" dirty="0">
                <a:latin typeface="Trebuchet MS" pitchFamily="34" charset="0"/>
              </a:rPr>
              <a:t> </a:t>
            </a:r>
            <a:r>
              <a:rPr lang="en-US" sz="1700" b="1" i="1" dirty="0" err="1">
                <a:latin typeface="Trebuchet MS" pitchFamily="34" charset="0"/>
              </a:rPr>
              <a:t>pentru</a:t>
            </a:r>
            <a:r>
              <a:rPr lang="en-US" sz="1700" b="1" i="1" dirty="0">
                <a:latin typeface="Trebuchet MS" pitchFamily="34" charset="0"/>
              </a:rPr>
              <a:t> </a:t>
            </a:r>
            <a:r>
              <a:rPr lang="en-US" sz="1700" b="1" i="1" dirty="0" err="1">
                <a:latin typeface="Trebuchet MS" pitchFamily="34" charset="0"/>
              </a:rPr>
              <a:t>Europa</a:t>
            </a:r>
            <a:r>
              <a:rPr lang="en-US" sz="1700" b="1" i="1" dirty="0">
                <a:latin typeface="Trebuchet MS" pitchFamily="34" charset="0"/>
              </a:rPr>
              <a:t> </a:t>
            </a:r>
            <a:r>
              <a:rPr lang="en-US" sz="1700" dirty="0" err="1">
                <a:latin typeface="Trebuchet MS" pitchFamily="34" charset="0"/>
              </a:rPr>
              <a:t>si</a:t>
            </a:r>
            <a:r>
              <a:rPr lang="en-US" sz="1700" b="1" i="1" dirty="0">
                <a:latin typeface="Trebuchet MS" pitchFamily="34" charset="0"/>
              </a:rPr>
              <a:t> </a:t>
            </a:r>
            <a:r>
              <a:rPr lang="en-US" sz="1700" dirty="0" err="1">
                <a:latin typeface="Trebuchet MS" pitchFamily="34" charset="0"/>
              </a:rPr>
              <a:t>Platforma</a:t>
            </a:r>
            <a:r>
              <a:rPr lang="en-US" sz="1700" dirty="0">
                <a:latin typeface="Trebuchet MS" pitchFamily="34" charset="0"/>
              </a:rPr>
              <a:t> de </a:t>
            </a:r>
            <a:r>
              <a:rPr lang="en-US" sz="1700" dirty="0" err="1">
                <a:latin typeface="Trebuchet MS" pitchFamily="34" charset="0"/>
              </a:rPr>
              <a:t>specializare</a:t>
            </a:r>
            <a:r>
              <a:rPr lang="en-US" sz="1700" dirty="0">
                <a:latin typeface="Trebuchet MS" pitchFamily="34" charset="0"/>
              </a:rPr>
              <a:t> </a:t>
            </a:r>
            <a:r>
              <a:rPr lang="en-US" sz="1700" dirty="0" err="1">
                <a:latin typeface="Trebuchet MS" pitchFamily="34" charset="0"/>
              </a:rPr>
              <a:t>inteligentă</a:t>
            </a:r>
            <a:r>
              <a:rPr lang="en-US" sz="1700" dirty="0">
                <a:latin typeface="Trebuchet MS" pitchFamily="34" charset="0"/>
              </a:rPr>
              <a:t> </a:t>
            </a:r>
            <a:r>
              <a:rPr lang="en-US" sz="1700" dirty="0" err="1">
                <a:latin typeface="Trebuchet MS" pitchFamily="34" charset="0"/>
              </a:rPr>
              <a:t>tematică</a:t>
            </a:r>
            <a:r>
              <a:rPr lang="en-US" sz="1700" dirty="0">
                <a:latin typeface="Trebuchet MS" pitchFamily="34" charset="0"/>
              </a:rPr>
              <a:t> </a:t>
            </a:r>
            <a:r>
              <a:rPr lang="en-US" sz="1700" dirty="0" err="1">
                <a:latin typeface="Trebuchet MS" pitchFamily="34" charset="0"/>
              </a:rPr>
              <a:t>pentru</a:t>
            </a:r>
            <a:r>
              <a:rPr lang="en-US" sz="1700" dirty="0">
                <a:latin typeface="Trebuchet MS" pitchFamily="34" charset="0"/>
              </a:rPr>
              <a:t> </a:t>
            </a:r>
            <a:r>
              <a:rPr lang="en-US" sz="1700" dirty="0" err="1">
                <a:latin typeface="Trebuchet MS" pitchFamily="34" charset="0"/>
              </a:rPr>
              <a:t>modernizarea</a:t>
            </a:r>
            <a:r>
              <a:rPr lang="en-US" sz="1700" dirty="0">
                <a:latin typeface="Trebuchet MS" pitchFamily="34" charset="0"/>
              </a:rPr>
              <a:t> </a:t>
            </a:r>
            <a:r>
              <a:rPr lang="en-US" sz="1700" dirty="0" err="1">
                <a:latin typeface="Trebuchet MS" pitchFamily="34" charset="0"/>
              </a:rPr>
              <a:t>industrială</a:t>
            </a:r>
            <a:r>
              <a:rPr lang="en-US" sz="1700" dirty="0">
                <a:latin typeface="Trebuchet MS" pitchFamily="34" charset="0"/>
              </a:rPr>
              <a:t> </a:t>
            </a:r>
            <a:r>
              <a:rPr lang="en-US" sz="1700" dirty="0" err="1">
                <a:latin typeface="Trebuchet MS" pitchFamily="34" charset="0"/>
              </a:rPr>
              <a:t>si</a:t>
            </a:r>
            <a:r>
              <a:rPr lang="en-US" sz="1700" dirty="0">
                <a:latin typeface="Trebuchet MS" pitchFamily="34" charset="0"/>
              </a:rPr>
              <a:t>  </a:t>
            </a:r>
            <a:r>
              <a:rPr lang="en-US" sz="1700" b="1" i="1" dirty="0" err="1">
                <a:latin typeface="Trebuchet MS" pitchFamily="34" charset="0"/>
              </a:rPr>
              <a:t>Comunicarea</a:t>
            </a:r>
            <a:r>
              <a:rPr lang="en-US" sz="1700" b="1" i="1" dirty="0">
                <a:latin typeface="Trebuchet MS" pitchFamily="34" charset="0"/>
              </a:rPr>
              <a:t> 180 final din 19 </a:t>
            </a:r>
            <a:r>
              <a:rPr lang="en-US" sz="1700" b="1" i="1" dirty="0" err="1">
                <a:latin typeface="Trebuchet MS" pitchFamily="34" charset="0"/>
              </a:rPr>
              <a:t>aprilie</a:t>
            </a:r>
            <a:r>
              <a:rPr lang="en-US" sz="1700" b="1" i="1" dirty="0">
                <a:latin typeface="Trebuchet MS" pitchFamily="34" charset="0"/>
              </a:rPr>
              <a:t> 2016 (</a:t>
            </a:r>
            <a:r>
              <a:rPr lang="en-US" sz="1700" dirty="0" err="1">
                <a:latin typeface="Trebuchet MS" pitchFamily="34" charset="0"/>
              </a:rPr>
              <a:t>Industria</a:t>
            </a:r>
            <a:r>
              <a:rPr lang="en-US" sz="1700" dirty="0">
                <a:latin typeface="Trebuchet MS" pitchFamily="34" charset="0"/>
              </a:rPr>
              <a:t> TIC UE </a:t>
            </a:r>
            <a:r>
              <a:rPr lang="en-US" sz="1700" dirty="0" err="1">
                <a:latin typeface="Trebuchet MS" pitchFamily="34" charset="0"/>
              </a:rPr>
              <a:t>contribuie</a:t>
            </a:r>
            <a:r>
              <a:rPr lang="en-US" sz="1700" dirty="0">
                <a:latin typeface="Trebuchet MS" pitchFamily="34" charset="0"/>
              </a:rPr>
              <a:t> cu 4% la PIB-</a:t>
            </a:r>
            <a:r>
              <a:rPr lang="en-US" sz="1700" dirty="0" err="1">
                <a:latin typeface="Trebuchet MS" pitchFamily="34" charset="0"/>
              </a:rPr>
              <a:t>ul</a:t>
            </a:r>
            <a:r>
              <a:rPr lang="en-US" sz="1700" dirty="0">
                <a:latin typeface="Trebuchet MS" pitchFamily="34" charset="0"/>
              </a:rPr>
              <a:t> UE </a:t>
            </a:r>
            <a:r>
              <a:rPr lang="en-US" sz="1700" dirty="0" err="1">
                <a:latin typeface="Trebuchet MS" pitchFamily="34" charset="0"/>
              </a:rPr>
              <a:t>și</a:t>
            </a:r>
            <a:r>
              <a:rPr lang="en-US" sz="1700" dirty="0">
                <a:latin typeface="Trebuchet MS" pitchFamily="34" charset="0"/>
              </a:rPr>
              <a:t> </a:t>
            </a:r>
            <a:r>
              <a:rPr lang="en-US" sz="1700" dirty="0" err="1">
                <a:latin typeface="Trebuchet MS" pitchFamily="34" charset="0"/>
              </a:rPr>
              <a:t>angajează</a:t>
            </a:r>
            <a:r>
              <a:rPr lang="en-US" sz="1700" dirty="0">
                <a:latin typeface="Trebuchet MS" pitchFamily="34" charset="0"/>
              </a:rPr>
              <a:t> </a:t>
            </a:r>
            <a:r>
              <a:rPr lang="en-US" sz="1700" dirty="0" err="1">
                <a:latin typeface="Trebuchet MS" pitchFamily="34" charset="0"/>
              </a:rPr>
              <a:t>mai</a:t>
            </a:r>
            <a:r>
              <a:rPr lang="en-US" sz="1700" dirty="0">
                <a:latin typeface="Trebuchet MS" pitchFamily="34" charset="0"/>
              </a:rPr>
              <a:t> </a:t>
            </a:r>
            <a:r>
              <a:rPr lang="en-US" sz="1700" dirty="0" err="1">
                <a:latin typeface="Trebuchet MS" pitchFamily="34" charset="0"/>
              </a:rPr>
              <a:t>mult</a:t>
            </a:r>
            <a:r>
              <a:rPr lang="en-US" sz="1700" dirty="0">
                <a:latin typeface="Trebuchet MS" pitchFamily="34" charset="0"/>
              </a:rPr>
              <a:t> de 6 mil. </a:t>
            </a:r>
            <a:r>
              <a:rPr lang="en-US" sz="1700" dirty="0" err="1">
                <a:latin typeface="Trebuchet MS" pitchFamily="34" charset="0"/>
              </a:rPr>
              <a:t>pers</a:t>
            </a:r>
            <a:r>
              <a:rPr lang="en-US" sz="1700" dirty="0">
                <a:latin typeface="Trebuchet MS" pitchFamily="34" charset="0"/>
              </a:rPr>
              <a:t>);</a:t>
            </a:r>
          </a:p>
          <a:p>
            <a:pPr algn="just">
              <a:buNone/>
            </a:pPr>
            <a:r>
              <a:rPr lang="en-US" sz="1700" b="1" dirty="0">
                <a:latin typeface="Trebuchet MS" pitchFamily="34" charset="0"/>
              </a:rPr>
              <a:t>Context national </a:t>
            </a:r>
            <a:r>
              <a:rPr lang="en-US" sz="1700" b="1" dirty="0" err="1">
                <a:latin typeface="Trebuchet MS" pitchFamily="34" charset="0"/>
              </a:rPr>
              <a:t>si</a:t>
            </a:r>
            <a:r>
              <a:rPr lang="en-US" sz="1700" b="1" dirty="0">
                <a:latin typeface="Trebuchet MS" pitchFamily="34" charset="0"/>
              </a:rPr>
              <a:t> regional-</a:t>
            </a:r>
            <a:r>
              <a:rPr lang="en-US" sz="1700" b="1" dirty="0" err="1">
                <a:latin typeface="Trebuchet MS" pitchFamily="34" charset="0"/>
              </a:rPr>
              <a:t>documente</a:t>
            </a:r>
            <a:r>
              <a:rPr lang="en-US" sz="1700" b="1" dirty="0">
                <a:latin typeface="Trebuchet MS" pitchFamily="34" charset="0"/>
              </a:rPr>
              <a:t> </a:t>
            </a:r>
            <a:r>
              <a:rPr lang="en-US" sz="1700" b="1" dirty="0" err="1">
                <a:latin typeface="Trebuchet MS" pitchFamily="34" charset="0"/>
              </a:rPr>
              <a:t>relevante:</a:t>
            </a:r>
            <a:r>
              <a:rPr lang="en-US" sz="1700" dirty="0" err="1">
                <a:latin typeface="Trebuchet MS" pitchFamily="34" charset="0"/>
              </a:rPr>
              <a:t>Strategia</a:t>
            </a:r>
            <a:r>
              <a:rPr lang="en-US" sz="1700" dirty="0">
                <a:latin typeface="Trebuchet MS" pitchFamily="34" charset="0"/>
              </a:rPr>
              <a:t> </a:t>
            </a:r>
            <a:r>
              <a:rPr lang="en-US" sz="1700" dirty="0" err="1">
                <a:latin typeface="Trebuchet MS" pitchFamily="34" charset="0"/>
              </a:rPr>
              <a:t>Nationala</a:t>
            </a:r>
            <a:r>
              <a:rPr lang="en-US" sz="1700" dirty="0">
                <a:latin typeface="Trebuchet MS" pitchFamily="34" charset="0"/>
              </a:rPr>
              <a:t> </a:t>
            </a:r>
            <a:r>
              <a:rPr lang="en-US" sz="1700" dirty="0" err="1">
                <a:latin typeface="Trebuchet MS" pitchFamily="34" charset="0"/>
              </a:rPr>
              <a:t>pentru</a:t>
            </a:r>
            <a:r>
              <a:rPr lang="en-US" sz="1700" dirty="0">
                <a:latin typeface="Trebuchet MS" pitchFamily="34" charset="0"/>
              </a:rPr>
              <a:t> </a:t>
            </a:r>
            <a:r>
              <a:rPr lang="en-US" sz="1700" dirty="0" err="1">
                <a:latin typeface="Trebuchet MS" pitchFamily="34" charset="0"/>
              </a:rPr>
              <a:t>Competitivitate</a:t>
            </a:r>
            <a:r>
              <a:rPr lang="en-US" sz="1700" dirty="0">
                <a:latin typeface="Trebuchet MS" pitchFamily="34" charset="0"/>
              </a:rPr>
              <a:t> 2015-2020;Strategia </a:t>
            </a:r>
            <a:r>
              <a:rPr lang="en-US" sz="1700" dirty="0" err="1">
                <a:latin typeface="Trebuchet MS" pitchFamily="34" charset="0"/>
              </a:rPr>
              <a:t>Nationala</a:t>
            </a:r>
            <a:r>
              <a:rPr lang="en-US" sz="1700" dirty="0">
                <a:latin typeface="Trebuchet MS" pitchFamily="34" charset="0"/>
              </a:rPr>
              <a:t> de CDI 2014-2020; </a:t>
            </a:r>
            <a:r>
              <a:rPr lang="en-US" sz="1700" dirty="0" err="1">
                <a:latin typeface="Trebuchet MS" pitchFamily="34" charset="0"/>
              </a:rPr>
              <a:t>Strategia</a:t>
            </a:r>
            <a:r>
              <a:rPr lang="en-US" sz="1700" dirty="0">
                <a:latin typeface="Trebuchet MS" pitchFamily="34" charset="0"/>
              </a:rPr>
              <a:t> Romania </a:t>
            </a:r>
            <a:r>
              <a:rPr lang="en-US" sz="1700" dirty="0" err="1">
                <a:latin typeface="Trebuchet MS" pitchFamily="34" charset="0"/>
              </a:rPr>
              <a:t>Competitiva</a:t>
            </a:r>
            <a:r>
              <a:rPr lang="en-US" sz="1700" dirty="0">
                <a:latin typeface="Trebuchet MS" pitchFamily="34" charset="0"/>
              </a:rPr>
              <a:t>; </a:t>
            </a:r>
            <a:r>
              <a:rPr lang="en-US" sz="1700" dirty="0" err="1">
                <a:latin typeface="Trebuchet MS" pitchFamily="34" charset="0"/>
              </a:rPr>
              <a:t>Strategia</a:t>
            </a:r>
            <a:r>
              <a:rPr lang="en-US" sz="1700" dirty="0">
                <a:latin typeface="Trebuchet MS" pitchFamily="34" charset="0"/>
              </a:rPr>
              <a:t> </a:t>
            </a:r>
            <a:r>
              <a:rPr lang="en-US" sz="1700" dirty="0" err="1">
                <a:latin typeface="Trebuchet MS" pitchFamily="34" charset="0"/>
              </a:rPr>
              <a:t>Nationala</a:t>
            </a:r>
            <a:r>
              <a:rPr lang="en-US" sz="1700" dirty="0">
                <a:latin typeface="Trebuchet MS" pitchFamily="34" charset="0"/>
              </a:rPr>
              <a:t> </a:t>
            </a:r>
            <a:r>
              <a:rPr lang="en-US" sz="1700" dirty="0" err="1">
                <a:latin typeface="Trebuchet MS" pitchFamily="34" charset="0"/>
              </a:rPr>
              <a:t>privind</a:t>
            </a:r>
            <a:r>
              <a:rPr lang="en-US" sz="1700" dirty="0">
                <a:latin typeface="Trebuchet MS" pitchFamily="34" charset="0"/>
              </a:rPr>
              <a:t> Agenda </a:t>
            </a:r>
            <a:r>
              <a:rPr lang="en-US" sz="1700" dirty="0" err="1">
                <a:latin typeface="Trebuchet MS" pitchFamily="34" charset="0"/>
              </a:rPr>
              <a:t>Digitala</a:t>
            </a:r>
            <a:r>
              <a:rPr lang="en-US" sz="1700" dirty="0">
                <a:latin typeface="Trebuchet MS" pitchFamily="34" charset="0"/>
              </a:rPr>
              <a:t> </a:t>
            </a:r>
            <a:r>
              <a:rPr lang="en-US" sz="1700" dirty="0" err="1">
                <a:latin typeface="Trebuchet MS" pitchFamily="34" charset="0"/>
              </a:rPr>
              <a:t>pentru</a:t>
            </a:r>
            <a:r>
              <a:rPr lang="en-US" sz="1700" dirty="0">
                <a:latin typeface="Trebuchet MS" pitchFamily="34" charset="0"/>
              </a:rPr>
              <a:t> Romania 2020</a:t>
            </a:r>
          </a:p>
          <a:p>
            <a:pPr algn="just">
              <a:buNone/>
            </a:pPr>
            <a:r>
              <a:rPr lang="en-US" sz="1700" b="1" dirty="0">
                <a:latin typeface="Trebuchet MS" pitchFamily="34" charset="0"/>
              </a:rPr>
              <a:t>Romania 2014 (</a:t>
            </a:r>
            <a:r>
              <a:rPr lang="en-US" sz="1700" dirty="0">
                <a:latin typeface="Trebuchet MS" pitchFamily="34" charset="0"/>
              </a:rPr>
              <a:t>19499 </a:t>
            </a:r>
            <a:r>
              <a:rPr lang="en-US" sz="1700" dirty="0" err="1">
                <a:latin typeface="Trebuchet MS" pitchFamily="34" charset="0"/>
              </a:rPr>
              <a:t>întreprinderi</a:t>
            </a:r>
            <a:r>
              <a:rPr lang="en-US" sz="1700" dirty="0">
                <a:latin typeface="Trebuchet MS" pitchFamily="34" charset="0"/>
              </a:rPr>
              <a:t> active, din care 1185 cu capital integral </a:t>
            </a:r>
            <a:r>
              <a:rPr lang="en-US" sz="1700" dirty="0" err="1">
                <a:latin typeface="Trebuchet MS" pitchFamily="34" charset="0"/>
              </a:rPr>
              <a:t>privat</a:t>
            </a:r>
            <a:r>
              <a:rPr lang="en-US" sz="1700" dirty="0">
                <a:latin typeface="Trebuchet MS" pitchFamily="34" charset="0"/>
              </a:rPr>
              <a:t>; </a:t>
            </a:r>
            <a:r>
              <a:rPr lang="en-US" sz="1700" dirty="0" err="1">
                <a:latin typeface="Trebuchet MS" pitchFamily="34" charset="0"/>
              </a:rPr>
              <a:t>contributie</a:t>
            </a:r>
            <a:r>
              <a:rPr lang="en-US" sz="1700" dirty="0">
                <a:latin typeface="Trebuchet MS" pitchFamily="34" charset="0"/>
              </a:rPr>
              <a:t> la PIB 5,2 %; 148 </a:t>
            </a:r>
            <a:r>
              <a:rPr lang="en-US" sz="1700" dirty="0" err="1">
                <a:latin typeface="Trebuchet MS" pitchFamily="34" charset="0"/>
              </a:rPr>
              <a:t>mii</a:t>
            </a:r>
            <a:r>
              <a:rPr lang="en-US" sz="1700" dirty="0">
                <a:latin typeface="Trebuchet MS" pitchFamily="34" charset="0"/>
              </a:rPr>
              <a:t> </a:t>
            </a:r>
            <a:r>
              <a:rPr lang="en-US" sz="1700" dirty="0" err="1">
                <a:latin typeface="Trebuchet MS" pitchFamily="34" charset="0"/>
              </a:rPr>
              <a:t>pers.angajate</a:t>
            </a:r>
            <a:r>
              <a:rPr lang="en-US" sz="1700" dirty="0">
                <a:latin typeface="Trebuchet MS" pitchFamily="34" charset="0"/>
              </a:rPr>
              <a:t> TIC; </a:t>
            </a:r>
            <a:r>
              <a:rPr lang="en-US" sz="1700" dirty="0" err="1">
                <a:latin typeface="Trebuchet MS" pitchFamily="34" charset="0"/>
              </a:rPr>
              <a:t>Bucuresti</a:t>
            </a:r>
            <a:r>
              <a:rPr lang="en-US" sz="1700" dirty="0">
                <a:latin typeface="Trebuchet MS" pitchFamily="34" charset="0"/>
              </a:rPr>
              <a:t>-loc 8 </a:t>
            </a:r>
            <a:r>
              <a:rPr lang="en-US" sz="1700" dirty="0" err="1">
                <a:latin typeface="Trebuchet MS" pitchFamily="34" charset="0"/>
              </a:rPr>
              <a:t>pentru</a:t>
            </a:r>
            <a:r>
              <a:rPr lang="en-US" sz="1700" dirty="0">
                <a:latin typeface="Trebuchet MS" pitchFamily="34" charset="0"/>
              </a:rPr>
              <a:t> </a:t>
            </a:r>
            <a:r>
              <a:rPr lang="en-US" sz="1700" dirty="0" err="1">
                <a:latin typeface="Trebuchet MS" pitchFamily="34" charset="0"/>
              </a:rPr>
              <a:t>atractivitate</a:t>
            </a:r>
            <a:r>
              <a:rPr lang="en-US" sz="1700" dirty="0">
                <a:latin typeface="Trebuchet MS" pitchFamily="34" charset="0"/>
              </a:rPr>
              <a:t> in ITC in </a:t>
            </a:r>
            <a:r>
              <a:rPr lang="en-US" sz="1700" dirty="0" err="1">
                <a:latin typeface="Trebuchet MS" pitchFamily="34" charset="0"/>
              </a:rPr>
              <a:t>Europa</a:t>
            </a:r>
            <a:r>
              <a:rPr lang="en-US" sz="1700" dirty="0">
                <a:latin typeface="Trebuchet MS" pitchFamily="34" charset="0"/>
              </a:rPr>
              <a:t>; 16 </a:t>
            </a:r>
            <a:r>
              <a:rPr lang="en-US" sz="1700" dirty="0" err="1">
                <a:latin typeface="Trebuchet MS" pitchFamily="34" charset="0"/>
              </a:rPr>
              <a:t>clustere</a:t>
            </a:r>
            <a:r>
              <a:rPr lang="en-US" sz="1700" dirty="0">
                <a:latin typeface="Trebuchet MS" pitchFamily="34" charset="0"/>
              </a:rPr>
              <a:t> in TIC)</a:t>
            </a:r>
          </a:p>
          <a:p>
            <a:pPr algn="just">
              <a:buNone/>
            </a:pPr>
            <a:r>
              <a:rPr lang="en-US" sz="1700" b="1" dirty="0" err="1">
                <a:latin typeface="Trebuchet MS" pitchFamily="34" charset="0"/>
              </a:rPr>
              <a:t>Analiza</a:t>
            </a:r>
            <a:r>
              <a:rPr lang="en-US" sz="1700" b="1" dirty="0">
                <a:latin typeface="Trebuchet MS" pitchFamily="34" charset="0"/>
              </a:rPr>
              <a:t> SWOT </a:t>
            </a:r>
            <a:r>
              <a:rPr lang="en-US" sz="1700" b="1" dirty="0" err="1">
                <a:latin typeface="Trebuchet MS" pitchFamily="34" charset="0"/>
              </a:rPr>
              <a:t>industrie</a:t>
            </a:r>
            <a:r>
              <a:rPr lang="en-US" sz="1700" b="1" dirty="0">
                <a:latin typeface="Trebuchet MS" pitchFamily="34" charset="0"/>
              </a:rPr>
              <a:t> TIC Romania</a:t>
            </a:r>
          </a:p>
          <a:p>
            <a:pPr algn="just">
              <a:buNone/>
            </a:pPr>
            <a:r>
              <a:rPr lang="en-US" sz="1700" b="1" dirty="0" err="1">
                <a:latin typeface="Trebuchet MS" pitchFamily="34" charset="0"/>
              </a:rPr>
              <a:t>Puncte</a:t>
            </a:r>
            <a:r>
              <a:rPr lang="en-US" sz="1700" b="1" dirty="0">
                <a:latin typeface="Trebuchet MS" pitchFamily="34" charset="0"/>
              </a:rPr>
              <a:t> </a:t>
            </a:r>
            <a:r>
              <a:rPr lang="en-US" sz="1700" b="1" dirty="0" err="1">
                <a:latin typeface="Trebuchet MS" pitchFamily="34" charset="0"/>
              </a:rPr>
              <a:t>tari</a:t>
            </a:r>
            <a:r>
              <a:rPr lang="en-US" sz="1700" dirty="0">
                <a:latin typeface="Trebuchet MS" pitchFamily="34" charset="0"/>
              </a:rPr>
              <a:t>(</a:t>
            </a:r>
            <a:r>
              <a:rPr lang="en-US" sz="1700" dirty="0" err="1">
                <a:latin typeface="Trebuchet MS" pitchFamily="34" charset="0"/>
              </a:rPr>
              <a:t>traditie</a:t>
            </a:r>
            <a:r>
              <a:rPr lang="en-US" sz="1700" dirty="0">
                <a:latin typeface="Trebuchet MS" pitchFamily="34" charset="0"/>
              </a:rPr>
              <a:t>, </a:t>
            </a:r>
            <a:r>
              <a:rPr lang="en-US" sz="1700" dirty="0" err="1">
                <a:latin typeface="Trebuchet MS" pitchFamily="34" charset="0"/>
              </a:rPr>
              <a:t>dinamism,domenii</a:t>
            </a:r>
            <a:r>
              <a:rPr lang="en-US" sz="1700" dirty="0">
                <a:latin typeface="Trebuchet MS" pitchFamily="34" charset="0"/>
              </a:rPr>
              <a:t>  </a:t>
            </a:r>
            <a:r>
              <a:rPr lang="en-US" sz="1700" dirty="0" err="1">
                <a:latin typeface="Trebuchet MS" pitchFamily="34" charset="0"/>
              </a:rPr>
              <a:t>conturate,personal</a:t>
            </a:r>
            <a:r>
              <a:rPr lang="en-US" sz="1700" dirty="0">
                <a:latin typeface="Trebuchet MS" pitchFamily="34" charset="0"/>
              </a:rPr>
              <a:t> </a:t>
            </a:r>
            <a:r>
              <a:rPr lang="en-US" sz="1700" dirty="0" err="1">
                <a:latin typeface="Trebuchet MS" pitchFamily="34" charset="0"/>
              </a:rPr>
              <a:t>calificat</a:t>
            </a:r>
            <a:r>
              <a:rPr lang="en-US" sz="1700" dirty="0">
                <a:latin typeface="Trebuchet MS" pitchFamily="34" charset="0"/>
              </a:rPr>
              <a:t> etc)</a:t>
            </a:r>
          </a:p>
          <a:p>
            <a:pPr algn="just">
              <a:buNone/>
            </a:pPr>
            <a:r>
              <a:rPr lang="en-US" sz="1700" b="1" dirty="0" err="1">
                <a:latin typeface="Trebuchet MS" pitchFamily="34" charset="0"/>
              </a:rPr>
              <a:t>Puncte</a:t>
            </a:r>
            <a:r>
              <a:rPr lang="en-US" sz="1700" b="1" dirty="0">
                <a:latin typeface="Trebuchet MS" pitchFamily="34" charset="0"/>
              </a:rPr>
              <a:t> </a:t>
            </a:r>
            <a:r>
              <a:rPr lang="en-US" sz="1700" b="1" dirty="0" err="1">
                <a:latin typeface="Trebuchet MS" pitchFamily="34" charset="0"/>
              </a:rPr>
              <a:t>slabe</a:t>
            </a:r>
            <a:r>
              <a:rPr lang="en-US" sz="1700" dirty="0">
                <a:latin typeface="Trebuchet MS" pitchFamily="34" charset="0"/>
              </a:rPr>
              <a:t>(</a:t>
            </a:r>
            <a:r>
              <a:rPr lang="en-US" sz="1700" dirty="0" err="1">
                <a:latin typeface="Trebuchet MS" pitchFamily="34" charset="0"/>
              </a:rPr>
              <a:t>finantare</a:t>
            </a:r>
            <a:r>
              <a:rPr lang="en-US" sz="1700" dirty="0">
                <a:latin typeface="Trebuchet MS" pitchFamily="34" charset="0"/>
              </a:rPr>
              <a:t> </a:t>
            </a:r>
            <a:r>
              <a:rPr lang="en-US" sz="1700" dirty="0" err="1">
                <a:latin typeface="Trebuchet MS" pitchFamily="34" charset="0"/>
              </a:rPr>
              <a:t>insuficienta</a:t>
            </a:r>
            <a:r>
              <a:rPr lang="en-US" sz="1700" dirty="0">
                <a:latin typeface="Trebuchet MS" pitchFamily="34" charset="0"/>
              </a:rPr>
              <a:t> a </a:t>
            </a:r>
            <a:r>
              <a:rPr lang="en-US" sz="1700" dirty="0" err="1">
                <a:latin typeface="Trebuchet MS" pitchFamily="34" charset="0"/>
              </a:rPr>
              <a:t>CDI,abilitati</a:t>
            </a:r>
            <a:r>
              <a:rPr lang="en-US" sz="1700" dirty="0">
                <a:latin typeface="Trebuchet MS" pitchFamily="34" charset="0"/>
              </a:rPr>
              <a:t> </a:t>
            </a:r>
            <a:r>
              <a:rPr lang="en-US" sz="1700" dirty="0" err="1">
                <a:latin typeface="Trebuchet MS" pitchFamily="34" charset="0"/>
              </a:rPr>
              <a:t>digitale</a:t>
            </a:r>
            <a:r>
              <a:rPr lang="en-US" sz="1700" dirty="0">
                <a:latin typeface="Trebuchet MS" pitchFamily="34" charset="0"/>
              </a:rPr>
              <a:t> </a:t>
            </a:r>
            <a:r>
              <a:rPr lang="en-US" sz="1700" dirty="0" err="1">
                <a:latin typeface="Trebuchet MS" pitchFamily="34" charset="0"/>
              </a:rPr>
              <a:t>insuficiente</a:t>
            </a:r>
            <a:r>
              <a:rPr lang="en-US" sz="1700" dirty="0">
                <a:latin typeface="Trebuchet MS" pitchFamily="34" charset="0"/>
              </a:rPr>
              <a:t> etc)</a:t>
            </a:r>
          </a:p>
          <a:p>
            <a:pPr algn="just">
              <a:buNone/>
            </a:pPr>
            <a:r>
              <a:rPr lang="en-US" sz="1700" b="1" dirty="0" err="1">
                <a:latin typeface="Trebuchet MS" pitchFamily="34" charset="0"/>
              </a:rPr>
              <a:t>Oportunitati</a:t>
            </a:r>
            <a:r>
              <a:rPr lang="en-US" sz="1700" b="1" dirty="0">
                <a:latin typeface="Trebuchet MS" pitchFamily="34" charset="0"/>
              </a:rPr>
              <a:t> (</a:t>
            </a:r>
            <a:r>
              <a:rPr lang="en-US" sz="1700" dirty="0" err="1">
                <a:latin typeface="Trebuchet MS" pitchFamily="34" charset="0"/>
              </a:rPr>
              <a:t>clustere</a:t>
            </a:r>
            <a:r>
              <a:rPr lang="en-US" sz="1700" dirty="0">
                <a:latin typeface="Trebuchet MS" pitchFamily="34" charset="0"/>
              </a:rPr>
              <a:t> </a:t>
            </a:r>
            <a:r>
              <a:rPr lang="en-US" sz="1700" dirty="0" err="1">
                <a:latin typeface="Trebuchet MS" pitchFamily="34" charset="0"/>
              </a:rPr>
              <a:t>si</a:t>
            </a:r>
            <a:r>
              <a:rPr lang="en-US" sz="1700" dirty="0">
                <a:latin typeface="Trebuchet MS" pitchFamily="34" charset="0"/>
              </a:rPr>
              <a:t> </a:t>
            </a:r>
            <a:r>
              <a:rPr lang="en-US" sz="1700" dirty="0" err="1">
                <a:latin typeface="Trebuchet MS" pitchFamily="34" charset="0"/>
              </a:rPr>
              <a:t>orase</a:t>
            </a:r>
            <a:r>
              <a:rPr lang="en-US" sz="1700" dirty="0">
                <a:latin typeface="Trebuchet MS" pitchFamily="34" charset="0"/>
              </a:rPr>
              <a:t> </a:t>
            </a:r>
            <a:r>
              <a:rPr lang="en-US" sz="1700" dirty="0" err="1">
                <a:latin typeface="Trebuchet MS" pitchFamily="34" charset="0"/>
              </a:rPr>
              <a:t>inteligente</a:t>
            </a:r>
            <a:r>
              <a:rPr lang="en-US" sz="1700" dirty="0">
                <a:latin typeface="Trebuchet MS" pitchFamily="34" charset="0"/>
              </a:rPr>
              <a:t>, </a:t>
            </a:r>
            <a:r>
              <a:rPr lang="en-US" sz="1700" dirty="0" err="1">
                <a:latin typeface="Trebuchet MS" pitchFamily="34" charset="0"/>
              </a:rPr>
              <a:t>proiecte</a:t>
            </a:r>
            <a:r>
              <a:rPr lang="en-US" sz="1700" dirty="0">
                <a:latin typeface="Trebuchet MS" pitchFamily="34" charset="0"/>
              </a:rPr>
              <a:t> </a:t>
            </a:r>
            <a:r>
              <a:rPr lang="en-US" sz="1700" dirty="0" err="1">
                <a:latin typeface="Trebuchet MS" pitchFamily="34" charset="0"/>
              </a:rPr>
              <a:t>europene</a:t>
            </a:r>
            <a:r>
              <a:rPr lang="en-US" sz="1700" dirty="0">
                <a:latin typeface="Trebuchet MS" pitchFamily="34" charset="0"/>
              </a:rPr>
              <a:t> etc)</a:t>
            </a:r>
          </a:p>
          <a:p>
            <a:pPr algn="just">
              <a:buNone/>
            </a:pPr>
            <a:r>
              <a:rPr lang="en-US" sz="1700" b="1" dirty="0" err="1">
                <a:latin typeface="Trebuchet MS" pitchFamily="34" charset="0"/>
              </a:rPr>
              <a:t>Amenintari</a:t>
            </a:r>
            <a:r>
              <a:rPr lang="en-US" sz="1700" b="1" dirty="0">
                <a:latin typeface="Trebuchet MS" pitchFamily="34" charset="0"/>
              </a:rPr>
              <a:t>/</a:t>
            </a:r>
            <a:r>
              <a:rPr lang="en-US" sz="1700" b="1" dirty="0" err="1">
                <a:latin typeface="Trebuchet MS" pitchFamily="34" charset="0"/>
              </a:rPr>
              <a:t>constrangeri</a:t>
            </a:r>
            <a:r>
              <a:rPr lang="en-US" sz="1700" b="1" dirty="0">
                <a:latin typeface="Trebuchet MS" pitchFamily="34" charset="0"/>
              </a:rPr>
              <a:t> </a:t>
            </a:r>
            <a:r>
              <a:rPr lang="en-US" sz="1700" dirty="0">
                <a:latin typeface="Trebuchet MS" pitchFamily="34" charset="0"/>
              </a:rPr>
              <a:t>(</a:t>
            </a:r>
            <a:r>
              <a:rPr lang="en-US" sz="1700" dirty="0" err="1">
                <a:latin typeface="Trebuchet MS" pitchFamily="34" charset="0"/>
              </a:rPr>
              <a:t>fonduri</a:t>
            </a:r>
            <a:r>
              <a:rPr lang="en-US" sz="1700" dirty="0">
                <a:latin typeface="Trebuchet MS" pitchFamily="34" charset="0"/>
              </a:rPr>
              <a:t> </a:t>
            </a:r>
            <a:r>
              <a:rPr lang="en-US" sz="1700" dirty="0" err="1">
                <a:latin typeface="Trebuchet MS" pitchFamily="34" charset="0"/>
              </a:rPr>
              <a:t>reduse</a:t>
            </a:r>
            <a:r>
              <a:rPr lang="en-US" sz="1700" dirty="0">
                <a:latin typeface="Trebuchet MS" pitchFamily="34" charset="0"/>
              </a:rPr>
              <a:t> </a:t>
            </a:r>
            <a:r>
              <a:rPr lang="en-US" sz="1700" dirty="0" err="1">
                <a:latin typeface="Trebuchet MS" pitchFamily="34" charset="0"/>
              </a:rPr>
              <a:t>investitii,fraude</a:t>
            </a:r>
            <a:r>
              <a:rPr lang="en-US" sz="1700" dirty="0">
                <a:latin typeface="Trebuchet MS" pitchFamily="34" charset="0"/>
              </a:rPr>
              <a:t> </a:t>
            </a:r>
            <a:r>
              <a:rPr lang="en-US" sz="1700" dirty="0" err="1">
                <a:latin typeface="Trebuchet MS" pitchFamily="34" charset="0"/>
              </a:rPr>
              <a:t>si</a:t>
            </a:r>
            <a:r>
              <a:rPr lang="en-US" sz="1700" dirty="0">
                <a:latin typeface="Trebuchet MS" pitchFamily="34" charset="0"/>
              </a:rPr>
              <a:t> crime </a:t>
            </a:r>
            <a:r>
              <a:rPr lang="en-US" sz="1700" dirty="0" err="1">
                <a:latin typeface="Trebuchet MS" pitchFamily="34" charset="0"/>
              </a:rPr>
              <a:t>informatice</a:t>
            </a:r>
            <a:r>
              <a:rPr lang="en-US" sz="1700" dirty="0">
                <a:latin typeface="Trebuchet MS" pitchFamily="34" charset="0"/>
              </a:rPr>
              <a:t> etc)</a:t>
            </a:r>
            <a:endParaRPr lang="en-US" sz="1700" b="1" dirty="0">
              <a:latin typeface="Trebuchet MS" pitchFamily="34" charset="0"/>
            </a:endParaRPr>
          </a:p>
          <a:p>
            <a:pPr algn="just">
              <a:buNone/>
            </a:pPr>
            <a:endParaRPr lang="en-US" sz="1800" b="1" dirty="0">
              <a:latin typeface="Trebuchet MS" pitchFamily="34" charset="0"/>
            </a:endParaRPr>
          </a:p>
          <a:p>
            <a:pPr algn="just">
              <a:buNone/>
            </a:pPr>
            <a:endParaRPr lang="en-US" sz="1800" b="1" dirty="0">
              <a:latin typeface="Trebuchet MS" pitchFamily="34" charset="0"/>
            </a:endParaRPr>
          </a:p>
        </p:txBody>
      </p:sp>
    </p:spTree>
    <p:extLst>
      <p:ext uri="{BB962C8B-B14F-4D97-AF65-F5344CB8AC3E}">
        <p14:creationId xmlns:p14="http://schemas.microsoft.com/office/powerpoint/2010/main" val="3715187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685799"/>
          </a:xfrm>
        </p:spPr>
        <p:txBody>
          <a:bodyPr/>
          <a:lstStyle/>
          <a:p>
            <a:r>
              <a:rPr lang="en-US" sz="2800" dirty="0"/>
              <a:t>INDUSTRIA AGROALIMENTARA</a:t>
            </a:r>
          </a:p>
        </p:txBody>
      </p:sp>
      <p:sp>
        <p:nvSpPr>
          <p:cNvPr id="3" name="Subtitle 2"/>
          <p:cNvSpPr>
            <a:spLocks noGrp="1"/>
          </p:cNvSpPr>
          <p:nvPr>
            <p:ph type="subTitle" idx="1"/>
          </p:nvPr>
        </p:nvSpPr>
        <p:spPr>
          <a:xfrm>
            <a:off x="685800" y="1524000"/>
            <a:ext cx="8001000" cy="4495800"/>
          </a:xfrm>
        </p:spPr>
        <p:txBody>
          <a:bodyPr/>
          <a:lstStyle/>
          <a:p>
            <a:pPr marL="285750" indent="-285750" algn="just">
              <a:buFont typeface="Arial" panose="020B0604020202020204" pitchFamily="34" charset="0"/>
              <a:buChar char="•"/>
            </a:pPr>
            <a:r>
              <a:rPr lang="en-US" sz="1600" dirty="0" err="1">
                <a:solidFill>
                  <a:schemeClr val="tx1"/>
                </a:solidFill>
                <a:latin typeface="Trebuchet MS" panose="020B0603020202020204" pitchFamily="34" charset="0"/>
                <a:cs typeface="Times New Roman" panose="02020603050405020304" pitchFamily="18" charset="0"/>
              </a:rPr>
              <a:t>Sectorul</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productiei</a:t>
            </a:r>
            <a:r>
              <a:rPr lang="en-US" sz="1600" dirty="0">
                <a:solidFill>
                  <a:schemeClr val="tx1"/>
                </a:solidFill>
                <a:latin typeface="Trebuchet MS" panose="020B0603020202020204" pitchFamily="34" charset="0"/>
                <a:cs typeface="Times New Roman" panose="02020603050405020304" pitchFamily="18" charset="0"/>
              </a:rPr>
              <a:t> de </a:t>
            </a:r>
            <a:r>
              <a:rPr lang="en-US" sz="1600" dirty="0" err="1">
                <a:solidFill>
                  <a:schemeClr val="tx1"/>
                </a:solidFill>
                <a:latin typeface="Trebuchet MS" panose="020B0603020202020204" pitchFamily="34" charset="0"/>
                <a:cs typeface="Times New Roman" panose="02020603050405020304" pitchFamily="18" charset="0"/>
              </a:rPr>
              <a:t>alimente</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si</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bauturi</a:t>
            </a:r>
            <a:r>
              <a:rPr lang="en-US" sz="1600" dirty="0">
                <a:solidFill>
                  <a:schemeClr val="tx1"/>
                </a:solidFill>
                <a:latin typeface="Trebuchet MS" panose="020B0603020202020204" pitchFamily="34" charset="0"/>
                <a:cs typeface="Times New Roman" panose="02020603050405020304" pitchFamily="18" charset="0"/>
              </a:rPr>
              <a:t> din Romania, cu o </a:t>
            </a:r>
            <a:r>
              <a:rPr lang="en-US" sz="1600" b="1" dirty="0" err="1">
                <a:solidFill>
                  <a:schemeClr val="tx1"/>
                </a:solidFill>
                <a:latin typeface="Trebuchet MS" panose="020B0603020202020204" pitchFamily="34" charset="0"/>
                <a:cs typeface="Times New Roman" panose="02020603050405020304" pitchFamily="18" charset="0"/>
              </a:rPr>
              <a:t>cifra</a:t>
            </a:r>
            <a:r>
              <a:rPr lang="en-US" sz="1600" b="1" dirty="0">
                <a:solidFill>
                  <a:schemeClr val="tx1"/>
                </a:solidFill>
                <a:latin typeface="Trebuchet MS" panose="020B0603020202020204" pitchFamily="34" charset="0"/>
                <a:cs typeface="Times New Roman" panose="02020603050405020304" pitchFamily="18" charset="0"/>
              </a:rPr>
              <a:t> de </a:t>
            </a:r>
            <a:r>
              <a:rPr lang="en-US" sz="1600" b="1" dirty="0" err="1">
                <a:solidFill>
                  <a:schemeClr val="tx1"/>
                </a:solidFill>
                <a:latin typeface="Trebuchet MS" panose="020B0603020202020204" pitchFamily="34" charset="0"/>
                <a:cs typeface="Times New Roman" panose="02020603050405020304" pitchFamily="18" charset="0"/>
              </a:rPr>
              <a:t>afaceri</a:t>
            </a:r>
            <a:r>
              <a:rPr lang="en-US" sz="1600" b="1" dirty="0">
                <a:solidFill>
                  <a:schemeClr val="tx1"/>
                </a:solidFill>
                <a:latin typeface="Trebuchet MS" panose="020B0603020202020204" pitchFamily="34" charset="0"/>
                <a:cs typeface="Times New Roman" panose="02020603050405020304" pitchFamily="18" charset="0"/>
              </a:rPr>
              <a:t> </a:t>
            </a:r>
            <a:r>
              <a:rPr lang="en-US" sz="1600" b="1" dirty="0" err="1">
                <a:solidFill>
                  <a:schemeClr val="tx1"/>
                </a:solidFill>
                <a:latin typeface="Trebuchet MS" panose="020B0603020202020204" pitchFamily="34" charset="0"/>
                <a:cs typeface="Times New Roman" panose="02020603050405020304" pitchFamily="18" charset="0"/>
              </a:rPr>
              <a:t>evaluata</a:t>
            </a:r>
            <a:r>
              <a:rPr lang="en-US" sz="1600" b="1" dirty="0">
                <a:solidFill>
                  <a:schemeClr val="tx1"/>
                </a:solidFill>
                <a:latin typeface="Trebuchet MS" panose="020B0603020202020204" pitchFamily="34" charset="0"/>
                <a:cs typeface="Times New Roman" panose="02020603050405020304" pitchFamily="18" charset="0"/>
              </a:rPr>
              <a:t> la </a:t>
            </a:r>
            <a:r>
              <a:rPr lang="en-US" sz="1600" b="1" dirty="0" err="1">
                <a:solidFill>
                  <a:schemeClr val="tx1"/>
                </a:solidFill>
                <a:latin typeface="Trebuchet MS" panose="020B0603020202020204" pitchFamily="34" charset="0"/>
                <a:cs typeface="Times New Roman" panose="02020603050405020304" pitchFamily="18" charset="0"/>
              </a:rPr>
              <a:t>aproximativ</a:t>
            </a:r>
            <a:r>
              <a:rPr lang="en-US" sz="1600" b="1" dirty="0">
                <a:solidFill>
                  <a:schemeClr val="tx1"/>
                </a:solidFill>
                <a:latin typeface="Trebuchet MS" panose="020B0603020202020204" pitchFamily="34" charset="0"/>
                <a:cs typeface="Times New Roman" panose="02020603050405020304" pitchFamily="18" charset="0"/>
              </a:rPr>
              <a:t> 11 </a:t>
            </a:r>
            <a:r>
              <a:rPr lang="en-US" sz="1600" b="1" dirty="0" err="1">
                <a:solidFill>
                  <a:schemeClr val="tx1"/>
                </a:solidFill>
                <a:latin typeface="Trebuchet MS" panose="020B0603020202020204" pitchFamily="34" charset="0"/>
                <a:cs typeface="Times New Roman" panose="02020603050405020304" pitchFamily="18" charset="0"/>
              </a:rPr>
              <a:t>miliarde</a:t>
            </a:r>
            <a:r>
              <a:rPr lang="en-US" sz="1600" b="1" dirty="0">
                <a:solidFill>
                  <a:schemeClr val="tx1"/>
                </a:solidFill>
                <a:latin typeface="Trebuchet MS" panose="020B0603020202020204" pitchFamily="34" charset="0"/>
                <a:cs typeface="Times New Roman" panose="02020603050405020304" pitchFamily="18" charset="0"/>
              </a:rPr>
              <a:t> de euro </a:t>
            </a:r>
            <a:r>
              <a:rPr lang="en-US" sz="1600" b="1" dirty="0" err="1">
                <a:solidFill>
                  <a:schemeClr val="tx1"/>
                </a:solidFill>
                <a:latin typeface="Trebuchet MS" panose="020B0603020202020204" pitchFamily="34" charset="0"/>
                <a:cs typeface="Times New Roman" panose="02020603050405020304" pitchFamily="18" charset="0"/>
              </a:rPr>
              <a:t>anual</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realizeaza</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în</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fiecare</a:t>
            </a:r>
            <a:r>
              <a:rPr lang="en-US" sz="1600" dirty="0">
                <a:solidFill>
                  <a:schemeClr val="tx1"/>
                </a:solidFill>
                <a:latin typeface="Trebuchet MS" panose="020B0603020202020204" pitchFamily="34" charset="0"/>
                <a:cs typeface="Times New Roman" panose="02020603050405020304" pitchFamily="18" charset="0"/>
              </a:rPr>
              <a:t> an 8,72 </a:t>
            </a:r>
            <a:r>
              <a:rPr lang="en-US" sz="1600" dirty="0" err="1">
                <a:solidFill>
                  <a:schemeClr val="tx1"/>
                </a:solidFill>
                <a:latin typeface="Trebuchet MS" panose="020B0603020202020204" pitchFamily="34" charset="0"/>
                <a:cs typeface="Times New Roman" panose="02020603050405020304" pitchFamily="18" charset="0"/>
              </a:rPr>
              <a:t>milioane</a:t>
            </a:r>
            <a:r>
              <a:rPr lang="en-US" sz="1600" dirty="0">
                <a:solidFill>
                  <a:schemeClr val="tx1"/>
                </a:solidFill>
                <a:latin typeface="Trebuchet MS" panose="020B0603020202020204" pitchFamily="34" charset="0"/>
                <a:cs typeface="Times New Roman" panose="02020603050405020304" pitchFamily="18" charset="0"/>
              </a:rPr>
              <a:t> de tone de </a:t>
            </a:r>
            <a:r>
              <a:rPr lang="en-US" sz="1600" dirty="0" err="1">
                <a:solidFill>
                  <a:schemeClr val="tx1"/>
                </a:solidFill>
                <a:latin typeface="Trebuchet MS" panose="020B0603020202020204" pitchFamily="34" charset="0"/>
                <a:cs typeface="Times New Roman" panose="02020603050405020304" pitchFamily="18" charset="0"/>
              </a:rPr>
              <a:t>produse</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alimentare</a:t>
            </a:r>
            <a:r>
              <a:rPr lang="en-US" sz="1600" dirty="0">
                <a:solidFill>
                  <a:schemeClr val="tx1"/>
                </a:solidFill>
                <a:latin typeface="Trebuchet MS" panose="020B0603020202020204" pitchFamily="34" charset="0"/>
                <a:cs typeface="Times New Roman" panose="02020603050405020304" pitchFamily="18" charset="0"/>
              </a:rPr>
              <a:t>.</a:t>
            </a:r>
          </a:p>
          <a:p>
            <a:pPr marL="285750" indent="-285750" algn="just">
              <a:buFont typeface="Arial" panose="020B0604020202020204" pitchFamily="34" charset="0"/>
              <a:buChar char="•"/>
            </a:pPr>
            <a:r>
              <a:rPr lang="en-GB" sz="1600" dirty="0">
                <a:solidFill>
                  <a:schemeClr val="tx1"/>
                </a:solidFill>
                <a:latin typeface="Trebuchet MS" panose="020B0603020202020204" pitchFamily="34" charset="0"/>
                <a:cs typeface="Times New Roman" panose="02020603050405020304" pitchFamily="18" charset="0"/>
              </a:rPr>
              <a:t>La </a:t>
            </a:r>
            <a:r>
              <a:rPr lang="en-GB" sz="1600" dirty="0" err="1">
                <a:solidFill>
                  <a:schemeClr val="tx1"/>
                </a:solidFill>
                <a:latin typeface="Trebuchet MS" panose="020B0603020202020204" pitchFamily="34" charset="0"/>
                <a:cs typeface="Times New Roman" panose="02020603050405020304" pitchFamily="18" charset="0"/>
              </a:rPr>
              <a:t>nivelul</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anului</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a:solidFill>
                  <a:schemeClr val="tx1"/>
                </a:solidFill>
                <a:latin typeface="Trebuchet MS" panose="020B0603020202020204" pitchFamily="34" charset="0"/>
                <a:cs typeface="Times New Roman" panose="02020603050405020304" pitchFamily="18" charset="0"/>
              </a:rPr>
              <a:t>2008</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exporturile</a:t>
            </a:r>
            <a:r>
              <a:rPr lang="en-GB" sz="1600" b="1" dirty="0">
                <a:solidFill>
                  <a:schemeClr val="tx1"/>
                </a:solidFill>
                <a:latin typeface="Trebuchet MS" panose="020B0603020202020204" pitchFamily="34" charset="0"/>
                <a:cs typeface="Times New Roman" panose="02020603050405020304" pitchFamily="18" charset="0"/>
              </a:rPr>
              <a:t> de </a:t>
            </a:r>
            <a:r>
              <a:rPr lang="en-GB" sz="1600" b="1" dirty="0" err="1">
                <a:solidFill>
                  <a:schemeClr val="tx1"/>
                </a:solidFill>
                <a:latin typeface="Trebuchet MS" panose="020B0603020202020204" pitchFamily="34" charset="0"/>
                <a:cs typeface="Times New Roman" panose="02020603050405020304" pitchFamily="18" charset="0"/>
              </a:rPr>
              <a:t>produse</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alimentare</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bauturi</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si</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tutun</a:t>
            </a:r>
            <a:r>
              <a:rPr lang="en-GB" sz="1600" b="1"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totalizau</a:t>
            </a:r>
            <a:r>
              <a:rPr lang="en-GB" sz="1600" dirty="0">
                <a:solidFill>
                  <a:schemeClr val="tx1"/>
                </a:solidFill>
                <a:latin typeface="Trebuchet MS" panose="020B0603020202020204" pitchFamily="34" charset="0"/>
                <a:cs typeface="Times New Roman" panose="02020603050405020304" pitchFamily="18" charset="0"/>
              </a:rPr>
              <a:t> 1.5 </a:t>
            </a:r>
            <a:r>
              <a:rPr lang="en-GB" sz="1600" dirty="0" err="1">
                <a:solidFill>
                  <a:schemeClr val="tx1"/>
                </a:solidFill>
                <a:latin typeface="Trebuchet MS" panose="020B0603020202020204" pitchFamily="34" charset="0"/>
                <a:cs typeface="Times New Roman" panose="02020603050405020304" pitchFamily="18" charset="0"/>
              </a:rPr>
              <a:t>miliarde</a:t>
            </a:r>
            <a:r>
              <a:rPr lang="en-GB" sz="1600" dirty="0">
                <a:solidFill>
                  <a:schemeClr val="tx1"/>
                </a:solidFill>
                <a:latin typeface="Trebuchet MS" panose="020B0603020202020204" pitchFamily="34" charset="0"/>
                <a:cs typeface="Times New Roman" panose="02020603050405020304" pitchFamily="18" charset="0"/>
              </a:rPr>
              <a:t> euro </a:t>
            </a:r>
            <a:r>
              <a:rPr lang="en-GB" sz="1600" dirty="0" err="1">
                <a:solidFill>
                  <a:schemeClr val="tx1"/>
                </a:solidFill>
                <a:latin typeface="Trebuchet MS" panose="020B0603020202020204" pitchFamily="34" charset="0"/>
                <a:cs typeface="Times New Roman" panose="02020603050405020304" pitchFamily="18" charset="0"/>
              </a:rPr>
              <a:t>si</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reprezentau</a:t>
            </a:r>
            <a:r>
              <a:rPr lang="en-GB" sz="1600" b="1" dirty="0">
                <a:solidFill>
                  <a:schemeClr val="tx1"/>
                </a:solidFill>
                <a:latin typeface="Trebuchet MS" panose="020B0603020202020204" pitchFamily="34" charset="0"/>
                <a:cs typeface="Times New Roman" panose="02020603050405020304" pitchFamily="18" charset="0"/>
              </a:rPr>
              <a:t> 4,7% din </a:t>
            </a:r>
            <a:r>
              <a:rPr lang="en-GB" sz="1600" b="1" dirty="0" err="1">
                <a:solidFill>
                  <a:schemeClr val="tx1"/>
                </a:solidFill>
                <a:latin typeface="Trebuchet MS" panose="020B0603020202020204" pitchFamily="34" charset="0"/>
                <a:cs typeface="Times New Roman" panose="02020603050405020304" pitchFamily="18" charset="0"/>
              </a:rPr>
              <a:t>totalul</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exporturilor</a:t>
            </a:r>
            <a:r>
              <a:rPr lang="en-GB" sz="1600" b="1"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Romaniei</a:t>
            </a:r>
            <a:r>
              <a:rPr lang="en-GB" sz="1600" dirty="0">
                <a:solidFill>
                  <a:schemeClr val="tx1"/>
                </a:solidFill>
                <a:latin typeface="Trebuchet MS" panose="020B0603020202020204" pitchFamily="34" charset="0"/>
                <a:cs typeface="Times New Roman" panose="02020603050405020304" pitchFamily="18" charset="0"/>
              </a:rPr>
              <a:t>. In </a:t>
            </a:r>
            <a:r>
              <a:rPr lang="en-GB" sz="1600" b="1" dirty="0">
                <a:solidFill>
                  <a:schemeClr val="tx1"/>
                </a:solidFill>
                <a:latin typeface="Trebuchet MS" panose="020B0603020202020204" pitchFamily="34" charset="0"/>
                <a:cs typeface="Times New Roman" panose="02020603050405020304" pitchFamily="18" charset="0"/>
              </a:rPr>
              <a:t>2015</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exporturile</a:t>
            </a:r>
            <a:r>
              <a:rPr lang="en-GB" sz="1600" b="1" dirty="0">
                <a:solidFill>
                  <a:schemeClr val="tx1"/>
                </a:solidFill>
                <a:latin typeface="Trebuchet MS" panose="020B0603020202020204" pitchFamily="34" charset="0"/>
                <a:cs typeface="Times New Roman" panose="02020603050405020304" pitchFamily="18" charset="0"/>
              </a:rPr>
              <a:t> de </a:t>
            </a:r>
            <a:r>
              <a:rPr lang="en-GB" sz="1600" b="1" dirty="0" err="1">
                <a:solidFill>
                  <a:schemeClr val="tx1"/>
                </a:solidFill>
                <a:latin typeface="Trebuchet MS" panose="020B0603020202020204" pitchFamily="34" charset="0"/>
                <a:cs typeface="Times New Roman" panose="02020603050405020304" pitchFamily="18" charset="0"/>
              </a:rPr>
              <a:t>produse</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alimentare</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bauturi</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si</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tutun</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totalizau</a:t>
            </a:r>
            <a:r>
              <a:rPr lang="en-GB" sz="1600" b="1" dirty="0">
                <a:solidFill>
                  <a:schemeClr val="tx1"/>
                </a:solidFill>
                <a:latin typeface="Trebuchet MS" panose="020B0603020202020204" pitchFamily="34" charset="0"/>
                <a:cs typeface="Times New Roman" panose="02020603050405020304" pitchFamily="18" charset="0"/>
              </a:rPr>
              <a:t> 4.8 </a:t>
            </a:r>
            <a:r>
              <a:rPr lang="en-GB" sz="1600" b="1" dirty="0" err="1">
                <a:solidFill>
                  <a:schemeClr val="tx1"/>
                </a:solidFill>
                <a:latin typeface="Trebuchet MS" panose="020B0603020202020204" pitchFamily="34" charset="0"/>
                <a:cs typeface="Times New Roman" panose="02020603050405020304" pitchFamily="18" charset="0"/>
              </a:rPr>
              <a:t>miliarde</a:t>
            </a:r>
            <a:r>
              <a:rPr lang="en-GB" sz="1600" b="1" dirty="0">
                <a:solidFill>
                  <a:schemeClr val="tx1"/>
                </a:solidFill>
                <a:latin typeface="Trebuchet MS" panose="020B0603020202020204" pitchFamily="34" charset="0"/>
                <a:cs typeface="Times New Roman" panose="02020603050405020304" pitchFamily="18" charset="0"/>
              </a:rPr>
              <a:t> de euro </a:t>
            </a:r>
            <a:r>
              <a:rPr lang="en-GB" sz="1600" b="1" dirty="0" err="1">
                <a:solidFill>
                  <a:schemeClr val="tx1"/>
                </a:solidFill>
                <a:latin typeface="Trebuchet MS" panose="020B0603020202020204" pitchFamily="34" charset="0"/>
                <a:cs typeface="Times New Roman" panose="02020603050405020304" pitchFamily="18" charset="0"/>
              </a:rPr>
              <a:t>si</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contabilizau</a:t>
            </a:r>
            <a:r>
              <a:rPr lang="en-GB" sz="1600" b="1" dirty="0">
                <a:solidFill>
                  <a:schemeClr val="tx1"/>
                </a:solidFill>
                <a:latin typeface="Trebuchet MS" panose="020B0603020202020204" pitchFamily="34" charset="0"/>
                <a:cs typeface="Times New Roman" panose="02020603050405020304" pitchFamily="18" charset="0"/>
              </a:rPr>
              <a:t> 8,8% din </a:t>
            </a:r>
            <a:r>
              <a:rPr lang="en-GB" sz="1600" b="1" dirty="0" err="1">
                <a:solidFill>
                  <a:schemeClr val="tx1"/>
                </a:solidFill>
                <a:latin typeface="Trebuchet MS" panose="020B0603020202020204" pitchFamily="34" charset="0"/>
                <a:cs typeface="Times New Roman" panose="02020603050405020304" pitchFamily="18" charset="0"/>
              </a:rPr>
              <a:t>totalul</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exporturilor</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Romaniei</a:t>
            </a:r>
            <a:r>
              <a:rPr lang="en-GB" sz="1600" dirty="0">
                <a:solidFill>
                  <a:schemeClr val="tx1"/>
                </a:solidFill>
                <a:latin typeface="Trebuchet MS" panose="020B0603020202020204" pitchFamily="34" charset="0"/>
                <a:cs typeface="Times New Roman" panose="02020603050405020304" pitchFamily="18" charset="0"/>
              </a:rPr>
              <a:t>.</a:t>
            </a:r>
          </a:p>
          <a:p>
            <a:pPr marL="285750" indent="-285750" algn="just">
              <a:buFont typeface="Arial" panose="020B0604020202020204" pitchFamily="34" charset="0"/>
              <a:buChar char="•"/>
            </a:pPr>
            <a:r>
              <a:rPr lang="en-GB" sz="1600" dirty="0" err="1">
                <a:solidFill>
                  <a:schemeClr val="tx1"/>
                </a:solidFill>
                <a:latin typeface="Trebuchet MS" panose="020B0603020202020204" pitchFamily="34" charset="0"/>
                <a:cs typeface="Times New Roman" panose="02020603050405020304" pitchFamily="18" charset="0"/>
              </a:rPr>
              <a:t>Importurile</a:t>
            </a:r>
            <a:r>
              <a:rPr lang="en-GB" sz="1600" dirty="0">
                <a:solidFill>
                  <a:schemeClr val="tx1"/>
                </a:solidFill>
                <a:latin typeface="Trebuchet MS" panose="020B0603020202020204" pitchFamily="34" charset="0"/>
                <a:cs typeface="Times New Roman" panose="02020603050405020304" pitchFamily="18" charset="0"/>
              </a:rPr>
              <a:t> de </a:t>
            </a:r>
            <a:r>
              <a:rPr lang="en-GB" sz="1600" dirty="0" err="1">
                <a:solidFill>
                  <a:schemeClr val="tx1"/>
                </a:solidFill>
                <a:latin typeface="Trebuchet MS" panose="020B0603020202020204" pitchFamily="34" charset="0"/>
                <a:cs typeface="Times New Roman" panose="02020603050405020304" pitchFamily="18" charset="0"/>
              </a:rPr>
              <a:t>produse</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agroalimentare</a:t>
            </a:r>
            <a:r>
              <a:rPr lang="en-GB" sz="1600" dirty="0">
                <a:solidFill>
                  <a:schemeClr val="tx1"/>
                </a:solidFill>
                <a:latin typeface="Trebuchet MS" panose="020B0603020202020204" pitchFamily="34" charset="0"/>
                <a:cs typeface="Times New Roman" panose="02020603050405020304" pitchFamily="18" charset="0"/>
              </a:rPr>
              <a:t> au </a:t>
            </a:r>
            <a:r>
              <a:rPr lang="en-GB" sz="1600" dirty="0" err="1">
                <a:solidFill>
                  <a:schemeClr val="tx1"/>
                </a:solidFill>
                <a:latin typeface="Trebuchet MS" panose="020B0603020202020204" pitchFamily="34" charset="0"/>
                <a:cs typeface="Times New Roman" panose="02020603050405020304" pitchFamily="18" charset="0"/>
              </a:rPr>
              <a:t>atins</a:t>
            </a:r>
            <a:r>
              <a:rPr lang="en-GB" sz="1600" dirty="0">
                <a:solidFill>
                  <a:schemeClr val="tx1"/>
                </a:solidFill>
                <a:latin typeface="Trebuchet MS" panose="020B0603020202020204" pitchFamily="34" charset="0"/>
                <a:cs typeface="Times New Roman" panose="02020603050405020304" pitchFamily="18" charset="0"/>
              </a:rPr>
              <a:t> in 2015 </a:t>
            </a:r>
            <a:r>
              <a:rPr lang="en-GB" sz="1600" dirty="0" err="1">
                <a:solidFill>
                  <a:schemeClr val="tx1"/>
                </a:solidFill>
                <a:latin typeface="Trebuchet MS" panose="020B0603020202020204" pitchFamily="34" charset="0"/>
                <a:cs typeface="Times New Roman" panose="02020603050405020304" pitchFamily="18" charset="0"/>
              </a:rPr>
              <a:t>pragul</a:t>
            </a:r>
            <a:r>
              <a:rPr lang="en-GB" sz="1600" dirty="0">
                <a:solidFill>
                  <a:schemeClr val="tx1"/>
                </a:solidFill>
                <a:latin typeface="Trebuchet MS" panose="020B0603020202020204" pitchFamily="34" charset="0"/>
                <a:cs typeface="Times New Roman" panose="02020603050405020304" pitchFamily="18" charset="0"/>
              </a:rPr>
              <a:t> de 5,35 </a:t>
            </a:r>
            <a:r>
              <a:rPr lang="en-GB" sz="1600" dirty="0" err="1">
                <a:solidFill>
                  <a:schemeClr val="tx1"/>
                </a:solidFill>
                <a:latin typeface="Trebuchet MS" panose="020B0603020202020204" pitchFamily="34" charset="0"/>
                <a:cs typeface="Times New Roman" panose="02020603050405020304" pitchFamily="18" charset="0"/>
              </a:rPr>
              <a:t>miliarde</a:t>
            </a:r>
            <a:r>
              <a:rPr lang="en-GB" sz="1600" dirty="0">
                <a:solidFill>
                  <a:schemeClr val="tx1"/>
                </a:solidFill>
                <a:latin typeface="Trebuchet MS" panose="020B0603020202020204" pitchFamily="34" charset="0"/>
                <a:cs typeface="Times New Roman" panose="02020603050405020304" pitchFamily="18" charset="0"/>
              </a:rPr>
              <a:t> euro. </a:t>
            </a:r>
            <a:r>
              <a:rPr lang="ro-RO" sz="1600" dirty="0">
                <a:solidFill>
                  <a:schemeClr val="tx1"/>
                </a:solidFill>
                <a:latin typeface="Trebuchet MS" panose="020B0603020202020204" pitchFamily="34" charset="0"/>
                <a:cs typeface="Times New Roman" panose="02020603050405020304" pitchFamily="18" charset="0"/>
              </a:rPr>
              <a:t>După ce  redusese </a:t>
            </a:r>
            <a:r>
              <a:rPr lang="ro-RO" sz="1600" b="1" dirty="0">
                <a:solidFill>
                  <a:schemeClr val="tx1"/>
                </a:solidFill>
                <a:latin typeface="Trebuchet MS" panose="020B0603020202020204" pitchFamily="34" charset="0"/>
                <a:cs typeface="Times New Roman" panose="02020603050405020304" pitchFamily="18" charset="0"/>
              </a:rPr>
              <a:t>deficitul </a:t>
            </a:r>
            <a:r>
              <a:rPr lang="en-GB" sz="1600" b="1" dirty="0" err="1">
                <a:solidFill>
                  <a:schemeClr val="tx1"/>
                </a:solidFill>
                <a:latin typeface="Trebuchet MS" panose="020B0603020202020204" pitchFamily="34" charset="0"/>
                <a:cs typeface="Times New Roman" panose="02020603050405020304" pitchFamily="18" charset="0"/>
              </a:rPr>
              <a:t>comercial</a:t>
            </a:r>
            <a:r>
              <a:rPr lang="en-GB" sz="1600" b="1" dirty="0">
                <a:solidFill>
                  <a:schemeClr val="tx1"/>
                </a:solidFill>
                <a:latin typeface="Trebuchet MS" panose="020B0603020202020204" pitchFamily="34" charset="0"/>
                <a:cs typeface="Times New Roman" panose="02020603050405020304" pitchFamily="18" charset="0"/>
              </a:rPr>
              <a:t> </a:t>
            </a:r>
            <a:r>
              <a:rPr lang="ro-RO" sz="1600" b="1" dirty="0">
                <a:solidFill>
                  <a:schemeClr val="tx1"/>
                </a:solidFill>
                <a:latin typeface="Trebuchet MS" panose="020B0603020202020204" pitchFamily="34" charset="0"/>
                <a:cs typeface="Times New Roman" panose="02020603050405020304" pitchFamily="18" charset="0"/>
              </a:rPr>
              <a:t>existent în </a:t>
            </a:r>
            <a:r>
              <a:rPr lang="en-GB" sz="1600" b="1" dirty="0" err="1">
                <a:solidFill>
                  <a:schemeClr val="tx1"/>
                </a:solidFill>
                <a:latin typeface="Trebuchet MS" panose="020B0603020202020204" pitchFamily="34" charset="0"/>
                <a:cs typeface="Times New Roman" panose="02020603050405020304" pitchFamily="18" charset="0"/>
              </a:rPr>
              <a:t>sectorul</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agroalimentar</a:t>
            </a:r>
            <a:r>
              <a:rPr lang="en-GB" sz="1600" b="1" dirty="0">
                <a:solidFill>
                  <a:schemeClr val="tx1"/>
                </a:solidFill>
                <a:latin typeface="Trebuchet MS" panose="020B0603020202020204" pitchFamily="34" charset="0"/>
                <a:cs typeface="Times New Roman" panose="02020603050405020304" pitchFamily="18" charset="0"/>
              </a:rPr>
              <a:t> </a:t>
            </a:r>
            <a:r>
              <a:rPr lang="ro-RO" sz="1600" dirty="0">
                <a:solidFill>
                  <a:schemeClr val="tx1"/>
                </a:solidFill>
                <a:latin typeface="Trebuchet MS" panose="020B0603020202020204" pitchFamily="34" charset="0"/>
                <a:cs typeface="Times New Roman" panose="02020603050405020304" pitchFamily="18" charset="0"/>
              </a:rPr>
              <a:t>în perioada 2013 – 2014, România a revenit pe minus</a:t>
            </a:r>
            <a:r>
              <a:rPr lang="en-GB" sz="1600" dirty="0">
                <a:solidFill>
                  <a:schemeClr val="tx1"/>
                </a:solidFill>
                <a:latin typeface="Trebuchet MS" panose="020B0603020202020204" pitchFamily="34" charset="0"/>
                <a:cs typeface="Times New Roman" panose="02020603050405020304" pitchFamily="18" charset="0"/>
              </a:rPr>
              <a:t> in 2015, </a:t>
            </a:r>
            <a:r>
              <a:rPr lang="en-GB" sz="1600" dirty="0" err="1">
                <a:solidFill>
                  <a:schemeClr val="tx1"/>
                </a:solidFill>
                <a:latin typeface="Trebuchet MS" panose="020B0603020202020204" pitchFamily="34" charset="0"/>
                <a:cs typeface="Times New Roman" panose="02020603050405020304" pitchFamily="18" charset="0"/>
              </a:rPr>
              <a:t>inregistrand</a:t>
            </a:r>
            <a:r>
              <a:rPr lang="en-GB" sz="1600" dirty="0">
                <a:solidFill>
                  <a:schemeClr val="tx1"/>
                </a:solidFill>
                <a:latin typeface="Trebuchet MS" panose="020B0603020202020204" pitchFamily="34" charset="0"/>
                <a:cs typeface="Times New Roman" panose="02020603050405020304" pitchFamily="18" charset="0"/>
              </a:rPr>
              <a:t> un </a:t>
            </a:r>
            <a:r>
              <a:rPr lang="en-GB" sz="1600" b="1" dirty="0">
                <a:solidFill>
                  <a:schemeClr val="tx1"/>
                </a:solidFill>
                <a:latin typeface="Trebuchet MS" panose="020B0603020202020204" pitchFamily="34" charset="0"/>
                <a:cs typeface="Times New Roman" panose="02020603050405020304" pitchFamily="18" charset="0"/>
              </a:rPr>
              <a:t>deficit de 550 </a:t>
            </a:r>
            <a:r>
              <a:rPr lang="en-GB" sz="1600" b="1" dirty="0" err="1">
                <a:solidFill>
                  <a:schemeClr val="tx1"/>
                </a:solidFill>
                <a:latin typeface="Trebuchet MS" panose="020B0603020202020204" pitchFamily="34" charset="0"/>
                <a:cs typeface="Times New Roman" panose="02020603050405020304" pitchFamily="18" charset="0"/>
              </a:rPr>
              <a:t>milioane</a:t>
            </a:r>
            <a:r>
              <a:rPr lang="en-GB" sz="1600" b="1" dirty="0">
                <a:solidFill>
                  <a:schemeClr val="tx1"/>
                </a:solidFill>
                <a:latin typeface="Trebuchet MS" panose="020B0603020202020204" pitchFamily="34" charset="0"/>
                <a:cs typeface="Times New Roman" panose="02020603050405020304" pitchFamily="18" charset="0"/>
              </a:rPr>
              <a:t> euro</a:t>
            </a:r>
            <a:r>
              <a:rPr lang="en-GB" sz="1600" dirty="0">
                <a:solidFill>
                  <a:schemeClr val="tx1"/>
                </a:solidFill>
                <a:latin typeface="Trebuchet MS" panose="020B0603020202020204" pitchFamily="34" charset="0"/>
                <a:cs typeface="Times New Roman" panose="02020603050405020304" pitchFamily="18" charset="0"/>
              </a:rPr>
              <a:t>.</a:t>
            </a:r>
            <a:endParaRPr lang="en-US" sz="1600" dirty="0">
              <a:solidFill>
                <a:schemeClr val="tx1"/>
              </a:solidFill>
              <a:latin typeface="Trebuchet MS" panose="020B0603020202020204" pitchFamily="34" charset="0"/>
              <a:cs typeface="Times New Roman" panose="02020603050405020304" pitchFamily="18" charset="0"/>
            </a:endParaRPr>
          </a:p>
          <a:p>
            <a:pPr marL="285750" indent="-285750" algn="just">
              <a:buFont typeface="Arial" panose="020B0604020202020204" pitchFamily="34" charset="0"/>
              <a:buChar char="•"/>
            </a:pPr>
            <a:r>
              <a:rPr lang="en-GB" sz="1600" dirty="0" err="1">
                <a:solidFill>
                  <a:schemeClr val="tx1"/>
                </a:solidFill>
                <a:latin typeface="Trebuchet MS" panose="020B0603020202020204" pitchFamily="34" charset="0"/>
                <a:cs typeface="Times New Roman" panose="02020603050405020304" pitchFamily="18" charset="0"/>
              </a:rPr>
              <a:t>Industria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alimentara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asigura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peste</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a:solidFill>
                  <a:schemeClr val="tx1"/>
                </a:solidFill>
                <a:latin typeface="Trebuchet MS" panose="020B0603020202020204" pitchFamily="34" charset="0"/>
                <a:cs typeface="Times New Roman" panose="02020603050405020304" pitchFamily="18" charset="0"/>
              </a:rPr>
              <a:t>180.000 de </a:t>
            </a:r>
            <a:r>
              <a:rPr lang="en-GB" sz="1600" b="1" dirty="0" err="1">
                <a:solidFill>
                  <a:schemeClr val="tx1"/>
                </a:solidFill>
                <a:latin typeface="Trebuchet MS" panose="020B0603020202020204" pitchFamily="34" charset="0"/>
                <a:cs typeface="Times New Roman" panose="02020603050405020304" pitchFamily="18" charset="0"/>
              </a:rPr>
              <a:t>locuri</a:t>
            </a:r>
            <a:r>
              <a:rPr lang="en-GB" sz="1600" b="1" dirty="0">
                <a:solidFill>
                  <a:schemeClr val="tx1"/>
                </a:solidFill>
                <a:latin typeface="Trebuchet MS" panose="020B0603020202020204" pitchFamily="34" charset="0"/>
                <a:cs typeface="Times New Roman" panose="02020603050405020304" pitchFamily="18" charset="0"/>
              </a:rPr>
              <a:t> de </a:t>
            </a:r>
            <a:r>
              <a:rPr lang="en-GB" sz="1600" b="1" dirty="0" err="1">
                <a:solidFill>
                  <a:schemeClr val="tx1"/>
                </a:solidFill>
                <a:latin typeface="Trebuchet MS" panose="020B0603020202020204" pitchFamily="34" charset="0"/>
                <a:cs typeface="Times New Roman" panose="02020603050405020304" pitchFamily="18" charset="0"/>
              </a:rPr>
              <a:t>munca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adica</a:t>
            </a:r>
            <a:r>
              <a:rPr lang="en-GB" sz="1600" dirty="0">
                <a:solidFill>
                  <a:schemeClr val="tx1"/>
                </a:solidFill>
                <a:latin typeface="Trebuchet MS" panose="020B0603020202020204" pitchFamily="34" charset="0"/>
                <a:cs typeface="Times New Roman" panose="02020603050405020304" pitchFamily="18" charset="0"/>
              </a:rPr>
              <a:t> 11,6% din </a:t>
            </a:r>
            <a:r>
              <a:rPr lang="en-GB" sz="1600" dirty="0" err="1">
                <a:solidFill>
                  <a:schemeClr val="tx1"/>
                </a:solidFill>
                <a:latin typeface="Trebuchet MS" panose="020B0603020202020204" pitchFamily="34" charset="0"/>
                <a:cs typeface="Times New Roman" panose="02020603050405020304" pitchFamily="18" charset="0"/>
              </a:rPr>
              <a:t>numarul</a:t>
            </a:r>
            <a:r>
              <a:rPr lang="en-GB" sz="1600" dirty="0">
                <a:solidFill>
                  <a:schemeClr val="tx1"/>
                </a:solidFill>
                <a:latin typeface="Trebuchet MS" panose="020B0603020202020204" pitchFamily="34" charset="0"/>
                <a:cs typeface="Times New Roman" panose="02020603050405020304" pitchFamily="18" charset="0"/>
              </a:rPr>
              <a:t> total de </a:t>
            </a:r>
            <a:r>
              <a:rPr lang="en-GB" sz="1600" dirty="0" err="1">
                <a:solidFill>
                  <a:schemeClr val="tx1"/>
                </a:solidFill>
                <a:latin typeface="Trebuchet MS" panose="020B0603020202020204" pitchFamily="34" charset="0"/>
                <a:cs typeface="Times New Roman" panose="02020603050405020304" pitchFamily="18" charset="0"/>
              </a:rPr>
              <a:t>angajati</a:t>
            </a:r>
            <a:r>
              <a:rPr lang="en-GB" sz="1600" dirty="0">
                <a:solidFill>
                  <a:schemeClr val="tx1"/>
                </a:solidFill>
                <a:latin typeface="Trebuchet MS" panose="020B0603020202020204" pitchFamily="34" charset="0"/>
                <a:cs typeface="Times New Roman" panose="02020603050405020304" pitchFamily="18" charset="0"/>
              </a:rPr>
              <a:t> din </a:t>
            </a:r>
            <a:r>
              <a:rPr lang="en-GB" sz="1600" dirty="0" err="1">
                <a:solidFill>
                  <a:schemeClr val="tx1"/>
                </a:solidFill>
                <a:latin typeface="Trebuchet MS" panose="020B0603020202020204" pitchFamily="34" charset="0"/>
                <a:cs typeface="Times New Roman" panose="02020603050405020304" pitchFamily="18" charset="0"/>
              </a:rPr>
              <a:t>industria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romaneasca</a:t>
            </a:r>
            <a:r>
              <a:rPr lang="en-GB" sz="1600" dirty="0">
                <a:solidFill>
                  <a:schemeClr val="tx1"/>
                </a:solidFill>
                <a:latin typeface="Trebuchet MS" panose="020B0603020202020204" pitchFamily="34" charset="0"/>
                <a:cs typeface="Times New Roman" panose="02020603050405020304" pitchFamily="18" charset="0"/>
              </a:rPr>
              <a:t> </a:t>
            </a:r>
            <a:r>
              <a:rPr lang="en-GB" sz="1600" dirty="0" err="1">
                <a:solidFill>
                  <a:schemeClr val="tx1"/>
                </a:solidFill>
                <a:latin typeface="Trebuchet MS" panose="020B0603020202020204" pitchFamily="34" charset="0"/>
                <a:cs typeface="Times New Roman" panose="02020603050405020304" pitchFamily="18" charset="0"/>
              </a:rPr>
              <a:t>si</a:t>
            </a:r>
            <a:r>
              <a:rPr lang="en-GB" sz="1600" dirty="0">
                <a:solidFill>
                  <a:schemeClr val="tx1"/>
                </a:solidFill>
                <a:latin typeface="Trebuchet MS" panose="020B0603020202020204" pitchFamily="34" charset="0"/>
                <a:cs typeface="Times New Roman" panose="02020603050405020304" pitchFamily="18" charset="0"/>
              </a:rPr>
              <a:t> </a:t>
            </a:r>
            <a:r>
              <a:rPr lang="en-GB" sz="1600" b="1" dirty="0">
                <a:solidFill>
                  <a:schemeClr val="tx1"/>
                </a:solidFill>
                <a:latin typeface="Trebuchet MS" panose="020B0603020202020204" pitchFamily="34" charset="0"/>
                <a:cs typeface="Times New Roman" panose="02020603050405020304" pitchFamily="18" charset="0"/>
              </a:rPr>
              <a:t>2,1% din </a:t>
            </a:r>
            <a:r>
              <a:rPr lang="en-GB" sz="1600" b="1" dirty="0" err="1">
                <a:solidFill>
                  <a:schemeClr val="tx1"/>
                </a:solidFill>
                <a:latin typeface="Trebuchet MS" panose="020B0603020202020204" pitchFamily="34" charset="0"/>
                <a:cs typeface="Times New Roman" panose="02020603050405020304" pitchFamily="18" charset="0"/>
              </a:rPr>
              <a:t>totalul</a:t>
            </a:r>
            <a:r>
              <a:rPr lang="en-GB" sz="1600" b="1" dirty="0">
                <a:solidFill>
                  <a:schemeClr val="tx1"/>
                </a:solidFill>
                <a:latin typeface="Trebuchet MS" panose="020B0603020202020204" pitchFamily="34" charset="0"/>
                <a:cs typeface="Times New Roman" panose="02020603050405020304" pitchFamily="18" charset="0"/>
              </a:rPr>
              <a:t> </a:t>
            </a:r>
            <a:r>
              <a:rPr lang="en-GB" sz="1600" b="1" dirty="0" err="1">
                <a:solidFill>
                  <a:schemeClr val="tx1"/>
                </a:solidFill>
                <a:latin typeface="Trebuchet MS" panose="020B0603020202020204" pitchFamily="34" charset="0"/>
                <a:cs typeface="Times New Roman" panose="02020603050405020304" pitchFamily="18" charset="0"/>
              </a:rPr>
              <a:t>fortei</a:t>
            </a:r>
            <a:r>
              <a:rPr lang="en-GB" sz="1600" b="1" dirty="0">
                <a:solidFill>
                  <a:schemeClr val="tx1"/>
                </a:solidFill>
                <a:latin typeface="Trebuchet MS" panose="020B0603020202020204" pitchFamily="34" charset="0"/>
                <a:cs typeface="Times New Roman" panose="02020603050405020304" pitchFamily="18" charset="0"/>
              </a:rPr>
              <a:t> de </a:t>
            </a:r>
            <a:r>
              <a:rPr lang="en-GB" sz="1600" b="1" dirty="0" err="1">
                <a:solidFill>
                  <a:schemeClr val="tx1"/>
                </a:solidFill>
                <a:latin typeface="Trebuchet MS" panose="020B0603020202020204" pitchFamily="34" charset="0"/>
                <a:cs typeface="Times New Roman" panose="02020603050405020304" pitchFamily="18" charset="0"/>
              </a:rPr>
              <a:t>munca</a:t>
            </a:r>
            <a:r>
              <a:rPr lang="en-GB" sz="1600" b="1" dirty="0">
                <a:solidFill>
                  <a:schemeClr val="tx1"/>
                </a:solidFill>
                <a:latin typeface="Trebuchet MS" panose="020B0603020202020204" pitchFamily="34" charset="0"/>
                <a:cs typeface="Times New Roman" panose="02020603050405020304" pitchFamily="18" charset="0"/>
              </a:rPr>
              <a:t> din Romania.</a:t>
            </a:r>
          </a:p>
          <a:p>
            <a:pPr marL="285750" indent="-285750" algn="just">
              <a:buFont typeface="Arial" panose="020B0604020202020204" pitchFamily="34" charset="0"/>
              <a:buChar char="•"/>
            </a:pPr>
            <a:r>
              <a:rPr lang="en-US" sz="1600" dirty="0" err="1">
                <a:solidFill>
                  <a:schemeClr val="tx1"/>
                </a:solidFill>
                <a:latin typeface="Trebuchet MS" panose="020B0603020202020204" pitchFamily="34" charset="0"/>
                <a:cs typeface="Times New Roman" panose="02020603050405020304" pitchFamily="18" charset="0"/>
              </a:rPr>
              <a:t>Industria</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alimentara</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reprezinta</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unul</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dintre</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putinele</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sectoare</a:t>
            </a:r>
            <a:r>
              <a:rPr lang="en-US" sz="1600" dirty="0">
                <a:solidFill>
                  <a:schemeClr val="tx1"/>
                </a:solidFill>
                <a:latin typeface="Trebuchet MS" panose="020B0603020202020204" pitchFamily="34" charset="0"/>
                <a:cs typeface="Times New Roman" panose="02020603050405020304" pitchFamily="18" charset="0"/>
              </a:rPr>
              <a:t> </a:t>
            </a:r>
            <a:r>
              <a:rPr lang="en-US" sz="1600" dirty="0" err="1">
                <a:solidFill>
                  <a:schemeClr val="tx1"/>
                </a:solidFill>
                <a:latin typeface="Trebuchet MS" panose="020B0603020202020204" pitchFamily="34" charset="0"/>
                <a:cs typeface="Times New Roman" panose="02020603050405020304" pitchFamily="18" charset="0"/>
              </a:rPr>
              <a:t>economice</a:t>
            </a:r>
            <a:r>
              <a:rPr lang="en-US" sz="1600" dirty="0">
                <a:solidFill>
                  <a:schemeClr val="tx1"/>
                </a:solidFill>
                <a:latin typeface="Trebuchet MS" panose="020B0603020202020204" pitchFamily="34" charset="0"/>
                <a:cs typeface="Times New Roman" panose="02020603050405020304" pitchFamily="18" charset="0"/>
              </a:rPr>
              <a:t> in care </a:t>
            </a:r>
            <a:r>
              <a:rPr lang="en-US" sz="1600" b="1" dirty="0" err="1">
                <a:solidFill>
                  <a:schemeClr val="tx1"/>
                </a:solidFill>
                <a:latin typeface="Trebuchet MS" panose="020B0603020202020204" pitchFamily="34" charset="0"/>
                <a:cs typeface="Times New Roman" panose="02020603050405020304" pitchFamily="18" charset="0"/>
              </a:rPr>
              <a:t>ponderea</a:t>
            </a:r>
            <a:r>
              <a:rPr lang="en-US" sz="1600" b="1" dirty="0">
                <a:solidFill>
                  <a:schemeClr val="tx1"/>
                </a:solidFill>
                <a:latin typeface="Trebuchet MS" panose="020B0603020202020204" pitchFamily="34" charset="0"/>
                <a:cs typeface="Times New Roman" panose="02020603050405020304" pitchFamily="18" charset="0"/>
              </a:rPr>
              <a:t> </a:t>
            </a:r>
            <a:r>
              <a:rPr lang="en-US" sz="1600" b="1" dirty="0" err="1">
                <a:solidFill>
                  <a:schemeClr val="tx1"/>
                </a:solidFill>
                <a:latin typeface="Trebuchet MS" panose="020B0603020202020204" pitchFamily="34" charset="0"/>
                <a:cs typeface="Times New Roman" panose="02020603050405020304" pitchFamily="18" charset="0"/>
              </a:rPr>
              <a:t>capitalului</a:t>
            </a:r>
            <a:r>
              <a:rPr lang="en-US" sz="1600" b="1" dirty="0">
                <a:solidFill>
                  <a:schemeClr val="tx1"/>
                </a:solidFill>
                <a:latin typeface="Trebuchet MS" panose="020B0603020202020204" pitchFamily="34" charset="0"/>
                <a:cs typeface="Times New Roman" panose="02020603050405020304" pitchFamily="18" charset="0"/>
              </a:rPr>
              <a:t> </a:t>
            </a:r>
            <a:r>
              <a:rPr lang="en-US" sz="1600" b="1" dirty="0" err="1">
                <a:solidFill>
                  <a:schemeClr val="tx1"/>
                </a:solidFill>
                <a:latin typeface="Trebuchet MS" panose="020B0603020202020204" pitchFamily="34" charset="0"/>
                <a:cs typeface="Times New Roman" panose="02020603050405020304" pitchFamily="18" charset="0"/>
              </a:rPr>
              <a:t>romanesc</a:t>
            </a:r>
            <a:r>
              <a:rPr lang="en-US" sz="1600" b="1" dirty="0">
                <a:solidFill>
                  <a:schemeClr val="tx1"/>
                </a:solidFill>
                <a:latin typeface="Trebuchet MS" panose="020B0603020202020204" pitchFamily="34" charset="0"/>
                <a:cs typeface="Times New Roman" panose="02020603050405020304" pitchFamily="18" charset="0"/>
              </a:rPr>
              <a:t> </a:t>
            </a:r>
            <a:r>
              <a:rPr lang="en-US" sz="1600" b="1" dirty="0" err="1">
                <a:solidFill>
                  <a:schemeClr val="tx1"/>
                </a:solidFill>
                <a:latin typeface="Trebuchet MS" panose="020B0603020202020204" pitchFamily="34" charset="0"/>
                <a:cs typeface="Times New Roman" panose="02020603050405020304" pitchFamily="18" charset="0"/>
              </a:rPr>
              <a:t>depaseste</a:t>
            </a:r>
            <a:r>
              <a:rPr lang="en-US" sz="1600" b="1" dirty="0">
                <a:solidFill>
                  <a:schemeClr val="tx1"/>
                </a:solidFill>
                <a:latin typeface="Trebuchet MS" panose="020B0603020202020204" pitchFamily="34" charset="0"/>
                <a:cs typeface="Times New Roman" panose="02020603050405020304" pitchFamily="18" charset="0"/>
              </a:rPr>
              <a:t> 60%. </a:t>
            </a:r>
          </a:p>
          <a:p>
            <a:pPr marL="285750" indent="-285750" algn="just">
              <a:buFont typeface="Arial" panose="020B0604020202020204" pitchFamily="34" charset="0"/>
              <a:buChar char="•"/>
            </a:pPr>
            <a:endParaRPr lang="en-US" sz="1800" b="1" dirty="0"/>
          </a:p>
        </p:txBody>
      </p:sp>
    </p:spTree>
    <p:extLst>
      <p:ext uri="{BB962C8B-B14F-4D97-AF65-F5344CB8AC3E}">
        <p14:creationId xmlns:p14="http://schemas.microsoft.com/office/powerpoint/2010/main" val="280205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01286188"/>
              </p:ext>
            </p:extLst>
          </p:nvPr>
        </p:nvGraphicFramePr>
        <p:xfrm>
          <a:off x="838200" y="817880"/>
          <a:ext cx="77724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457200" y="5181600"/>
            <a:ext cx="8305800" cy="1046440"/>
          </a:xfrm>
          <a:prstGeom prst="rect">
            <a:avLst/>
          </a:prstGeom>
          <a:noFill/>
        </p:spPr>
        <p:txBody>
          <a:bodyPr wrap="square" rtlCol="0">
            <a:spAutoFit/>
          </a:bodyPr>
          <a:lstStyle/>
          <a:p>
            <a:pPr marL="171450" indent="-171450">
              <a:buFont typeface="Wingdings" panose="05000000000000000000" pitchFamily="2" charset="2"/>
              <a:buChar char="v"/>
            </a:pPr>
            <a:r>
              <a:rPr lang="ro-RO" sz="1200" b="1" dirty="0">
                <a:solidFill>
                  <a:schemeClr val="accent1">
                    <a:lumMod val="75000"/>
                  </a:schemeClr>
                </a:solidFill>
                <a:latin typeface="Trebuchet MS" panose="020B0603020202020204" pitchFamily="34" charset="0"/>
              </a:rPr>
              <a:t>PRODUSUL INTERN BRUT A INREGISTRAT CRESTERE FATA DE 2010, TENDINTA PROGNOZATĂ ȘI PENTRU PERIOADA URMĂTOARE</a:t>
            </a:r>
          </a:p>
          <a:p>
            <a:pPr marL="171450" lvl="0" indent="-171450">
              <a:buFont typeface="Wingdings" panose="05000000000000000000" pitchFamily="2" charset="2"/>
              <a:buChar char="q"/>
            </a:pPr>
            <a:r>
              <a:rPr lang="ro-RO" sz="1200" b="1" dirty="0">
                <a:solidFill>
                  <a:schemeClr val="accent3">
                    <a:lumMod val="50000"/>
                  </a:schemeClr>
                </a:solidFill>
                <a:latin typeface="Trebuchet MS" panose="020B0603020202020204" pitchFamily="34" charset="0"/>
              </a:rPr>
              <a:t>VALOAREA ADAUGATĂ BRUTA INDUSTRIE A INREGISTRAT CREȘTERE FATĂ DE 2012, TENDINTA PROGNOZATĂ ȘI PENTRU PERIOADA URMĂTOARE( Sursa INSSE, CNP)</a:t>
            </a:r>
          </a:p>
          <a:p>
            <a:endParaRPr lang="en-US" sz="1400" b="1" dirty="0">
              <a:solidFill>
                <a:schemeClr val="accent1">
                  <a:lumMod val="75000"/>
                </a:schemeClr>
              </a:solidFill>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305800" cy="5029200"/>
          </a:xfrm>
        </p:spPr>
        <p:txBody>
          <a:bodyPr/>
          <a:lstStyle/>
          <a:p>
            <a:pPr marL="0" indent="0" algn="ctr">
              <a:buNone/>
            </a:pPr>
            <a:r>
              <a:rPr lang="ro-RO" sz="1600" b="1" dirty="0">
                <a:solidFill>
                  <a:prstClr val="black"/>
                </a:solidFill>
                <a:latin typeface="Trebuchet MS" panose="020B0603020202020204" pitchFamily="34" charset="0"/>
                <a:ea typeface="+mj-ea"/>
                <a:cs typeface="+mj-cs"/>
              </a:rPr>
              <a:t>     </a:t>
            </a:r>
            <a:r>
              <a:rPr lang="en-US" sz="1600" b="1" dirty="0">
                <a:solidFill>
                  <a:prstClr val="black"/>
                </a:solidFill>
                <a:latin typeface="Trebuchet MS" panose="020B0603020202020204" pitchFamily="34" charset="0"/>
                <a:ea typeface="+mj-ea"/>
                <a:cs typeface="+mj-cs"/>
              </a:rPr>
              <a:t>SĂNĂTATE </a:t>
            </a:r>
            <a:r>
              <a:rPr lang="ro-RO" sz="1600" b="1" dirty="0">
                <a:solidFill>
                  <a:prstClr val="black"/>
                </a:solidFill>
                <a:latin typeface="Trebuchet MS" panose="020B0603020202020204" pitchFamily="34" charset="0"/>
                <a:ea typeface="+mj-ea"/>
                <a:cs typeface="+mj-cs"/>
              </a:rPr>
              <a:t> </a:t>
            </a:r>
            <a:r>
              <a:rPr lang="en-US" sz="1600" b="1" dirty="0">
                <a:solidFill>
                  <a:prstClr val="black"/>
                </a:solidFill>
                <a:latin typeface="Trebuchet MS" panose="020B0603020202020204" pitchFamily="34" charset="0"/>
                <a:ea typeface="+mj-ea"/>
                <a:cs typeface="+mj-cs"/>
              </a:rPr>
              <a:t>ȘI </a:t>
            </a:r>
            <a:r>
              <a:rPr lang="ro-RO" sz="1600" b="1" dirty="0">
                <a:solidFill>
                  <a:prstClr val="black"/>
                </a:solidFill>
                <a:latin typeface="Trebuchet MS" panose="020B0603020202020204" pitchFamily="34" charset="0"/>
                <a:ea typeface="+mj-ea"/>
                <a:cs typeface="+mj-cs"/>
              </a:rPr>
              <a:t> </a:t>
            </a:r>
            <a:r>
              <a:rPr lang="en-US" sz="1600" b="1" dirty="0">
                <a:solidFill>
                  <a:prstClr val="black"/>
                </a:solidFill>
                <a:latin typeface="Trebuchet MS" panose="020B0603020202020204" pitchFamily="34" charset="0"/>
                <a:ea typeface="+mj-ea"/>
                <a:cs typeface="+mj-cs"/>
              </a:rPr>
              <a:t>PRODUSE FARMACEUTICE</a:t>
            </a:r>
            <a:endParaRPr lang="ro-RO" sz="1600" b="1" dirty="0">
              <a:latin typeface="Trebuchet MS" panose="020B0603020202020204" pitchFamily="34" charset="0"/>
              <a:ea typeface="Calibri"/>
              <a:cs typeface="Times New Roman"/>
            </a:endParaRPr>
          </a:p>
          <a:p>
            <a:pPr>
              <a:buFont typeface="Wingdings" panose="05000000000000000000" pitchFamily="2" charset="2"/>
              <a:buChar char="v"/>
            </a:pPr>
            <a:r>
              <a:rPr lang="ro-RO" sz="1500" b="1" dirty="0">
                <a:latin typeface="Trebuchet MS" panose="020B0603020202020204" pitchFamily="34" charset="0"/>
                <a:ea typeface="Calibri"/>
                <a:cs typeface="Times New Roman"/>
              </a:rPr>
              <a:t>Sănătatea</a:t>
            </a:r>
            <a:r>
              <a:rPr lang="ro-RO" sz="1500" dirty="0">
                <a:latin typeface="Trebuchet MS" panose="020B0603020202020204" pitchFamily="34" charset="0"/>
                <a:ea typeface="Calibri"/>
                <a:cs typeface="Times New Roman"/>
              </a:rPr>
              <a:t> </a:t>
            </a:r>
            <a:r>
              <a:rPr lang="ro-RO" sz="1500" b="1" dirty="0">
                <a:latin typeface="Trebuchet MS" panose="020B0603020202020204" pitchFamily="34" charset="0"/>
                <a:ea typeface="Calibri"/>
                <a:cs typeface="Times New Roman"/>
              </a:rPr>
              <a:t>este un stimulent al creșterii economice</a:t>
            </a:r>
          </a:p>
          <a:p>
            <a:pPr marL="0" indent="0">
              <a:buNone/>
            </a:pPr>
            <a:r>
              <a:rPr lang="ro-RO" sz="1500" dirty="0">
                <a:latin typeface="Trebuchet MS" panose="020B0603020202020204" pitchFamily="34" charset="0"/>
                <a:ea typeface="Calibri"/>
                <a:cs typeface="Times New Roman"/>
              </a:rPr>
              <a:t>      </a:t>
            </a:r>
            <a:r>
              <a:rPr lang="ro-RO" sz="1500" b="1" dirty="0">
                <a:latin typeface="Trebuchet MS" panose="020B0603020202020204" pitchFamily="34" charset="0"/>
                <a:ea typeface="Calibri"/>
                <a:cs typeface="Times New Roman"/>
              </a:rPr>
              <a:t>Prosperitatea economică și productivitatea muncii depind de existența unei populații  </a:t>
            </a:r>
          </a:p>
          <a:p>
            <a:pPr marL="0" indent="0">
              <a:buNone/>
            </a:pPr>
            <a:r>
              <a:rPr lang="ro-RO" sz="1500" b="1" dirty="0">
                <a:latin typeface="Trebuchet MS" panose="020B0603020202020204" pitchFamily="34" charset="0"/>
                <a:ea typeface="Calibri"/>
                <a:cs typeface="Times New Roman"/>
              </a:rPr>
              <a:t>      sănătoase</a:t>
            </a:r>
          </a:p>
          <a:p>
            <a:pPr lvl="0">
              <a:buFont typeface="Wingdings" panose="05000000000000000000" pitchFamily="2" charset="2"/>
              <a:buChar char="v"/>
            </a:pPr>
            <a:r>
              <a:rPr lang="vi-VN" sz="1500" b="1" dirty="0">
                <a:solidFill>
                  <a:prstClr val="black"/>
                </a:solidFill>
                <a:latin typeface="Trebuchet MS" panose="020B0603020202020204" pitchFamily="34" charset="0"/>
              </a:rPr>
              <a:t>Sectorul farmaceutic </a:t>
            </a:r>
            <a:r>
              <a:rPr lang="ro-RO" sz="1500" b="1" dirty="0">
                <a:solidFill>
                  <a:prstClr val="black"/>
                </a:solidFill>
                <a:latin typeface="Trebuchet MS" panose="020B0603020202020204" pitchFamily="34" charset="0"/>
              </a:rPr>
              <a:t> </a:t>
            </a:r>
            <a:r>
              <a:rPr lang="vi-VN" sz="1500" dirty="0">
                <a:solidFill>
                  <a:prstClr val="black"/>
                </a:solidFill>
                <a:latin typeface="Trebuchet MS" panose="020B0603020202020204" pitchFamily="34" charset="0"/>
              </a:rPr>
              <a:t>aduce o contribuție importantă la bunăstarea </a:t>
            </a:r>
            <a:r>
              <a:rPr lang="ro-RO" sz="1500" dirty="0">
                <a:solidFill>
                  <a:prstClr val="black"/>
                </a:solidFill>
                <a:latin typeface="Trebuchet MS" panose="020B0603020202020204" pitchFamily="34" charset="0"/>
              </a:rPr>
              <a:t>cetățenilor </a:t>
            </a:r>
            <a:r>
              <a:rPr lang="vi-VN" sz="1500" dirty="0">
                <a:solidFill>
                  <a:prstClr val="black"/>
                </a:solidFill>
                <a:latin typeface="Trebuchet MS" panose="020B0603020202020204" pitchFamily="34" charset="0"/>
              </a:rPr>
              <a:t>la nivel european și global, prin:</a:t>
            </a:r>
          </a:p>
          <a:p>
            <a:pPr lvl="1">
              <a:buFont typeface="Wingdings" panose="05000000000000000000" pitchFamily="2" charset="2"/>
              <a:buChar char="§"/>
            </a:pPr>
            <a:r>
              <a:rPr lang="vi-VN" sz="1500" b="1" dirty="0">
                <a:solidFill>
                  <a:prstClr val="black"/>
                </a:solidFill>
                <a:latin typeface="Trebuchet MS" panose="020B0603020202020204" pitchFamily="34" charset="0"/>
              </a:rPr>
              <a:t>asigurarea disponibilității medicamentelor,</a:t>
            </a:r>
          </a:p>
          <a:p>
            <a:pPr lvl="1">
              <a:buFont typeface="Wingdings" panose="05000000000000000000" pitchFamily="2" charset="2"/>
              <a:buChar char="§"/>
            </a:pPr>
            <a:r>
              <a:rPr lang="vi-VN" sz="1500" b="1" dirty="0">
                <a:solidFill>
                  <a:prstClr val="black"/>
                </a:solidFill>
                <a:latin typeface="Trebuchet MS" panose="020B0603020202020204" pitchFamily="34" charset="0"/>
              </a:rPr>
              <a:t>aportul la creșterea economică,</a:t>
            </a:r>
          </a:p>
          <a:p>
            <a:pPr lvl="1">
              <a:buFont typeface="Wingdings" panose="05000000000000000000" pitchFamily="2" charset="2"/>
              <a:buChar char="§"/>
            </a:pPr>
            <a:r>
              <a:rPr lang="vi-VN" sz="1500" b="1" dirty="0">
                <a:solidFill>
                  <a:prstClr val="black"/>
                </a:solidFill>
                <a:latin typeface="Trebuchet MS" panose="020B0603020202020204" pitchFamily="34" charset="0"/>
              </a:rPr>
              <a:t>crearea durabilă de locuri de muncă</a:t>
            </a:r>
            <a:r>
              <a:rPr lang="vi-VN" sz="1500" dirty="0">
                <a:solidFill>
                  <a:prstClr val="black"/>
                </a:solidFill>
                <a:latin typeface="Trebuchet MS" panose="020B0603020202020204" pitchFamily="34" charset="0"/>
              </a:rPr>
              <a:t>. </a:t>
            </a:r>
          </a:p>
          <a:p>
            <a:pPr marL="285750" lvl="1">
              <a:buFont typeface="Wingdings" panose="05000000000000000000" pitchFamily="2" charset="2"/>
              <a:buChar char="v"/>
            </a:pPr>
            <a:r>
              <a:rPr lang="en-US" sz="1500" b="1" dirty="0" err="1">
                <a:latin typeface="Trebuchet MS" panose="020B0603020202020204" pitchFamily="34" charset="0"/>
              </a:rPr>
              <a:t>Sectorul</a:t>
            </a:r>
            <a:r>
              <a:rPr lang="en-US" sz="1500" b="1" dirty="0">
                <a:latin typeface="Trebuchet MS" panose="020B0603020202020204" pitchFamily="34" charset="0"/>
              </a:rPr>
              <a:t> </a:t>
            </a:r>
            <a:r>
              <a:rPr lang="en-US" sz="1500" b="1" dirty="0" err="1">
                <a:latin typeface="Trebuchet MS" panose="020B0603020202020204" pitchFamily="34" charset="0"/>
              </a:rPr>
              <a:t>farmaceutic</a:t>
            </a:r>
            <a:r>
              <a:rPr lang="en-US" sz="1500" b="1" dirty="0">
                <a:latin typeface="Trebuchet MS" panose="020B0603020202020204" pitchFamily="34" charset="0"/>
              </a:rPr>
              <a:t> </a:t>
            </a:r>
            <a:r>
              <a:rPr lang="ro-RO" sz="1500" b="1" dirty="0">
                <a:latin typeface="Trebuchet MS" panose="020B0603020202020204" pitchFamily="34" charset="0"/>
              </a:rPr>
              <a:t> </a:t>
            </a:r>
            <a:r>
              <a:rPr lang="ro-RO" sz="1500" dirty="0">
                <a:latin typeface="Trebuchet MS" panose="020B0603020202020204" pitchFamily="34" charset="0"/>
              </a:rPr>
              <a:t>poate fi caracterizat astfel:</a:t>
            </a:r>
          </a:p>
          <a:p>
            <a:pPr marL="685800" lvl="2">
              <a:buFont typeface="Wingdings" panose="05000000000000000000" pitchFamily="2" charset="2"/>
              <a:buChar char="§"/>
            </a:pPr>
            <a:r>
              <a:rPr lang="vi-VN" sz="1500" b="1" dirty="0"/>
              <a:t>puternic globalizat</a:t>
            </a:r>
            <a:r>
              <a:rPr lang="ro-RO" sz="1500" dirty="0">
                <a:latin typeface="Trebuchet MS" panose="020B0603020202020204" pitchFamily="34" charset="0"/>
              </a:rPr>
              <a:t> </a:t>
            </a:r>
            <a:r>
              <a:rPr lang="vi-VN" sz="1500" dirty="0"/>
              <a:t> și ierarhizat</a:t>
            </a:r>
            <a:r>
              <a:rPr lang="ro-RO" sz="1500" dirty="0">
                <a:latin typeface="Trebuchet MS" panose="020B0603020202020204" pitchFamily="34" charset="0"/>
              </a:rPr>
              <a:t> </a:t>
            </a:r>
            <a:r>
              <a:rPr lang="vi-VN" sz="1500" dirty="0"/>
              <a:t> de EUROSTAT în grupa </a:t>
            </a:r>
            <a:r>
              <a:rPr lang="vi-VN" sz="1500" b="1" dirty="0"/>
              <a:t>”High Tehnology”</a:t>
            </a:r>
            <a:endParaRPr lang="ro-RO" sz="1500" b="1" dirty="0">
              <a:latin typeface="Trebuchet MS" panose="020B0603020202020204" pitchFamily="34" charset="0"/>
            </a:endParaRPr>
          </a:p>
          <a:p>
            <a:pPr marL="685800" lvl="2">
              <a:buFont typeface="Wingdings" panose="05000000000000000000" pitchFamily="2" charset="2"/>
              <a:buChar char="§"/>
            </a:pPr>
            <a:r>
              <a:rPr lang="en-US" sz="1500" b="1" dirty="0" err="1">
                <a:latin typeface="Trebuchet MS" panose="020B0603020202020204" pitchFamily="34" charset="0"/>
              </a:rPr>
              <a:t>foarte</a:t>
            </a:r>
            <a:r>
              <a:rPr lang="en-US" sz="1500" b="1" dirty="0">
                <a:latin typeface="Trebuchet MS" panose="020B0603020202020204" pitchFamily="34" charset="0"/>
              </a:rPr>
              <a:t> </a:t>
            </a:r>
            <a:r>
              <a:rPr lang="en-US" sz="1500" b="1" dirty="0" err="1">
                <a:latin typeface="Trebuchet MS" panose="020B0603020202020204" pitchFamily="34" charset="0"/>
              </a:rPr>
              <a:t>reglementat</a:t>
            </a:r>
            <a:r>
              <a:rPr lang="en-US" sz="1500" b="1" dirty="0">
                <a:latin typeface="Trebuchet MS" panose="020B0603020202020204" pitchFamily="34" charset="0"/>
              </a:rPr>
              <a:t> </a:t>
            </a:r>
            <a:r>
              <a:rPr lang="en-US" sz="1500" dirty="0" err="1">
                <a:latin typeface="Trebuchet MS" panose="020B0603020202020204" pitchFamily="34" charset="0"/>
              </a:rPr>
              <a:t>și</a:t>
            </a:r>
            <a:r>
              <a:rPr lang="en-US" sz="1500" dirty="0">
                <a:latin typeface="Trebuchet MS" panose="020B0603020202020204" pitchFamily="34" charset="0"/>
              </a:rPr>
              <a:t> </a:t>
            </a:r>
            <a:r>
              <a:rPr lang="en-US" sz="1500" dirty="0" err="1">
                <a:latin typeface="Trebuchet MS" panose="020B0603020202020204" pitchFamily="34" charset="0"/>
              </a:rPr>
              <a:t>axat</a:t>
            </a:r>
            <a:r>
              <a:rPr lang="en-US" sz="1500" dirty="0">
                <a:latin typeface="Trebuchet MS" panose="020B0603020202020204" pitchFamily="34" charset="0"/>
              </a:rPr>
              <a:t> </a:t>
            </a:r>
            <a:r>
              <a:rPr lang="en-US" sz="1500" dirty="0" err="1">
                <a:latin typeface="Trebuchet MS" panose="020B0603020202020204" pitchFamily="34" charset="0"/>
              </a:rPr>
              <a:t>pe</a:t>
            </a:r>
            <a:r>
              <a:rPr lang="en-US" sz="1500" dirty="0">
                <a:latin typeface="Trebuchet MS" panose="020B0603020202020204" pitchFamily="34" charset="0"/>
              </a:rPr>
              <a:t> </a:t>
            </a:r>
            <a:r>
              <a:rPr lang="en-US" sz="1500" dirty="0" err="1">
                <a:latin typeface="Trebuchet MS" panose="020B0603020202020204" pitchFamily="34" charset="0"/>
              </a:rPr>
              <a:t>activitatea</a:t>
            </a:r>
            <a:r>
              <a:rPr lang="en-US" sz="1500" dirty="0">
                <a:latin typeface="Trebuchet MS" panose="020B0603020202020204" pitchFamily="34" charset="0"/>
              </a:rPr>
              <a:t> de </a:t>
            </a:r>
            <a:r>
              <a:rPr lang="en-US" sz="1500" dirty="0" err="1">
                <a:latin typeface="Trebuchet MS" panose="020B0603020202020204" pitchFamily="34" charset="0"/>
              </a:rPr>
              <a:t>cercetare</a:t>
            </a:r>
            <a:r>
              <a:rPr lang="en-US" sz="1500" dirty="0">
                <a:latin typeface="Trebuchet MS" panose="020B0603020202020204" pitchFamily="34" charset="0"/>
              </a:rPr>
              <a:t> </a:t>
            </a:r>
            <a:r>
              <a:rPr lang="ro-RO" sz="1500" dirty="0">
                <a:latin typeface="Trebuchet MS" panose="020B0603020202020204" pitchFamily="34" charset="0"/>
              </a:rPr>
              <a:t>– </a:t>
            </a:r>
            <a:r>
              <a:rPr lang="en-US" sz="1500" dirty="0" err="1">
                <a:latin typeface="Trebuchet MS" panose="020B0603020202020204" pitchFamily="34" charset="0"/>
              </a:rPr>
              <a:t>dezvoltare</a:t>
            </a:r>
            <a:r>
              <a:rPr lang="ro-RO" sz="1500" dirty="0">
                <a:latin typeface="Trebuchet MS" panose="020B0603020202020204" pitchFamily="34" charset="0"/>
              </a:rPr>
              <a:t> – inovare,</a:t>
            </a:r>
          </a:p>
          <a:p>
            <a:pPr marL="685800" lvl="2">
              <a:buFont typeface="Wingdings" panose="05000000000000000000" pitchFamily="2" charset="2"/>
              <a:buChar char="§"/>
            </a:pPr>
            <a:r>
              <a:rPr lang="en-US" sz="1500" dirty="0" err="1">
                <a:solidFill>
                  <a:prstClr val="black"/>
                </a:solidFill>
                <a:latin typeface="Trebuchet MS" panose="020B0603020202020204" pitchFamily="34" charset="0"/>
              </a:rPr>
              <a:t>unul</a:t>
            </a:r>
            <a:r>
              <a:rPr lang="en-US" sz="1500" dirty="0">
                <a:solidFill>
                  <a:prstClr val="black"/>
                </a:solidFill>
                <a:latin typeface="Trebuchet MS" panose="020B0603020202020204" pitchFamily="34" charset="0"/>
              </a:rPr>
              <a:t> </a:t>
            </a:r>
            <a:r>
              <a:rPr lang="en-US" sz="1500" dirty="0" err="1">
                <a:solidFill>
                  <a:prstClr val="black"/>
                </a:solidFill>
                <a:latin typeface="Trebuchet MS" panose="020B0603020202020204" pitchFamily="34" charset="0"/>
              </a:rPr>
              <a:t>dintre</a:t>
            </a:r>
            <a:r>
              <a:rPr lang="en-US" sz="1500" dirty="0">
                <a:solidFill>
                  <a:prstClr val="black"/>
                </a:solidFill>
                <a:latin typeface="Trebuchet MS" panose="020B0603020202020204" pitchFamily="34" charset="0"/>
              </a:rPr>
              <a:t> </a:t>
            </a:r>
            <a:r>
              <a:rPr lang="en-US" sz="1500" dirty="0" err="1">
                <a:solidFill>
                  <a:prstClr val="black"/>
                </a:solidFill>
                <a:latin typeface="Trebuchet MS" panose="020B0603020202020204" pitchFamily="34" charset="0"/>
              </a:rPr>
              <a:t>principalii</a:t>
            </a:r>
            <a:r>
              <a:rPr lang="en-US" sz="1500" dirty="0">
                <a:solidFill>
                  <a:prstClr val="black"/>
                </a:solidFill>
                <a:latin typeface="Trebuchet MS" panose="020B0603020202020204" pitchFamily="34" charset="0"/>
              </a:rPr>
              <a:t>  </a:t>
            </a:r>
            <a:r>
              <a:rPr lang="en-US" sz="1500" dirty="0" err="1">
                <a:solidFill>
                  <a:prstClr val="black"/>
                </a:solidFill>
                <a:latin typeface="Trebuchet MS" panose="020B0603020202020204" pitchFamily="34" charset="0"/>
              </a:rPr>
              <a:t>utilizatori</a:t>
            </a:r>
            <a:r>
              <a:rPr lang="en-US" sz="1500" dirty="0">
                <a:solidFill>
                  <a:prstClr val="black"/>
                </a:solidFill>
                <a:latin typeface="Trebuchet MS" panose="020B0603020202020204" pitchFamily="34" charset="0"/>
              </a:rPr>
              <a:t> </a:t>
            </a:r>
            <a:r>
              <a:rPr lang="en-US" sz="1500" dirty="0" err="1">
                <a:solidFill>
                  <a:prstClr val="black"/>
                </a:solidFill>
                <a:latin typeface="Trebuchet MS" panose="020B0603020202020204" pitchFamily="34" charset="0"/>
              </a:rPr>
              <a:t>ai</a:t>
            </a:r>
            <a:r>
              <a:rPr lang="en-US" sz="1500" dirty="0">
                <a:solidFill>
                  <a:prstClr val="black"/>
                </a:solidFill>
                <a:latin typeface="Trebuchet MS" panose="020B0603020202020204" pitchFamily="34" charset="0"/>
              </a:rPr>
              <a:t> </a:t>
            </a:r>
            <a:r>
              <a:rPr lang="en-US" sz="1500" b="1" dirty="0" err="1">
                <a:solidFill>
                  <a:prstClr val="black"/>
                </a:solidFill>
                <a:latin typeface="Trebuchet MS" panose="020B0603020202020204" pitchFamily="34" charset="0"/>
              </a:rPr>
              <a:t>sistemului</a:t>
            </a:r>
            <a:r>
              <a:rPr lang="en-US" sz="1500" b="1" dirty="0">
                <a:solidFill>
                  <a:prstClr val="black"/>
                </a:solidFill>
                <a:latin typeface="Trebuchet MS" panose="020B0603020202020204" pitchFamily="34" charset="0"/>
              </a:rPr>
              <a:t> de </a:t>
            </a:r>
            <a:r>
              <a:rPr lang="en-US" sz="1500" b="1" dirty="0" err="1">
                <a:solidFill>
                  <a:prstClr val="black"/>
                </a:solidFill>
                <a:latin typeface="Trebuchet MS" panose="020B0603020202020204" pitchFamily="34" charset="0"/>
              </a:rPr>
              <a:t>brevetare</a:t>
            </a:r>
            <a:r>
              <a:rPr lang="ro-RO" sz="1500" b="1" dirty="0">
                <a:solidFill>
                  <a:prstClr val="black"/>
                </a:solidFill>
                <a:latin typeface="Trebuchet MS" panose="020B0603020202020204" pitchFamily="34" charset="0"/>
              </a:rPr>
              <a:t>,</a:t>
            </a:r>
          </a:p>
          <a:p>
            <a:pPr marL="685800" lvl="2">
              <a:buFont typeface="Wingdings" panose="05000000000000000000" pitchFamily="2" charset="2"/>
              <a:buChar char="§"/>
            </a:pPr>
            <a:r>
              <a:rPr lang="vi-VN" sz="1500" dirty="0"/>
              <a:t>dispune de</a:t>
            </a:r>
            <a:r>
              <a:rPr lang="ro-RO" sz="1500" dirty="0">
                <a:latin typeface="Trebuchet MS" panose="020B0603020202020204" pitchFamily="34" charset="0"/>
              </a:rPr>
              <a:t>:</a:t>
            </a:r>
            <a:r>
              <a:rPr lang="vi-VN" sz="1500" dirty="0"/>
              <a:t> o </a:t>
            </a:r>
            <a:r>
              <a:rPr lang="vi-VN" sz="1500" b="1" dirty="0"/>
              <a:t>bază solidă de cercetare</a:t>
            </a:r>
            <a:r>
              <a:rPr lang="ro-RO" sz="1500" b="1" dirty="0">
                <a:solidFill>
                  <a:prstClr val="black"/>
                </a:solidFill>
                <a:latin typeface="Trebuchet MS" panose="020B0603020202020204" pitchFamily="34" charset="0"/>
              </a:rPr>
              <a:t>, </a:t>
            </a:r>
            <a:r>
              <a:rPr lang="vi-VN" sz="1500" b="1" dirty="0"/>
              <a:t>sistem de educație renumit și forță de muncă </a:t>
            </a:r>
            <a:r>
              <a:rPr lang="ro-RO" sz="1500" b="1" dirty="0">
                <a:latin typeface="Trebuchet MS" panose="020B0603020202020204" pitchFamily="34" charset="0"/>
              </a:rPr>
              <a:t>cu înaltă calificare </a:t>
            </a:r>
          </a:p>
          <a:p>
            <a:pPr marL="0">
              <a:buFont typeface="Wingdings" panose="05000000000000000000" pitchFamily="2" charset="2"/>
              <a:buChar char="v"/>
            </a:pPr>
            <a:r>
              <a:rPr lang="ro-RO" sz="1500" b="1" dirty="0">
                <a:solidFill>
                  <a:prstClr val="black"/>
                </a:solidFill>
                <a:latin typeface="Trebuchet MS" panose="020B0603020202020204" pitchFamily="34" charset="0"/>
              </a:rPr>
              <a:t>Sectotul farmaceutic din România în cifre (anul 2015)</a:t>
            </a:r>
            <a:r>
              <a:rPr lang="ro-RO" sz="1500" dirty="0">
                <a:solidFill>
                  <a:prstClr val="black"/>
                </a:solidFill>
                <a:latin typeface="Trebuchet MS" panose="020B0603020202020204" pitchFamily="34" charset="0"/>
              </a:rPr>
              <a:t>:  </a:t>
            </a:r>
            <a:r>
              <a:rPr lang="vi-VN" sz="1500" dirty="0">
                <a:solidFill>
                  <a:prstClr val="black"/>
                </a:solidFill>
                <a:latin typeface="Trebuchet MS" panose="020B0603020202020204" pitchFamily="34" charset="0"/>
              </a:rPr>
              <a:t>120 companii</a:t>
            </a:r>
            <a:r>
              <a:rPr lang="ro-RO" sz="1500" dirty="0">
                <a:solidFill>
                  <a:prstClr val="black"/>
                </a:solidFill>
                <a:latin typeface="Trebuchet MS" panose="020B0603020202020204" pitchFamily="34" charset="0"/>
              </a:rPr>
              <a:t> producătoare</a:t>
            </a:r>
          </a:p>
          <a:p>
            <a:pPr marL="0" indent="0">
              <a:buNone/>
            </a:pPr>
            <a:r>
              <a:rPr lang="ro-RO" sz="1500" dirty="0">
                <a:solidFill>
                  <a:prstClr val="black"/>
                </a:solidFill>
                <a:latin typeface="Trebuchet MS" panose="020B0603020202020204" pitchFamily="34" charset="0"/>
              </a:rPr>
              <a:t>      active;</a:t>
            </a:r>
            <a:r>
              <a:rPr lang="vi-VN" sz="1500" dirty="0">
                <a:solidFill>
                  <a:prstClr val="black"/>
                </a:solidFill>
                <a:latin typeface="Trebuchet MS" panose="020B0603020202020204" pitchFamily="34" charset="0"/>
              </a:rPr>
              <a:t> 9295 salariati</a:t>
            </a:r>
            <a:r>
              <a:rPr lang="ro-RO" sz="1500" dirty="0">
                <a:solidFill>
                  <a:prstClr val="black"/>
                </a:solidFill>
                <a:latin typeface="Trebuchet MS" panose="020B0603020202020204" pitchFamily="34" charset="0"/>
              </a:rPr>
              <a:t>;</a:t>
            </a:r>
            <a:r>
              <a:rPr lang="vi-VN" sz="1500" dirty="0">
                <a:solidFill>
                  <a:prstClr val="black"/>
                </a:solidFill>
                <a:latin typeface="Trebuchet MS" panose="020B0603020202020204" pitchFamily="34" charset="0"/>
              </a:rPr>
              <a:t> cifră de afaceri </a:t>
            </a:r>
            <a:r>
              <a:rPr lang="ro-RO" sz="1500" dirty="0">
                <a:solidFill>
                  <a:prstClr val="black"/>
                </a:solidFill>
                <a:latin typeface="Trebuchet MS" panose="020B0603020202020204" pitchFamily="34" charset="0"/>
              </a:rPr>
              <a:t>-</a:t>
            </a:r>
            <a:r>
              <a:rPr lang="vi-VN" sz="1500" dirty="0">
                <a:solidFill>
                  <a:prstClr val="black"/>
                </a:solidFill>
                <a:latin typeface="Trebuchet MS" panose="020B0603020202020204" pitchFamily="34" charset="0"/>
              </a:rPr>
              <a:t> 3.735 milioane lei</a:t>
            </a:r>
            <a:r>
              <a:rPr lang="ro-RO" sz="1500" dirty="0">
                <a:solidFill>
                  <a:prstClr val="black"/>
                </a:solidFill>
                <a:latin typeface="Trebuchet MS" panose="020B0603020202020204" pitchFamily="34" charset="0"/>
              </a:rPr>
              <a:t>;</a:t>
            </a:r>
            <a:r>
              <a:rPr lang="vi-VN" sz="1500" dirty="0">
                <a:solidFill>
                  <a:prstClr val="black"/>
                </a:solidFill>
                <a:latin typeface="Trebuchet MS" panose="020B0603020202020204" pitchFamily="34" charset="0"/>
              </a:rPr>
              <a:t> productivitate</a:t>
            </a:r>
            <a:r>
              <a:rPr lang="ro-RO" sz="1500" dirty="0">
                <a:solidFill>
                  <a:prstClr val="black"/>
                </a:solidFill>
                <a:latin typeface="Trebuchet MS" panose="020B0603020202020204" pitchFamily="34" charset="0"/>
              </a:rPr>
              <a:t>a</a:t>
            </a:r>
            <a:r>
              <a:rPr lang="vi-VN" sz="1500" dirty="0">
                <a:solidFill>
                  <a:prstClr val="black"/>
                </a:solidFill>
                <a:latin typeface="Trebuchet MS" panose="020B0603020202020204" pitchFamily="34" charset="0"/>
              </a:rPr>
              <a:t> a muncii </a:t>
            </a:r>
            <a:r>
              <a:rPr lang="ro-RO" sz="1500" dirty="0">
                <a:solidFill>
                  <a:prstClr val="black"/>
                </a:solidFill>
                <a:latin typeface="Trebuchet MS" panose="020B0603020202020204" pitchFamily="34" charset="0"/>
              </a:rPr>
              <a:t> </a:t>
            </a:r>
            <a:r>
              <a:rPr lang="vi-VN" sz="1500" dirty="0">
                <a:solidFill>
                  <a:prstClr val="black"/>
                </a:solidFill>
                <a:latin typeface="Trebuchet MS" panose="020B0603020202020204" pitchFamily="34" charset="0"/>
              </a:rPr>
              <a:t> </a:t>
            </a:r>
            <a:endParaRPr lang="ro-RO" sz="1500" dirty="0">
              <a:solidFill>
                <a:prstClr val="black"/>
              </a:solidFill>
              <a:latin typeface="Trebuchet MS" panose="020B0603020202020204" pitchFamily="34" charset="0"/>
            </a:endParaRPr>
          </a:p>
          <a:p>
            <a:pPr marL="0" indent="0">
              <a:buNone/>
            </a:pPr>
            <a:r>
              <a:rPr lang="ro-RO" sz="1500" dirty="0">
                <a:solidFill>
                  <a:prstClr val="black"/>
                </a:solidFill>
                <a:latin typeface="Trebuchet MS" panose="020B0603020202020204" pitchFamily="34" charset="0"/>
              </a:rPr>
              <a:t>      </a:t>
            </a:r>
            <a:r>
              <a:rPr lang="vi-VN" sz="1500" dirty="0">
                <a:solidFill>
                  <a:prstClr val="black"/>
                </a:solidFill>
                <a:latin typeface="Trebuchet MS" panose="020B0603020202020204" pitchFamily="34" charset="0"/>
              </a:rPr>
              <a:t>circa 402 mii lei/salariat</a:t>
            </a:r>
            <a:r>
              <a:rPr lang="ro-RO" sz="1500" dirty="0">
                <a:solidFill>
                  <a:prstClr val="black"/>
                </a:solidFill>
                <a:latin typeface="Trebuchet MS" panose="020B0603020202020204" pitchFamily="34" charset="0"/>
              </a:rPr>
              <a:t>;</a:t>
            </a:r>
            <a:r>
              <a:rPr lang="vi-VN" sz="1500" dirty="0">
                <a:solidFill>
                  <a:prstClr val="black"/>
                </a:solidFill>
                <a:latin typeface="Trebuchet MS" panose="020B0603020202020204" pitchFamily="34" charset="0"/>
              </a:rPr>
              <a:t> rata rentabilității financiare 12,84</a:t>
            </a:r>
            <a:r>
              <a:rPr lang="ro-RO" sz="1600" dirty="0">
                <a:solidFill>
                  <a:prstClr val="black"/>
                </a:solidFill>
                <a:latin typeface="Trebuchet MS" panose="020B0603020202020204" pitchFamily="34" charset="0"/>
              </a:rPr>
              <a:t>.</a:t>
            </a:r>
          </a:p>
          <a:p>
            <a:pPr marL="0" lvl="1" indent="0">
              <a:buNone/>
            </a:pPr>
            <a:endParaRPr lang="ro-RO" sz="1600" dirty="0">
              <a:latin typeface="Trebuchet MS" panose="020B0603020202020204" pitchFamily="34" charset="0"/>
            </a:endParaRPr>
          </a:p>
        </p:txBody>
      </p:sp>
    </p:spTree>
    <p:extLst>
      <p:ext uri="{BB962C8B-B14F-4D97-AF65-F5344CB8AC3E}">
        <p14:creationId xmlns:p14="http://schemas.microsoft.com/office/powerpoint/2010/main" val="3453496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685800" y="720000"/>
            <a:ext cx="777132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o-RO" sz="2800" strike="noStrike">
                <a:solidFill>
                  <a:srgbClr val="000000"/>
                </a:solidFill>
                <a:latin typeface="Calibri"/>
                <a:ea typeface="DejaVu Sans"/>
              </a:rPr>
              <a:t>ENERGIE și MEDIU</a:t>
            </a:r>
            <a:endParaRPr/>
          </a:p>
        </p:txBody>
      </p:sp>
      <p:sp>
        <p:nvSpPr>
          <p:cNvPr id="79" name="CustomShape 2"/>
          <p:cNvSpPr/>
          <p:nvPr/>
        </p:nvSpPr>
        <p:spPr>
          <a:xfrm>
            <a:off x="288000" y="1224000"/>
            <a:ext cx="8711280" cy="695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lvl="1" algn="just">
              <a:lnSpc>
                <a:spcPct val="100000"/>
              </a:lnSpc>
              <a:buSzPct val="45000"/>
              <a:buFont typeface="StarSymbol"/>
              <a:buChar char=""/>
            </a:pPr>
            <a:r>
              <a:rPr lang="ro-RO" sz="1600" b="1" strike="noStrike" dirty="0">
                <a:solidFill>
                  <a:srgbClr val="000000"/>
                </a:solidFill>
                <a:latin typeface="Trebuchet MS"/>
                <a:ea typeface="Microsoft YaHei"/>
              </a:rPr>
              <a:t>Eficiența energetică – </a:t>
            </a:r>
            <a:r>
              <a:rPr lang="ro-RO" sz="1600" strike="noStrike" dirty="0">
                <a:solidFill>
                  <a:srgbClr val="000000"/>
                </a:solidFill>
                <a:latin typeface="Trebuchet MS"/>
                <a:ea typeface="Microsoft YaHei"/>
              </a:rPr>
              <a:t>importantă prin efectele asupra</a:t>
            </a:r>
            <a:r>
              <a:rPr lang="ro-RO" sz="1600" i="1" strike="noStrike" dirty="0">
                <a:solidFill>
                  <a:srgbClr val="000000"/>
                </a:solidFill>
                <a:latin typeface="Trebuchet MS"/>
                <a:ea typeface="Microsoft YaHei"/>
              </a:rPr>
              <a:t> </a:t>
            </a:r>
            <a:r>
              <a:rPr lang="ro-RO" sz="1600" strike="noStrike" dirty="0">
                <a:solidFill>
                  <a:srgbClr val="000000"/>
                </a:solidFill>
                <a:latin typeface="Trebuchet MS"/>
                <a:ea typeface="Microsoft YaHei"/>
              </a:rPr>
              <a:t>competitivității economice și de limitare a impactului de mediu. </a:t>
            </a:r>
            <a:endParaRPr dirty="0"/>
          </a:p>
          <a:p>
            <a:pPr lvl="1" algn="just">
              <a:lnSpc>
                <a:spcPct val="100000"/>
              </a:lnSpc>
              <a:buSzPct val="45000"/>
              <a:buFont typeface="StarSymbol"/>
              <a:buChar char=""/>
            </a:pPr>
            <a:r>
              <a:rPr lang="ro-RO" sz="1600" strike="noStrike" dirty="0">
                <a:solidFill>
                  <a:srgbClr val="000000"/>
                </a:solidFill>
                <a:latin typeface="Trebuchet MS"/>
                <a:ea typeface="Microsoft YaHei"/>
              </a:rPr>
              <a:t>- eficiența energetică a industriei raportată la valoarea adăugată brută a crescut</a:t>
            </a:r>
            <a:r>
              <a:rPr lang="ro-RO" sz="1600" b="1" strike="noStrike" dirty="0">
                <a:solidFill>
                  <a:srgbClr val="000000"/>
                </a:solidFill>
                <a:latin typeface="Trebuchet MS"/>
                <a:ea typeface="Microsoft YaHei"/>
              </a:rPr>
              <a:t>, în 2015, cu 23% față de anul 2000</a:t>
            </a:r>
            <a:r>
              <a:rPr lang="ro-RO" sz="1600" strike="noStrike" dirty="0">
                <a:solidFill>
                  <a:srgbClr val="000000"/>
                </a:solidFill>
                <a:latin typeface="Trebuchet MS"/>
                <a:ea typeface="Microsoft YaHei"/>
              </a:rPr>
              <a:t>. </a:t>
            </a:r>
            <a:r>
              <a:rPr lang="ro-RO" sz="1600" b="1" strike="noStrike" dirty="0">
                <a:solidFill>
                  <a:srgbClr val="000000"/>
                </a:solidFill>
                <a:latin typeface="Trebuchet MS"/>
                <a:ea typeface="Microsoft YaHei"/>
              </a:rPr>
              <a:t>Intensitatea energetică </a:t>
            </a:r>
            <a:r>
              <a:rPr lang="ro-RO" sz="1600" strike="noStrike" dirty="0">
                <a:solidFill>
                  <a:srgbClr val="000000"/>
                </a:solidFill>
                <a:latin typeface="Trebuchet MS"/>
                <a:ea typeface="Microsoft YaHei"/>
              </a:rPr>
              <a:t>a economiei României în</a:t>
            </a:r>
            <a:r>
              <a:rPr lang="ro-RO" sz="1600" b="1" strike="noStrike" dirty="0">
                <a:solidFill>
                  <a:srgbClr val="000000"/>
                </a:solidFill>
                <a:latin typeface="Trebuchet MS"/>
                <a:ea typeface="Microsoft YaHei"/>
              </a:rPr>
              <a:t> 2014 </a:t>
            </a:r>
            <a:r>
              <a:rPr lang="ro-RO" sz="1600" strike="noStrike" dirty="0">
                <a:solidFill>
                  <a:srgbClr val="000000"/>
                </a:solidFill>
                <a:latin typeface="Trebuchet MS"/>
                <a:ea typeface="Microsoft YaHei"/>
              </a:rPr>
              <a:t>era de</a:t>
            </a:r>
            <a:r>
              <a:rPr lang="ro-RO" sz="1600" b="1" strike="noStrike" dirty="0">
                <a:solidFill>
                  <a:srgbClr val="000000"/>
                </a:solidFill>
                <a:latin typeface="Trebuchet MS"/>
                <a:ea typeface="Microsoft YaHei"/>
              </a:rPr>
              <a:t> 95% din media UE.</a:t>
            </a:r>
            <a:r>
              <a:rPr lang="ro-RO" sz="1600" strike="noStrike" dirty="0">
                <a:solidFill>
                  <a:srgbClr val="000000"/>
                </a:solidFill>
                <a:latin typeface="Trebuchet MS"/>
                <a:ea typeface="Microsoft YaHei"/>
              </a:rPr>
              <a:t> În perioada </a:t>
            </a:r>
            <a:r>
              <a:rPr lang="ro-RO" sz="1600" b="1" strike="noStrike" dirty="0">
                <a:solidFill>
                  <a:srgbClr val="000000"/>
                </a:solidFill>
                <a:latin typeface="Trebuchet MS"/>
                <a:ea typeface="Microsoft YaHei"/>
              </a:rPr>
              <a:t>2007-2014</a:t>
            </a:r>
            <a:r>
              <a:rPr lang="ro-RO" sz="1600" strike="noStrike" dirty="0">
                <a:solidFill>
                  <a:srgbClr val="000000"/>
                </a:solidFill>
                <a:latin typeface="Trebuchet MS"/>
                <a:ea typeface="Microsoft YaHei"/>
              </a:rPr>
              <a:t>, </a:t>
            </a:r>
            <a:r>
              <a:rPr lang="ro-RO" sz="1600" b="1" strike="noStrike" dirty="0">
                <a:solidFill>
                  <a:srgbClr val="000000"/>
                </a:solidFill>
                <a:latin typeface="Trebuchet MS"/>
                <a:ea typeface="Microsoft YaHei"/>
              </a:rPr>
              <a:t>scăderea intensității energetice raportat la PIB a fost de 27%</a:t>
            </a:r>
            <a:r>
              <a:rPr lang="ro-RO" sz="1600" strike="noStrike" dirty="0">
                <a:solidFill>
                  <a:srgbClr val="000000"/>
                </a:solidFill>
                <a:latin typeface="Trebuchet MS"/>
                <a:ea typeface="Microsoft YaHei"/>
              </a:rPr>
              <a:t>.</a:t>
            </a:r>
            <a:endParaRPr dirty="0"/>
          </a:p>
          <a:p>
            <a:pPr lvl="1" algn="just">
              <a:lnSpc>
                <a:spcPct val="100000"/>
              </a:lnSpc>
              <a:buSzPct val="45000"/>
              <a:buFont typeface="StarSymbol"/>
              <a:buChar char=""/>
            </a:pPr>
            <a:r>
              <a:rPr lang="ro-RO" sz="1600" strike="noStrike" dirty="0">
                <a:solidFill>
                  <a:srgbClr val="000000"/>
                </a:solidFill>
                <a:latin typeface="Trebuchet MS"/>
                <a:ea typeface="Microsoft YaHei"/>
              </a:rPr>
              <a:t>- creșterea eficienței energetice prin investiții în tehnologie</a:t>
            </a:r>
            <a:r>
              <a:rPr lang="ro-RO" sz="1600" b="1" strike="noStrike" dirty="0">
                <a:solidFill>
                  <a:srgbClr val="000000"/>
                </a:solidFill>
                <a:latin typeface="Trebuchet MS"/>
                <a:ea typeface="Microsoft YaHei"/>
              </a:rPr>
              <a:t> - </a:t>
            </a:r>
            <a:r>
              <a:rPr lang="ro-RO" sz="1600" strike="noStrike" dirty="0">
                <a:solidFill>
                  <a:srgbClr val="000000"/>
                </a:solidFill>
                <a:latin typeface="Trebuchet MS"/>
                <a:ea typeface="Microsoft YaHei"/>
              </a:rPr>
              <a:t>ex. scutirea parțială a sectoarelor cu intensitate ridicată a consumului de energie de la plata certificatelor verzi, în schimbul investiției în măsuri de eficiență energetică (46 societăți beneficiare în anul 2016).</a:t>
            </a:r>
            <a:endParaRPr dirty="0"/>
          </a:p>
          <a:p>
            <a:pPr lvl="1" algn="just">
              <a:lnSpc>
                <a:spcPct val="100000"/>
              </a:lnSpc>
              <a:buSzPct val="45000"/>
              <a:buFont typeface="StarSymbol"/>
              <a:buChar char=""/>
            </a:pPr>
            <a:r>
              <a:rPr lang="ro-RO" sz="1600" strike="noStrike" dirty="0">
                <a:solidFill>
                  <a:srgbClr val="000000"/>
                </a:solidFill>
                <a:latin typeface="Trebuchet MS"/>
                <a:ea typeface="Microsoft YaHei"/>
              </a:rPr>
              <a:t>România și-a îndeplinit angajamentul european pentru 2020 de a crește </a:t>
            </a:r>
            <a:r>
              <a:rPr lang="ro-RO" sz="1600" b="1" strike="noStrike" dirty="0">
                <a:solidFill>
                  <a:srgbClr val="000000"/>
                </a:solidFill>
                <a:latin typeface="Trebuchet MS"/>
                <a:ea typeface="Microsoft YaHei"/>
              </a:rPr>
              <a:t>ponderea de SRE</a:t>
            </a:r>
            <a:r>
              <a:rPr lang="ro-RO" sz="1600" strike="noStrike" dirty="0">
                <a:solidFill>
                  <a:srgbClr val="000000"/>
                </a:solidFill>
                <a:latin typeface="Trebuchet MS"/>
                <a:ea typeface="Microsoft YaHei"/>
              </a:rPr>
              <a:t> la </a:t>
            </a:r>
            <a:r>
              <a:rPr lang="ro-RO" sz="1600" b="1" strike="noStrike" dirty="0">
                <a:solidFill>
                  <a:srgbClr val="000000"/>
                </a:solidFill>
                <a:latin typeface="Trebuchet MS"/>
                <a:ea typeface="Microsoft YaHei"/>
              </a:rPr>
              <a:t>24% din consumul brut de energie finală</a:t>
            </a:r>
            <a:r>
              <a:rPr lang="ro-RO" sz="1600" strike="noStrike" dirty="0">
                <a:solidFill>
                  <a:srgbClr val="000000"/>
                </a:solidFill>
                <a:latin typeface="Trebuchet MS"/>
                <a:ea typeface="Microsoft YaHei"/>
              </a:rPr>
              <a:t>, atingând pentru acest indicator nivelul de </a:t>
            </a:r>
            <a:r>
              <a:rPr lang="ro-RO" sz="1600" b="1" strike="noStrike" dirty="0">
                <a:solidFill>
                  <a:srgbClr val="000000"/>
                </a:solidFill>
                <a:latin typeface="Trebuchet MS"/>
                <a:ea typeface="Microsoft YaHei"/>
              </a:rPr>
              <a:t>26,3% în 2015</a:t>
            </a:r>
            <a:r>
              <a:rPr lang="ro-RO" sz="1600" strike="noStrike" dirty="0">
                <a:solidFill>
                  <a:srgbClr val="000000"/>
                </a:solidFill>
                <a:latin typeface="Trebuchet MS"/>
                <a:ea typeface="Microsoft YaHei"/>
              </a:rPr>
              <a:t> ca rezultatul unei creșteri rapide a producției, în special în microhidrocentrale, centrale electrice eoliene și fotovoltaice, ca efect al subvenției prin </a:t>
            </a:r>
            <a:r>
              <a:rPr lang="ro-RO" sz="1600" b="1" strike="noStrike" dirty="0">
                <a:solidFill>
                  <a:srgbClr val="000000"/>
                </a:solidFill>
                <a:latin typeface="Trebuchet MS"/>
                <a:ea typeface="Microsoft YaHei"/>
              </a:rPr>
              <a:t>schema certificatelor verzi</a:t>
            </a:r>
            <a:r>
              <a:rPr lang="ro-RO" sz="1600" strike="noStrike" dirty="0">
                <a:solidFill>
                  <a:srgbClr val="000000"/>
                </a:solidFill>
                <a:latin typeface="Trebuchet MS"/>
                <a:ea typeface="Microsoft YaHei"/>
              </a:rPr>
              <a:t>.</a:t>
            </a:r>
            <a:endParaRPr dirty="0"/>
          </a:p>
          <a:p>
            <a:pPr lvl="1" algn="just">
              <a:lnSpc>
                <a:spcPct val="100000"/>
              </a:lnSpc>
              <a:buSzPct val="45000"/>
              <a:buFont typeface="StarSymbol"/>
              <a:buChar char=""/>
            </a:pPr>
            <a:r>
              <a:rPr lang="ro-RO" sz="1600" b="1" strike="noStrike" dirty="0">
                <a:solidFill>
                  <a:srgbClr val="000000"/>
                </a:solidFill>
                <a:latin typeface="Trebuchet MS"/>
                <a:ea typeface="Microsoft YaHei"/>
              </a:rPr>
              <a:t>România a redus în 2015 emisiile de GES cu 54% față de 1990</a:t>
            </a:r>
            <a:r>
              <a:rPr lang="ro-RO" sz="1600" strike="noStrike" dirty="0">
                <a:solidFill>
                  <a:srgbClr val="000000"/>
                </a:solidFill>
                <a:latin typeface="Trebuchet MS"/>
                <a:ea typeface="Microsoft YaHei"/>
              </a:rPr>
              <a:t>, mult peste nivelul mediu de</a:t>
            </a:r>
            <a:r>
              <a:rPr lang="ro-RO" sz="1600" b="1" strike="noStrike" dirty="0">
                <a:solidFill>
                  <a:srgbClr val="000000"/>
                </a:solidFill>
                <a:latin typeface="Trebuchet MS"/>
                <a:ea typeface="Microsoft YaHei"/>
              </a:rPr>
              <a:t> 20%</a:t>
            </a:r>
            <a:r>
              <a:rPr lang="ro-RO" sz="1600" strike="noStrike" dirty="0">
                <a:solidFill>
                  <a:srgbClr val="000000"/>
                </a:solidFill>
                <a:latin typeface="Trebuchet MS"/>
                <a:ea typeface="Microsoft YaHei"/>
              </a:rPr>
              <a:t> stabilit ca țintă UE28 pentru 2020 și de</a:t>
            </a:r>
            <a:r>
              <a:rPr lang="ro-RO" sz="1600" b="1" strike="noStrike" dirty="0">
                <a:solidFill>
                  <a:srgbClr val="000000"/>
                </a:solidFill>
                <a:latin typeface="Trebuchet MS"/>
                <a:ea typeface="Microsoft YaHei"/>
              </a:rPr>
              <a:t> 40% </a:t>
            </a:r>
            <a:r>
              <a:rPr lang="ro-RO" sz="1600" strike="noStrike" dirty="0">
                <a:solidFill>
                  <a:srgbClr val="000000"/>
                </a:solidFill>
                <a:latin typeface="Trebuchet MS"/>
                <a:ea typeface="Microsoft YaHei"/>
              </a:rPr>
              <a:t>pentru 2030, în special ca rezultat al procesului de transformare a sectorului industrial.</a:t>
            </a:r>
            <a:endParaRPr dirty="0"/>
          </a:p>
          <a:p>
            <a:pPr algn="just">
              <a:lnSpc>
                <a:spcPct val="100000"/>
              </a:lnSpc>
            </a:pPr>
            <a:endParaRPr dirty="0"/>
          </a:p>
          <a:p>
            <a:pPr algn="just">
              <a:lnSpc>
                <a:spcPct val="100000"/>
              </a:lnSpc>
            </a:pPr>
            <a:endParaRPr dirty="0"/>
          </a:p>
        </p:txBody>
      </p:sp>
    </p:spTree>
    <p:extLst>
      <p:ext uri="{BB962C8B-B14F-4D97-AF65-F5344CB8AC3E}">
        <p14:creationId xmlns:p14="http://schemas.microsoft.com/office/powerpoint/2010/main" val="292219182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bwMode="auto">
          <a:xfrm>
            <a:off x="457200" y="8382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b="1"/>
              <a:t>BIOECONOMI</a:t>
            </a:r>
            <a:r>
              <a:rPr lang="ro-RO" altLang="en-US" sz="2000" b="1"/>
              <a:t>A</a:t>
            </a:r>
            <a:r>
              <a:rPr lang="en-US" altLang="en-US" sz="2000" b="1"/>
              <a:t> (AGRICULTURĂ, SILVICULTURĂ, PESCUIT ȘI ACVACULTURĂ),</a:t>
            </a:r>
            <a:r>
              <a:rPr lang="ro-RO" altLang="en-US" sz="2000" b="1"/>
              <a:t> </a:t>
            </a:r>
            <a:r>
              <a:rPr lang="en-US" altLang="en-US" sz="2000" b="1"/>
              <a:t>BIOFARMACEUTICĂ ŞI BIOTEHNOLOGII</a:t>
            </a:r>
            <a:r>
              <a:rPr lang="en-US" altLang="en-US" sz="2000" b="1">
                <a:latin typeface="Trebuchet MS" panose="020B0603020202020204" pitchFamily="34" charset="0"/>
              </a:rPr>
              <a:t>)</a:t>
            </a:r>
          </a:p>
        </p:txBody>
      </p:sp>
      <p:sp>
        <p:nvSpPr>
          <p:cNvPr id="2051" name="Content Placeholder 2"/>
          <p:cNvSpPr>
            <a:spLocks noGrp="1"/>
          </p:cNvSpPr>
          <p:nvPr>
            <p:ph idx="4294967295"/>
          </p:nvPr>
        </p:nvSpPr>
        <p:spPr bwMode="auto">
          <a:xfrm>
            <a:off x="0" y="1600200"/>
            <a:ext cx="9144000"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just">
              <a:buFont typeface="Arial" panose="020B0604020202020204" pitchFamily="34" charset="0"/>
              <a:buNone/>
            </a:pPr>
            <a:r>
              <a:rPr lang="ro-RO" altLang="en-US" sz="1800" dirty="0">
                <a:latin typeface="Trebuchet MS" panose="020B0603020202020204" pitchFamily="34" charset="0"/>
              </a:rPr>
              <a:t>Utilizeaza resurse biologice regenerabile (mare/uscat- culturi, paduri, pesti, animale, microorganisme) pt a produce alimente, materiale, energie in mod durabil, sustenabil</a:t>
            </a:r>
            <a:endParaRPr lang="ro-RO" altLang="en-US" sz="1800" b="1" dirty="0">
              <a:latin typeface="Trebuchet MS" panose="020B0603020202020204" pitchFamily="34" charset="0"/>
            </a:endParaRPr>
          </a:p>
          <a:p>
            <a:pPr marL="0" indent="0" algn="just">
              <a:buFont typeface="Arial" panose="020B0604020202020204" pitchFamily="34" charset="0"/>
              <a:buNone/>
            </a:pPr>
            <a:r>
              <a:rPr lang="en-US" altLang="en-US" sz="1800" b="1" dirty="0">
                <a:latin typeface="Trebuchet MS" panose="020B0603020202020204" pitchFamily="34" charset="0"/>
              </a:rPr>
              <a:t>Context </a:t>
            </a:r>
            <a:r>
              <a:rPr lang="en-US" altLang="en-US" sz="1800" b="1" dirty="0" err="1">
                <a:latin typeface="Trebuchet MS" panose="020B0603020202020204" pitchFamily="34" charset="0"/>
              </a:rPr>
              <a:t>european</a:t>
            </a:r>
            <a:r>
              <a:rPr lang="en-US" altLang="en-US" sz="1800" dirty="0">
                <a:latin typeface="Trebuchet MS" panose="020B0603020202020204" pitchFamily="34" charset="0"/>
              </a:rPr>
              <a:t>:</a:t>
            </a:r>
            <a:r>
              <a:rPr lang="ro-RO" altLang="en-US" sz="1800" dirty="0">
                <a:latin typeface="Trebuchet MS" panose="020B0603020202020204" pitchFamily="34" charset="0"/>
              </a:rPr>
              <a:t> Strategia “A Bioeconomy for Europe” (mai mult din mai putin, inclusiv din deseuri, economie circulara, societate post-petrol); Strategii ale SM (Germania, Olanda, Finlanda, Suedia, UK); “Bioeconomy Observatory”</a:t>
            </a:r>
          </a:p>
          <a:p>
            <a:pPr marL="0" indent="0" algn="just">
              <a:buFont typeface="Arial" panose="020B0604020202020204" pitchFamily="34" charset="0"/>
              <a:buNone/>
            </a:pPr>
            <a:r>
              <a:rPr lang="en-US" altLang="en-US" sz="1800" b="1" dirty="0">
                <a:latin typeface="Trebuchet MS" panose="020B0603020202020204" pitchFamily="34" charset="0"/>
              </a:rPr>
              <a:t>Context national </a:t>
            </a:r>
            <a:r>
              <a:rPr lang="en-US" altLang="en-US" sz="1800" b="1" dirty="0" err="1">
                <a:latin typeface="Trebuchet MS" panose="020B0603020202020204" pitchFamily="34" charset="0"/>
              </a:rPr>
              <a:t>si</a:t>
            </a:r>
            <a:r>
              <a:rPr lang="en-US" altLang="en-US" sz="1800" b="1" dirty="0">
                <a:latin typeface="Trebuchet MS" panose="020B0603020202020204" pitchFamily="34" charset="0"/>
              </a:rPr>
              <a:t> regional:</a:t>
            </a:r>
            <a:r>
              <a:rPr lang="ro-RO" altLang="en-US" sz="1800" dirty="0">
                <a:latin typeface="Trebuchet MS" panose="020B0603020202020204" pitchFamily="34" charset="0"/>
              </a:rPr>
              <a:t> SNC </a:t>
            </a:r>
            <a:r>
              <a:rPr lang="en-US" altLang="en-US" sz="1800" dirty="0">
                <a:latin typeface="Trebuchet MS" panose="020B0603020202020204" pitchFamily="34" charset="0"/>
              </a:rPr>
              <a:t>2015-2020;</a:t>
            </a:r>
            <a:r>
              <a:rPr lang="ro-RO" altLang="en-US" sz="1800" dirty="0">
                <a:latin typeface="Trebuchet MS" panose="020B0603020202020204" pitchFamily="34" charset="0"/>
              </a:rPr>
              <a:t> SN</a:t>
            </a:r>
            <a:r>
              <a:rPr lang="en-US" altLang="en-US" sz="1800" dirty="0">
                <a:latin typeface="Trebuchet MS" panose="020B0603020202020204" pitchFamily="34" charset="0"/>
              </a:rPr>
              <a:t>CDI 2014-2020</a:t>
            </a:r>
            <a:r>
              <a:rPr lang="ro-RO" altLang="en-US" sz="1800" dirty="0">
                <a:latin typeface="Trebuchet MS" panose="020B0603020202020204" pitchFamily="34" charset="0"/>
              </a:rPr>
              <a:t>     domeniu de SS</a:t>
            </a:r>
            <a:r>
              <a:rPr lang="en-US" altLang="en-US" sz="1800" dirty="0">
                <a:latin typeface="Trebuchet MS" panose="020B0603020202020204" pitchFamily="34" charset="0"/>
              </a:rPr>
              <a:t>; </a:t>
            </a:r>
            <a:r>
              <a:rPr lang="ro-RO" altLang="en-US" sz="1800" dirty="0">
                <a:latin typeface="Trebuchet MS" panose="020B0603020202020204" pitchFamily="34" charset="0"/>
              </a:rPr>
              <a:t>POC Axa 1     defineste subdomenii; 22 clustere in domeniu si in domenii conexe</a:t>
            </a:r>
            <a:endParaRPr lang="en-US" altLang="en-US" sz="1800" dirty="0">
              <a:latin typeface="Trebuchet MS" panose="020B0603020202020204" pitchFamily="34" charset="0"/>
            </a:endParaRPr>
          </a:p>
          <a:p>
            <a:pPr marL="0" indent="0" algn="just">
              <a:buFont typeface="Arial" panose="020B0604020202020204" pitchFamily="34" charset="0"/>
              <a:buNone/>
            </a:pPr>
            <a:r>
              <a:rPr lang="en-US" altLang="en-US" sz="1800" b="1" dirty="0">
                <a:latin typeface="Trebuchet MS" panose="020B0603020202020204" pitchFamily="34" charset="0"/>
              </a:rPr>
              <a:t>SWOT</a:t>
            </a:r>
            <a:r>
              <a:rPr lang="ro-RO" altLang="en-US" sz="1800" b="1" dirty="0">
                <a:latin typeface="Trebuchet MS" panose="020B0603020202020204" pitchFamily="34" charset="0"/>
              </a:rPr>
              <a:t>-</a:t>
            </a:r>
            <a:r>
              <a:rPr lang="ro-RO" altLang="en-US" sz="1800" dirty="0">
                <a:latin typeface="Trebuchet MS" panose="020B0603020202020204" pitchFamily="34" charset="0"/>
              </a:rPr>
              <a:t>3 piloni: Alimente si alimentatie;Bioproduse;Bioenergie  inclusiv biocombustibili</a:t>
            </a:r>
            <a:endParaRPr lang="en-US" altLang="en-US" sz="1800" dirty="0">
              <a:latin typeface="Trebuchet MS" panose="020B0603020202020204" pitchFamily="34" charset="0"/>
            </a:endParaRPr>
          </a:p>
          <a:p>
            <a:pPr marL="0" indent="0" algn="just">
              <a:buFont typeface="Arial" panose="020B0604020202020204" pitchFamily="34" charset="0"/>
              <a:buNone/>
            </a:pPr>
            <a:r>
              <a:rPr lang="en-US" altLang="en-US" sz="1800" b="1" dirty="0" err="1">
                <a:latin typeface="Trebuchet MS" panose="020B0603020202020204" pitchFamily="34" charset="0"/>
              </a:rPr>
              <a:t>Puncte</a:t>
            </a:r>
            <a:r>
              <a:rPr lang="en-US" altLang="en-US" sz="1800" b="1" dirty="0">
                <a:latin typeface="Trebuchet MS" panose="020B0603020202020204" pitchFamily="34" charset="0"/>
              </a:rPr>
              <a:t> </a:t>
            </a:r>
            <a:r>
              <a:rPr lang="en-US" altLang="en-US" sz="1800" b="1" dirty="0" err="1">
                <a:latin typeface="Trebuchet MS" panose="020B0603020202020204" pitchFamily="34" charset="0"/>
              </a:rPr>
              <a:t>tari</a:t>
            </a:r>
            <a:r>
              <a:rPr lang="ro-RO" altLang="en-US" sz="1800" b="1" dirty="0">
                <a:latin typeface="Trebuchet MS" panose="020B0603020202020204" pitchFamily="34" charset="0"/>
              </a:rPr>
              <a:t>: </a:t>
            </a:r>
            <a:r>
              <a:rPr lang="ro-RO" altLang="en-US" sz="1800" dirty="0">
                <a:latin typeface="Trebuchet MS" panose="020B0603020202020204" pitchFamily="34" charset="0"/>
              </a:rPr>
              <a:t>Potential al SM ale Europei  Centrale (know-how) si de Est (materii prime); Pondere mare sectoare specifice in PIB; Bune practici in SM Europa Centrala</a:t>
            </a:r>
          </a:p>
          <a:p>
            <a:pPr marL="0" indent="0" algn="just">
              <a:buFont typeface="Arial" panose="020B0604020202020204" pitchFamily="34" charset="0"/>
              <a:buNone/>
            </a:pPr>
            <a:r>
              <a:rPr lang="en-US" altLang="en-US" sz="1800" b="1" dirty="0" err="1">
                <a:latin typeface="Trebuchet MS" panose="020B0603020202020204" pitchFamily="34" charset="0"/>
              </a:rPr>
              <a:t>Puncte</a:t>
            </a:r>
            <a:r>
              <a:rPr lang="en-US" altLang="en-US" sz="1800" b="1" dirty="0">
                <a:latin typeface="Trebuchet MS" panose="020B0603020202020204" pitchFamily="34" charset="0"/>
              </a:rPr>
              <a:t> </a:t>
            </a:r>
            <a:r>
              <a:rPr lang="en-US" altLang="en-US" sz="1800" b="1" dirty="0" err="1">
                <a:latin typeface="Trebuchet MS" panose="020B0603020202020204" pitchFamily="34" charset="0"/>
              </a:rPr>
              <a:t>slabe</a:t>
            </a:r>
            <a:r>
              <a:rPr lang="ro-RO" altLang="en-US" sz="1800" dirty="0">
                <a:latin typeface="Trebuchet MS" panose="020B0603020202020204" pitchFamily="34" charset="0"/>
              </a:rPr>
              <a:t>: Lipsa mapping, date statistice specifice/agregate, lanturi de valoare</a:t>
            </a:r>
            <a:endParaRPr lang="en-US" altLang="en-US" sz="1800" dirty="0">
              <a:latin typeface="Trebuchet MS" panose="020B0603020202020204" pitchFamily="34" charset="0"/>
            </a:endParaRPr>
          </a:p>
          <a:p>
            <a:pPr marL="0" indent="0" algn="just">
              <a:buFont typeface="Arial" panose="020B0604020202020204" pitchFamily="34" charset="0"/>
              <a:buNone/>
            </a:pPr>
            <a:r>
              <a:rPr lang="en-US" altLang="en-US" sz="1800" b="1" dirty="0" err="1">
                <a:latin typeface="Trebuchet MS" panose="020B0603020202020204" pitchFamily="34" charset="0"/>
              </a:rPr>
              <a:t>Oportunitati</a:t>
            </a:r>
            <a:r>
              <a:rPr lang="ro-RO" altLang="en-US" sz="1800" b="1" dirty="0">
                <a:latin typeface="Trebuchet MS" panose="020B0603020202020204" pitchFamily="34" charset="0"/>
              </a:rPr>
              <a:t>:</a:t>
            </a:r>
            <a:r>
              <a:rPr lang="en-US" altLang="en-US" sz="1800" b="1" dirty="0">
                <a:latin typeface="Trebuchet MS" panose="020B0603020202020204" pitchFamily="34" charset="0"/>
              </a:rPr>
              <a:t> </a:t>
            </a:r>
            <a:r>
              <a:rPr lang="ro-RO" altLang="en-US" sz="1800" dirty="0">
                <a:latin typeface="Trebuchet MS" panose="020B0603020202020204" pitchFamily="34" charset="0"/>
              </a:rPr>
              <a:t>Rezultate CD   ex. economia circulara, eficienta energetica; C</a:t>
            </a:r>
            <a:r>
              <a:rPr lang="en-US" altLang="en-US" sz="1800" dirty="0" err="1">
                <a:latin typeface="Trebuchet MS" panose="020B0603020202020204" pitchFamily="34" charset="0"/>
              </a:rPr>
              <a:t>lustere</a:t>
            </a:r>
            <a:endParaRPr lang="en-US" altLang="en-US" sz="1800" dirty="0">
              <a:latin typeface="Trebuchet MS" panose="020B0603020202020204" pitchFamily="34" charset="0"/>
            </a:endParaRPr>
          </a:p>
          <a:p>
            <a:pPr marL="0" indent="0" algn="just">
              <a:buFont typeface="Arial" panose="020B0604020202020204" pitchFamily="34" charset="0"/>
              <a:buNone/>
            </a:pPr>
            <a:r>
              <a:rPr lang="en-US" altLang="en-US" sz="1800" b="1" dirty="0" err="1">
                <a:latin typeface="Trebuchet MS" panose="020B0603020202020204" pitchFamily="34" charset="0"/>
              </a:rPr>
              <a:t>Amenintari</a:t>
            </a:r>
            <a:r>
              <a:rPr lang="en-US" altLang="en-US" sz="1800" b="1" dirty="0">
                <a:latin typeface="Trebuchet MS" panose="020B0603020202020204" pitchFamily="34" charset="0"/>
              </a:rPr>
              <a:t>/</a:t>
            </a:r>
            <a:r>
              <a:rPr lang="en-US" altLang="en-US" sz="1800" b="1" dirty="0" err="1">
                <a:latin typeface="Trebuchet MS" panose="020B0603020202020204" pitchFamily="34" charset="0"/>
              </a:rPr>
              <a:t>constrangeri</a:t>
            </a:r>
            <a:r>
              <a:rPr lang="ro-RO" altLang="en-US" sz="1800" b="1" dirty="0">
                <a:latin typeface="Trebuchet MS" panose="020B0603020202020204" pitchFamily="34" charset="0"/>
              </a:rPr>
              <a:t>: </a:t>
            </a:r>
            <a:r>
              <a:rPr lang="ro-RO" altLang="en-US" sz="1800" dirty="0">
                <a:latin typeface="Trebuchet MS" panose="020B0603020202020204" pitchFamily="34" charset="0"/>
              </a:rPr>
              <a:t>Investitii initiale mari; Securitate aprovizionare cu MP; Acceptare; Disputa bioeconomie vs sisteme clasice, disponibilitate terenuri etc</a:t>
            </a:r>
            <a:r>
              <a:rPr lang="ro-RO" altLang="en-US" sz="1800" u="sng" dirty="0">
                <a:latin typeface="Trebuchet MS" panose="020B0603020202020204" pitchFamily="34" charset="0"/>
              </a:rPr>
              <a:t>.</a:t>
            </a:r>
            <a:endParaRPr lang="en-US" altLang="en-US" sz="1800" b="1" u="sng" dirty="0">
              <a:latin typeface="Trebuchet MS" panose="020B0603020202020204" pitchFamily="34" charset="0"/>
            </a:endParaRPr>
          </a:p>
        </p:txBody>
      </p:sp>
      <p:sp>
        <p:nvSpPr>
          <p:cNvPr id="6" name="Right Arrow 5"/>
          <p:cNvSpPr/>
          <p:nvPr/>
        </p:nvSpPr>
        <p:spPr>
          <a:xfrm>
            <a:off x="6705600" y="3200400"/>
            <a:ext cx="1524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a:off x="2895600" y="5105400"/>
            <a:ext cx="1524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ight Arrow 8"/>
          <p:cNvSpPr/>
          <p:nvPr/>
        </p:nvSpPr>
        <p:spPr>
          <a:xfrm>
            <a:off x="762000" y="3505200"/>
            <a:ext cx="1524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4214348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438400"/>
            <a:ext cx="8305800" cy="904543"/>
          </a:xfrm>
          <a:prstGeom prst="rect">
            <a:avLst/>
          </a:prstGeom>
        </p:spPr>
        <p:txBody>
          <a:bodyPr wrap="square">
            <a:spAutoFit/>
          </a:bodyPr>
          <a:lstStyle/>
          <a:p>
            <a:pPr algn="ctr">
              <a:lnSpc>
                <a:spcPct val="150000"/>
              </a:lnSpc>
              <a:spcAft>
                <a:spcPts val="0"/>
              </a:spcAft>
            </a:pPr>
            <a:r>
              <a:rPr lang="en-US" sz="4000" b="1" dirty="0">
                <a:latin typeface="Trebuchet MS" panose="020B0603020202020204" pitchFamily="34" charset="0"/>
                <a:ea typeface="Times New Roman" panose="02020603050405020304" pitchFamily="18" charset="0"/>
              </a:rPr>
              <a:t>V</a:t>
            </a:r>
            <a:r>
              <a:rPr lang="ro-RO" sz="4000" b="1" dirty="0">
                <a:latin typeface="Trebuchet MS" panose="020B0603020202020204" pitchFamily="34" charset="0"/>
                <a:ea typeface="Times New Roman" panose="02020603050405020304" pitchFamily="18" charset="0"/>
              </a:rPr>
              <a:t>ă mulțumim!</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207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4572000"/>
            <a:ext cx="7924800" cy="1508105"/>
          </a:xfrm>
          <a:prstGeom prst="rect">
            <a:avLst/>
          </a:prstGeom>
          <a:noFill/>
        </p:spPr>
        <p:txBody>
          <a:bodyPr wrap="square" rtlCol="0">
            <a:spAutoFit/>
          </a:bodyPr>
          <a:lstStyle/>
          <a:p>
            <a:pPr marL="285750" indent="-285750">
              <a:buFont typeface="Arial" panose="020B0604020202020204" pitchFamily="34" charset="0"/>
              <a:buChar char="•"/>
            </a:pPr>
            <a:r>
              <a:rPr lang="ro-RO" b="1" dirty="0">
                <a:solidFill>
                  <a:srgbClr val="0070C0"/>
                </a:solidFill>
                <a:latin typeface="Trebuchet MS" panose="020B0603020202020204" pitchFamily="34" charset="0"/>
              </a:rPr>
              <a:t>I</a:t>
            </a:r>
            <a:r>
              <a:rPr lang="it-IT" b="1" dirty="0">
                <a:solidFill>
                  <a:srgbClr val="0070C0"/>
                </a:solidFill>
                <a:latin typeface="Trebuchet MS" panose="020B0603020202020204" pitchFamily="34" charset="0"/>
              </a:rPr>
              <a:t>ndicele brut al produc</a:t>
            </a:r>
            <a:r>
              <a:rPr lang="ro-RO" b="1" dirty="0">
                <a:solidFill>
                  <a:srgbClr val="0070C0"/>
                </a:solidFill>
                <a:latin typeface="Trebuchet MS" panose="020B0603020202020204" pitchFamily="34" charset="0"/>
              </a:rPr>
              <a:t>ției industriale a crescut cu 1,4%; </a:t>
            </a:r>
          </a:p>
          <a:p>
            <a:pPr marL="285750" indent="-285750">
              <a:buFont typeface="Arial" panose="020B0604020202020204" pitchFamily="34" charset="0"/>
              <a:buChar char="•"/>
            </a:pPr>
            <a:r>
              <a:rPr lang="ro-RO" b="1" dirty="0">
                <a:solidFill>
                  <a:srgbClr val="C0504D"/>
                </a:solidFill>
              </a:rPr>
              <a:t>I</a:t>
            </a:r>
            <a:r>
              <a:rPr lang="vi-VN" b="1" dirty="0">
                <a:solidFill>
                  <a:srgbClr val="C0504D"/>
                </a:solidFill>
              </a:rPr>
              <a:t>ndustria prelucr</a:t>
            </a:r>
            <a:r>
              <a:rPr lang="ro-RO" b="1" dirty="0">
                <a:solidFill>
                  <a:srgbClr val="C0504D"/>
                </a:solidFill>
                <a:latin typeface="Trebuchet MS" panose="020B0603020202020204" pitchFamily="34" charset="0"/>
              </a:rPr>
              <a:t>ătoare a crescut cu  2,3%</a:t>
            </a:r>
            <a:endParaRPr lang="vi-VN" b="1" dirty="0">
              <a:solidFill>
                <a:srgbClr val="C0504D"/>
              </a:solidFill>
            </a:endParaRPr>
          </a:p>
          <a:p>
            <a:endParaRPr lang="ro-RO" sz="800" dirty="0">
              <a:solidFill>
                <a:prstClr val="black"/>
              </a:solidFill>
              <a:latin typeface="Trebuchet MS" panose="020B0603020202020204" pitchFamily="34" charset="0"/>
            </a:endParaRPr>
          </a:p>
          <a:p>
            <a:r>
              <a:rPr lang="ro-RO" sz="800" dirty="0">
                <a:solidFill>
                  <a:prstClr val="black"/>
                </a:solidFill>
                <a:latin typeface="Trebuchet MS" panose="020B0603020202020204" pitchFamily="34" charset="0"/>
              </a:rPr>
              <a:t>          Ramurile industriei prelucrătoare care au determinat creșterea indicelui brut:</a:t>
            </a:r>
          </a:p>
          <a:p>
            <a:r>
              <a:rPr lang="ro-RO" sz="800" dirty="0">
                <a:solidFill>
                  <a:prstClr val="black"/>
                </a:solidFill>
                <a:latin typeface="Trebuchet MS" panose="020B0603020202020204" pitchFamily="34" charset="0"/>
              </a:rPr>
              <a:t>          </a:t>
            </a:r>
            <a:r>
              <a:rPr lang="it-IT" sz="800" dirty="0">
                <a:solidFill>
                  <a:prstClr val="black"/>
                </a:solidFill>
                <a:latin typeface="Trebuchet MS" panose="020B0603020202020204" pitchFamily="34" charset="0"/>
              </a:rPr>
              <a:t>fabricarea echipamentelor electrice (+14,8%)</a:t>
            </a:r>
            <a:r>
              <a:rPr lang="ro-RO" sz="800" dirty="0">
                <a:solidFill>
                  <a:prstClr val="black"/>
                </a:solidFill>
                <a:latin typeface="Trebuchet MS" panose="020B0603020202020204" pitchFamily="34" charset="0"/>
              </a:rPr>
              <a:t>;</a:t>
            </a:r>
            <a:r>
              <a:rPr lang="it-IT" sz="800" dirty="0">
                <a:solidFill>
                  <a:prstClr val="black"/>
                </a:solidFill>
                <a:latin typeface="Trebuchet MS" panose="020B0603020202020204" pitchFamily="34" charset="0"/>
              </a:rPr>
              <a:t> fabricarea </a:t>
            </a:r>
            <a:r>
              <a:rPr lang="ro-RO" sz="800" dirty="0">
                <a:solidFill>
                  <a:prstClr val="black"/>
                </a:solidFill>
                <a:latin typeface="Trebuchet MS" panose="020B0603020202020204" pitchFamily="34" charset="0"/>
              </a:rPr>
              <a:t>produselor din tutun </a:t>
            </a:r>
            <a:r>
              <a:rPr lang="it-IT" sz="800" dirty="0">
                <a:solidFill>
                  <a:prstClr val="black"/>
                </a:solidFill>
                <a:latin typeface="Trebuchet MS" panose="020B0603020202020204" pitchFamily="34" charset="0"/>
              </a:rPr>
              <a:t>(+9,1%)</a:t>
            </a:r>
            <a:r>
              <a:rPr lang="ro-RO" sz="800" dirty="0">
                <a:solidFill>
                  <a:prstClr val="black"/>
                </a:solidFill>
                <a:latin typeface="Trebuchet MS" panose="020B0603020202020204" pitchFamily="34" charset="0"/>
              </a:rPr>
              <a:t>; </a:t>
            </a:r>
            <a:r>
              <a:rPr lang="en-US" sz="800" dirty="0" err="1">
                <a:solidFill>
                  <a:prstClr val="black"/>
                </a:solidFill>
                <a:latin typeface="Trebuchet MS" panose="020B0603020202020204" pitchFamily="34" charset="0"/>
              </a:rPr>
              <a:t>fabricarea</a:t>
            </a:r>
            <a:r>
              <a:rPr lang="en-US" sz="800" dirty="0">
                <a:solidFill>
                  <a:prstClr val="black"/>
                </a:solidFill>
                <a:latin typeface="Trebuchet MS" panose="020B0603020202020204" pitchFamily="34" charset="0"/>
              </a:rPr>
              <a:t> </a:t>
            </a:r>
            <a:r>
              <a:rPr lang="ro-RO" sz="800" dirty="0">
                <a:solidFill>
                  <a:prstClr val="black"/>
                </a:solidFill>
                <a:latin typeface="Trebuchet MS" panose="020B0603020202020204" pitchFamily="34" charset="0"/>
              </a:rPr>
              <a:t>autovehiculelor de transport rutier (+8,6%)</a:t>
            </a:r>
            <a:endParaRPr lang="en-US" sz="800" dirty="0">
              <a:solidFill>
                <a:prstClr val="black"/>
              </a:solidFill>
              <a:latin typeface="Trebuchet MS" panose="020B0603020202020204" pitchFamily="34" charset="0"/>
            </a:endParaRPr>
          </a:p>
          <a:p>
            <a:r>
              <a:rPr lang="ro-RO" sz="800" dirty="0">
                <a:solidFill>
                  <a:prstClr val="black"/>
                </a:solidFill>
                <a:latin typeface="Trebuchet MS" panose="020B0603020202020204" pitchFamily="34" charset="0"/>
              </a:rPr>
              <a:t>          Perioadă comparatie 2016 septembrie fată de 2015 septembrie</a:t>
            </a:r>
          </a:p>
          <a:p>
            <a:r>
              <a:rPr lang="ro-RO" sz="800">
                <a:solidFill>
                  <a:prstClr val="black"/>
                </a:solidFill>
                <a:latin typeface="Trebuchet MS" panose="020B0603020202020204" pitchFamily="34" charset="0"/>
              </a:rPr>
              <a:t>          Sursa: INSSE</a:t>
            </a:r>
            <a:r>
              <a:rPr lang="ro-RO" sz="800" dirty="0">
                <a:solidFill>
                  <a:prstClr val="black"/>
                </a:solidFill>
                <a:latin typeface="Trebuchet MS" panose="020B0603020202020204" pitchFamily="34" charset="0"/>
              </a:rPr>
              <a:t>, Buletin statistic </a:t>
            </a:r>
            <a:r>
              <a:rPr lang="ro-RO" sz="800">
                <a:solidFill>
                  <a:prstClr val="black"/>
                </a:solidFill>
                <a:latin typeface="Trebuchet MS" panose="020B0603020202020204" pitchFamily="34" charset="0"/>
              </a:rPr>
              <a:t>industrie nr.9/2016; prelucrare MECRMA</a:t>
            </a:r>
            <a:endParaRPr lang="it-IT" sz="800" dirty="0">
              <a:solidFill>
                <a:prstClr val="black"/>
              </a:solidFill>
              <a:latin typeface="Trebuchet MS" panose="020B0603020202020204" pitchFamily="34" charset="0"/>
            </a:endParaRPr>
          </a:p>
          <a:p>
            <a:r>
              <a:rPr lang="ro-RO" sz="1600" dirty="0">
                <a:solidFill>
                  <a:prstClr val="black"/>
                </a:solidFill>
                <a:latin typeface="Arial"/>
              </a:rPr>
              <a:t> </a:t>
            </a:r>
            <a:endParaRPr lang="it-IT" sz="1600" dirty="0">
              <a:solidFill>
                <a:prstClr val="black"/>
              </a:solidFill>
              <a:latin typeface="Arial"/>
            </a:endParaRPr>
          </a:p>
        </p:txBody>
      </p:sp>
      <p:graphicFrame>
        <p:nvGraphicFramePr>
          <p:cNvPr id="9" name="Content Placeholder 8"/>
          <p:cNvGraphicFramePr>
            <a:graphicFrameLocks noGrp="1"/>
          </p:cNvGraphicFramePr>
          <p:nvPr>
            <p:ph idx="1"/>
            <p:extLst/>
          </p:nvPr>
        </p:nvGraphicFramePr>
        <p:xfrm>
          <a:off x="457200" y="990601"/>
          <a:ext cx="82296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491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304800" y="990601"/>
          <a:ext cx="82296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838200" y="5105400"/>
            <a:ext cx="7696200" cy="954107"/>
          </a:xfrm>
          <a:prstGeom prst="rect">
            <a:avLst/>
          </a:prstGeom>
          <a:noFill/>
        </p:spPr>
        <p:txBody>
          <a:bodyPr wrap="square" rtlCol="0">
            <a:spAutoFit/>
          </a:bodyPr>
          <a:lstStyle/>
          <a:p>
            <a:pPr marL="285750" indent="-285750">
              <a:buFont typeface="Wingdings" panose="05000000000000000000" pitchFamily="2" charset="2"/>
              <a:buChar char="Ø"/>
            </a:pPr>
            <a:r>
              <a:rPr lang="ro-RO" sz="1400" b="1" dirty="0">
                <a:solidFill>
                  <a:srgbClr val="C00000"/>
                </a:solidFill>
                <a:latin typeface="Trebuchet MS" panose="020B0603020202020204" pitchFamily="34" charset="0"/>
              </a:rPr>
              <a:t>INVESTITIILE NETE DIN INDUSTRIA PRELUCRĂTOARE AU REPREZENTAT  CIRCA 65% (2008) DIN TOTAL INVESTIȚII, RESPECTIV  44% (2014)</a:t>
            </a:r>
          </a:p>
          <a:p>
            <a:r>
              <a:rPr lang="ro-RO" sz="800">
                <a:solidFill>
                  <a:srgbClr val="C00000"/>
                </a:solidFill>
                <a:latin typeface="Trebuchet MS" panose="020B0603020202020204" pitchFamily="34" charset="0"/>
              </a:rPr>
              <a:t>           </a:t>
            </a:r>
            <a:r>
              <a:rPr lang="en-US" sz="800">
                <a:solidFill>
                  <a:srgbClr val="C00000"/>
                </a:solidFill>
                <a:latin typeface="Trebuchet MS" panose="020B0603020202020204" pitchFamily="34" charset="0"/>
              </a:rPr>
              <a:t>Sursa</a:t>
            </a:r>
            <a:r>
              <a:rPr lang="en-US" sz="800" dirty="0">
                <a:solidFill>
                  <a:srgbClr val="C00000"/>
                </a:solidFill>
                <a:latin typeface="Trebuchet MS" panose="020B0603020202020204" pitchFamily="34" charset="0"/>
              </a:rPr>
              <a:t> </a:t>
            </a:r>
            <a:r>
              <a:rPr lang="en-US" sz="800" dirty="0" err="1">
                <a:solidFill>
                  <a:srgbClr val="C00000"/>
                </a:solidFill>
                <a:latin typeface="Trebuchet MS" panose="020B0603020202020204" pitchFamily="34" charset="0"/>
              </a:rPr>
              <a:t>datelor</a:t>
            </a:r>
            <a:r>
              <a:rPr lang="en-US" sz="800" dirty="0">
                <a:solidFill>
                  <a:srgbClr val="C00000"/>
                </a:solidFill>
                <a:latin typeface="Trebuchet MS" panose="020B0603020202020204" pitchFamily="34" charset="0"/>
              </a:rPr>
              <a:t>: </a:t>
            </a:r>
            <a:r>
              <a:rPr lang="en-US" sz="800" dirty="0" err="1">
                <a:solidFill>
                  <a:srgbClr val="C00000"/>
                </a:solidFill>
                <a:latin typeface="Trebuchet MS" panose="020B0603020202020204" pitchFamily="34" charset="0"/>
              </a:rPr>
              <a:t>Anuarul</a:t>
            </a:r>
            <a:r>
              <a:rPr lang="en-US" sz="800" dirty="0">
                <a:solidFill>
                  <a:srgbClr val="C00000"/>
                </a:solidFill>
                <a:latin typeface="Trebuchet MS" panose="020B0603020202020204" pitchFamily="34" charset="0"/>
              </a:rPr>
              <a:t> statistic 2010, 2012, 2014, 2015</a:t>
            </a:r>
            <a:r>
              <a:rPr lang="ro-RO" sz="800" dirty="0">
                <a:solidFill>
                  <a:srgbClr val="C00000"/>
                </a:solidFill>
                <a:latin typeface="Trebuchet MS" panose="020B0603020202020204" pitchFamily="34" charset="0"/>
              </a:rPr>
              <a:t>; PRELUCRARE mecrma</a:t>
            </a:r>
            <a:r>
              <a:rPr lang="en-US" sz="1400" b="1" dirty="0">
                <a:solidFill>
                  <a:srgbClr val="C00000"/>
                </a:solidFill>
                <a:latin typeface="Trebuchet MS" panose="020B0603020202020204" pitchFamily="34" charset="0"/>
              </a:rPr>
              <a:t>			</a:t>
            </a:r>
          </a:p>
          <a:p>
            <a:endParaRPr lang="en-US" sz="1400" b="1" dirty="0">
              <a:solidFill>
                <a:srgbClr val="C00000"/>
              </a:solidFill>
              <a:latin typeface="Trebuchet MS" panose="020B0603020202020204" pitchFamily="34" charset="0"/>
            </a:endParaRPr>
          </a:p>
        </p:txBody>
      </p:sp>
    </p:spTree>
    <p:extLst>
      <p:ext uri="{BB962C8B-B14F-4D97-AF65-F5344CB8AC3E}">
        <p14:creationId xmlns:p14="http://schemas.microsoft.com/office/powerpoint/2010/main" val="198376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4627880"/>
            <a:ext cx="6858000" cy="1261884"/>
          </a:xfrm>
          <a:prstGeom prst="rect">
            <a:avLst/>
          </a:prstGeom>
          <a:noFill/>
        </p:spPr>
        <p:txBody>
          <a:bodyPr wrap="square" rtlCol="0">
            <a:spAutoFit/>
          </a:bodyPr>
          <a:lstStyle/>
          <a:p>
            <a:pPr marL="285750" indent="-285750">
              <a:buFont typeface="Wingdings" panose="05000000000000000000" pitchFamily="2" charset="2"/>
              <a:buChar char="v"/>
            </a:pPr>
            <a:r>
              <a:rPr lang="ro-RO" sz="1600" b="1" dirty="0">
                <a:solidFill>
                  <a:schemeClr val="tx2"/>
                </a:solidFill>
                <a:latin typeface="Trebuchet MS" panose="020B0603020202020204" pitchFamily="34" charset="0"/>
              </a:rPr>
              <a:t>Valoarea anuală a exporturilor FOB  este în crestere</a:t>
            </a:r>
            <a:r>
              <a:rPr lang="ro-RO" sz="1600" dirty="0">
                <a:latin typeface="Trebuchet MS" panose="020B0603020202020204" pitchFamily="34" charset="0"/>
              </a:rPr>
              <a:t>; </a:t>
            </a:r>
          </a:p>
          <a:p>
            <a:r>
              <a:rPr lang="ro-RO" sz="1000" dirty="0">
                <a:solidFill>
                  <a:srgbClr val="0070C0"/>
                </a:solidFill>
                <a:latin typeface="Trebuchet MS" panose="020B0603020202020204" pitchFamily="34" charset="0"/>
              </a:rPr>
              <a:t>         creșterea fiind de 4% , la 8 luni 2016 comparativ cu aceeasi perioadă 2015</a:t>
            </a:r>
          </a:p>
          <a:p>
            <a:pPr marL="285750" indent="-285750">
              <a:buFont typeface="Wingdings" panose="05000000000000000000" pitchFamily="2" charset="2"/>
              <a:buChar char="v"/>
            </a:pPr>
            <a:r>
              <a:rPr lang="ro-RO" sz="1600" b="1" dirty="0">
                <a:solidFill>
                  <a:srgbClr val="C00000"/>
                </a:solidFill>
                <a:latin typeface="Trebuchet MS" panose="020B0603020202020204" pitchFamily="34" charset="0"/>
              </a:rPr>
              <a:t>Valoarea anuală a importurilor CIF este în creștere;</a:t>
            </a:r>
            <a:r>
              <a:rPr lang="ro-RO" sz="1600" dirty="0">
                <a:latin typeface="Trebuchet MS" panose="020B0603020202020204" pitchFamily="34" charset="0"/>
              </a:rPr>
              <a:t> </a:t>
            </a:r>
          </a:p>
          <a:p>
            <a:r>
              <a:rPr lang="ro-RO" sz="1000" dirty="0">
                <a:solidFill>
                  <a:srgbClr val="C00000"/>
                </a:solidFill>
                <a:latin typeface="Trebuchet MS" panose="020B0603020202020204" pitchFamily="34" charset="0"/>
              </a:rPr>
              <a:t>         creșterea fiind de 6,8% </a:t>
            </a:r>
            <a:r>
              <a:rPr lang="it-IT" sz="1000" dirty="0">
                <a:solidFill>
                  <a:srgbClr val="C00000"/>
                </a:solidFill>
                <a:latin typeface="Trebuchet MS" panose="020B0603020202020204" pitchFamily="34" charset="0"/>
              </a:rPr>
              <a:t>, la 8 luni 2016 comparativ cu aceeasi perioadă 2015</a:t>
            </a:r>
          </a:p>
          <a:p>
            <a:pPr marL="285750" indent="-285750">
              <a:buFont typeface="Wingdings" panose="05000000000000000000" pitchFamily="2" charset="2"/>
              <a:buChar char="v"/>
            </a:pPr>
            <a:r>
              <a:rPr lang="ro-RO" sz="1600" b="1" dirty="0">
                <a:solidFill>
                  <a:schemeClr val="accent3">
                    <a:lumMod val="50000"/>
                  </a:schemeClr>
                </a:solidFill>
                <a:latin typeface="Trebuchet MS" panose="020B0603020202020204" pitchFamily="34" charset="0"/>
              </a:rPr>
              <a:t>Deficitul comercial este mai mare  decât cel din 2015 – 8 luni</a:t>
            </a:r>
          </a:p>
          <a:p>
            <a:r>
              <a:rPr lang="ro-RO" sz="800">
                <a:latin typeface="Trebuchet MS" panose="020B0603020202020204" pitchFamily="34" charset="0"/>
              </a:rPr>
              <a:t>         INSSE </a:t>
            </a:r>
            <a:r>
              <a:rPr lang="ro-RO" sz="800" dirty="0">
                <a:latin typeface="Trebuchet MS" panose="020B0603020202020204" pitchFamily="34" charset="0"/>
              </a:rPr>
              <a:t>date provizorii Buletin statistic lunar nr9/2016; anuar statistic 2010-2015</a:t>
            </a:r>
          </a:p>
        </p:txBody>
      </p:sp>
      <p:graphicFrame>
        <p:nvGraphicFramePr>
          <p:cNvPr id="7" name="Content Placeholder 6"/>
          <p:cNvGraphicFramePr>
            <a:graphicFrameLocks noGrp="1"/>
          </p:cNvGraphicFramePr>
          <p:nvPr>
            <p:ph idx="1"/>
            <p:extLst/>
          </p:nvPr>
        </p:nvGraphicFramePr>
        <p:xfrm>
          <a:off x="457200" y="990601"/>
          <a:ext cx="8229600" cy="3637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5380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nvPr>
        </p:nvGraphicFramePr>
        <p:xfrm>
          <a:off x="381000" y="990601"/>
          <a:ext cx="82296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914400" y="5029200"/>
            <a:ext cx="7543800" cy="769441"/>
          </a:xfrm>
          <a:prstGeom prst="rect">
            <a:avLst/>
          </a:prstGeom>
          <a:noFill/>
        </p:spPr>
        <p:txBody>
          <a:bodyPr wrap="square" rtlCol="0">
            <a:spAutoFit/>
          </a:bodyPr>
          <a:lstStyle/>
          <a:p>
            <a:pPr marL="285750" indent="-285750">
              <a:buFont typeface="Arial" panose="020B0604020202020204" pitchFamily="34" charset="0"/>
              <a:buChar char="•"/>
            </a:pPr>
            <a:r>
              <a:rPr lang="ro-RO" b="1" dirty="0">
                <a:solidFill>
                  <a:srgbClr val="C00000"/>
                </a:solidFill>
              </a:rPr>
              <a:t>NUMĂRUL SALARIAȚILOR DIN INDUSTRIA PRELUCRĂTOARE REPREZINTĂ CIRCA  84% DIN TOTALUL ANGAJATILOR DIN INDUSTRIE</a:t>
            </a:r>
          </a:p>
          <a:p>
            <a:r>
              <a:rPr lang="ro-RO" sz="800" b="1">
                <a:solidFill>
                  <a:srgbClr val="C00000"/>
                </a:solidFill>
              </a:rPr>
              <a:t>             Sursa </a:t>
            </a:r>
            <a:r>
              <a:rPr lang="ro-RO" sz="800" b="1" dirty="0">
                <a:solidFill>
                  <a:srgbClr val="C00000"/>
                </a:solidFill>
              </a:rPr>
              <a:t>datelor INSSE anuare statistice 2010-2015, buletinul statistic industrie nr.9/2016- date operative; prelucrare MECRMA</a:t>
            </a:r>
            <a:endParaRPr lang="en-US" sz="800" b="1" dirty="0">
              <a:solidFill>
                <a:srgbClr val="C00000"/>
              </a:solidFill>
            </a:endParaRPr>
          </a:p>
        </p:txBody>
      </p:sp>
    </p:spTree>
    <p:extLst>
      <p:ext uri="{BB962C8B-B14F-4D97-AF65-F5344CB8AC3E}">
        <p14:creationId xmlns:p14="http://schemas.microsoft.com/office/powerpoint/2010/main" val="170784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52600" y="1219200"/>
            <a:ext cx="5657850" cy="4706303"/>
          </a:xfrm>
          <a:prstGeom prst="rect">
            <a:avLst/>
          </a:prstGeom>
        </p:spPr>
      </p:pic>
      <p:sp>
        <p:nvSpPr>
          <p:cNvPr id="5" name="Rectangle 4"/>
          <p:cNvSpPr/>
          <p:nvPr/>
        </p:nvSpPr>
        <p:spPr>
          <a:xfrm>
            <a:off x="1609725" y="695980"/>
            <a:ext cx="5943600" cy="523220"/>
          </a:xfrm>
          <a:prstGeom prst="rect">
            <a:avLst/>
          </a:prstGeom>
        </p:spPr>
        <p:txBody>
          <a:bodyPr wrap="square">
            <a:spAutoFit/>
          </a:bodyPr>
          <a:lstStyle/>
          <a:p>
            <a:endParaRPr lang="en-US" sz="1400" b="1" dirty="0">
              <a:latin typeface="Trebuchet MS" panose="020B0603020202020204" pitchFamily="34" charset="0"/>
            </a:endParaRPr>
          </a:p>
          <a:p>
            <a:r>
              <a:rPr lang="en-US" sz="1400" b="1" dirty="0">
                <a:latin typeface="Trebuchet MS" panose="020B0603020202020204" pitchFamily="34" charset="0"/>
              </a:rPr>
              <a:t>SECTOARE ECONOMICE CU POTENŢIAL DE SPECIALIZARE INTELIGENTĂ</a:t>
            </a:r>
          </a:p>
        </p:txBody>
      </p:sp>
    </p:spTree>
    <p:extLst>
      <p:ext uri="{BB962C8B-B14F-4D97-AF65-F5344CB8AC3E}">
        <p14:creationId xmlns:p14="http://schemas.microsoft.com/office/powerpoint/2010/main" val="1106499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758425673"/>
              </p:ext>
            </p:extLst>
          </p:nvPr>
        </p:nvGraphicFramePr>
        <p:xfrm>
          <a:off x="838200" y="1066800"/>
          <a:ext cx="7362825" cy="44577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8600" y="5638800"/>
            <a:ext cx="7696200" cy="276999"/>
          </a:xfrm>
          <a:prstGeom prst="rect">
            <a:avLst/>
          </a:prstGeom>
          <a:noFill/>
        </p:spPr>
        <p:txBody>
          <a:bodyPr wrap="square" rtlCol="0">
            <a:spAutoFit/>
          </a:bodyPr>
          <a:lstStyle/>
          <a:p>
            <a:r>
              <a:rPr lang="ro-RO" sz="1200" dirty="0"/>
              <a:t>Sursă date</a:t>
            </a:r>
            <a:r>
              <a:rPr lang="en-GB" sz="1200" dirty="0"/>
              <a:t>: </a:t>
            </a:r>
            <a:r>
              <a:rPr lang="ro-RO" sz="1200" dirty="0"/>
              <a:t>Anuarul</a:t>
            </a:r>
            <a:r>
              <a:rPr lang="en-GB" sz="1200" dirty="0"/>
              <a:t> Statistic al Rom</a:t>
            </a:r>
            <a:r>
              <a:rPr lang="ro-RO" sz="1200" dirty="0"/>
              <a:t>âniei, 201</a:t>
            </a:r>
            <a:r>
              <a:rPr lang="en-GB" sz="1200" dirty="0"/>
              <a:t>5; prelucrare proprie</a:t>
            </a:r>
            <a:endParaRPr lang="en-US" sz="1200" dirty="0"/>
          </a:p>
        </p:txBody>
      </p:sp>
    </p:spTree>
    <p:extLst>
      <p:ext uri="{BB962C8B-B14F-4D97-AF65-F5344CB8AC3E}">
        <p14:creationId xmlns:p14="http://schemas.microsoft.com/office/powerpoint/2010/main" val="415653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105259201"/>
              </p:ext>
            </p:extLst>
          </p:nvPr>
        </p:nvGraphicFramePr>
        <p:xfrm>
          <a:off x="381000" y="990600"/>
          <a:ext cx="83058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8600" y="5638800"/>
            <a:ext cx="7696200" cy="276999"/>
          </a:xfrm>
          <a:prstGeom prst="rect">
            <a:avLst/>
          </a:prstGeom>
          <a:noFill/>
        </p:spPr>
        <p:txBody>
          <a:bodyPr wrap="square" rtlCol="0">
            <a:spAutoFit/>
          </a:bodyPr>
          <a:lstStyle/>
          <a:p>
            <a:r>
              <a:rPr lang="ro-RO" sz="1200" dirty="0"/>
              <a:t>Sursă date</a:t>
            </a:r>
            <a:r>
              <a:rPr lang="en-GB" sz="1200" dirty="0"/>
              <a:t>: </a:t>
            </a:r>
            <a:r>
              <a:rPr lang="ro-RO" sz="1200" dirty="0"/>
              <a:t>Anuarul</a:t>
            </a:r>
            <a:r>
              <a:rPr lang="en-GB" sz="1200" dirty="0"/>
              <a:t> Statistic al Rom</a:t>
            </a:r>
            <a:r>
              <a:rPr lang="ro-RO" sz="1200" dirty="0"/>
              <a:t>âniei, 201</a:t>
            </a:r>
            <a:r>
              <a:rPr lang="en-GB" sz="1200" dirty="0"/>
              <a:t>5; prelucrare proprie</a:t>
            </a:r>
            <a:endParaRPr lang="en-US" sz="1200" dirty="0"/>
          </a:p>
        </p:txBody>
      </p:sp>
    </p:spTree>
    <p:extLst>
      <p:ext uri="{BB962C8B-B14F-4D97-AF65-F5344CB8AC3E}">
        <p14:creationId xmlns:p14="http://schemas.microsoft.com/office/powerpoint/2010/main" val="1881139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683</TotalTime>
  <Words>2259</Words>
  <Application>Microsoft Office PowerPoint</Application>
  <PresentationFormat>On-screen Show (4:3)</PresentationFormat>
  <Paragraphs>132</Paragraphs>
  <Slides>23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Microsoft YaHei</vt:lpstr>
      <vt:lpstr>Arial</vt:lpstr>
      <vt:lpstr>Calibri</vt:lpstr>
      <vt:lpstr>Cambria Math</vt:lpstr>
      <vt:lpstr>DejaVu Sans</vt:lpstr>
      <vt:lpstr>StarSymbol</vt:lpstr>
      <vt:lpstr>Times New Roman</vt:lpstr>
      <vt:lpstr>Trebuchet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TURISMUL, O INDUSTRIE DE SERVICII </vt:lpstr>
      <vt:lpstr>INDUSTRIA TEXTILA SI PIELARIE</vt:lpstr>
      <vt:lpstr>PowerPoint Presentation</vt:lpstr>
      <vt:lpstr>INDUSTRII CREATIVE</vt:lpstr>
      <vt:lpstr>INDUSTRIA AUTOMOTIVE SI COMPONENTE</vt:lpstr>
      <vt:lpstr>TEHNOLOGIILE INFORMATIILOR SI COMUNICATII (TIC)</vt:lpstr>
      <vt:lpstr>INDUSTRIA AGROALIMENTARA</vt:lpstr>
      <vt:lpstr>PowerPoint Presentation</vt:lpstr>
      <vt:lpstr>PowerPoint Presentation</vt:lpstr>
      <vt:lpstr>BIOECONOMIA (AGRICULTURĂ, SILVICULTURĂ, PESCUIT ȘI ACVACULTURĂ), BIOFARMACEUTICĂ ŞI BIOTEHNOLOGII)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gabriela_parvu</dc:creator>
  <cp:lastModifiedBy>DANIEL COSNITA</cp:lastModifiedBy>
  <cp:revision>46</cp:revision>
  <dcterms:created xsi:type="dcterms:W3CDTF">2016-11-21T11:11:47Z</dcterms:created>
  <dcterms:modified xsi:type="dcterms:W3CDTF">2017-01-16T12:38:00Z</dcterms:modified>
</cp:coreProperties>
</file>