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88" r:id="rId2"/>
    <p:sldId id="328" r:id="rId3"/>
    <p:sldId id="308" r:id="rId4"/>
    <p:sldId id="307" r:id="rId5"/>
    <p:sldId id="309" r:id="rId6"/>
    <p:sldId id="310" r:id="rId7"/>
    <p:sldId id="312" r:id="rId8"/>
    <p:sldId id="293" r:id="rId9"/>
    <p:sldId id="289" r:id="rId10"/>
    <p:sldId id="321" r:id="rId11"/>
    <p:sldId id="314" r:id="rId12"/>
    <p:sldId id="320" r:id="rId13"/>
    <p:sldId id="291" r:id="rId14"/>
    <p:sldId id="306" r:id="rId15"/>
    <p:sldId id="325" r:id="rId16"/>
    <p:sldId id="329" r:id="rId17"/>
    <p:sldId id="322" r:id="rId18"/>
    <p:sldId id="330" r:id="rId19"/>
    <p:sldId id="298" r:id="rId20"/>
    <p:sldId id="311" r:id="rId21"/>
    <p:sldId id="302" r:id="rId22"/>
    <p:sldId id="284" r:id="rId23"/>
    <p:sldId id="299" r:id="rId24"/>
    <p:sldId id="26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9EB"/>
    <a:srgbClr val="A9F1FB"/>
    <a:srgbClr val="74E2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08" autoAdjust="0"/>
    <p:restoredTop sz="93372" autoAdjust="0"/>
  </p:normalViewPr>
  <p:slideViewPr>
    <p:cSldViewPr>
      <p:cViewPr varScale="1">
        <p:scale>
          <a:sx n="83" d="100"/>
          <a:sy n="83" d="100"/>
        </p:scale>
        <p:origin x="1013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7AF6C-8612-4EA8-8C9D-82AA6D62FE11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009-FB9E-4411-BF8E-94F91C67D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6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CF009-FB9E-4411-BF8E-94F91C67D6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46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5BC3-F04C-4162-8862-05B477BBB019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D14C-D0CB-4D26-BE37-06547C5850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5BC3-F04C-4162-8862-05B477BBB019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D14C-D0CB-4D26-BE37-06547C5850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5BC3-F04C-4162-8862-05B477BBB019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D14C-D0CB-4D26-BE37-06547C5850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5BC3-F04C-4162-8862-05B477BBB019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D14C-D0CB-4D26-BE37-06547C5850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5BC3-F04C-4162-8862-05B477BBB019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D14C-D0CB-4D26-BE37-06547C5850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5BC3-F04C-4162-8862-05B477BBB019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D14C-D0CB-4D26-BE37-06547C5850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5BC3-F04C-4162-8862-05B477BBB019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D14C-D0CB-4D26-BE37-06547C5850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5BC3-F04C-4162-8862-05B477BBB019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D14C-D0CB-4D26-BE37-06547C5850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5BC3-F04C-4162-8862-05B477BBB019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D14C-D0CB-4D26-BE37-06547C5850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5BC3-F04C-4162-8862-05B477BBB019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D14C-D0CB-4D26-BE37-06547C5850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5BC3-F04C-4162-8862-05B477BBB019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D14C-D0CB-4D26-BE37-06547C5850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FDA45BC3-F04C-4162-8862-05B477BBB019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4091D14C-D0CB-4D26-BE37-06547C5850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eader A4 Portrait.png"/>
          <p:cNvPicPr/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295400" y="228600"/>
            <a:ext cx="6004572" cy="627889"/>
          </a:xfrm>
          <a:prstGeom prst="rect">
            <a:avLst/>
          </a:prstGeom>
        </p:spPr>
      </p:pic>
      <p:cxnSp>
        <p:nvCxnSpPr>
          <p:cNvPr id="2" name="AutoShape 3"/>
          <p:cNvCxnSpPr>
            <a:cxnSpLocks noChangeShapeType="1"/>
          </p:cNvCxnSpPr>
          <p:nvPr userDrawn="1"/>
        </p:nvCxnSpPr>
        <p:spPr bwMode="auto">
          <a:xfrm>
            <a:off x="304800" y="5943600"/>
            <a:ext cx="8382000" cy="1588"/>
          </a:xfrm>
          <a:prstGeom prst="straightConnector1">
            <a:avLst/>
          </a:prstGeom>
          <a:noFill/>
          <a:ln w="28575">
            <a:solidFill>
              <a:srgbClr val="003399"/>
            </a:solidFill>
            <a:round/>
          </a:ln>
        </p:spPr>
      </p:cxnSp>
      <p:sp>
        <p:nvSpPr>
          <p:cNvPr id="13" name="Rectangle 4"/>
          <p:cNvSpPr>
            <a:spLocks noChangeArrowheads="1"/>
          </p:cNvSpPr>
          <p:nvPr userDrawn="1"/>
        </p:nvSpPr>
        <p:spPr bwMode="auto">
          <a:xfrm>
            <a:off x="152400" y="6096000"/>
            <a:ext cx="8534400" cy="21544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Competența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face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diferența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Proiect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selectat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cadrul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Programului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Operațional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Capacitate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Administrativă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cofinanțat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Uniunea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din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Fondul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Social European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515" y="990600"/>
            <a:ext cx="7772400" cy="1600201"/>
          </a:xfrm>
        </p:spPr>
        <p:txBody>
          <a:bodyPr/>
          <a:lstStyle/>
          <a:p>
            <a:r>
              <a:rPr lang="ro-RO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/>
            </a:r>
            <a:br>
              <a:rPr lang="ro-RO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ro-RO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/>
            </a:r>
            <a:br>
              <a:rPr lang="ro-RO" sz="2000" b="1" dirty="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ro-RO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/>
            </a:r>
            <a:br>
              <a:rPr lang="ro-RO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ro-RO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/>
            </a:r>
            <a:br>
              <a:rPr lang="ro-RO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ro-RO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/>
            </a:r>
            <a:br>
              <a:rPr lang="ro-RO" sz="2000" b="1" dirty="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ro-RO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PROIECTUL </a:t>
            </a:r>
            <a:br>
              <a:rPr lang="ro-RO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fr-FR" sz="2000" b="1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Dezvoltarea</a:t>
            </a:r>
            <a:r>
              <a:rPr lang="fr-FR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Capacității</a:t>
            </a:r>
            <a:r>
              <a:rPr lang="fr-F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instituționale</a:t>
            </a:r>
            <a:r>
              <a:rPr lang="fr-F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a </a:t>
            </a:r>
            <a:r>
              <a:rPr lang="fr-FR" sz="20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Ministerului</a:t>
            </a:r>
            <a:r>
              <a:rPr lang="fr-F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Economiei</a:t>
            </a:r>
            <a:r>
              <a:rPr lang="ro-RO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ro-RO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Cod SIPOCA: </a:t>
            </a:r>
            <a:r>
              <a:rPr lang="ro-RO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7</a:t>
            </a:r>
            <a:br>
              <a:rPr lang="ro-RO" sz="2000" b="1" dirty="0">
                <a:solidFill>
                  <a:srgbClr val="000000"/>
                </a:solidFill>
                <a:latin typeface="Trebuchet MS" panose="020B0603020202020204" pitchFamily="34" charset="0"/>
              </a:rPr>
            </a:b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14600"/>
            <a:ext cx="6858000" cy="3352800"/>
          </a:xfrm>
        </p:spPr>
        <p:txBody>
          <a:bodyPr/>
          <a:lstStyle/>
          <a:p>
            <a:r>
              <a:rPr lang="en-US" altLang="fr-FR" sz="3200" b="1" dirty="0" smtClean="0">
                <a:solidFill>
                  <a:srgbClr val="000000"/>
                </a:solidFill>
                <a:latin typeface="Trebuchet MS" panose="020B0603020202020204" pitchFamily="34" charset="0"/>
                <a:cs typeface="+mj-cs"/>
              </a:rPr>
              <a:t>DOCUMENTUL DE POLITICĂ INDUSTRIALĂ</a:t>
            </a:r>
            <a:r>
              <a:rPr lang="ro-RO" altLang="fr-FR" sz="3200" b="1" dirty="0" smtClean="0">
                <a:solidFill>
                  <a:srgbClr val="000000"/>
                </a:solidFill>
                <a:latin typeface="Trebuchet MS" panose="020B0603020202020204" pitchFamily="34" charset="0"/>
                <a:cs typeface="+mj-cs"/>
              </a:rPr>
              <a:t> A ROMÂNIEI</a:t>
            </a:r>
          </a:p>
          <a:p>
            <a:r>
              <a:rPr lang="ro-RO" sz="1600" b="1" dirty="0" smtClean="0">
                <a:solidFill>
                  <a:srgbClr val="000000"/>
                </a:solidFill>
                <a:latin typeface="Trebuchet MS" panose="020B0603020202020204" pitchFamily="34" charset="0"/>
                <a:cs typeface="+mj-cs"/>
              </a:rPr>
              <a:t>- etape parcurse -</a:t>
            </a:r>
            <a:endParaRPr lang="ro-RO" sz="1600" b="1" dirty="0">
              <a:solidFill>
                <a:srgbClr val="000000"/>
              </a:solidFill>
              <a:latin typeface="Trebuchet MS" panose="020B0603020202020204" pitchFamily="34" charset="0"/>
              <a:cs typeface="+mj-cs"/>
            </a:endParaRPr>
          </a:p>
          <a:p>
            <a:endParaRPr lang="ro-RO" sz="2800" b="1" dirty="0" smtClean="0">
              <a:solidFill>
                <a:srgbClr val="000000"/>
              </a:solidFill>
              <a:latin typeface="Trebuchet MS" panose="020B0603020202020204" pitchFamily="34" charset="0"/>
              <a:cs typeface="+mj-cs"/>
            </a:endParaRPr>
          </a:p>
          <a:p>
            <a:endParaRPr lang="ro-RO" sz="2800" b="1" dirty="0">
              <a:solidFill>
                <a:srgbClr val="000000"/>
              </a:solidFill>
              <a:latin typeface="Trebuchet MS" panose="020B0603020202020204" pitchFamily="34" charset="0"/>
              <a:cs typeface="+mj-cs"/>
            </a:endParaRPr>
          </a:p>
          <a:p>
            <a:endParaRPr lang="ro-RO" sz="2800" b="1" dirty="0" smtClean="0">
              <a:solidFill>
                <a:srgbClr val="000000"/>
              </a:solidFill>
              <a:latin typeface="Trebuchet MS" panose="020B0603020202020204" pitchFamily="34" charset="0"/>
              <a:cs typeface="+mj-cs"/>
            </a:endParaRPr>
          </a:p>
          <a:p>
            <a:r>
              <a:rPr lang="ro-RO" sz="2000" b="1" dirty="0" smtClean="0">
                <a:solidFill>
                  <a:srgbClr val="000000"/>
                </a:solidFill>
                <a:latin typeface="Trebuchet MS" panose="020B0603020202020204" pitchFamily="34" charset="0"/>
                <a:cs typeface="+mj-cs"/>
              </a:rPr>
              <a:t>NOIEMBRIE 2017</a:t>
            </a:r>
            <a:endParaRPr lang="en-US" sz="2000" b="1" dirty="0">
              <a:latin typeface="Trebuchet MS" panose="020B0603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290249"/>
            <a:ext cx="231623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61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838200"/>
            <a:ext cx="8229600" cy="655638"/>
          </a:xfrm>
        </p:spPr>
        <p:txBody>
          <a:bodyPr/>
          <a:lstStyle/>
          <a:p>
            <a:r>
              <a:rPr lang="ro-RO" sz="2800" b="1" dirty="0" smtClean="0">
                <a:latin typeface="Trebuchet MS" panose="020B0603020202020204" pitchFamily="34" charset="0"/>
              </a:rPr>
              <a:t>STRATEGIA 2020 - ȚINTE UE/ROMÂNIA </a:t>
            </a:r>
            <a:endParaRPr lang="en-US" sz="2800" b="1" dirty="0">
              <a:latin typeface="Trebuchet MS" panose="020B0603020202020204" pitchFamily="34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27" y="1453589"/>
            <a:ext cx="8329573" cy="410901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400800"/>
            <a:ext cx="12684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746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838200"/>
            <a:ext cx="8229600" cy="715962"/>
          </a:xfrm>
        </p:spPr>
        <p:txBody>
          <a:bodyPr/>
          <a:lstStyle/>
          <a:p>
            <a:r>
              <a:rPr lang="ro-RO" sz="26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PRIORITĂTI UE PENTRU 2014-2020 </a:t>
            </a:r>
            <a:endParaRPr lang="en-US" sz="26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381999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04800" y="6505575"/>
            <a:ext cx="838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4325" y="1371600"/>
            <a:ext cx="0" cy="514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4800" y="1371600"/>
            <a:ext cx="838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610600" y="1371600"/>
            <a:ext cx="0" cy="514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62103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24200" y="6276975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74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382000" cy="1295400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Trebuchet MS"/>
                <a:ea typeface="Calibri"/>
                <a:cs typeface="Times New Roman"/>
              </a:rPr>
              <a:t>STRATEGI</a:t>
            </a:r>
            <a:r>
              <a:rPr lang="ro-RO" sz="2400" b="1" dirty="0" smtClean="0">
                <a:latin typeface="Trebuchet MS"/>
                <a:ea typeface="Calibri"/>
                <a:cs typeface="Times New Roman"/>
              </a:rPr>
              <a:t>A</a:t>
            </a:r>
            <a:r>
              <a:rPr lang="en-US" sz="2400" b="1" dirty="0" smtClean="0">
                <a:latin typeface="Trebuchet MS"/>
                <a:ea typeface="Calibri"/>
                <a:cs typeface="Times New Roman"/>
              </a:rPr>
              <a:t> UE PRIVIND POLITICA INDUSTRIALĂ</a:t>
            </a:r>
            <a:r>
              <a:rPr lang="ro-RO" sz="2400" b="1" dirty="0" smtClean="0">
                <a:latin typeface="Trebuchet MS"/>
                <a:ea typeface="Calibri"/>
                <a:cs typeface="Times New Roman"/>
              </a:rPr>
              <a:t> </a:t>
            </a:r>
            <a:r>
              <a:rPr lang="ro-RO" sz="1400" b="1" dirty="0" smtClean="0">
                <a:latin typeface="Trebuchet MS"/>
                <a:ea typeface="Calibri"/>
                <a:cs typeface="Times New Roman"/>
              </a:rPr>
              <a:t>[</a:t>
            </a:r>
            <a:r>
              <a:rPr lang="en-US" sz="1400" b="1" i="1" dirty="0" smtClean="0">
                <a:latin typeface="Trebuchet MS"/>
                <a:ea typeface="Calibri"/>
                <a:cs typeface="Times New Roman"/>
              </a:rPr>
              <a:t>COM(2017</a:t>
            </a:r>
            <a:r>
              <a:rPr lang="en-US" sz="1400" b="1" i="1" dirty="0">
                <a:latin typeface="Trebuchet MS"/>
                <a:ea typeface="Calibri"/>
                <a:cs typeface="Times New Roman"/>
              </a:rPr>
              <a:t>) </a:t>
            </a:r>
            <a:r>
              <a:rPr lang="en-US" sz="1400" b="1" i="1" dirty="0" smtClean="0">
                <a:latin typeface="Trebuchet MS"/>
                <a:ea typeface="Calibri"/>
                <a:cs typeface="Times New Roman"/>
              </a:rPr>
              <a:t>479</a:t>
            </a:r>
            <a:r>
              <a:rPr lang="ro-RO" sz="1400" b="1" dirty="0" smtClean="0">
                <a:latin typeface="Trebuchet MS"/>
                <a:ea typeface="Calibri"/>
                <a:cs typeface="Times New Roman"/>
              </a:rPr>
              <a:t>]</a:t>
            </a:r>
            <a:r>
              <a:rPr lang="en-US" sz="1400" b="1" i="1" dirty="0" smtClean="0">
                <a:latin typeface="Trebuchet MS"/>
                <a:ea typeface="Calibri"/>
                <a:cs typeface="Times New Roman"/>
              </a:rPr>
              <a:t> </a:t>
            </a:r>
            <a:r>
              <a:rPr lang="en-US" sz="1800" dirty="0">
                <a:latin typeface="Calibri"/>
                <a:ea typeface="Calibri"/>
                <a:cs typeface="Times New Roman"/>
              </a:rPr>
              <a:t/>
            </a:r>
            <a:br>
              <a:rPr lang="en-US" sz="1800" dirty="0">
                <a:latin typeface="Calibri"/>
                <a:ea typeface="Calibri"/>
                <a:cs typeface="Times New Roman"/>
              </a:rPr>
            </a:br>
            <a:r>
              <a:rPr lang="ro-RO" sz="2000" b="1" dirty="0" smtClean="0">
                <a:latin typeface="Calibri"/>
                <a:ea typeface="Calibri"/>
                <a:cs typeface="Times New Roman"/>
              </a:rPr>
              <a:t>INVESTIȚIILE INTR-O INDUSTRIE INTELIGENTĂ, INOVATOARE ȘI DURABILĂ</a:t>
            </a:r>
            <a:endParaRPr lang="en-US" sz="20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400800"/>
            <a:ext cx="15970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4218547" cy="426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155093"/>
              </p:ext>
            </p:extLst>
          </p:nvPr>
        </p:nvGraphicFramePr>
        <p:xfrm>
          <a:off x="533400" y="1600200"/>
          <a:ext cx="8382000" cy="5165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51657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ELEMENTE </a:t>
                      </a:r>
                      <a:r>
                        <a:rPr lang="ro-RO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ALE STRATEGIEI: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o-RO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INDUSTRIE 20% DIN PIB;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o-RO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DIGITALIZAREA INDUSTRIEI/ INDUSTRIE 5G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o-RO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SECURITATE CIBERNETICĂ / SISTEM DE CERTIFICARE  PRODUSE/SERVICII; </a:t>
                      </a:r>
                      <a:r>
                        <a:rPr kumimoji="0" lang="ro-RO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C474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ECONOMIE  BAZATĂ  PE DATE;</a:t>
                      </a:r>
                      <a:endParaRPr lang="ro-RO" sz="140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o-RO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REGLEMENTĂRI PENTRU  INVESTIȚIILE STRĂINE DIRECTE/FINANȚĂRI SUSTENABILE;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o-RO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ECONOMIE CIRCULARĂ / MASE PLASTICE/ RESURSE BIOLOGICE  REGENERABILE;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o-RO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POLITICI COMERCIALE  ECHILIBRATE;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o-RO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PROPRIETATE  INTELECTUALĂ, STANDARDE , BREVETE ETC.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o-RO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EXTINDEREA AGENDEI  PENTRU COMPETENȚE (NOI SECTOARE CHEIE ALE INDUSTRIEI)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1" y="1625597"/>
            <a:ext cx="4474693" cy="5140328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228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495300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o-RO" sz="2400" b="1" dirty="0" smtClean="0">
                <a:latin typeface="Trebuchet MS" panose="020B0603020202020204" pitchFamily="34" charset="0"/>
              </a:rPr>
              <a:t>	</a:t>
            </a:r>
            <a:r>
              <a:rPr lang="ro-RO" sz="2400" b="1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CADRUL </a:t>
            </a:r>
            <a:r>
              <a:rPr lang="ro-RO" sz="24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DE REGLEMENTARE </a:t>
            </a:r>
            <a:r>
              <a:rPr lang="ro-RO" sz="2400" b="1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NAȚIONAL</a:t>
            </a:r>
            <a:endParaRPr lang="ro-RO" sz="1800" b="1" dirty="0" smtClean="0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1800" b="1" dirty="0" smtClean="0">
                <a:latin typeface="Trebuchet MS" panose="020B0603020202020204" pitchFamily="34" charset="0"/>
              </a:rPr>
              <a:t>Prezentul DOCUMENT DE POLITICĂ INDUSTRIALĂ  va fi al treilea document elaborat de Ministerul Economiei;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1800" b="1" dirty="0" smtClean="0">
                <a:latin typeface="Trebuchet MS" panose="020B0603020202020204" pitchFamily="34" charset="0"/>
              </a:rPr>
              <a:t>Primul  </a:t>
            </a:r>
            <a:r>
              <a:rPr lang="ro-RO" sz="1800" b="1" dirty="0">
                <a:latin typeface="Trebuchet MS" panose="020B0603020202020204" pitchFamily="34" charset="0"/>
              </a:rPr>
              <a:t>DOCUMENT  DE POLITICĂ INDUSTRIALĂ A ROMÂNIEI </a:t>
            </a:r>
            <a:r>
              <a:rPr lang="ro-RO" sz="1400" dirty="0">
                <a:latin typeface="Trebuchet MS" panose="020B0603020202020204" pitchFamily="34" charset="0"/>
              </a:rPr>
              <a:t>pentru perioada  2002-2004</a:t>
            </a:r>
            <a:r>
              <a:rPr lang="ro-RO" sz="1400" dirty="0" smtClean="0">
                <a:latin typeface="Trebuchet MS" panose="020B0603020202020204" pitchFamily="34" charset="0"/>
              </a:rPr>
              <a:t>,</a:t>
            </a:r>
            <a:r>
              <a:rPr lang="ro-RO" sz="1400" dirty="0">
                <a:latin typeface="Trebuchet MS" panose="020B0603020202020204" pitchFamily="34" charset="0"/>
                <a:ea typeface="Calibri"/>
                <a:cs typeface="Times New Roman"/>
              </a:rPr>
              <a:t> aprobat prin </a:t>
            </a:r>
            <a:r>
              <a:rPr lang="it-IT" sz="1400" dirty="0">
                <a:latin typeface="Trebuchet MS" panose="020B0603020202020204" pitchFamily="34" charset="0"/>
              </a:rPr>
              <a:t> HG nr. 657/20</a:t>
            </a:r>
            <a:r>
              <a:rPr lang="ro-RO" sz="1400" dirty="0">
                <a:latin typeface="Trebuchet MS" panose="020B0603020202020204" pitchFamily="34" charset="0"/>
              </a:rPr>
              <a:t> iunie </a:t>
            </a:r>
            <a:r>
              <a:rPr lang="it-IT" sz="1400" dirty="0" smtClean="0">
                <a:latin typeface="Trebuchet MS" panose="020B0603020202020204" pitchFamily="34" charset="0"/>
              </a:rPr>
              <a:t>2002</a:t>
            </a:r>
            <a:r>
              <a:rPr lang="ro-RO" sz="1400" dirty="0" smtClean="0">
                <a:latin typeface="Trebuchet MS" panose="020B0603020202020204" pitchFamily="34" charset="0"/>
              </a:rPr>
              <a:t>, a fost elaborat </a:t>
            </a:r>
            <a:r>
              <a:rPr lang="ro-RO" sz="1400" dirty="0">
                <a:latin typeface="Trebuchet MS" panose="020B0603020202020204" pitchFamily="34" charset="0"/>
              </a:rPr>
              <a:t>de </a:t>
            </a:r>
            <a:r>
              <a:rPr lang="ro-RO" sz="1400" dirty="0">
                <a:latin typeface="Trebuchet MS" panose="020B0603020202020204" pitchFamily="34" charset="0"/>
                <a:ea typeface="Calibri"/>
                <a:cs typeface="Times New Roman"/>
              </a:rPr>
              <a:t> </a:t>
            </a:r>
            <a:r>
              <a:rPr lang="en-US" sz="1400" dirty="0">
                <a:latin typeface="Trebuchet MS" panose="020B0603020202020204" pitchFamily="34" charset="0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rebuchet MS" panose="020B0603020202020204" pitchFamily="34" charset="0"/>
                <a:ea typeface="Calibri"/>
                <a:cs typeface="Times New Roman"/>
              </a:rPr>
              <a:t>Ministerului</a:t>
            </a:r>
            <a:r>
              <a:rPr lang="en-US" sz="1400" dirty="0">
                <a:latin typeface="Trebuchet MS" panose="020B0603020202020204" pitchFamily="34" charset="0"/>
                <a:ea typeface="Calibri"/>
                <a:cs typeface="Times New Roman"/>
              </a:rPr>
              <a:t> </a:t>
            </a:r>
            <a:r>
              <a:rPr lang="en-US" sz="1400" dirty="0" err="1" smtClean="0">
                <a:latin typeface="Trebuchet MS" panose="020B0603020202020204" pitchFamily="34" charset="0"/>
                <a:ea typeface="Calibri"/>
                <a:cs typeface="Times New Roman"/>
              </a:rPr>
              <a:t>Economiei</a:t>
            </a:r>
            <a:r>
              <a:rPr lang="ro-RO" sz="1400" dirty="0" smtClean="0">
                <a:latin typeface="Trebuchet MS" panose="020B0603020202020204" pitchFamily="34" charset="0"/>
                <a:ea typeface="Calibri"/>
                <a:cs typeface="Times New Roman"/>
              </a:rPr>
              <a:t>, care a beneficiat de consultanță din partea:  </a:t>
            </a:r>
            <a:r>
              <a:rPr lang="en-US" sz="1400" dirty="0" err="1" smtClean="0">
                <a:latin typeface="Trebuchet MS" panose="020B0603020202020204" pitchFamily="34" charset="0"/>
                <a:ea typeface="Calibri"/>
                <a:cs typeface="Times New Roman"/>
              </a:rPr>
              <a:t>Departamentului</a:t>
            </a:r>
            <a:r>
              <a:rPr lang="en-US" sz="1400" dirty="0" smtClean="0">
                <a:latin typeface="Trebuchet MS" panose="020B0603020202020204" pitchFamily="34" charset="0"/>
                <a:ea typeface="Calibri"/>
                <a:cs typeface="Times New Roman"/>
              </a:rPr>
              <a:t> </a:t>
            </a:r>
            <a:r>
              <a:rPr lang="en-US" sz="1400" dirty="0">
                <a:latin typeface="Trebuchet MS" panose="020B0603020202020204" pitchFamily="34" charset="0"/>
                <a:ea typeface="Calibri"/>
                <a:cs typeface="Times New Roman"/>
              </a:rPr>
              <a:t>de </a:t>
            </a:r>
            <a:r>
              <a:rPr lang="en-US" sz="1400" dirty="0" err="1">
                <a:latin typeface="Trebuchet MS" panose="020B0603020202020204" pitchFamily="34" charset="0"/>
                <a:ea typeface="Calibri"/>
                <a:cs typeface="Times New Roman"/>
              </a:rPr>
              <a:t>Comert</a:t>
            </a:r>
            <a:r>
              <a:rPr lang="en-US" sz="1400" dirty="0">
                <a:latin typeface="Trebuchet MS" panose="020B0603020202020204" pitchFamily="34" charset="0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rebuchet MS" panose="020B0603020202020204" pitchFamily="34" charset="0"/>
                <a:ea typeface="Calibri"/>
                <a:cs typeface="Times New Roman"/>
              </a:rPr>
              <a:t>si</a:t>
            </a:r>
            <a:r>
              <a:rPr lang="en-US" sz="1400" dirty="0">
                <a:latin typeface="Trebuchet MS" panose="020B0603020202020204" pitchFamily="34" charset="0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rebuchet MS" panose="020B0603020202020204" pitchFamily="34" charset="0"/>
                <a:ea typeface="Calibri"/>
                <a:cs typeface="Times New Roman"/>
              </a:rPr>
              <a:t>Industrie</a:t>
            </a:r>
            <a:r>
              <a:rPr lang="en-US" sz="1400" dirty="0">
                <a:latin typeface="Trebuchet MS" panose="020B0603020202020204" pitchFamily="34" charset="0"/>
                <a:ea typeface="Calibri"/>
                <a:cs typeface="Times New Roman"/>
              </a:rPr>
              <a:t>(DTI) al </a:t>
            </a:r>
            <a:r>
              <a:rPr lang="en-US" sz="1400" dirty="0" err="1">
                <a:latin typeface="Trebuchet MS" panose="020B0603020202020204" pitchFamily="34" charset="0"/>
                <a:ea typeface="Calibri"/>
                <a:cs typeface="Times New Roman"/>
              </a:rPr>
              <a:t>Marii</a:t>
            </a:r>
            <a:r>
              <a:rPr lang="en-US" sz="1400" dirty="0">
                <a:latin typeface="Trebuchet MS" panose="020B0603020202020204" pitchFamily="34" charset="0"/>
                <a:ea typeface="Calibri"/>
                <a:cs typeface="Times New Roman"/>
              </a:rPr>
              <a:t> </a:t>
            </a:r>
            <a:r>
              <a:rPr lang="en-US" sz="1400" dirty="0" err="1" smtClean="0">
                <a:latin typeface="Trebuchet MS" panose="020B0603020202020204" pitchFamily="34" charset="0"/>
                <a:ea typeface="Calibri"/>
                <a:cs typeface="Times New Roman"/>
              </a:rPr>
              <a:t>Britanii</a:t>
            </a:r>
            <a:r>
              <a:rPr lang="ro-RO" sz="1400" dirty="0" smtClean="0">
                <a:latin typeface="Trebuchet MS" panose="020B0603020202020204" pitchFamily="34" charset="0"/>
                <a:ea typeface="Calibri"/>
                <a:cs typeface="Times New Roman"/>
              </a:rPr>
              <a:t>; </a:t>
            </a:r>
            <a:r>
              <a:rPr lang="en-US" sz="1400" dirty="0" err="1" smtClean="0">
                <a:latin typeface="Trebuchet MS" panose="020B0603020202020204" pitchFamily="34" charset="0"/>
                <a:ea typeface="Calibri"/>
                <a:cs typeface="Times New Roman"/>
              </a:rPr>
              <a:t>Ministerul</a:t>
            </a:r>
            <a:r>
              <a:rPr lang="ro-RO" sz="1400" dirty="0" smtClean="0">
                <a:latin typeface="Trebuchet MS" panose="020B0603020202020204" pitchFamily="34" charset="0"/>
                <a:ea typeface="Calibri"/>
                <a:cs typeface="Times New Roman"/>
              </a:rPr>
              <a:t>ui</a:t>
            </a:r>
            <a:r>
              <a:rPr lang="en-US" sz="1400" dirty="0" smtClean="0">
                <a:latin typeface="Trebuchet MS" panose="020B0603020202020204" pitchFamily="34" charset="0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rebuchet MS" panose="020B0603020202020204" pitchFamily="34" charset="0"/>
                <a:ea typeface="Calibri"/>
                <a:cs typeface="Times New Roman"/>
              </a:rPr>
              <a:t>Economiei</a:t>
            </a:r>
            <a:r>
              <a:rPr lang="en-US" sz="1400" dirty="0">
                <a:latin typeface="Trebuchet MS" panose="020B0603020202020204" pitchFamily="34" charset="0"/>
                <a:ea typeface="Calibri"/>
                <a:cs typeface="Times New Roman"/>
              </a:rPr>
              <a:t>, </a:t>
            </a:r>
            <a:r>
              <a:rPr lang="en-US" sz="1400" dirty="0" err="1">
                <a:latin typeface="Trebuchet MS" panose="020B0603020202020204" pitchFamily="34" charset="0"/>
                <a:ea typeface="Calibri"/>
                <a:cs typeface="Times New Roman"/>
              </a:rPr>
              <a:t>Finantelor</a:t>
            </a:r>
            <a:r>
              <a:rPr lang="en-US" sz="1400" dirty="0">
                <a:latin typeface="Trebuchet MS" panose="020B0603020202020204" pitchFamily="34" charset="0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rebuchet MS" panose="020B0603020202020204" pitchFamily="34" charset="0"/>
                <a:ea typeface="Calibri"/>
                <a:cs typeface="Times New Roman"/>
              </a:rPr>
              <a:t>si</a:t>
            </a:r>
            <a:r>
              <a:rPr lang="en-US" sz="1400" dirty="0">
                <a:latin typeface="Trebuchet MS" panose="020B0603020202020204" pitchFamily="34" charset="0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rebuchet MS" panose="020B0603020202020204" pitchFamily="34" charset="0"/>
                <a:ea typeface="Calibri"/>
                <a:cs typeface="Times New Roman"/>
              </a:rPr>
              <a:t>Industriei</a:t>
            </a:r>
            <a:r>
              <a:rPr lang="en-US" sz="1400" dirty="0">
                <a:latin typeface="Trebuchet MS" panose="020B0603020202020204" pitchFamily="34" charset="0"/>
                <a:ea typeface="Calibri"/>
                <a:cs typeface="Times New Roman"/>
              </a:rPr>
              <a:t> din </a:t>
            </a:r>
            <a:r>
              <a:rPr lang="en-US" sz="1400" dirty="0" smtClean="0">
                <a:latin typeface="Trebuchet MS" panose="020B0603020202020204" pitchFamily="34" charset="0"/>
                <a:ea typeface="Calibri"/>
                <a:cs typeface="Times New Roman"/>
              </a:rPr>
              <a:t>Fran</a:t>
            </a:r>
            <a:r>
              <a:rPr lang="ro-RO" sz="1400" dirty="0" smtClean="0">
                <a:latin typeface="Trebuchet MS" panose="020B0603020202020204" pitchFamily="34" charset="0"/>
                <a:ea typeface="Calibri"/>
                <a:cs typeface="Times New Roman"/>
              </a:rPr>
              <a:t>ț</a:t>
            </a:r>
            <a:r>
              <a:rPr lang="en-US" sz="1400" dirty="0" smtClean="0">
                <a:latin typeface="Trebuchet MS" panose="020B0603020202020204" pitchFamily="34" charset="0"/>
                <a:ea typeface="Calibri"/>
                <a:cs typeface="Times New Roman"/>
              </a:rPr>
              <a:t>a </a:t>
            </a:r>
            <a:r>
              <a:rPr lang="en-US" sz="1400" dirty="0" err="1">
                <a:latin typeface="Trebuchet MS" panose="020B0603020202020204" pitchFamily="34" charset="0"/>
                <a:ea typeface="Calibri"/>
                <a:cs typeface="Times New Roman"/>
              </a:rPr>
              <a:t>si</a:t>
            </a:r>
            <a:r>
              <a:rPr lang="en-US" sz="1400" dirty="0">
                <a:latin typeface="Trebuchet MS" panose="020B0603020202020204" pitchFamily="34" charset="0"/>
                <a:ea typeface="Calibri"/>
                <a:cs typeface="Times New Roman"/>
              </a:rPr>
              <a:t> </a:t>
            </a:r>
            <a:r>
              <a:rPr lang="en-US" sz="1400" dirty="0" err="1" smtClean="0">
                <a:latin typeface="Trebuchet MS" panose="020B0603020202020204" pitchFamily="34" charset="0"/>
                <a:ea typeface="Calibri"/>
                <a:cs typeface="Times New Roman"/>
              </a:rPr>
              <a:t>Ministerel</a:t>
            </a:r>
            <a:r>
              <a:rPr lang="ro-RO" sz="1400" dirty="0" smtClean="0">
                <a:latin typeface="Trebuchet MS" panose="020B0603020202020204" pitchFamily="34" charset="0"/>
                <a:ea typeface="Calibri"/>
                <a:cs typeface="Times New Roman"/>
              </a:rPr>
              <a:t>or</a:t>
            </a:r>
            <a:r>
              <a:rPr lang="en-US" sz="1400" dirty="0" smtClean="0">
                <a:latin typeface="Trebuchet MS" panose="020B0603020202020204" pitchFamily="34" charset="0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rebuchet MS" panose="020B0603020202020204" pitchFamily="34" charset="0"/>
                <a:ea typeface="Calibri"/>
                <a:cs typeface="Times New Roman"/>
              </a:rPr>
              <a:t>Economiei</a:t>
            </a:r>
            <a:r>
              <a:rPr lang="en-US" sz="1400" dirty="0">
                <a:latin typeface="Trebuchet MS" panose="020B0603020202020204" pitchFamily="34" charset="0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rebuchet MS" panose="020B0603020202020204" pitchFamily="34" charset="0"/>
                <a:ea typeface="Calibri"/>
                <a:cs typeface="Times New Roman"/>
              </a:rPr>
              <a:t>si</a:t>
            </a:r>
            <a:r>
              <a:rPr lang="en-US" sz="1400" dirty="0">
                <a:latin typeface="Trebuchet MS" panose="020B0603020202020204" pitchFamily="34" charset="0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rebuchet MS" panose="020B0603020202020204" pitchFamily="34" charset="0"/>
                <a:ea typeface="Calibri"/>
                <a:cs typeface="Times New Roman"/>
              </a:rPr>
              <a:t>Industriei</a:t>
            </a:r>
            <a:r>
              <a:rPr lang="en-US" sz="1400" dirty="0">
                <a:latin typeface="Trebuchet MS" panose="020B0603020202020204" pitchFamily="34" charset="0"/>
                <a:ea typeface="Calibri"/>
                <a:cs typeface="Times New Roman"/>
              </a:rPr>
              <a:t> din </a:t>
            </a:r>
            <a:r>
              <a:rPr lang="en-US" sz="1400" dirty="0" err="1">
                <a:latin typeface="Trebuchet MS" panose="020B0603020202020204" pitchFamily="34" charset="0"/>
                <a:ea typeface="Calibri"/>
                <a:cs typeface="Times New Roman"/>
              </a:rPr>
              <a:t>Polonia</a:t>
            </a:r>
            <a:r>
              <a:rPr lang="en-US" sz="1400" dirty="0">
                <a:latin typeface="Trebuchet MS" panose="020B0603020202020204" pitchFamily="34" charset="0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rebuchet MS" panose="020B0603020202020204" pitchFamily="34" charset="0"/>
                <a:ea typeface="Calibri"/>
                <a:cs typeface="Times New Roman"/>
              </a:rPr>
              <a:t>si</a:t>
            </a:r>
            <a:r>
              <a:rPr lang="en-US" sz="1400" dirty="0">
                <a:latin typeface="Trebuchet MS" panose="020B0603020202020204" pitchFamily="34" charset="0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rebuchet MS" panose="020B0603020202020204" pitchFamily="34" charset="0"/>
                <a:ea typeface="Calibri"/>
                <a:cs typeface="Times New Roman"/>
              </a:rPr>
              <a:t>Republica</a:t>
            </a:r>
            <a:r>
              <a:rPr lang="en-US" sz="1400" dirty="0">
                <a:latin typeface="Trebuchet MS" panose="020B0603020202020204" pitchFamily="34" charset="0"/>
                <a:ea typeface="Calibri"/>
                <a:cs typeface="Times New Roman"/>
              </a:rPr>
              <a:t> </a:t>
            </a:r>
            <a:r>
              <a:rPr lang="en-US" sz="1400" dirty="0" err="1" smtClean="0">
                <a:latin typeface="Trebuchet MS" panose="020B0603020202020204" pitchFamily="34" charset="0"/>
                <a:ea typeface="Calibri"/>
                <a:cs typeface="Times New Roman"/>
              </a:rPr>
              <a:t>Ceh</a:t>
            </a:r>
            <a:r>
              <a:rPr lang="ro-RO" sz="1400" dirty="0" smtClean="0">
                <a:latin typeface="Trebuchet MS" panose="020B0603020202020204" pitchFamily="34" charset="0"/>
                <a:ea typeface="Calibri"/>
                <a:cs typeface="Times New Roman"/>
              </a:rPr>
              <a:t>ă;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1800" b="1" dirty="0" smtClean="0">
                <a:latin typeface="Trebuchet MS" panose="020B0603020202020204" pitchFamily="34" charset="0"/>
              </a:rPr>
              <a:t>Al </a:t>
            </a:r>
            <a:r>
              <a:rPr lang="ro-RO" sz="1800" b="1" dirty="0">
                <a:latin typeface="Trebuchet MS" panose="020B0603020202020204" pitchFamily="34" charset="0"/>
              </a:rPr>
              <a:t>II-lea </a:t>
            </a:r>
            <a:r>
              <a:rPr lang="ro-RO" sz="1800" b="1" dirty="0">
                <a:solidFill>
                  <a:srgbClr val="000000"/>
                </a:solidFill>
                <a:latin typeface="Trebuchet MS" panose="020B0603020202020204" pitchFamily="34" charset="0"/>
              </a:rPr>
              <a:t>DOCUMENTUL DE POLITICĂ INDUSTRIALĂ A ROMÂNIEI  </a:t>
            </a:r>
            <a:r>
              <a:rPr lang="ro-RO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pentru perioada 2005-2008, </a:t>
            </a:r>
            <a:r>
              <a:rPr lang="ro-RO" sz="1400" dirty="0">
                <a:solidFill>
                  <a:srgbClr val="000000"/>
                </a:solidFill>
                <a:latin typeface="Trebuchet MS" panose="020B0603020202020204" pitchFamily="34" charset="0"/>
                <a:ea typeface="Calibri"/>
                <a:cs typeface="Times New Roman"/>
              </a:rPr>
              <a:t>aprobat prin </a:t>
            </a:r>
            <a:r>
              <a:rPr lang="en-US" sz="1400" dirty="0">
                <a:latin typeface="Trebuchet MS"/>
                <a:ea typeface="Calibri"/>
                <a:cs typeface="Times New Roman"/>
              </a:rPr>
              <a:t>HG nr.1172/29 </a:t>
            </a:r>
            <a:r>
              <a:rPr lang="en-US" sz="1400" dirty="0" err="1">
                <a:latin typeface="Trebuchet MS"/>
                <a:ea typeface="Calibri"/>
                <a:cs typeface="Times New Roman"/>
              </a:rPr>
              <a:t>septembrie</a:t>
            </a:r>
            <a:r>
              <a:rPr lang="en-US" sz="1400" dirty="0">
                <a:latin typeface="Trebuchet MS"/>
                <a:ea typeface="Calibri"/>
                <a:cs typeface="Times New Roman"/>
              </a:rPr>
              <a:t> </a:t>
            </a:r>
            <a:r>
              <a:rPr lang="en-US" sz="1400" dirty="0" smtClean="0">
                <a:latin typeface="Trebuchet MS"/>
                <a:ea typeface="Calibri"/>
                <a:cs typeface="Times New Roman"/>
              </a:rPr>
              <a:t>2005</a:t>
            </a:r>
            <a:r>
              <a:rPr lang="ro-RO" sz="1400" dirty="0" smtClean="0">
                <a:latin typeface="Trebuchet MS"/>
                <a:ea typeface="Calibri"/>
                <a:cs typeface="Times New Roman"/>
              </a:rPr>
              <a:t>, a fost </a:t>
            </a:r>
            <a:r>
              <a:rPr lang="ro-RO" sz="14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elaborat </a:t>
            </a:r>
            <a:r>
              <a:rPr lang="ro-RO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de  </a:t>
            </a:r>
            <a:r>
              <a:rPr lang="en-US" sz="1400" dirty="0" err="1">
                <a:latin typeface="Trebuchet MS"/>
                <a:ea typeface="Calibri"/>
                <a:cs typeface="Times New Roman"/>
              </a:rPr>
              <a:t>Ministerul</a:t>
            </a:r>
            <a:r>
              <a:rPr lang="ro-RO" sz="1400" dirty="0">
                <a:latin typeface="Trebuchet MS"/>
                <a:ea typeface="Calibri"/>
                <a:cs typeface="Times New Roman"/>
              </a:rPr>
              <a:t> </a:t>
            </a:r>
            <a:r>
              <a:rPr lang="en-US" sz="1400" dirty="0">
                <a:latin typeface="Trebuchet MS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rebuchet MS"/>
                <a:ea typeface="Calibri"/>
                <a:cs typeface="Times New Roman"/>
              </a:rPr>
              <a:t>Economiei</a:t>
            </a:r>
            <a:r>
              <a:rPr lang="en-US" sz="1400" dirty="0">
                <a:latin typeface="Trebuchet MS"/>
                <a:ea typeface="Calibri"/>
                <a:cs typeface="Times New Roman"/>
              </a:rPr>
              <a:t> </a:t>
            </a:r>
            <a:r>
              <a:rPr lang="ro-RO" sz="1400" dirty="0" smtClean="0">
                <a:latin typeface="Trebuchet MS"/>
                <a:ea typeface="Calibri"/>
                <a:cs typeface="Times New Roman"/>
              </a:rPr>
              <a:t> </a:t>
            </a:r>
            <a:r>
              <a:rPr lang="en-US" sz="1400" dirty="0" smtClean="0">
                <a:latin typeface="Trebuchet MS"/>
                <a:ea typeface="Calibri"/>
                <a:cs typeface="Times New Roman"/>
              </a:rPr>
              <a:t>din </a:t>
            </a:r>
            <a:r>
              <a:rPr lang="en-US" sz="1400" dirty="0">
                <a:latin typeface="Trebuchet MS"/>
                <a:ea typeface="Calibri"/>
                <a:cs typeface="Times New Roman"/>
              </a:rPr>
              <a:t>Romania </a:t>
            </a:r>
            <a:r>
              <a:rPr lang="ro-RO" sz="1400" dirty="0">
                <a:latin typeface="Trebuchet MS"/>
                <a:ea typeface="Calibri"/>
                <a:cs typeface="Times New Roman"/>
              </a:rPr>
              <a:t> în colaborare cu </a:t>
            </a:r>
            <a:r>
              <a:rPr lang="en-US" sz="1400" dirty="0" err="1">
                <a:latin typeface="Trebuchet MS"/>
                <a:ea typeface="Calibri"/>
                <a:cs typeface="Times New Roman"/>
              </a:rPr>
              <a:t>Ministerul</a:t>
            </a:r>
            <a:r>
              <a:rPr lang="ro-RO" sz="1400" dirty="0">
                <a:latin typeface="Trebuchet MS"/>
                <a:ea typeface="Calibri"/>
                <a:cs typeface="Times New Roman"/>
              </a:rPr>
              <a:t> </a:t>
            </a:r>
            <a:r>
              <a:rPr lang="en-US" sz="1400" dirty="0">
                <a:latin typeface="Trebuchet MS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rebuchet MS"/>
                <a:ea typeface="Calibri"/>
                <a:cs typeface="Times New Roman"/>
              </a:rPr>
              <a:t>Economiei</a:t>
            </a:r>
            <a:r>
              <a:rPr lang="en-US" sz="1400" dirty="0">
                <a:latin typeface="Trebuchet MS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rebuchet MS"/>
                <a:ea typeface="Calibri"/>
                <a:cs typeface="Times New Roman"/>
              </a:rPr>
              <a:t>si</a:t>
            </a:r>
            <a:r>
              <a:rPr lang="en-US" sz="1400" dirty="0">
                <a:latin typeface="Trebuchet MS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Trebuchet MS"/>
                <a:ea typeface="Calibri"/>
                <a:cs typeface="Times New Roman"/>
              </a:rPr>
              <a:t>Finantelor</a:t>
            </a:r>
            <a:r>
              <a:rPr lang="en-US" sz="1400" dirty="0">
                <a:latin typeface="Trebuchet MS"/>
                <a:ea typeface="Calibri"/>
                <a:cs typeface="Times New Roman"/>
              </a:rPr>
              <a:t> din Italia</a:t>
            </a:r>
            <a:r>
              <a:rPr lang="ro-RO" sz="1400" b="1" dirty="0" smtClean="0">
                <a:latin typeface="Trebuchet MS"/>
                <a:ea typeface="Calibri"/>
                <a:cs typeface="Times New Roman"/>
              </a:rPr>
              <a:t>;</a:t>
            </a:r>
            <a:r>
              <a:rPr lang="en-US" sz="1400" dirty="0" smtClean="0">
                <a:latin typeface="Trebuchet MS"/>
                <a:ea typeface="Calibri"/>
                <a:cs typeface="Times New Roman"/>
              </a:rPr>
              <a:t> </a:t>
            </a:r>
            <a:endParaRPr lang="ro-RO" sz="1400" dirty="0" smtClean="0"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1800" b="1" dirty="0" smtClean="0">
                <a:latin typeface="Trebuchet MS" panose="020B0603020202020204" pitchFamily="34" charset="0"/>
              </a:rPr>
              <a:t>Politicile publice / industriale care vor fi promovate vor fi în consens cu: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ro-RO" sz="1600" b="1" dirty="0" smtClean="0">
                <a:latin typeface="Trebuchet MS" panose="020B0603020202020204" pitchFamily="34" charset="0"/>
              </a:rPr>
              <a:t>REGLEMENTĂRILE  ÎN VIGOARE LA NIVELUL UNIUNII EUROPENE;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ro-RO" sz="1600" b="1" dirty="0" smtClean="0">
                <a:latin typeface="Trebuchet MS" panose="020B0603020202020204" pitchFamily="34" charset="0"/>
              </a:rPr>
              <a:t>PROGRAMUL DE GUVERNARE 2017- 2020;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ro-RO" sz="1600" b="1" dirty="0" smtClean="0">
                <a:latin typeface="Trebuchet MS" panose="020B0603020202020204" pitchFamily="34" charset="0"/>
              </a:rPr>
              <a:t>STRATEGIILE GUVERNAMENTALE/ NAȚIONALE ÎN VIGOARE</a:t>
            </a:r>
            <a:r>
              <a:rPr lang="ro-RO" sz="1400" b="1" dirty="0" smtClean="0">
                <a:latin typeface="Trebuchet MS" panose="020B0603020202020204" pitchFamily="34" charset="0"/>
              </a:rPr>
              <a:t>.</a:t>
            </a:r>
          </a:p>
          <a:p>
            <a:pPr marL="457200" lvl="1" indent="0">
              <a:buNone/>
            </a:pPr>
            <a:endParaRPr lang="ro-RO" sz="1600" b="1" dirty="0" smtClean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it-IT" sz="1600" b="1" dirty="0" smtClean="0">
              <a:latin typeface="Trebuchet MS" panose="020B0603020202020204" pitchFamily="34" charset="0"/>
            </a:endParaRPr>
          </a:p>
          <a:p>
            <a:pPr lvl="1"/>
            <a:endParaRPr lang="ro-RO" sz="1200" dirty="0" smtClean="0">
              <a:latin typeface="Trebuchet MS" panose="020B0603020202020204" pitchFamily="34" charset="0"/>
            </a:endParaRPr>
          </a:p>
          <a:p>
            <a:pPr lvl="1"/>
            <a:endParaRPr lang="ro-RO" sz="1600" dirty="0">
              <a:latin typeface="Trebuchet MS" panose="020B0603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110" y="6324600"/>
            <a:ext cx="159930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561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882134"/>
            <a:ext cx="8610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PRINCIPALII INDICATORI </a:t>
            </a:r>
            <a:r>
              <a:rPr lang="ro-RO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MACROECONOMICI: REALIZĂRI/TENDINȚE (1)</a:t>
            </a:r>
            <a:endParaRPr lang="en-US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93" y="1282244"/>
            <a:ext cx="8929012" cy="534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06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296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(2)</a:t>
            </a:r>
            <a:endParaRPr lang="en-US" dirty="0"/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76300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691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660308" cy="56585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1200" y="137160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b="1" dirty="0" smtClean="0"/>
              <a:t>INDUSTRIA</a:t>
            </a:r>
            <a:r>
              <a:rPr lang="ro-RO" sz="1400" dirty="0" smtClean="0"/>
              <a:t> </a:t>
            </a:r>
            <a:r>
              <a:rPr lang="ro-RO" sz="1200" b="1" dirty="0" smtClean="0"/>
              <a:t>PRELUCRĂTOARE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944193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9600" y="3810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(4)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914400"/>
            <a:ext cx="8562975" cy="58157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650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599"/>
            <a:ext cx="8861905" cy="57045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77200" y="457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(5)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8239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839200" cy="672084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o-RO" sz="2800" b="1" dirty="0" smtClean="0">
                <a:latin typeface="Trebuchet MS" panose="020B0603020202020204" pitchFamily="34" charset="0"/>
              </a:rPr>
              <a:t>ETAPELE PARCURSE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o-RO" sz="2000" b="1" dirty="0" smtClean="0">
                <a:latin typeface="Trebuchet MS" panose="020B0603020202020204" pitchFamily="34" charset="0"/>
              </a:rPr>
              <a:t>Constituirea echipei de experți externi;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o-RO" sz="2000" b="1" dirty="0" smtClean="0">
                <a:latin typeface="Trebuchet MS" panose="020B0603020202020204" pitchFamily="34" charset="0"/>
              </a:rPr>
              <a:t>Organizarea conferinței de lansare a proiectului cod SIPOCA 7;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o-RO" sz="2000" b="1" dirty="0" smtClean="0">
                <a:latin typeface="Trebuchet MS" panose="020B0603020202020204" pitchFamily="34" charset="0"/>
              </a:rPr>
              <a:t>Analizarea celor 10 sectoare economice cu potențial de specializare inteligentă din Strategia Națională de Competitivitate și elaborarea analizelor swot;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o-RO" sz="2000" b="1" dirty="0" smtClean="0">
                <a:latin typeface="Trebuchet MS" panose="020B0603020202020204" pitchFamily="34" charset="0"/>
              </a:rPr>
              <a:t>Elaborarea matricei logice a ”documentului de politică industrială” pe baza concluziilor </a:t>
            </a:r>
            <a:r>
              <a:rPr lang="ro-RO" sz="2000" b="1" dirty="0" smtClean="0">
                <a:latin typeface="Trebuchet MS" panose="020B0603020202020204" pitchFamily="34" charset="0"/>
              </a:rPr>
              <a:t>rezultate și anume:</a:t>
            </a:r>
            <a:endParaRPr lang="ro-RO" sz="2000" b="1" dirty="0" smtClean="0">
              <a:latin typeface="Trebuchet MS" panose="020B0603020202020204" pitchFamily="34" charset="0"/>
            </a:endParaRP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ro-RO" sz="1600" b="1" dirty="0" smtClean="0">
                <a:latin typeface="Trebuchet MS" panose="020B0603020202020204" pitchFamily="34" charset="0"/>
              </a:rPr>
              <a:t>Competitivitatea directiilor de politici industriale  vis-a-vis de domeniile de specializarea inteligentă; evaluarea periodică a acestora;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ro-RO" sz="1600" b="1" dirty="0" smtClean="0">
                <a:latin typeface="Trebuchet MS" panose="020B0603020202020204" pitchFamily="34" charset="0"/>
              </a:rPr>
              <a:t>Indicatorii macroeconomici  vor cuprinde domeniile de specializare inteligentă  precum si celelalte domenii cu  activitate industrială;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ro-RO" sz="1600" b="1" dirty="0" smtClean="0">
                <a:latin typeface="Trebuchet MS" panose="020B0603020202020204" pitchFamily="34" charset="0"/>
              </a:rPr>
              <a:t>Fragmentarea lanțurilor de valoare; refacerea acestora utilizând </a:t>
            </a:r>
            <a:r>
              <a:rPr lang="vi-VN" sz="1600" b="1" dirty="0">
                <a:latin typeface="Trebuchet MS" panose="020B0603020202020204" pitchFamily="34" charset="0"/>
              </a:rPr>
              <a:t>instrumente de dezvoltare economică </a:t>
            </a:r>
            <a:r>
              <a:rPr lang="vi-VN" sz="1600" b="1" dirty="0" smtClean="0">
                <a:latin typeface="Trebuchet MS" panose="020B0603020202020204" pitchFamily="34" charset="0"/>
              </a:rPr>
              <a:t>regională</a:t>
            </a:r>
            <a:r>
              <a:rPr lang="ro-RO" sz="1600" b="1" dirty="0" smtClean="0">
                <a:latin typeface="Trebuchet MS" panose="020B0603020202020204" pitchFamily="34" charset="0"/>
              </a:rPr>
              <a:t> (exp. Clustere etc.);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ro-RO" sz="1600" b="1" dirty="0" smtClean="0">
                <a:latin typeface="Trebuchet MS" panose="020B0603020202020204" pitchFamily="34" charset="0"/>
              </a:rPr>
              <a:t>Politica industrială a României </a:t>
            </a:r>
            <a:r>
              <a:rPr lang="ro-RO" sz="1600" b="1" dirty="0" smtClean="0">
                <a:latin typeface="Trebuchet MS" panose="020B0603020202020204" pitchFamily="34" charset="0"/>
              </a:rPr>
              <a:t>trebuie corelată </a:t>
            </a:r>
            <a:r>
              <a:rPr lang="ro-RO" sz="1600" b="1" dirty="0" smtClean="0">
                <a:latin typeface="Trebuchet MS" panose="020B0603020202020204" pitchFamily="34" charset="0"/>
              </a:rPr>
              <a:t>cu politicile publice  privind: 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ro-RO" sz="1200" b="1" dirty="0" smtClean="0">
                <a:latin typeface="Trebuchet MS" panose="020B0603020202020204" pitchFamily="34" charset="0"/>
              </a:rPr>
              <a:t>educarea și calificarea fortei de muncă, 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ro-RO" sz="1200" b="1" dirty="0" smtClean="0">
                <a:latin typeface="Trebuchet MS" panose="020B0603020202020204" pitchFamily="34" charset="0"/>
              </a:rPr>
              <a:t>politicile energetice, de mediu, economia circulară, eco – inovarea, 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ro-RO" sz="1200" b="1" dirty="0" smtClean="0">
                <a:latin typeface="Trebuchet MS" panose="020B0603020202020204" pitchFamily="34" charset="0"/>
              </a:rPr>
              <a:t>Digitalizarea industriei; 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ro-RO" sz="1200" b="1" dirty="0" smtClean="0">
                <a:latin typeface="Trebuchet MS" panose="020B0603020202020204" pitchFamily="34" charset="0"/>
              </a:rPr>
              <a:t>cerințele consumatorului din piața unică și internațională,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ro-RO" sz="1200" b="1" dirty="0" smtClean="0">
                <a:latin typeface="Trebuchet MS" panose="020B0603020202020204" pitchFamily="34" charset="0"/>
              </a:rPr>
              <a:t>Inovarea  industrială: de produs, de tehnologie, de management, de marketing  etc.</a:t>
            </a:r>
          </a:p>
          <a:p>
            <a:pPr marL="0" indent="0">
              <a:buNone/>
            </a:pPr>
            <a:endParaRPr lang="ro-RO" sz="1800" dirty="0" smtClean="0">
              <a:latin typeface="Trebuchet MS" panose="020B0603020202020204" pitchFamily="34" charset="0"/>
            </a:endParaRPr>
          </a:p>
          <a:p>
            <a:endParaRPr lang="ro-RO" sz="1800" dirty="0" smtClean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785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447800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US" altLang="fr-FR" sz="2800" b="1" dirty="0">
                <a:solidFill>
                  <a:srgbClr val="000000"/>
                </a:solidFill>
                <a:latin typeface="Trebuchet MS" panose="020B0603020202020204" pitchFamily="34" charset="0"/>
                <a:cs typeface="+mn-cs"/>
              </a:rPr>
              <a:t>DOCUMENTUL DE POLITICĂ </a:t>
            </a:r>
            <a:r>
              <a:rPr lang="en-US" altLang="fr-FR" sz="2800" b="1" dirty="0" smtClean="0">
                <a:solidFill>
                  <a:srgbClr val="000000"/>
                </a:solidFill>
                <a:latin typeface="Trebuchet MS" panose="020B0603020202020204" pitchFamily="34" charset="0"/>
                <a:cs typeface="+mn-cs"/>
              </a:rPr>
              <a:t>INDUSTRIALĂ</a:t>
            </a:r>
            <a:r>
              <a:rPr lang="ro-RO" altLang="fr-FR" sz="2800" b="1" dirty="0" smtClean="0">
                <a:solidFill>
                  <a:srgbClr val="000000"/>
                </a:solidFill>
                <a:latin typeface="Trebuchet MS" panose="020B0603020202020204" pitchFamily="34" charset="0"/>
                <a:cs typeface="+mn-cs"/>
              </a:rPr>
              <a:t/>
            </a:r>
            <a:br>
              <a:rPr lang="ro-RO" altLang="fr-FR" sz="2800" b="1" dirty="0" smtClean="0">
                <a:solidFill>
                  <a:srgbClr val="000000"/>
                </a:solidFill>
                <a:latin typeface="Trebuchet MS" panose="020B0603020202020204" pitchFamily="34" charset="0"/>
                <a:cs typeface="+mn-cs"/>
              </a:rPr>
            </a:br>
            <a:r>
              <a:rPr lang="ro-RO" altLang="fr-FR" sz="2800" b="1" dirty="0" smtClean="0">
                <a:solidFill>
                  <a:srgbClr val="000000"/>
                </a:solidFill>
                <a:latin typeface="Trebuchet MS" panose="020B0603020202020204" pitchFamily="34" charset="0"/>
                <a:cs typeface="+mn-cs"/>
              </a:rPr>
              <a:t> </a:t>
            </a:r>
            <a:r>
              <a:rPr lang="ro-RO" altLang="fr-FR" sz="2800" b="1" dirty="0">
                <a:solidFill>
                  <a:srgbClr val="000000"/>
                </a:solidFill>
                <a:latin typeface="Trebuchet MS" panose="020B0603020202020204" pitchFamily="34" charset="0"/>
                <a:cs typeface="+mn-cs"/>
              </a:rPr>
              <a:t>A ROMÂNIEI</a:t>
            </a:r>
            <a:r>
              <a:rPr lang="ro-RO" altLang="fr-FR" sz="3200" b="1" dirty="0">
                <a:solidFill>
                  <a:srgbClr val="000000"/>
                </a:solidFill>
                <a:latin typeface="Trebuchet MS" panose="020B0603020202020204" pitchFamily="34" charset="0"/>
                <a:cs typeface="+mn-cs"/>
              </a:rPr>
              <a:t/>
            </a:r>
            <a:br>
              <a:rPr lang="ro-RO" altLang="fr-FR" sz="3200" b="1" dirty="0">
                <a:solidFill>
                  <a:srgbClr val="000000"/>
                </a:solidFill>
                <a:latin typeface="Trebuchet MS" panose="020B0603020202020204" pitchFamily="34" charset="0"/>
                <a:cs typeface="+mn-cs"/>
              </a:rPr>
            </a:br>
            <a:r>
              <a:rPr lang="ro-RO" altLang="fr-FR" sz="1200" b="1" dirty="0" smtClean="0">
                <a:solidFill>
                  <a:srgbClr val="000000"/>
                </a:solidFill>
                <a:latin typeface="Trebuchet MS" panose="020B0603020202020204" pitchFamily="34" charset="0"/>
                <a:cs typeface="+mn-cs"/>
              </a:rPr>
              <a:t>(STRUCTURĂ PREZENTARE)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o-RO" sz="2400" b="1" dirty="0" smtClean="0">
                <a:latin typeface="Trebuchet MS" panose="020B0603020202020204" pitchFamily="34" charset="0"/>
              </a:rPr>
              <a:t>VIZIUNE/MISIUNE</a:t>
            </a:r>
          </a:p>
          <a:p>
            <a:pPr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o-RO" sz="2400" b="1" dirty="0" smtClean="0">
                <a:latin typeface="Trebuchet MS" panose="020B0603020202020204" pitchFamily="34" charset="0"/>
              </a:rPr>
              <a:t>OBIECTIVE</a:t>
            </a:r>
          </a:p>
          <a:p>
            <a:pPr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o-RO" sz="2400" b="1" dirty="0" smtClean="0">
                <a:latin typeface="Trebuchet MS" panose="020B0603020202020204" pitchFamily="34" charset="0"/>
              </a:rPr>
              <a:t>CADRUL DE REGLEMENTARE EUROPEAN </a:t>
            </a:r>
          </a:p>
          <a:p>
            <a:pPr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o-RO" sz="2400" b="1" dirty="0">
                <a:latin typeface="Trebuchet MS" panose="020B0603020202020204" pitchFamily="34" charset="0"/>
              </a:rPr>
              <a:t>CADRUL DE REGLEMENTARE NAȚIONAL</a:t>
            </a:r>
            <a:endParaRPr lang="ro-RO" sz="2400" b="1" dirty="0" smtClean="0"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o-RO" sz="2400" b="1" dirty="0" smtClean="0">
                <a:latin typeface="Trebuchet MS" panose="020B0603020202020204" pitchFamily="34" charset="0"/>
              </a:rPr>
              <a:t>PRINCIPALII INDICATORI REALIZATI COMPARAȚII/TINTE</a:t>
            </a:r>
          </a:p>
          <a:p>
            <a:pPr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o-RO" sz="2400" b="1" dirty="0" smtClean="0">
                <a:latin typeface="Trebuchet MS" panose="020B0603020202020204" pitchFamily="34" charset="0"/>
              </a:rPr>
              <a:t>ETAPE PARCURSE</a:t>
            </a:r>
          </a:p>
          <a:p>
            <a:pPr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o-RO" sz="2400" b="1" i="1" dirty="0">
                <a:latin typeface="Trebuchet MS" panose="020B0603020202020204" pitchFamily="34" charset="0"/>
              </a:rPr>
              <a:t>RECOMANDĂRILE / OBSERVAȚIILE /</a:t>
            </a:r>
            <a:r>
              <a:rPr lang="ro-RO" sz="2400" b="1" i="1" dirty="0" smtClean="0">
                <a:latin typeface="Trebuchet MS" panose="020B0603020202020204" pitchFamily="34" charset="0"/>
              </a:rPr>
              <a:t>COMENTARIILE </a:t>
            </a:r>
            <a:r>
              <a:rPr lang="ro-RO" sz="2400" b="1" i="1" dirty="0">
                <a:latin typeface="Trebuchet MS" panose="020B0603020202020204" pitchFamily="34" charset="0"/>
              </a:rPr>
              <a:t>DUMNEAVOASTRĂ !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ro-RO" sz="2400" b="1" dirty="0" smtClean="0">
              <a:latin typeface="Trebuchet MS" panose="020B0603020202020204" pitchFamily="34" charset="0"/>
            </a:endParaRPr>
          </a:p>
          <a:p>
            <a:endParaRPr lang="ro-RO" sz="2400" b="1" dirty="0" smtClean="0">
              <a:latin typeface="Trebuchet MS" panose="020B0603020202020204" pitchFamily="34" charset="0"/>
            </a:endParaRPr>
          </a:p>
          <a:p>
            <a:endParaRPr lang="en-US" sz="2400" b="1" dirty="0">
              <a:latin typeface="Trebuchet MS" panose="020B0603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373813"/>
            <a:ext cx="12684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436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87963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ro-RO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Fundamentarea </a:t>
            </a:r>
            <a:r>
              <a:rPr lang="ro-RO" sz="2000" b="1" u="sng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OBIECTIVELOR OPERAȚIONALE</a:t>
            </a:r>
            <a:r>
              <a:rPr lang="ro-RO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, </a:t>
            </a:r>
            <a:r>
              <a:rPr lang="ro-RO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indicatorilor și surselor de verificare etc</a:t>
            </a:r>
            <a:r>
              <a:rPr lang="ro-RO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. </a:t>
            </a:r>
          </a:p>
          <a:p>
            <a:pPr>
              <a:spcBef>
                <a:spcPts val="4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vi-VN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Elaborarea de chestionare privind aspecte relevante de politică industrială, difuzarea </a:t>
            </a:r>
            <a:r>
              <a:rPr lang="vi-VN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în </a:t>
            </a:r>
            <a:r>
              <a:rPr lang="vi-VN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teritoriu, prelucrarea statistică a </a:t>
            </a:r>
            <a:r>
              <a:rPr lang="vi-VN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răspunsurilor</a:t>
            </a:r>
            <a:r>
              <a:rPr lang="ro-RO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;</a:t>
            </a:r>
          </a:p>
          <a:p>
            <a:pPr>
              <a:spcBef>
                <a:spcPts val="4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ro-RO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Elaborarea metodologiei privind elaborarea studiilor de impact(ex-ante) pentru obiectivele operaționale identificate</a:t>
            </a:r>
            <a:r>
              <a:rPr lang="ro-RO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;</a:t>
            </a:r>
          </a:p>
          <a:p>
            <a:pPr>
              <a:spcBef>
                <a:spcPts val="4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ro-RO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Analiza performanțelor </a:t>
            </a:r>
            <a:r>
              <a:rPr lang="ro-RO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tehnico-economice </a:t>
            </a:r>
            <a:r>
              <a:rPr lang="ro-RO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ale mediului </a:t>
            </a:r>
            <a:r>
              <a:rPr lang="ro-RO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industrial, cantitativ </a:t>
            </a:r>
            <a:r>
              <a:rPr lang="ro-RO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și </a:t>
            </a:r>
            <a:r>
              <a:rPr lang="ro-RO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calitativ; </a:t>
            </a:r>
            <a:r>
              <a:rPr lang="ro-RO" sz="2000" b="1" i="1" dirty="0">
                <a:solidFill>
                  <a:srgbClr val="FF0000"/>
                </a:solidFill>
                <a:latin typeface="Liberation Serif"/>
                <a:ea typeface="SimSun"/>
                <a:cs typeface="Lucida Sans"/>
              </a:rPr>
              <a:t>acțiune în derulare</a:t>
            </a:r>
            <a:r>
              <a:rPr lang="ro-RO" sz="2000" b="1" dirty="0">
                <a:solidFill>
                  <a:srgbClr val="000000"/>
                </a:solidFill>
                <a:latin typeface="Liberation Serif"/>
                <a:ea typeface="SimSun"/>
                <a:cs typeface="Lucida Sans"/>
              </a:rPr>
              <a:t>;</a:t>
            </a:r>
          </a:p>
          <a:p>
            <a:pPr lvl="0">
              <a:spcBef>
                <a:spcPts val="4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ro-RO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Identificarea </a:t>
            </a:r>
            <a:r>
              <a:rPr lang="ro-RO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și analiza problemelor și disfucțiilor existente  - elemente  care vor </a:t>
            </a:r>
            <a:r>
              <a:rPr lang="ro-RO" sz="2000" b="1" dirty="0">
                <a:solidFill>
                  <a:srgbClr val="000000"/>
                </a:solidFill>
                <a:latin typeface="Liberation Serif"/>
                <a:ea typeface="SimSun"/>
                <a:cs typeface="Lucida Sans"/>
              </a:rPr>
              <a:t>constitui  baza analitică pentru realizarea </a:t>
            </a:r>
            <a:r>
              <a:rPr lang="ro-RO" sz="2000" b="1" dirty="0" smtClean="0">
                <a:solidFill>
                  <a:srgbClr val="000000"/>
                </a:solidFill>
                <a:latin typeface="Liberation Serif"/>
                <a:ea typeface="SimSun"/>
                <a:cs typeface="Lucida Sans"/>
              </a:rPr>
              <a:t>unui </a:t>
            </a:r>
            <a:r>
              <a:rPr lang="ro-RO" sz="2000" b="1" dirty="0">
                <a:solidFill>
                  <a:srgbClr val="000000"/>
                </a:solidFill>
                <a:latin typeface="Liberation Serif"/>
                <a:ea typeface="SimSun"/>
                <a:cs typeface="Lucida Sans"/>
              </a:rPr>
              <a:t>nou cadru de politici sau ajustarea celui existent; </a:t>
            </a:r>
            <a:r>
              <a:rPr lang="ro-RO" sz="2000" b="1" i="1" dirty="0">
                <a:solidFill>
                  <a:srgbClr val="FF0000"/>
                </a:solidFill>
                <a:latin typeface="Liberation Serif"/>
                <a:ea typeface="SimSun"/>
                <a:cs typeface="Lucida Sans"/>
              </a:rPr>
              <a:t>acțiune în derulare</a:t>
            </a:r>
            <a:r>
              <a:rPr lang="ro-RO" sz="2000" b="1" dirty="0">
                <a:solidFill>
                  <a:srgbClr val="FF0000"/>
                </a:solidFill>
                <a:latin typeface="Liberation Serif"/>
                <a:ea typeface="SimSun"/>
                <a:cs typeface="Lucida Sans"/>
              </a:rPr>
              <a:t>;</a:t>
            </a:r>
          </a:p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endParaRPr lang="ro-RO" sz="2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>
              <a:spcBef>
                <a:spcPts val="400"/>
              </a:spcBef>
              <a:spcAft>
                <a:spcPts val="600"/>
              </a:spcAft>
              <a:buFont typeface="+mj-lt"/>
              <a:buAutoNum type="arabicPeriod" startAt="5"/>
            </a:pPr>
            <a:endParaRPr lang="vi-VN" sz="2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>
              <a:spcBef>
                <a:spcPts val="400"/>
              </a:spcBef>
              <a:spcAft>
                <a:spcPts val="600"/>
              </a:spcAft>
              <a:buFont typeface="+mj-lt"/>
              <a:buAutoNum type="arabicPeriod" startAt="5"/>
            </a:pPr>
            <a:endParaRPr lang="ro-RO" sz="2000" b="1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>
              <a:spcBef>
                <a:spcPts val="400"/>
              </a:spcBef>
              <a:spcAft>
                <a:spcPts val="600"/>
              </a:spcAft>
              <a:buFont typeface="+mj-lt"/>
              <a:buAutoNum type="arabicPeriod" startAt="5"/>
            </a:pPr>
            <a:endParaRPr lang="ro-RO" sz="2000" b="1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>
              <a:spcBef>
                <a:spcPts val="400"/>
              </a:spcBef>
              <a:spcAft>
                <a:spcPts val="600"/>
              </a:spcAft>
              <a:buFont typeface="+mj-lt"/>
              <a:buAutoNum type="arabicPeriod" startAt="5"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324600"/>
            <a:ext cx="12684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049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/>
          <a:lstStyle/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0"/>
            </a:pPr>
            <a:r>
              <a:rPr lang="ro-RO" sz="2000" b="1" dirty="0" smtClean="0">
                <a:solidFill>
                  <a:srgbClr val="000000"/>
                </a:solidFill>
                <a:latin typeface="Liberation Serif"/>
                <a:ea typeface="SimSun"/>
                <a:cs typeface="Lucida Sans"/>
              </a:rPr>
              <a:t>Transfer de cunoștințe și expertiză </a:t>
            </a:r>
            <a:r>
              <a:rPr lang="ro-RO" sz="2000" b="1" dirty="0">
                <a:solidFill>
                  <a:srgbClr val="000000"/>
                </a:solidFill>
                <a:latin typeface="Liberation Serif"/>
                <a:ea typeface="SimSun"/>
                <a:cs typeface="Lucida Sans"/>
              </a:rPr>
              <a:t>către personalul </a:t>
            </a:r>
            <a:r>
              <a:rPr lang="ro-RO" sz="2000" b="1" dirty="0" smtClean="0">
                <a:solidFill>
                  <a:srgbClr val="000000"/>
                </a:solidFill>
                <a:latin typeface="Liberation Serif"/>
                <a:ea typeface="SimSun"/>
                <a:cs typeface="Lucida Sans"/>
              </a:rPr>
              <a:t> Direcției </a:t>
            </a:r>
            <a:r>
              <a:rPr lang="ro-RO" sz="2000" b="1" dirty="0">
                <a:solidFill>
                  <a:srgbClr val="000000"/>
                </a:solidFill>
                <a:latin typeface="Liberation Serif"/>
                <a:ea typeface="SimSun"/>
                <a:cs typeface="Lucida Sans"/>
              </a:rPr>
              <a:t>Politici Industriale și Competitivitate </a:t>
            </a:r>
            <a:r>
              <a:rPr lang="ro-RO" sz="2000" b="1" dirty="0" smtClean="0">
                <a:solidFill>
                  <a:srgbClr val="000000"/>
                </a:solidFill>
                <a:latin typeface="Liberation Serif"/>
                <a:ea typeface="SimSun"/>
                <a:cs typeface="Lucida Sans"/>
              </a:rPr>
              <a:t>/ Ministerul Economiei referitor  la:  </a:t>
            </a:r>
          </a:p>
          <a:p>
            <a:pPr marL="85725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ro-RO" sz="2000" b="1" dirty="0" smtClean="0">
                <a:solidFill>
                  <a:srgbClr val="000000"/>
                </a:solidFill>
                <a:latin typeface="Liberation Serif"/>
                <a:ea typeface="SimSun"/>
                <a:cs typeface="Lucida Sans"/>
              </a:rPr>
              <a:t>Legislația europeană / națională privind politica industrială, </a:t>
            </a:r>
          </a:p>
          <a:p>
            <a:pPr marL="85725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ro-RO" sz="2000" b="1" dirty="0">
                <a:solidFill>
                  <a:srgbClr val="000000"/>
                </a:solidFill>
                <a:latin typeface="Liberation Serif"/>
                <a:ea typeface="SimSun"/>
                <a:cs typeface="Lucida Sans"/>
              </a:rPr>
              <a:t>Competitivitate, inovare, </a:t>
            </a:r>
            <a:r>
              <a:rPr lang="ro-RO" sz="2000" b="1" dirty="0" smtClean="0">
                <a:solidFill>
                  <a:srgbClr val="000000"/>
                </a:solidFill>
                <a:latin typeface="Liberation Serif"/>
                <a:ea typeface="SimSun"/>
                <a:cs typeface="Lucida Sans"/>
              </a:rPr>
              <a:t>cluster;</a:t>
            </a:r>
            <a:endParaRPr lang="ro-RO" sz="2000" b="1" dirty="0">
              <a:solidFill>
                <a:srgbClr val="000000"/>
              </a:solidFill>
              <a:latin typeface="Liberation Serif"/>
              <a:ea typeface="SimSun"/>
              <a:cs typeface="Lucida Sans"/>
            </a:endParaRPr>
          </a:p>
          <a:p>
            <a:pPr marL="85725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it-IT" sz="2000" b="1" dirty="0" smtClean="0">
                <a:solidFill>
                  <a:srgbClr val="000000"/>
                </a:solidFill>
                <a:latin typeface="Liberation Serif"/>
                <a:ea typeface="SimSun"/>
                <a:cs typeface="Lucida Sans"/>
              </a:rPr>
              <a:t>Strategii </a:t>
            </a:r>
            <a:r>
              <a:rPr lang="it-IT" sz="2000" b="1" dirty="0">
                <a:solidFill>
                  <a:srgbClr val="000000"/>
                </a:solidFill>
                <a:latin typeface="Liberation Serif"/>
                <a:ea typeface="SimSun"/>
                <a:cs typeface="Lucida Sans"/>
              </a:rPr>
              <a:t>si politici actuale la nivelul UE in domeniile competitivitate, inovare, clustere, specializare </a:t>
            </a:r>
            <a:r>
              <a:rPr lang="it-IT" sz="2000" b="1" dirty="0" smtClean="0">
                <a:solidFill>
                  <a:srgbClr val="000000"/>
                </a:solidFill>
                <a:latin typeface="Liberation Serif"/>
                <a:ea typeface="SimSun"/>
                <a:cs typeface="Lucida Sans"/>
              </a:rPr>
              <a:t>inteligenta</a:t>
            </a:r>
            <a:r>
              <a:rPr lang="ro-RO" sz="2000" b="1" dirty="0" smtClean="0">
                <a:solidFill>
                  <a:srgbClr val="000000"/>
                </a:solidFill>
                <a:latin typeface="Liberation Serif"/>
                <a:ea typeface="SimSun"/>
                <a:cs typeface="Lucida Sans"/>
              </a:rPr>
              <a:t>;</a:t>
            </a:r>
          </a:p>
          <a:p>
            <a:pPr marL="85725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ro-RO" sz="2000" b="1" dirty="0" smtClean="0">
                <a:solidFill>
                  <a:srgbClr val="000000"/>
                </a:solidFill>
                <a:latin typeface="Liberation Serif"/>
                <a:ea typeface="SimSun"/>
                <a:cs typeface="Lucida Sans"/>
              </a:rPr>
              <a:t>Evaluări, analize cantitative/calitative ale mediului de afaceri utilizând datele statistice ale </a:t>
            </a:r>
            <a:r>
              <a:rPr lang="ro-RO" sz="2000" b="1" dirty="0" smtClean="0">
                <a:solidFill>
                  <a:srgbClr val="000000"/>
                </a:solidFill>
                <a:latin typeface="Liberation Serif"/>
                <a:ea typeface="SimSun"/>
                <a:cs typeface="Lucida Sans"/>
              </a:rPr>
              <a:t>INS/ </a:t>
            </a:r>
            <a:r>
              <a:rPr lang="ro-RO" sz="2000" b="1" dirty="0" smtClean="0">
                <a:solidFill>
                  <a:srgbClr val="000000"/>
                </a:solidFill>
                <a:latin typeface="Liberation Serif"/>
                <a:ea typeface="SimSun"/>
                <a:cs typeface="Lucida Sans"/>
              </a:rPr>
              <a:t>EUROSTAT </a:t>
            </a:r>
            <a:r>
              <a:rPr lang="ro-RO" sz="2000" b="1" dirty="0" smtClean="0">
                <a:solidFill>
                  <a:srgbClr val="000000"/>
                </a:solidFill>
                <a:latin typeface="Liberation Serif"/>
                <a:ea typeface="SimSun"/>
                <a:cs typeface="Lucida Sans"/>
              </a:rPr>
              <a:t>/CNP.. </a:t>
            </a:r>
            <a:endParaRPr lang="ro-RO" sz="2000" b="1" dirty="0" smtClean="0">
              <a:solidFill>
                <a:srgbClr val="000000"/>
              </a:solidFill>
              <a:latin typeface="Liberation Serif"/>
              <a:ea typeface="SimSun"/>
              <a:cs typeface="Lucida Sans"/>
            </a:endParaRPr>
          </a:p>
          <a:p>
            <a:pPr marL="85725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ro-RO" sz="2000" b="1" dirty="0" smtClean="0">
                <a:solidFill>
                  <a:srgbClr val="000000"/>
                </a:solidFill>
                <a:latin typeface="Liberation Serif"/>
                <a:ea typeface="SimSun"/>
                <a:cs typeface="Lucida Sans"/>
              </a:rPr>
              <a:t>Studii de impact, studii de caz etc.; </a:t>
            </a:r>
            <a:r>
              <a:rPr lang="ro-RO" sz="2000" b="1" i="1" dirty="0" smtClean="0">
                <a:solidFill>
                  <a:srgbClr val="FF0000"/>
                </a:solidFill>
                <a:latin typeface="Liberation Serif"/>
                <a:ea typeface="SimSun"/>
                <a:cs typeface="Lucida Sans"/>
              </a:rPr>
              <a:t>acțiune în derulare</a:t>
            </a:r>
            <a:r>
              <a:rPr lang="ro-RO" sz="2000" b="1" dirty="0" smtClean="0">
                <a:solidFill>
                  <a:srgbClr val="000000"/>
                </a:solidFill>
                <a:latin typeface="Liberation Serif"/>
                <a:ea typeface="SimSun"/>
                <a:cs typeface="Lucida Sans"/>
              </a:rPr>
              <a:t>;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eriod" startAt="10"/>
            </a:pPr>
            <a:r>
              <a:rPr lang="ro-RO" sz="2000" b="1" dirty="0" smtClean="0">
                <a:solidFill>
                  <a:srgbClr val="FF0000"/>
                </a:solidFill>
                <a:latin typeface="Liberation Serif"/>
                <a:ea typeface="SimSun"/>
                <a:cs typeface="Lucida Sans"/>
              </a:rPr>
              <a:t>Constituirea Grupului de Lucru  Interinstituțional</a:t>
            </a:r>
          </a:p>
          <a:p>
            <a:pPr marL="457200" lvl="0" indent="-457200">
              <a:spcBef>
                <a:spcPts val="300"/>
              </a:spcBef>
              <a:buFont typeface="+mj-lt"/>
              <a:buAutoNum type="arabicPeriod" startAt="10"/>
            </a:pPr>
            <a:endParaRPr lang="ro-RO" sz="2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793" y="6400800"/>
            <a:ext cx="12684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538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631" y="838200"/>
            <a:ext cx="8229600" cy="609600"/>
          </a:xfrm>
        </p:spPr>
        <p:txBody>
          <a:bodyPr/>
          <a:lstStyle/>
          <a:p>
            <a:r>
              <a:rPr lang="en-US" altLang="en-GB" sz="2800" dirty="0">
                <a:latin typeface="Trebuchet MS" panose="020B0603020202020204" pitchFamily="34" charset="0"/>
              </a:rPr>
              <a:t> </a:t>
            </a:r>
            <a:r>
              <a:rPr lang="ro-RO" altLang="en-GB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GRUPUL DE LUCRU INTERINSTITUȚIONAL</a:t>
            </a:r>
            <a:r>
              <a:rPr lang="en-GB" sz="2400" b="1" dirty="0">
                <a:latin typeface="Trebuchet MS" panose="020B0603020202020204" pitchFamily="34" charset="0"/>
              </a:rPr>
              <a:t/>
            </a:r>
            <a:br>
              <a:rPr lang="en-GB" sz="2400" b="1" dirty="0">
                <a:latin typeface="Trebuchet MS" panose="020B0603020202020204" pitchFamily="34" charset="0"/>
              </a:rPr>
            </a:br>
            <a:endParaRPr lang="en-US" sz="2400" b="1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799" cy="498284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b="1" dirty="0" smtClean="0">
                <a:latin typeface="Trebuchet MS" panose="020B0603020202020204" pitchFamily="34" charset="0"/>
              </a:rPr>
              <a:t>INFORMARE</a:t>
            </a:r>
          </a:p>
          <a:p>
            <a:r>
              <a:rPr lang="en-US" sz="2000" b="1" dirty="0" smtClean="0">
                <a:latin typeface="Trebuchet MS" panose="020B0603020202020204" pitchFamily="34" charset="0"/>
              </a:rPr>
              <a:t>CONSULTARE</a:t>
            </a:r>
          </a:p>
          <a:p>
            <a:endParaRPr lang="en-US" sz="2400" dirty="0">
              <a:latin typeface="Trebuchet MS" panose="020B0603020202020204" pitchFamily="34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215667" y="4273551"/>
            <a:ext cx="1661133" cy="9080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  <a:latin typeface="Trebuchet MS" panose="020B0603020202020204" pitchFamily="34" charset="0"/>
                <a:sym typeface="+mn-ea"/>
              </a:rPr>
              <a:t>CAMER</a:t>
            </a:r>
            <a:r>
              <a:rPr lang="en-US" altLang="it-IT" sz="1400" b="1" dirty="0" smtClean="0">
                <a:solidFill>
                  <a:schemeClr val="tx1"/>
                </a:solidFill>
                <a:latin typeface="Trebuchet MS" panose="020B0603020202020204" pitchFamily="34" charset="0"/>
                <a:sym typeface="+mn-ea"/>
              </a:rPr>
              <a:t>A</a:t>
            </a:r>
            <a:r>
              <a:rPr lang="it-IT" sz="1400" b="1" dirty="0" smtClean="0">
                <a:solidFill>
                  <a:schemeClr val="tx1"/>
                </a:solidFill>
                <a:latin typeface="Trebuchet MS" panose="020B0603020202020204" pitchFamily="34" charset="0"/>
                <a:sym typeface="+mn-ea"/>
              </a:rPr>
              <a:t> DE COMERŢ</a:t>
            </a:r>
            <a:r>
              <a:rPr lang="ro-RO" sz="1400" b="1" dirty="0" smtClean="0">
                <a:solidFill>
                  <a:schemeClr val="tx1"/>
                </a:solidFill>
                <a:latin typeface="Trebuchet MS" panose="020B0603020202020204" pitchFamily="34" charset="0"/>
                <a:sym typeface="+mn-ea"/>
              </a:rPr>
              <a:t> ȘI INDUSTRIE A ROMÂNIEI</a:t>
            </a:r>
            <a:endParaRPr lang="en-US" sz="14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41900" y="4273552"/>
            <a:ext cx="1752599" cy="9080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  <a:latin typeface="Trebuchet MS" panose="020B0603020202020204" pitchFamily="34" charset="0"/>
                <a:sym typeface="+mn-ea"/>
              </a:rPr>
              <a:t>ASOCIAŢII P</a:t>
            </a:r>
            <a:r>
              <a:rPr lang="ro-RO" sz="1400" b="1" dirty="0" smtClean="0">
                <a:solidFill>
                  <a:schemeClr val="tx1"/>
                </a:solidFill>
                <a:latin typeface="Trebuchet MS" panose="020B0603020202020204" pitchFamily="34" charset="0"/>
                <a:sym typeface="+mn-ea"/>
              </a:rPr>
              <a:t>ROFESIONALE</a:t>
            </a:r>
            <a:r>
              <a:rPr lang="it-IT" sz="1400" b="1" dirty="0" smtClean="0">
                <a:solidFill>
                  <a:schemeClr val="tx1"/>
                </a:solidFill>
                <a:latin typeface="Trebuchet MS" panose="020B0603020202020204" pitchFamily="34" charset="0"/>
                <a:sym typeface="+mn-ea"/>
              </a:rPr>
              <a:t>, </a:t>
            </a:r>
            <a:r>
              <a:rPr lang="ro-RO" sz="1400" b="1" dirty="0" smtClean="0">
                <a:solidFill>
                  <a:schemeClr val="tx1"/>
                </a:solidFill>
                <a:latin typeface="Trebuchet MS" panose="020B0603020202020204" pitchFamily="34" charset="0"/>
                <a:sym typeface="+mn-ea"/>
              </a:rPr>
              <a:t>ONG-URI ETC.</a:t>
            </a:r>
            <a:endParaRPr lang="en-US" sz="14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5516245"/>
            <a:ext cx="2438400" cy="609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b="1" dirty="0" smtClean="0">
                <a:solidFill>
                  <a:schemeClr val="tx1"/>
                </a:solidFill>
                <a:latin typeface="Trebuchet MS" panose="020B0603020202020204" pitchFamily="34" charset="0"/>
                <a:sym typeface="+mn-ea"/>
              </a:rPr>
              <a:t>UNIVERSITĂȚI; </a:t>
            </a:r>
            <a:r>
              <a:rPr lang="ro-RO" sz="1200" b="1" dirty="0" smtClean="0">
                <a:solidFill>
                  <a:schemeClr val="tx1"/>
                </a:solidFill>
                <a:latin typeface="Trebuchet MS" panose="020B0603020202020204" pitchFamily="34" charset="0"/>
                <a:sym typeface="+mn-ea"/>
              </a:rPr>
              <a:t>INSTITUTE NAȚIONALE DE CERCETARE </a:t>
            </a:r>
            <a:r>
              <a:rPr lang="ro-RO" sz="1400" b="1" dirty="0" smtClean="0">
                <a:solidFill>
                  <a:schemeClr val="tx1"/>
                </a:solidFill>
                <a:latin typeface="Trebuchet MS" panose="020B0603020202020204" pitchFamily="34" charset="0"/>
                <a:sym typeface="+mn-ea"/>
              </a:rPr>
              <a:t>DEZVOLTARE</a:t>
            </a:r>
            <a:endParaRPr lang="en-US" sz="14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28800" y="4273550"/>
            <a:ext cx="1265555" cy="90805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it-IT" sz="1400" b="1" dirty="0" smtClean="0">
                <a:solidFill>
                  <a:schemeClr val="tx1"/>
                </a:solidFill>
                <a:latin typeface="Trebuchet MS" panose="020B0603020202020204" pitchFamily="34" charset="0"/>
                <a:sym typeface="+mn-ea"/>
              </a:rPr>
              <a:t>MEDIUL </a:t>
            </a:r>
            <a:r>
              <a:rPr lang="it-IT" sz="1400" b="1" dirty="0" smtClean="0">
                <a:solidFill>
                  <a:schemeClr val="tx1"/>
                </a:solidFill>
                <a:latin typeface="Trebuchet MS" panose="020B0603020202020204" pitchFamily="34" charset="0"/>
                <a:sym typeface="+mn-ea"/>
              </a:rPr>
              <a:t>ACADEMIC</a:t>
            </a:r>
            <a:endParaRPr lang="en-US" sz="14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4273551"/>
            <a:ext cx="1332230" cy="9080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b="1" dirty="0" smtClean="0">
                <a:solidFill>
                  <a:schemeClr val="tx1"/>
                </a:solidFill>
                <a:latin typeface="Trebuchet MS" panose="020B0603020202020204" pitchFamily="34" charset="0"/>
                <a:sym typeface="+mn-ea"/>
              </a:rPr>
              <a:t>I</a:t>
            </a:r>
            <a:r>
              <a:rPr lang="it-IT" sz="1400" b="1" dirty="0" smtClean="0">
                <a:solidFill>
                  <a:schemeClr val="tx1"/>
                </a:solidFill>
                <a:latin typeface="Trebuchet MS" panose="020B0603020202020204" pitchFamily="34" charset="0"/>
                <a:sym typeface="+mn-ea"/>
              </a:rPr>
              <a:t>NSTITU</a:t>
            </a:r>
            <a:r>
              <a:rPr lang="en-GB" sz="1400" b="1" dirty="0" smtClean="0">
                <a:solidFill>
                  <a:schemeClr val="tx1"/>
                </a:solidFill>
                <a:latin typeface="Trebuchet MS" panose="020B0603020202020204" pitchFamily="34" charset="0"/>
                <a:sym typeface="+mn-ea"/>
              </a:rPr>
              <a:t>ȚII PUBLICE</a:t>
            </a:r>
            <a:endParaRPr lang="ro-RO" sz="1400" b="1" dirty="0" smtClean="0">
              <a:solidFill>
                <a:schemeClr val="tx1"/>
              </a:solidFill>
              <a:latin typeface="Trebuchet MS" panose="020B0603020202020204" pitchFamily="34" charset="0"/>
              <a:sym typeface="+mn-ea"/>
            </a:endParaRPr>
          </a:p>
          <a:p>
            <a:pPr algn="ctr"/>
            <a:r>
              <a:rPr lang="ro-RO" sz="1400" b="1" dirty="0" smtClean="0">
                <a:solidFill>
                  <a:schemeClr val="tx1"/>
                </a:solidFill>
                <a:latin typeface="Trebuchet MS" panose="020B0603020202020204" pitchFamily="34" charset="0"/>
                <a:sym typeface="+mn-ea"/>
              </a:rPr>
              <a:t>CENTRALE/ LOCALE</a:t>
            </a:r>
            <a:endParaRPr lang="en-US" sz="14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8086" y="1143000"/>
            <a:ext cx="8145145" cy="1600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chemeClr val="tx1"/>
                </a:solidFill>
              </a:rPr>
              <a:t>MINISTERUL ECONOMIEI</a:t>
            </a:r>
            <a:endParaRPr lang="ro-RO" b="1" dirty="0" smtClean="0">
              <a:solidFill>
                <a:schemeClr val="tx1"/>
              </a:solidFill>
            </a:endParaRPr>
          </a:p>
          <a:p>
            <a:pPr indent="0" algn="ctr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ECHIPA DE EXPERTI </a:t>
            </a:r>
            <a:endParaRPr lang="ro-RO" b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indent="0" algn="ctr">
              <a:buFont typeface="Arial" panose="020B0604020202020204" pitchFamily="34" charset="0"/>
              <a:buNone/>
            </a:pPr>
            <a:r>
              <a:rPr lang="ro-RO" sz="1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(</a:t>
            </a:r>
            <a:r>
              <a:rPr lang="en-US" sz="1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POLITICA INDUSTRIALA</a:t>
            </a:r>
            <a:r>
              <a:rPr lang="ro-RO" sz="1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, COMPETITIVITATE, PLANIFICARE STRATEGICĂ, POLITICI PUBLICE</a:t>
            </a:r>
            <a:r>
              <a:rPr lang="ro-RO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)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endParaRPr lang="ro-RO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indent="0" algn="ctr">
              <a:buFont typeface="Arial" panose="020B0604020202020204" pitchFamily="34" charset="0"/>
              <a:buNone/>
            </a:pPr>
            <a:r>
              <a:rPr lang="ro-RO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-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DOCUMENT</a:t>
            </a:r>
            <a:r>
              <a:rPr lang="ro-RO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UL  DE </a:t>
            </a:r>
            <a:r>
              <a:rPr lang="en-US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POLITICA INDUSTRIALA</a:t>
            </a:r>
            <a:r>
              <a:rPr lang="ro-RO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o-RO" dirty="0" smtClean="0">
                <a:solidFill>
                  <a:schemeClr val="tx1"/>
                </a:solidFill>
              </a:rPr>
              <a:t>-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119283" y="2996565"/>
            <a:ext cx="639445" cy="122555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5535930" y="2972435"/>
            <a:ext cx="609600" cy="124968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12"/>
          <p:cNvSpPr txBox="1"/>
          <p:nvPr/>
        </p:nvSpPr>
        <p:spPr>
          <a:xfrm>
            <a:off x="6495324" y="2895600"/>
            <a:ext cx="22821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rebuchet MS" panose="020B0603020202020204" pitchFamily="34" charset="0"/>
              </a:rPr>
              <a:t>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rebuchet MS" panose="020B0603020202020204" pitchFamily="34" charset="0"/>
              </a:rPr>
              <a:t>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rebuchet MS" panose="020B0603020202020204" pitchFamily="34" charset="0"/>
              </a:rPr>
              <a:t>PROPUNERI ALTERNATIVE</a:t>
            </a:r>
            <a:endParaRPr lang="en-US" sz="2000" b="1" dirty="0">
              <a:latin typeface="Trebuchet MS" panose="020B0603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499" y="6358328"/>
            <a:ext cx="12684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6967855" y="4273552"/>
            <a:ext cx="1820545" cy="9080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PATRONATE, CLUSTERE,</a:t>
            </a:r>
          </a:p>
          <a:p>
            <a:pPr algn="ctr"/>
            <a:r>
              <a:rPr lang="ro-RO" sz="1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OPERATORI ECONOMICI</a:t>
            </a:r>
            <a:endParaRPr lang="en-US" sz="14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59100" y="5507737"/>
            <a:ext cx="4368800" cy="609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AGENTIILE PENTRU DEZVOLTARE REGIONALĂ:</a:t>
            </a:r>
          </a:p>
          <a:p>
            <a:pPr algn="ctr"/>
            <a:r>
              <a:rPr lang="ro-RO" sz="1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SUD-MUNTENIA, SUD-EST, NORD EST, NORD-VEST; VEST, SUD-VEST, CENTRU</a:t>
            </a:r>
            <a:endParaRPr lang="en-US" sz="14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543800" y="5486402"/>
            <a:ext cx="1233714" cy="609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ALTE ENTITĂȚI</a:t>
            </a:r>
            <a:endParaRPr lang="en-US" sz="14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00600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11"/>
            </a:pPr>
            <a:r>
              <a:rPr lang="ro-RO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Organizare </a:t>
            </a:r>
            <a:r>
              <a:rPr lang="ro-RO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reuniuni </a:t>
            </a:r>
            <a:r>
              <a:rPr lang="ro-RO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de </a:t>
            </a:r>
            <a:r>
              <a:rPr lang="ro-RO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lucru/consultări cu membrii Grupului de Lucru Interinstituțional după cum urmează:</a:t>
            </a:r>
          </a:p>
          <a:p>
            <a:pPr lvl="1"/>
            <a:r>
              <a:rPr lang="ro-RO" sz="2000" b="1" dirty="0" smtClean="0">
                <a:latin typeface="Trebuchet MS" panose="020B0603020202020204" pitchFamily="34" charset="0"/>
              </a:rPr>
              <a:t>Reprezentanții autorităților centrale – martie a.c.</a:t>
            </a:r>
          </a:p>
          <a:p>
            <a:pPr lvl="1"/>
            <a:r>
              <a:rPr lang="ro-RO" sz="2000" b="1" dirty="0" smtClean="0">
                <a:latin typeface="Trebuchet MS" panose="020B0603020202020204" pitchFamily="34" charset="0"/>
              </a:rPr>
              <a:t>Asociațiile profesionale/ patronate din industrie – iunie a.c.</a:t>
            </a:r>
          </a:p>
          <a:p>
            <a:pPr lvl="1"/>
            <a:r>
              <a:rPr lang="ro-RO" sz="2000" b="1" dirty="0" smtClean="0">
                <a:latin typeface="Trebuchet MS" panose="020B0603020202020204" pitchFamily="34" charset="0"/>
              </a:rPr>
              <a:t>Reprezentanții mediului de afaceri din București/Ilfov – membri ai Camerei de Comerț și Industrie a României - iulie a.c.</a:t>
            </a:r>
          </a:p>
          <a:p>
            <a:pPr lvl="1"/>
            <a:r>
              <a:rPr lang="ro-RO" sz="2000" b="1" dirty="0" smtClean="0">
                <a:latin typeface="Trebuchet MS" panose="020B0603020202020204" pitchFamily="34" charset="0"/>
              </a:rPr>
              <a:t>Agențiile pentru Dezvoltare Regională: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ro-RO" sz="2000" b="1" dirty="0" smtClean="0">
                <a:latin typeface="Trebuchet MS" panose="020B0603020202020204" pitchFamily="34" charset="0"/>
              </a:rPr>
              <a:t>ADR Sud Muntenia, ADR Sud Est,  ADR Nord Est – septembrie a.c</a:t>
            </a:r>
            <a:r>
              <a:rPr lang="ro-RO" sz="1600" b="1" i="1" dirty="0" smtClean="0">
                <a:latin typeface="Trebuchet MS" panose="020B0603020202020204" pitchFamily="34" charset="0"/>
              </a:rPr>
              <a:t>. 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ro-RO" sz="1600" b="1" i="1" dirty="0" smtClean="0">
                <a:latin typeface="Trebuchet MS" panose="020B0603020202020204" pitchFamily="34" charset="0"/>
              </a:rPr>
              <a:t>ADR Nord Vest, ADR Centru  - acțiune în desfășurare !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ro-RO" sz="1600" b="1" i="1" dirty="0" smtClean="0">
                <a:latin typeface="Trebuchet MS" panose="020B0603020202020204" pitchFamily="34" charset="0"/>
              </a:rPr>
              <a:t>ADR SUD –VEST; ADR VEST- vor urma!</a:t>
            </a:r>
          </a:p>
          <a:p>
            <a:pPr marL="0" indent="0">
              <a:buNone/>
            </a:pPr>
            <a:endParaRPr lang="ro-RO" sz="2000" dirty="0" smtClean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ro-RO" sz="20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ro-RO" sz="2000" dirty="0" smtClean="0">
                <a:latin typeface="Trebuchet MS" panose="020B0603020202020204" pitchFamily="34" charset="0"/>
              </a:rPr>
              <a:t>					</a:t>
            </a:r>
            <a:endParaRPr lang="en-US" sz="2000" b="1" dirty="0">
              <a:latin typeface="Trebuchet MS" panose="020B0603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400800"/>
            <a:ext cx="12684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975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endParaRPr lang="ro-RO" sz="2400" b="1" dirty="0" smtClean="0"/>
          </a:p>
          <a:p>
            <a:pPr marL="457200" indent="-457200">
              <a:buAutoNum type="arabicPeriod" startAt="12"/>
            </a:pPr>
            <a:r>
              <a:rPr lang="ro-RO" sz="2400" b="1" dirty="0" smtClean="0"/>
              <a:t>RECOMANDĂRILE / OBSERVAȚIILE /</a:t>
            </a:r>
          </a:p>
          <a:p>
            <a:pPr marL="0" indent="0">
              <a:buNone/>
            </a:pPr>
            <a:r>
              <a:rPr lang="ro-RO" sz="2400" b="1" dirty="0"/>
              <a:t> </a:t>
            </a:r>
            <a:r>
              <a:rPr lang="ro-RO" sz="2400" b="1" dirty="0" smtClean="0"/>
              <a:t>  </a:t>
            </a:r>
            <a:r>
              <a:rPr lang="ro-RO" sz="2400" b="1" dirty="0"/>
              <a:t>  </a:t>
            </a:r>
            <a:r>
              <a:rPr lang="ro-RO" sz="2400" b="1" dirty="0" smtClean="0"/>
              <a:t>COMENTARIILE DUMNEAVOASTRĂ !</a:t>
            </a:r>
          </a:p>
          <a:p>
            <a:pPr marL="0" indent="0" algn="ctr">
              <a:buNone/>
            </a:pPr>
            <a:endParaRPr lang="ro-RO" sz="1800" dirty="0"/>
          </a:p>
          <a:p>
            <a:pPr marL="0" indent="0" algn="ctr">
              <a:buNone/>
            </a:pPr>
            <a:endParaRPr lang="ro-RO" sz="1800" dirty="0" smtClean="0"/>
          </a:p>
          <a:p>
            <a:pPr marL="0" indent="0" algn="ctr">
              <a:buNone/>
            </a:pPr>
            <a:endParaRPr lang="ro-RO" sz="1800" dirty="0"/>
          </a:p>
          <a:p>
            <a:pPr marL="0" indent="0" algn="r">
              <a:buNone/>
            </a:pPr>
            <a:endParaRPr lang="ro-RO" sz="2000" b="1" dirty="0" smtClean="0">
              <a:latin typeface="Trebuchet MS" panose="020B0603020202020204" pitchFamily="34" charset="0"/>
            </a:endParaRPr>
          </a:p>
          <a:p>
            <a:pPr marL="0" indent="0" algn="r">
              <a:buNone/>
            </a:pPr>
            <a:endParaRPr lang="ro-RO" sz="2000" b="1" dirty="0">
              <a:latin typeface="Trebuchet MS" panose="020B0603020202020204" pitchFamily="34" charset="0"/>
            </a:endParaRPr>
          </a:p>
          <a:p>
            <a:pPr marL="0" indent="0" algn="r">
              <a:buNone/>
            </a:pPr>
            <a:r>
              <a:rPr lang="ro-RO" sz="2000" b="1" dirty="0" smtClean="0">
                <a:latin typeface="Trebuchet MS" panose="020B0603020202020204" pitchFamily="34" charset="0"/>
              </a:rPr>
              <a:t>VĂ MULȚUMESC!</a:t>
            </a:r>
          </a:p>
          <a:p>
            <a:pPr marL="0" indent="0" algn="ctr">
              <a:buNone/>
            </a:pPr>
            <a:r>
              <a:rPr lang="ro-RO" sz="2000" b="1" dirty="0">
                <a:latin typeface="Trebuchet MS" panose="020B0603020202020204" pitchFamily="34" charset="0"/>
              </a:rPr>
              <a:t> </a:t>
            </a:r>
            <a:endParaRPr lang="ro-RO" sz="2000" b="1" dirty="0" smtClean="0"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endParaRPr lang="ro-RO" sz="20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ro-RO" altLang="ro-RO" sz="1200" dirty="0" smtClean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ro-RO" altLang="ro-RO" sz="1200" dirty="0" smtClean="0">
                <a:latin typeface="Trebuchet MS" panose="020B0603020202020204" pitchFamily="34" charset="0"/>
              </a:rPr>
              <a:t>2 Prezentare SIPOCA 7 – noiembrie 2017 ADR/D.Turcu</a:t>
            </a:r>
            <a:r>
              <a:rPr lang="en-US" altLang="ro-RO" sz="2000" b="1" dirty="0" smtClean="0">
                <a:latin typeface="Trebuchet MS" panose="020B0603020202020204" pitchFamily="34" charset="0"/>
              </a:rPr>
              <a:t>		</a:t>
            </a:r>
            <a:endParaRPr lang="ro-RO" sz="2000" b="1" dirty="0" smtClean="0">
              <a:latin typeface="Trebuchet MS" panose="020B060302020202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930" y="6400800"/>
            <a:ext cx="12684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ro-RO" sz="2600" b="1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VIZIUNE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476625" algn="l"/>
              </a:tabLst>
            </a:pPr>
            <a:r>
              <a:rPr lang="ro-RO" sz="2400" b="1" dirty="0" smtClean="0">
                <a:latin typeface="Trebuchet MS"/>
                <a:ea typeface="Calibri"/>
                <a:cs typeface="Times New Roman"/>
              </a:rPr>
              <a:t>ROMANIA SĂ DEVINĂ CEA DE A ZECEA ECONOMIE EUROPEANĂ ÎNTRUN ORIZONT DE TIMP DE 20 DE ANI, RAPORTAT LA MĂRIMEA PIB</a:t>
            </a:r>
            <a:endParaRPr lang="en-US" sz="18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ro-RO" sz="1400" b="1" dirty="0" smtClean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ro-RO" sz="2600" b="1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MISIUNE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sz="2400" b="1" dirty="0" smtClean="0">
                <a:latin typeface="Trebuchet MS"/>
                <a:ea typeface="Calibri"/>
                <a:cs typeface="Times New Roman"/>
              </a:rPr>
              <a:t>PROMOVAREA  POLITICILOR  PUBLICE / INDUSTRIALE FAVORABILE CREȘTERII COMPETITIVITĂȚII INDUSTRIEI</a:t>
            </a:r>
            <a:endParaRPr lang="en-US" sz="22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400800"/>
            <a:ext cx="12684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920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1"/>
            <a:ext cx="85344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ro-RO" sz="2600" b="1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OBIECTIVUL GENERAL: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b="1" i="1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REVITALIZAREA,</a:t>
            </a:r>
            <a:r>
              <a:rPr lang="ro-RO" sz="2400" b="1" i="1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GB" sz="2400" b="1" i="1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CONSOLIDAREA ŞI DIVERSIFICAREA BAZEI INDUSTRIALE DIN ROMÂNIA</a:t>
            </a:r>
            <a:r>
              <a:rPr lang="en-GB" sz="2000" b="1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, </a:t>
            </a:r>
            <a:endParaRPr lang="ro-RO" sz="2000" b="1" dirty="0" smtClean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0" lv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o-RO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prin:</a:t>
            </a:r>
            <a:endParaRPr lang="ro-RO" sz="1000" b="1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lvl="0" algn="just"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</a:pPr>
            <a:r>
              <a:rPr lang="en-GB" sz="18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ÎMBUNĂTĂŢIREA CAPACITĂŢII DE INOVARE LA NIVELUL ÎNTREPRINDERILOR</a:t>
            </a:r>
            <a:r>
              <a:rPr lang="ro-RO" sz="18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; </a:t>
            </a:r>
            <a:r>
              <a:rPr lang="en-GB" sz="18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endParaRPr lang="ro-RO" sz="1800" b="1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en-GB" sz="18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SPECIALIZARE</a:t>
            </a:r>
            <a:r>
              <a:rPr lang="ro-RO" sz="18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8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800" b="1" dirty="0">
                <a:solidFill>
                  <a:srgbClr val="000000"/>
                </a:solidFill>
                <a:latin typeface="Trebuchet MS" panose="020B0603020202020204" pitchFamily="34" charset="0"/>
              </a:rPr>
              <a:t>INTELIGENTĂ, </a:t>
            </a:r>
            <a:r>
              <a:rPr lang="ro-RO" sz="18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INTENSITATE TEHNOLOGICĂ  RIDICATĂ;</a:t>
            </a:r>
            <a:endParaRPr lang="ro-RO" sz="18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en-GB" sz="18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UTILIZAREA EFICIENTĂ A RESURSELOR NATURALE DISPONIBILE</a:t>
            </a:r>
            <a:r>
              <a:rPr lang="ro-RO" sz="18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;</a:t>
            </a:r>
            <a:r>
              <a:rPr lang="en-GB" sz="18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endParaRPr lang="ro-RO" sz="1800" b="1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en-GB" sz="18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REALIZAREA DE PRODUSE INDUSTRIALE CU VALOARE ADĂUGATĂ MARE.</a:t>
            </a:r>
            <a:endParaRPr lang="en-US" sz="1800" b="1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endParaRPr lang="en-US" sz="2000" b="1" dirty="0">
              <a:latin typeface="Trebuchet MS" panose="020B0603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400800"/>
            <a:ext cx="12684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920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305800" cy="4830763"/>
          </a:xfrm>
        </p:spPr>
        <p:txBody>
          <a:bodyPr/>
          <a:lstStyle/>
          <a:p>
            <a:pPr marL="0" indent="0" algn="ctr">
              <a:buNone/>
            </a:pPr>
            <a:r>
              <a:rPr lang="ro-RO" sz="2600" b="1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OBIECTIVE STRATEGICE</a:t>
            </a:r>
          </a:p>
          <a:p>
            <a:pPr marL="0" indent="0" algn="ctr">
              <a:spcBef>
                <a:spcPts val="1000"/>
              </a:spcBef>
              <a:spcAft>
                <a:spcPts val="1000"/>
              </a:spcAft>
              <a:buNone/>
            </a:pPr>
            <a:endParaRPr lang="ro-RO" sz="1400" b="1" dirty="0" smtClean="0">
              <a:latin typeface="Trebuchet MS" panose="020B0603020202020204" pitchFamily="34" charset="0"/>
            </a:endParaRPr>
          </a:p>
          <a:p>
            <a:pPr lvl="0" algn="just">
              <a:lnSpc>
                <a:spcPct val="70000"/>
              </a:lnSpc>
              <a:spcBef>
                <a:spcPts val="1000"/>
              </a:spcBef>
              <a:spcAft>
                <a:spcPts val="1000"/>
              </a:spcAft>
              <a:buBlip>
                <a:blip r:embed="rId2"/>
              </a:buBlip>
            </a:pPr>
            <a:r>
              <a:rPr lang="ro-RO" sz="2000" b="1" dirty="0" smtClean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CRESTEREA  COMPETITIVITĂȚII INDUSTRIEI </a:t>
            </a:r>
          </a:p>
          <a:p>
            <a:pPr lvl="0" algn="just">
              <a:spcBef>
                <a:spcPts val="1000"/>
              </a:spcBef>
              <a:spcAft>
                <a:spcPts val="1000"/>
              </a:spcAft>
              <a:buBlip>
                <a:blip r:embed="rId2"/>
              </a:buBlip>
            </a:pPr>
            <a:r>
              <a:rPr lang="ro-RO" sz="2000" b="1" dirty="0" smtClean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IDENTIFICAREA DE AVANTAJE COMPETITIVE ALE INDUSTRIEI ROMANEȘTI  BAZATE  PE DOVEZI</a:t>
            </a:r>
          </a:p>
          <a:p>
            <a:pPr lvl="0" algn="just">
              <a:spcBef>
                <a:spcPts val="1000"/>
              </a:spcBef>
              <a:spcAft>
                <a:spcPts val="1000"/>
              </a:spcAft>
              <a:buBlip>
                <a:blip r:embed="rId2"/>
              </a:buBlip>
            </a:pPr>
            <a:r>
              <a:rPr lang="ro-RO" sz="2000" b="1" dirty="0" smtClean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IDENTIFICAREA SECTOARELOR INDUSTRIALE CU POTENTIAL COMPETITIV / INTENSITATE TEHNOLOGICĂ RIDICATĂ </a:t>
            </a:r>
          </a:p>
          <a:p>
            <a:pPr lvl="0" algn="just">
              <a:spcBef>
                <a:spcPts val="1000"/>
              </a:spcBef>
              <a:spcAft>
                <a:spcPts val="1000"/>
              </a:spcAft>
              <a:buBlip>
                <a:blip r:embed="rId2"/>
              </a:buBlip>
            </a:pPr>
            <a:r>
              <a:rPr lang="ro-RO" sz="2000" b="1" dirty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IDENTIFICAREA </a:t>
            </a:r>
            <a:r>
              <a:rPr lang="ro-RO" sz="2000" b="1" dirty="0" smtClean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UNOR </a:t>
            </a:r>
            <a:r>
              <a:rPr lang="ro-RO" sz="2000" b="1" dirty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INSTRUMENTE DE POLITICA </a:t>
            </a:r>
            <a:r>
              <a:rPr lang="ro-RO" sz="2000" b="1" dirty="0" smtClean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INDUSTRIALĂ  ADECVATE PENTRU SUSTINEREA DEZVOLTĂRII ACESTOR SECTOARE </a:t>
            </a:r>
          </a:p>
          <a:p>
            <a:pPr lvl="0" algn="just">
              <a:spcBef>
                <a:spcPts val="1000"/>
              </a:spcBef>
              <a:spcAft>
                <a:spcPts val="1000"/>
              </a:spcAft>
              <a:buBlip>
                <a:blip r:embed="rId2"/>
              </a:buBlip>
            </a:pPr>
            <a:r>
              <a:rPr lang="ro-RO" sz="2000" b="1" dirty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IDENTIFICAREA UNOR INSTRUMENTE DE POLITICA INDUSTRIALĂ </a:t>
            </a:r>
            <a:r>
              <a:rPr lang="ro-RO" sz="2000" b="1" dirty="0" smtClean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PENTRU SUSȚINEREA DEZVOLTĂRII SPECIALIZĂRII  INTELIGENTE</a:t>
            </a:r>
            <a:endParaRPr lang="en-US" sz="2000" b="1" dirty="0">
              <a:latin typeface="Trebuchet MS" panose="020B0603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324600"/>
            <a:ext cx="12684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251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52879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400"/>
              </a:spcBef>
              <a:spcAft>
                <a:spcPts val="600"/>
              </a:spcAft>
              <a:buNone/>
            </a:pPr>
            <a:r>
              <a:rPr lang="ro-RO" sz="2600" b="1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OBIECTIVE OPERAȚIONALE</a:t>
            </a:r>
          </a:p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en-US" altLang="ro-RO" sz="2000" b="1" u="sng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sym typeface="+mn-ea"/>
              </a:rPr>
              <a:t>O.O</a:t>
            </a:r>
            <a:r>
              <a:rPr lang="ro-RO" altLang="ro-RO" sz="2000" b="1" u="sng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sym typeface="+mn-ea"/>
              </a:rPr>
              <a:t>.</a:t>
            </a:r>
            <a:r>
              <a:rPr lang="en-US" altLang="ro-RO" sz="2000" b="1" u="sng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sym typeface="+mn-ea"/>
              </a:rPr>
              <a:t>1</a:t>
            </a:r>
            <a:r>
              <a:rPr lang="en-US" altLang="ro-RO" sz="2000" b="1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sym typeface="+mn-ea"/>
              </a:rPr>
              <a:t> </a:t>
            </a:r>
            <a:r>
              <a:rPr lang="en-US" altLang="ro-RO" sz="2000" b="1" dirty="0">
                <a:solidFill>
                  <a:srgbClr val="000000"/>
                </a:solidFill>
                <a:sym typeface="+mn-ea"/>
              </a:rPr>
              <a:t>- </a:t>
            </a:r>
            <a:r>
              <a:rPr lang="ro-RO" sz="2000" b="1" dirty="0" smtClean="0">
                <a:solidFill>
                  <a:srgbClr val="000000"/>
                </a:solidFill>
                <a:sym typeface="+mn-ea"/>
              </a:rPr>
              <a:t>Î</a:t>
            </a:r>
            <a:r>
              <a:rPr lang="ro-RO" sz="2000" b="1" dirty="0" smtClean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NTĂRIREA CAPACITĂȚII ADMINISTRATIVE LA NIVELUL ME ÎN VEDEREA IMPLEMENTĂRII POLITICII INDUSTRIALE A ROMÂNIEI;                </a:t>
            </a:r>
          </a:p>
          <a:p>
            <a:pPr lvl="1">
              <a:spcBef>
                <a:spcPts val="400"/>
              </a:spcBef>
              <a:spcAft>
                <a:spcPts val="600"/>
              </a:spcAft>
            </a:pPr>
            <a:r>
              <a:rPr lang="ro-RO" sz="1400" b="1" dirty="0" smtClean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Responsabili: jurist Cătălin Balan – expert politici publice; ec. Răzvan Deșliu - expert politici industriale</a:t>
            </a:r>
          </a:p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endParaRPr lang="ro-RO" sz="1000" b="1" dirty="0">
              <a:solidFill>
                <a:srgbClr val="000000"/>
              </a:solidFill>
              <a:latin typeface="Trebuchet MS" panose="020B0603020202020204" pitchFamily="34" charset="0"/>
              <a:sym typeface="+mn-ea"/>
            </a:endParaRPr>
          </a:p>
          <a:p>
            <a:pPr marL="0" indent="0">
              <a:spcBef>
                <a:spcPts val="400"/>
              </a:spcBef>
              <a:spcAft>
                <a:spcPts val="300"/>
              </a:spcAft>
              <a:buNone/>
            </a:pPr>
            <a:r>
              <a:rPr lang="en-US" altLang="ro-RO" sz="2000" b="1" u="sng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sym typeface="+mn-ea"/>
              </a:rPr>
              <a:t>O.O</a:t>
            </a:r>
            <a:r>
              <a:rPr lang="ro-RO" altLang="ro-RO" sz="2000" b="1" u="sng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sym typeface="+mn-ea"/>
              </a:rPr>
              <a:t>.</a:t>
            </a:r>
            <a:r>
              <a:rPr lang="en-US" altLang="ro-RO" sz="2000" b="1" u="sng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sym typeface="+mn-ea"/>
              </a:rPr>
              <a:t>2</a:t>
            </a:r>
            <a:r>
              <a:rPr lang="en-US" altLang="ro-RO" sz="2000" b="1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sym typeface="+mn-ea"/>
              </a:rPr>
              <a:t> </a:t>
            </a:r>
            <a:r>
              <a:rPr lang="en-US" altLang="ro-RO" sz="2000" b="1" dirty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- </a:t>
            </a:r>
            <a:r>
              <a:rPr lang="ro-RO" sz="2000" b="1" dirty="0" smtClean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DEZVOLTAREA DE LANȚURI INDUSTRIALE INTEGRATE CU POTENȚIAL COMPETITIV ÎN CONTEXTUL SPECIALIZĂRII INTELIGENTE;             </a:t>
            </a:r>
          </a:p>
          <a:p>
            <a:pPr lvl="1">
              <a:spcBef>
                <a:spcPts val="400"/>
              </a:spcBef>
              <a:spcAft>
                <a:spcPts val="300"/>
              </a:spcAft>
            </a:pPr>
            <a:r>
              <a:rPr lang="ro-RO" sz="1400" b="1" dirty="0" smtClean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Responsabili: drd.ing.Daniel Coșnită – expert competitivitate; dr.ing. Cornelia Muraru-Ionel – expert competitivitate</a:t>
            </a:r>
            <a:endParaRPr lang="ro-RO" sz="1400" b="1" dirty="0">
              <a:solidFill>
                <a:srgbClr val="000000"/>
              </a:solidFill>
              <a:latin typeface="Trebuchet MS" panose="020B0603020202020204" pitchFamily="34" charset="0"/>
              <a:sym typeface="+mn-ea"/>
            </a:endParaRPr>
          </a:p>
          <a:p>
            <a:pPr marL="0" indent="0">
              <a:spcBef>
                <a:spcPts val="400"/>
              </a:spcBef>
              <a:spcAft>
                <a:spcPts val="300"/>
              </a:spcAft>
              <a:buNone/>
            </a:pPr>
            <a:endParaRPr lang="ro-RO" altLang="ro-RO" sz="1000" b="1" u="sng" dirty="0" smtClean="0">
              <a:solidFill>
                <a:srgbClr val="FF0000"/>
              </a:solidFill>
              <a:latin typeface="Trebuchet MS" panose="020B0603020202020204" pitchFamily="34" charset="0"/>
              <a:sym typeface="+mn-ea"/>
            </a:endParaRPr>
          </a:p>
          <a:p>
            <a:pPr marL="0" indent="0">
              <a:spcBef>
                <a:spcPts val="400"/>
              </a:spcBef>
              <a:spcAft>
                <a:spcPts val="300"/>
              </a:spcAft>
              <a:buNone/>
            </a:pPr>
            <a:r>
              <a:rPr lang="en-US" altLang="ro-RO" sz="2000" b="1" u="sng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sym typeface="+mn-ea"/>
              </a:rPr>
              <a:t>O.O</a:t>
            </a:r>
            <a:r>
              <a:rPr lang="ro-RO" altLang="ro-RO" sz="2000" b="1" u="sng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sym typeface="+mn-ea"/>
              </a:rPr>
              <a:t>.</a:t>
            </a:r>
            <a:r>
              <a:rPr lang="en-US" altLang="ro-RO" sz="2000" b="1" u="sng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sym typeface="+mn-ea"/>
              </a:rPr>
              <a:t>3</a:t>
            </a:r>
            <a:r>
              <a:rPr lang="en-US" altLang="ro-RO" sz="2000" b="1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sym typeface="+mn-ea"/>
              </a:rPr>
              <a:t> </a:t>
            </a:r>
            <a:r>
              <a:rPr lang="en-US" altLang="ro-RO" sz="2000" b="1" dirty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- </a:t>
            </a:r>
            <a:r>
              <a:rPr lang="ro-RO" sz="2000" b="1" dirty="0" smtClean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IDENTIFICAREA NECESARULUI DE FORȚĂ DE MUNCĂ SPECIALIZATĂ ȘI </a:t>
            </a:r>
            <a:r>
              <a:rPr lang="ro-RO" sz="2000" b="1" dirty="0" smtClean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INSTRUIREA/PERFECȚIONAREA </a:t>
            </a:r>
            <a:r>
              <a:rPr lang="ro-RO" sz="2000" b="1" dirty="0" smtClean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(FPC) ADECVATĂ PENTRU SECTOARELE INDUSTRIALE; </a:t>
            </a:r>
          </a:p>
          <a:p>
            <a:pPr lvl="1">
              <a:spcBef>
                <a:spcPts val="400"/>
              </a:spcBef>
              <a:spcAft>
                <a:spcPts val="600"/>
              </a:spcAft>
            </a:pPr>
            <a:r>
              <a:rPr lang="ro-RO" sz="1400" b="1" dirty="0" smtClean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Responsabili: dr.ing. Florentina Ionescu - </a:t>
            </a:r>
            <a:r>
              <a:rPr lang="ro-RO" sz="1400" b="1" dirty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expert politici </a:t>
            </a:r>
            <a:r>
              <a:rPr lang="ro-RO" sz="1400" b="1" dirty="0" smtClean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industriale; ing. Cătălin Potărniche – expert politici industriale</a:t>
            </a:r>
            <a:endParaRPr lang="ro-RO" sz="1400" b="1" dirty="0">
              <a:solidFill>
                <a:srgbClr val="000000"/>
              </a:solidFill>
              <a:latin typeface="Trebuchet MS" panose="020B0603020202020204" pitchFamily="34" charset="0"/>
              <a:sym typeface="+mn-ea"/>
            </a:endParaRPr>
          </a:p>
          <a:p>
            <a:pPr lvl="1">
              <a:spcBef>
                <a:spcPts val="400"/>
              </a:spcBef>
              <a:spcAft>
                <a:spcPts val="300"/>
              </a:spcAft>
            </a:pPr>
            <a:endParaRPr lang="ro-RO" sz="1600" b="1" dirty="0">
              <a:solidFill>
                <a:srgbClr val="000000"/>
              </a:solidFill>
              <a:latin typeface="Trebuchet MS" panose="020B0603020202020204" pitchFamily="34" charset="0"/>
              <a:sym typeface="+mn-ea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324600"/>
            <a:ext cx="12684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049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333999"/>
          </a:xfrm>
        </p:spPr>
        <p:txBody>
          <a:bodyPr/>
          <a:lstStyle/>
          <a:p>
            <a:pPr marL="0" lvl="0" indent="0">
              <a:spcBef>
                <a:spcPts val="400"/>
              </a:spcBef>
              <a:spcAft>
                <a:spcPts val="300"/>
              </a:spcAft>
              <a:buNone/>
            </a:pPr>
            <a:r>
              <a:rPr lang="en-US" altLang="ro-RO" sz="1900" b="1" u="sng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sym typeface="+mn-ea"/>
              </a:rPr>
              <a:t>O.O</a:t>
            </a:r>
            <a:r>
              <a:rPr lang="ro-RO" altLang="ro-RO" sz="1900" b="1" u="sng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sym typeface="+mn-ea"/>
              </a:rPr>
              <a:t>.</a:t>
            </a:r>
            <a:r>
              <a:rPr lang="en-US" altLang="ro-RO" sz="1900" b="1" u="sng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sym typeface="+mn-ea"/>
              </a:rPr>
              <a:t>4</a:t>
            </a:r>
            <a:r>
              <a:rPr lang="en-US" altLang="ro-RO" sz="1900" b="1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sym typeface="+mn-ea"/>
              </a:rPr>
              <a:t> </a:t>
            </a:r>
            <a:r>
              <a:rPr lang="en-US" altLang="ro-RO" sz="1900" b="1" dirty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- </a:t>
            </a:r>
            <a:r>
              <a:rPr lang="ro-RO" sz="1900" b="1" dirty="0" smtClean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DEZVOLTAREA ȘI ÎNCURAJAREA RELAȚIILOR DE COOPERARE </a:t>
            </a:r>
            <a:r>
              <a:rPr lang="ro-RO" sz="1600" dirty="0" smtClean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(INCLUSIV CLUSTERE INOVATIVE, INCUBATOARE DE AFACERI, HUB-URI, ACCELERATOARE, CENTRE DE TRANSFER TEHNOLOGIC</a:t>
            </a:r>
            <a:r>
              <a:rPr lang="ro-RO" sz="1600" b="1" dirty="0" smtClean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) </a:t>
            </a:r>
            <a:r>
              <a:rPr lang="ro-RO" sz="1900" b="1" dirty="0" smtClean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AFERENTE SECTOARELOR INDUSTRIALE;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ro-RO" sz="1200" b="1" dirty="0" smtClean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Responsabili: </a:t>
            </a:r>
            <a:r>
              <a:rPr lang="ro-RO" sz="1200" b="1" dirty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ec.Christina Leucuta – expert competitivitate</a:t>
            </a:r>
            <a:r>
              <a:rPr lang="ro-RO" sz="1200" b="1" dirty="0" smtClean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; drd.ing. Daniel Coșniță – expert </a:t>
            </a:r>
            <a:r>
              <a:rPr lang="ro-RO" sz="1200" b="1" dirty="0" smtClean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competitivitate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GB" sz="8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ro-RO" sz="2000" b="1" u="sng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sym typeface="+mn-ea"/>
              </a:rPr>
              <a:t>O.O</a:t>
            </a:r>
            <a:r>
              <a:rPr lang="ro-RO" altLang="ro-RO" sz="2000" b="1" u="sng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sym typeface="+mn-ea"/>
              </a:rPr>
              <a:t>.</a:t>
            </a:r>
            <a:r>
              <a:rPr lang="en-US" altLang="ro-RO" sz="2000" b="1" u="sng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sym typeface="+mn-ea"/>
              </a:rPr>
              <a:t>5</a:t>
            </a:r>
            <a:r>
              <a:rPr lang="en-US" altLang="ro-RO" sz="2000" b="1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sym typeface="+mn-ea"/>
              </a:rPr>
              <a:t> </a:t>
            </a:r>
            <a:r>
              <a:rPr lang="en-US" altLang="ro-RO" sz="2000" b="1" dirty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- </a:t>
            </a:r>
            <a:r>
              <a:rPr lang="ro-RO" sz="2000" b="1" dirty="0" smtClean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ENERGIE</a:t>
            </a:r>
            <a:r>
              <a:rPr lang="ro-RO" sz="2000" b="1" dirty="0" smtClean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, EFICIENȚĂ ENERGETICĂ, MEDIU, </a:t>
            </a:r>
            <a:r>
              <a:rPr lang="ro-RO" sz="2000" b="1" dirty="0" smtClean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DEZVOLTARE DURABILĂ, </a:t>
            </a:r>
            <a:r>
              <a:rPr lang="ro-RO" sz="2000" b="1" dirty="0" smtClean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ECONOMIE CIRCULARĂ,  </a:t>
            </a:r>
            <a:r>
              <a:rPr lang="ro-RO" sz="2000" b="1" dirty="0" smtClean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PENTRU STIMULAREA COMPETITIVITĂȚII;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ro-RO" sz="1200" b="1" dirty="0" smtClean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Responsabili: ec</a:t>
            </a:r>
            <a:r>
              <a:rPr lang="ro-RO" sz="1200" b="1" dirty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. Sabin Rotaru – expert planificare </a:t>
            </a:r>
            <a:r>
              <a:rPr lang="ro-RO" sz="1200" b="1" dirty="0" smtClean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strategică; ing. Monica Aldoiu – expert politici </a:t>
            </a:r>
            <a:r>
              <a:rPr lang="ro-RO" sz="1200" b="1" dirty="0" smtClean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industriale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ro-RO" sz="800" dirty="0" smtClean="0">
              <a:sym typeface="+mn-e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ro-RO" sz="2000" b="1" u="sng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sym typeface="+mn-ea"/>
              </a:rPr>
              <a:t>O.O</a:t>
            </a:r>
            <a:r>
              <a:rPr lang="ro-RO" altLang="ro-RO" sz="2000" b="1" u="sng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sym typeface="+mn-ea"/>
              </a:rPr>
              <a:t>.</a:t>
            </a:r>
            <a:r>
              <a:rPr lang="en-US" altLang="ro-RO" sz="2000" b="1" u="sng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sym typeface="+mn-ea"/>
              </a:rPr>
              <a:t>6</a:t>
            </a:r>
            <a:r>
              <a:rPr lang="en-US" altLang="ro-RO" sz="2000" b="1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sym typeface="+mn-ea"/>
              </a:rPr>
              <a:t> </a:t>
            </a:r>
            <a:r>
              <a:rPr lang="en-US" altLang="ro-RO" sz="2000" b="1" dirty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- </a:t>
            </a:r>
            <a:r>
              <a:rPr lang="ro-RO" sz="2000" b="1" dirty="0" smtClean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PIAȚA INTERNĂ(UE) /  INTERNAȚIONALĂ  A PRODUSELOR INDUSTRIALE ROMÂNEȘTI; ADAPTAREA OFERTEI LA CERINȚELE CONSUMATORULUI;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ro-RO" sz="1200" b="1" dirty="0" smtClean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Responsabili: </a:t>
            </a:r>
            <a:r>
              <a:rPr lang="ro-RO" sz="1200" b="1" dirty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ing.Doina Turcu – expert politici industriale; ing. Cătălin Potărniche – expert politici industriale</a:t>
            </a:r>
            <a:endParaRPr lang="en-GB" sz="12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ro-RO" sz="2000" b="1" u="sng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sym typeface="+mn-ea"/>
              </a:rPr>
              <a:t>O.O</a:t>
            </a:r>
            <a:r>
              <a:rPr lang="ro-RO" altLang="ro-RO" sz="2000" b="1" u="sng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sym typeface="+mn-ea"/>
              </a:rPr>
              <a:t>.</a:t>
            </a:r>
            <a:r>
              <a:rPr lang="en-US" altLang="ro-RO" sz="2000" b="1" u="sng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sym typeface="+mn-ea"/>
              </a:rPr>
              <a:t>7</a:t>
            </a:r>
            <a:r>
              <a:rPr lang="en-US" altLang="ro-RO" sz="2000" b="1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sym typeface="+mn-ea"/>
              </a:rPr>
              <a:t> </a:t>
            </a:r>
            <a:r>
              <a:rPr lang="en-US" altLang="ro-RO" sz="2000" b="1" dirty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- </a:t>
            </a:r>
            <a:r>
              <a:rPr lang="ro-RO" sz="2000" b="1" dirty="0" smtClean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STIMULAREA INOVĂRII PRIN INVESTIȚII ÎN NOI PRODUSE, </a:t>
            </a:r>
            <a:r>
              <a:rPr lang="ro-RO" sz="1800" b="1" dirty="0" smtClean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PROCESE, SERVICII ȘI BAZE DE PRODUCȚIE - BUSINESS DRIVEN INNOVATION</a:t>
            </a:r>
            <a:r>
              <a:rPr lang="ro-RO" sz="1200" b="1" dirty="0" smtClean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;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ro-RO" sz="1200" b="1" dirty="0" smtClean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Responsabili: </a:t>
            </a:r>
            <a:r>
              <a:rPr lang="ro-RO" sz="1200" b="1" dirty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dr. Ing. Cornelia Muraru-Ionel – expert competitivitate; ing. Monica Aldoiu- expert politici industriale</a:t>
            </a:r>
            <a:endParaRPr lang="en-GB" sz="12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324600"/>
            <a:ext cx="12684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935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79438"/>
          </a:xfrm>
        </p:spPr>
        <p:txBody>
          <a:bodyPr/>
          <a:lstStyle/>
          <a:p>
            <a:r>
              <a:rPr lang="ro-RO" sz="2600" b="1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CADRUL DE REGLEMENTARE EUROPEAN </a:t>
            </a:r>
            <a:endParaRPr lang="en-US" sz="2600" b="1" dirty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373563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o-RO" sz="2000" b="1" dirty="0">
                <a:solidFill>
                  <a:srgbClr val="000000"/>
                </a:solidFill>
                <a:latin typeface="Trebuchet MS" panose="020B0603020202020204" pitchFamily="34" charset="0"/>
                <a:sym typeface="+mn-ea"/>
              </a:rPr>
              <a:t>ARTICOLUL 173 – </a:t>
            </a:r>
            <a:r>
              <a:rPr lang="it-IT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TRATATUL PRIVIND FUNCȚIONAREA UNIUNII EUROPENE (VERSIUNE CONSOLIDATĂ)</a:t>
            </a:r>
            <a:r>
              <a:rPr lang="ro-RO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ro-RO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,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>
                <a:latin typeface="Trebuchet MS" panose="020B0603020202020204" pitchFamily="34" charset="0"/>
                <a:ea typeface="Times New Roman"/>
                <a:cs typeface="Times New Roman"/>
              </a:rPr>
              <a:t>TITLUL </a:t>
            </a:r>
            <a:r>
              <a:rPr lang="en-US" sz="2000" b="1" dirty="0" smtClean="0">
                <a:latin typeface="Trebuchet MS" panose="020B0603020202020204" pitchFamily="34" charset="0"/>
                <a:ea typeface="Times New Roman"/>
                <a:cs typeface="Times New Roman"/>
              </a:rPr>
              <a:t>XVI</a:t>
            </a:r>
            <a:r>
              <a:rPr lang="ro-RO" sz="2000" b="1" dirty="0" smtClean="0">
                <a:latin typeface="Trebuchet MS" panose="020B0603020202020204" pitchFamily="34" charset="0"/>
                <a:ea typeface="Times New Roman"/>
                <a:cs typeface="Times New Roman"/>
              </a:rPr>
              <a:t>I - </a:t>
            </a:r>
            <a:r>
              <a:rPr lang="en-US" sz="2000" b="1" dirty="0" smtClean="0">
                <a:latin typeface="Trebuchet MS" panose="020B0603020202020204" pitchFamily="34" charset="0"/>
                <a:ea typeface="Times New Roman"/>
                <a:cs typeface="Times New Roman"/>
              </a:rPr>
              <a:t>INDUSTRIA</a:t>
            </a:r>
            <a:r>
              <a:rPr lang="ro-RO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:</a:t>
            </a:r>
            <a:endParaRPr lang="ro-RO" sz="2000" b="1" dirty="0">
              <a:solidFill>
                <a:srgbClr val="000000"/>
              </a:solidFill>
              <a:latin typeface="Trebuchet MS" panose="020B0603020202020204" pitchFamily="34" charset="0"/>
              <a:sym typeface="+mn-ea"/>
            </a:endParaRP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u="sng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</a:rPr>
              <a:t>POLITICA </a:t>
            </a:r>
            <a:r>
              <a:rPr lang="en-US" sz="2000" b="1" u="sng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</a:rPr>
              <a:t>INDUSTRIALĂ </a:t>
            </a:r>
            <a:r>
              <a:rPr lang="ro-RO" sz="18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</a:rPr>
              <a:t>: </a:t>
            </a:r>
            <a:r>
              <a:rPr lang="en-US" sz="1800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</a:rPr>
              <a:t>are </a:t>
            </a:r>
            <a:r>
              <a:rPr lang="en-US" sz="1800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</a:rPr>
              <a:t>caracter</a:t>
            </a:r>
            <a:r>
              <a:rPr lang="en-US" sz="1800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</a:rPr>
              <a:t>orizontal</a:t>
            </a:r>
            <a:r>
              <a:rPr lang="en-US" sz="1800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</a:rPr>
              <a:t>și</a:t>
            </a:r>
            <a:r>
              <a:rPr lang="en-US" sz="1800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</a:rPr>
              <a:t> </a:t>
            </a:r>
            <a:r>
              <a:rPr lang="ro-RO" sz="1800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</a:rPr>
              <a:t>asigur</a:t>
            </a:r>
            <a:r>
              <a:rPr lang="ro-RO" sz="1800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</a:rPr>
              <a:t>ă</a:t>
            </a:r>
            <a:r>
              <a:rPr lang="en-US" sz="1800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</a:rPr>
              <a:t> </a:t>
            </a:r>
            <a:r>
              <a:rPr lang="ro-RO" sz="1800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</a:rPr>
              <a:t>condiții</a:t>
            </a:r>
            <a:r>
              <a:rPr lang="ro-RO" sz="1800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</a:rPr>
              <a:t>le </a:t>
            </a:r>
            <a:r>
              <a:rPr lang="en-US" sz="1800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</a:rPr>
              <a:t>-</a:t>
            </a:r>
            <a:r>
              <a:rPr lang="en-US" sz="1800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</a:rPr>
              <a:t>cadru</a:t>
            </a:r>
            <a:r>
              <a:rPr lang="en-US" sz="1800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</a:rPr>
              <a:t>favorabile</a:t>
            </a:r>
            <a:r>
              <a:rPr lang="en-US" sz="1800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</a:rPr>
              <a:t> </a:t>
            </a:r>
            <a:r>
              <a:rPr lang="en-US" sz="1800" b="1" i="1" u="sng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</a:rPr>
              <a:t>competitivității</a:t>
            </a:r>
            <a:r>
              <a:rPr lang="en-US" sz="1800" b="1" i="1" u="sng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</a:rPr>
              <a:t> </a:t>
            </a:r>
            <a:r>
              <a:rPr lang="en-US" sz="1800" b="1" i="1" u="sng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</a:rPr>
              <a:t>industriale</a:t>
            </a:r>
            <a:endParaRPr lang="ro-RO" sz="1800" b="1" i="1" u="sng" dirty="0">
              <a:solidFill>
                <a:srgbClr val="000000"/>
              </a:solidFill>
              <a:latin typeface="Trebuchet MS" panose="020B0603020202020204" pitchFamily="34" charset="0"/>
              <a:ea typeface="Times New Roman"/>
            </a:endParaRP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u="sng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</a:rPr>
              <a:t>POLITICA INDUSTRIALĂ </a:t>
            </a:r>
            <a:r>
              <a:rPr lang="ro-RO" sz="2000" b="1" u="sng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</a:rPr>
              <a:t> </a:t>
            </a:r>
            <a:r>
              <a:rPr lang="en-US" sz="2000" b="1" u="sng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</a:rPr>
              <a:t>A </a:t>
            </a:r>
            <a:r>
              <a:rPr lang="ro-RO" sz="2000" b="1" u="sng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</a:rPr>
              <a:t> </a:t>
            </a:r>
            <a:r>
              <a:rPr lang="en-US" sz="2000" b="1" u="sng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</a:rPr>
              <a:t>U</a:t>
            </a:r>
            <a:r>
              <a:rPr lang="ro-RO" sz="2000" b="1" u="sng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</a:rPr>
              <a:t>NIUNII </a:t>
            </a:r>
            <a:r>
              <a:rPr lang="en-US" sz="2000" b="1" u="sng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</a:rPr>
              <a:t>E</a:t>
            </a:r>
            <a:r>
              <a:rPr lang="ro-RO" sz="2000" b="1" u="sng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</a:rPr>
              <a:t>UROPENE</a:t>
            </a:r>
            <a:r>
              <a:rPr lang="ro-RO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</a:rPr>
              <a:t>vizează</a:t>
            </a:r>
            <a:r>
              <a:rPr lang="en-US" sz="1800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</a:rPr>
              <a:t>îndeosebi</a:t>
            </a:r>
            <a:r>
              <a:rPr lang="ro-RO" sz="1800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</a:rPr>
              <a:t>: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800" b="1" dirty="0" err="1" smtClean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să</a:t>
            </a:r>
            <a:r>
              <a:rPr lang="en-US" sz="18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accelereze</a:t>
            </a:r>
            <a:r>
              <a:rPr lang="en-US" sz="18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</a:t>
            </a:r>
            <a:r>
              <a:rPr lang="en-US" sz="1800" b="1" u="sng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adaptarea</a:t>
            </a:r>
            <a:r>
              <a:rPr lang="en-US" sz="1800" b="1" u="sng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</a:t>
            </a:r>
            <a:r>
              <a:rPr lang="en-US" sz="1800" b="1" u="sng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industriei</a:t>
            </a:r>
            <a:r>
              <a:rPr lang="en-US" sz="1800" b="1" u="sng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la </a:t>
            </a:r>
            <a:r>
              <a:rPr lang="en-US" sz="1800" b="1" u="sng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schimbările</a:t>
            </a:r>
            <a:r>
              <a:rPr lang="en-US" sz="1800" b="1" u="sng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</a:t>
            </a:r>
            <a:r>
              <a:rPr lang="en-US" sz="1800" b="1" u="sng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structurale</a:t>
            </a:r>
            <a:r>
              <a:rPr lang="en-US" sz="18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;</a:t>
            </a:r>
            <a:endParaRPr lang="en-US" sz="1800" b="1" dirty="0">
              <a:solidFill>
                <a:srgbClr val="000000"/>
              </a:solidFill>
              <a:latin typeface="Trebuchet MS" panose="020B0603020202020204" pitchFamily="34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</a:pPr>
            <a:r>
              <a:rPr lang="en-US" sz="1800" b="1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să</a:t>
            </a:r>
            <a:r>
              <a:rPr lang="en-US" sz="18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încurajeze</a:t>
            </a:r>
            <a:r>
              <a:rPr lang="en-US" sz="18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un </a:t>
            </a:r>
            <a:r>
              <a:rPr lang="en-US" sz="1800" b="1" u="sng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mediu</a:t>
            </a:r>
            <a:r>
              <a:rPr lang="en-US" sz="1800" b="1" u="sng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</a:t>
            </a:r>
            <a:r>
              <a:rPr lang="en-US" sz="1800" b="1" u="sng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favorabil</a:t>
            </a:r>
            <a:r>
              <a:rPr lang="en-US" sz="1800" b="1" u="sng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</a:t>
            </a:r>
            <a:r>
              <a:rPr lang="en-US" sz="1800" b="1" u="sng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inițiativei</a:t>
            </a:r>
            <a:r>
              <a:rPr lang="en-US" sz="1800" b="1" u="sng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</a:t>
            </a:r>
            <a:r>
              <a:rPr lang="en-US" sz="1800" b="1" u="sng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și</a:t>
            </a:r>
            <a:r>
              <a:rPr lang="en-US" sz="1800" b="1" u="sng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</a:t>
            </a:r>
            <a:r>
              <a:rPr lang="en-US" sz="1800" b="1" u="sng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dezvoltării</a:t>
            </a:r>
            <a:r>
              <a:rPr lang="en-US" sz="1800" b="1" u="sng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</a:t>
            </a:r>
            <a:r>
              <a:rPr lang="en-US" sz="1800" b="1" u="sng" dirty="0" err="1" smtClean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întreprinderilo</a:t>
            </a:r>
            <a:r>
              <a:rPr lang="en-US" sz="1800" b="1" dirty="0" err="1" smtClean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r</a:t>
            </a:r>
            <a:r>
              <a:rPr lang="ro-RO" sz="18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;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</a:pPr>
            <a:r>
              <a:rPr lang="en-US" sz="18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să</a:t>
            </a:r>
            <a:r>
              <a:rPr lang="en-US" sz="18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încurajeze</a:t>
            </a:r>
            <a:r>
              <a:rPr lang="en-US" sz="18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</a:t>
            </a:r>
            <a:r>
              <a:rPr lang="ro-RO" sz="18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</a:t>
            </a:r>
            <a:r>
              <a:rPr lang="en-US" sz="1800" b="1" u="sng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cooper</a:t>
            </a:r>
            <a:r>
              <a:rPr lang="ro-RO" sz="1800" b="1" u="sng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a</a:t>
            </a:r>
            <a:r>
              <a:rPr lang="en-US" sz="1800" b="1" u="sng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r</a:t>
            </a:r>
            <a:r>
              <a:rPr lang="ro-RO" sz="1800" b="1" u="sng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ea </a:t>
            </a:r>
            <a:r>
              <a:rPr lang="en-US" sz="1800" b="1" u="sng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</a:t>
            </a:r>
            <a:r>
              <a:rPr lang="en-US" sz="1800" b="1" u="sng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dintre</a:t>
            </a:r>
            <a:r>
              <a:rPr lang="en-US" sz="1800" b="1" u="sng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</a:t>
            </a:r>
            <a:r>
              <a:rPr lang="en-US" sz="1800" b="1" u="sng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întreprinderi</a:t>
            </a:r>
            <a:r>
              <a:rPr lang="en-US" sz="18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;</a:t>
            </a:r>
            <a:endParaRPr lang="ro-RO" sz="1800" b="1" dirty="0">
              <a:solidFill>
                <a:srgbClr val="000000"/>
              </a:solidFill>
              <a:latin typeface="Trebuchet MS" panose="020B0603020202020204" pitchFamily="34" charset="0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</a:pPr>
            <a:r>
              <a:rPr lang="en-US" sz="1800" b="1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să</a:t>
            </a:r>
            <a:r>
              <a:rPr lang="en-US" sz="18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favorizeze</a:t>
            </a:r>
            <a:r>
              <a:rPr lang="en-US" sz="18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o </a:t>
            </a:r>
            <a:r>
              <a:rPr lang="en-US" sz="1800" b="1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exploatare</a:t>
            </a:r>
            <a:r>
              <a:rPr lang="en-US" sz="18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mai</a:t>
            </a:r>
            <a:r>
              <a:rPr lang="en-US" sz="18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bună</a:t>
            </a:r>
            <a:r>
              <a:rPr lang="en-US" sz="18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a </a:t>
            </a:r>
            <a:r>
              <a:rPr lang="en-US" sz="1800" b="1" u="sng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potențialului</a:t>
            </a:r>
            <a:r>
              <a:rPr lang="en-US" sz="1800" b="1" u="sng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</a:t>
            </a:r>
            <a:r>
              <a:rPr lang="en-US" sz="1800" b="1" u="sng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industrial</a:t>
            </a:r>
            <a:r>
              <a:rPr lang="ro-RO" sz="1800" b="1" u="sng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,</a:t>
            </a:r>
            <a:r>
              <a:rPr lang="en-US" sz="1800" b="1" u="sng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</a:t>
            </a:r>
            <a:r>
              <a:rPr lang="en-US" sz="1800" b="1" u="sng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al </a:t>
            </a:r>
            <a:r>
              <a:rPr lang="en-US" sz="1800" b="1" u="sng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politicilor</a:t>
            </a:r>
            <a:r>
              <a:rPr lang="en-US" sz="1800" b="1" u="sng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de </a:t>
            </a:r>
            <a:r>
              <a:rPr lang="en-US" sz="1800" b="1" u="sng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inovare</a:t>
            </a:r>
            <a:r>
              <a:rPr lang="en-US" sz="1800" b="1" u="sng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, </a:t>
            </a:r>
            <a:r>
              <a:rPr lang="en-US" sz="1800" b="1" u="sng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cercetare</a:t>
            </a:r>
            <a:r>
              <a:rPr lang="en-US" sz="1800" b="1" u="sng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</a:t>
            </a:r>
            <a:r>
              <a:rPr lang="en-US" sz="1800" b="1" u="sng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și</a:t>
            </a:r>
            <a:r>
              <a:rPr lang="en-US" sz="1800" b="1" u="sng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</a:t>
            </a:r>
            <a:r>
              <a:rPr lang="en-US" sz="1800" b="1" u="sng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dezvoltare</a:t>
            </a:r>
            <a:r>
              <a:rPr lang="en-US" sz="1800" b="1" u="sng" dirty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</a:t>
            </a:r>
            <a:r>
              <a:rPr lang="en-US" sz="1800" b="1" u="sng" dirty="0" err="1" smtClean="0">
                <a:solidFill>
                  <a:srgbClr val="00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tehnologică</a:t>
            </a:r>
            <a:r>
              <a:rPr lang="ro-RO" sz="1800" dirty="0" smtClean="0">
                <a:latin typeface="Trebuchet MS" panose="020B0603020202020204" pitchFamily="34" charset="0"/>
                <a:ea typeface="Times New Roman"/>
                <a:cs typeface="Times New Roman"/>
              </a:rPr>
              <a:t>”</a:t>
            </a:r>
            <a:endParaRPr lang="en-US" sz="1800" dirty="0">
              <a:latin typeface="Trebuchet MS" panose="020B0603020202020204" pitchFamily="34" charset="0"/>
              <a:ea typeface="Calibri"/>
              <a:cs typeface="Times New Roman"/>
            </a:endParaRPr>
          </a:p>
          <a:p>
            <a:endParaRPr lang="en-US" sz="1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400800"/>
            <a:ext cx="12684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026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10600" cy="5880100"/>
          </a:xfrm>
        </p:spPr>
        <p:txBody>
          <a:bodyPr/>
          <a:lstStyle/>
          <a:p>
            <a:r>
              <a:rPr lang="ro-RO" sz="1800" b="1" dirty="0" smtClean="0">
                <a:latin typeface="Trebuchet MS" panose="020B0603020202020204" pitchFamily="34" charset="0"/>
              </a:rPr>
              <a:t>COMISIA EUROPEANĂ , în colaborare cu Statele Membre </a:t>
            </a:r>
            <a:r>
              <a:rPr lang="ro-RO" sz="1600" dirty="0" smtClean="0">
                <a:latin typeface="Trebuchet MS" panose="020B0603020202020204" pitchFamily="34" charset="0"/>
              </a:rPr>
              <a:t>- </a:t>
            </a:r>
            <a:r>
              <a:rPr lang="ro-RO" sz="1600" b="1" dirty="0" smtClean="0">
                <a:latin typeface="Trebuchet MS" panose="020B0603020202020204" pitchFamily="34" charset="0"/>
              </a:rPr>
              <a:t>coordonează și promovează: orientări, indicatori, schimbul </a:t>
            </a:r>
            <a:r>
              <a:rPr lang="en-US" sz="1600" b="1" dirty="0" err="1" smtClean="0">
                <a:latin typeface="Trebuchet MS" panose="020B0603020202020204" pitchFamily="34" charset="0"/>
                <a:ea typeface="Times New Roman"/>
              </a:rPr>
              <a:t>celor</a:t>
            </a:r>
            <a:r>
              <a:rPr lang="en-US" sz="1600" b="1" dirty="0" smtClean="0">
                <a:latin typeface="Trebuchet MS" panose="020B0603020202020204" pitchFamily="34" charset="0"/>
                <a:ea typeface="Times New Roman"/>
              </a:rPr>
              <a:t> </a:t>
            </a:r>
            <a:r>
              <a:rPr lang="en-US" sz="1600" b="1" dirty="0" err="1">
                <a:latin typeface="Trebuchet MS" panose="020B0603020202020204" pitchFamily="34" charset="0"/>
                <a:ea typeface="Times New Roman"/>
              </a:rPr>
              <a:t>mai</a:t>
            </a:r>
            <a:r>
              <a:rPr lang="en-US" sz="1600" b="1" dirty="0">
                <a:latin typeface="Trebuchet MS" panose="020B0603020202020204" pitchFamily="34" charset="0"/>
                <a:ea typeface="Times New Roman"/>
              </a:rPr>
              <a:t> </a:t>
            </a:r>
            <a:r>
              <a:rPr lang="en-US" sz="1600" b="1" dirty="0" err="1">
                <a:latin typeface="Trebuchet MS" panose="020B0603020202020204" pitchFamily="34" charset="0"/>
                <a:ea typeface="Times New Roman"/>
              </a:rPr>
              <a:t>bune</a:t>
            </a:r>
            <a:r>
              <a:rPr lang="en-US" sz="1600" b="1" dirty="0">
                <a:latin typeface="Trebuchet MS" panose="020B0603020202020204" pitchFamily="34" charset="0"/>
                <a:ea typeface="Times New Roman"/>
              </a:rPr>
              <a:t> </a:t>
            </a:r>
            <a:r>
              <a:rPr lang="en-US" sz="1600" b="1" dirty="0" err="1" smtClean="0">
                <a:latin typeface="Trebuchet MS" panose="020B0603020202020204" pitchFamily="34" charset="0"/>
                <a:ea typeface="Times New Roman"/>
              </a:rPr>
              <a:t>practici</a:t>
            </a:r>
            <a:r>
              <a:rPr lang="ro-RO" sz="1600" b="1" dirty="0" smtClean="0">
                <a:latin typeface="Trebuchet MS" panose="020B0603020202020204" pitchFamily="34" charset="0"/>
                <a:ea typeface="Times New Roman"/>
              </a:rPr>
              <a:t>, </a:t>
            </a:r>
            <a:r>
              <a:rPr lang="en-US" sz="1600" b="1" dirty="0" err="1" smtClean="0">
                <a:latin typeface="Trebuchet MS" panose="020B0603020202020204" pitchFamily="34" charset="0"/>
                <a:ea typeface="Times New Roman"/>
              </a:rPr>
              <a:t>elementele</a:t>
            </a:r>
            <a:r>
              <a:rPr lang="en-US" sz="1600" b="1" dirty="0" smtClean="0">
                <a:latin typeface="Trebuchet MS" panose="020B0603020202020204" pitchFamily="34" charset="0"/>
                <a:ea typeface="Times New Roman"/>
              </a:rPr>
              <a:t> </a:t>
            </a:r>
            <a:r>
              <a:rPr lang="en-US" sz="1600" b="1" dirty="0" err="1">
                <a:latin typeface="Trebuchet MS" panose="020B0603020202020204" pitchFamily="34" charset="0"/>
                <a:ea typeface="Times New Roman"/>
              </a:rPr>
              <a:t>necesare</a:t>
            </a:r>
            <a:r>
              <a:rPr lang="en-US" sz="1600" b="1" dirty="0">
                <a:latin typeface="Trebuchet MS" panose="020B0603020202020204" pitchFamily="34" charset="0"/>
                <a:ea typeface="Times New Roman"/>
              </a:rPr>
              <a:t> </a:t>
            </a:r>
            <a:r>
              <a:rPr lang="en-US" sz="1600" b="1" dirty="0" err="1">
                <a:latin typeface="Trebuchet MS" panose="020B0603020202020204" pitchFamily="34" charset="0"/>
                <a:ea typeface="Times New Roman"/>
              </a:rPr>
              <a:t>pentru</a:t>
            </a:r>
            <a:r>
              <a:rPr lang="en-US" sz="1600" b="1" dirty="0">
                <a:latin typeface="Trebuchet MS" panose="020B0603020202020204" pitchFamily="34" charset="0"/>
                <a:ea typeface="Times New Roman"/>
              </a:rPr>
              <a:t> </a:t>
            </a:r>
            <a:r>
              <a:rPr lang="en-US" sz="1600" b="1" dirty="0" err="1">
                <a:latin typeface="Trebuchet MS" panose="020B0603020202020204" pitchFamily="34" charset="0"/>
                <a:ea typeface="Times New Roman"/>
              </a:rPr>
              <a:t>supravegherea</a:t>
            </a:r>
            <a:r>
              <a:rPr lang="en-US" sz="1600" b="1" dirty="0">
                <a:latin typeface="Trebuchet MS" panose="020B0603020202020204" pitchFamily="34" charset="0"/>
                <a:ea typeface="Times New Roman"/>
              </a:rPr>
              <a:t> </a:t>
            </a:r>
            <a:r>
              <a:rPr lang="en-US" sz="1600" b="1" dirty="0" err="1">
                <a:latin typeface="Trebuchet MS" panose="020B0603020202020204" pitchFamily="34" charset="0"/>
                <a:ea typeface="Times New Roman"/>
              </a:rPr>
              <a:t>și</a:t>
            </a:r>
            <a:r>
              <a:rPr lang="en-US" sz="1600" b="1" dirty="0">
                <a:latin typeface="Trebuchet MS" panose="020B0603020202020204" pitchFamily="34" charset="0"/>
                <a:ea typeface="Times New Roman"/>
              </a:rPr>
              <a:t> </a:t>
            </a:r>
            <a:r>
              <a:rPr lang="en-US" sz="1600" b="1" dirty="0" err="1">
                <a:latin typeface="Trebuchet MS" panose="020B0603020202020204" pitchFamily="34" charset="0"/>
                <a:ea typeface="Times New Roman"/>
              </a:rPr>
              <a:t>evaluarea</a:t>
            </a:r>
            <a:r>
              <a:rPr lang="en-US" sz="1600" b="1" dirty="0">
                <a:latin typeface="Trebuchet MS" panose="020B0603020202020204" pitchFamily="34" charset="0"/>
                <a:ea typeface="Times New Roman"/>
              </a:rPr>
              <a:t> </a:t>
            </a:r>
            <a:r>
              <a:rPr lang="en-US" sz="1600" b="1" dirty="0" smtClean="0">
                <a:latin typeface="Trebuchet MS" panose="020B0603020202020204" pitchFamily="34" charset="0"/>
                <a:ea typeface="Times New Roman"/>
              </a:rPr>
              <a:t>periodic</a:t>
            </a:r>
            <a:r>
              <a:rPr lang="ro-RO" sz="1600" b="1" dirty="0" smtClean="0">
                <a:latin typeface="Trebuchet MS" panose="020B0603020202020204" pitchFamily="34" charset="0"/>
                <a:ea typeface="Times New Roman"/>
              </a:rPr>
              <a:t>ă a politicii industriale etc.</a:t>
            </a:r>
          </a:p>
          <a:p>
            <a:r>
              <a:rPr lang="ro-RO" sz="1800" b="1" dirty="0" smtClean="0">
                <a:latin typeface="Trebuchet MS" panose="020B0603020202020204" pitchFamily="34" charset="0"/>
              </a:rPr>
              <a:t>STRATEGIA EUROPA 2020 </a:t>
            </a:r>
            <a:r>
              <a:rPr lang="ro-RO" sz="1600" b="1" dirty="0" smtClean="0">
                <a:latin typeface="Trebuchet MS" panose="020B0603020202020204" pitchFamily="34" charset="0"/>
              </a:rPr>
              <a:t>priorități / ințiative emblematice/politică industrială:</a:t>
            </a:r>
          </a:p>
          <a:p>
            <a:endParaRPr lang="ro-RO" sz="1800" dirty="0" smtClean="0">
              <a:latin typeface="Trebuchet MS" panose="020B0603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981200"/>
            <a:ext cx="8497887" cy="466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46731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4977</TotalTime>
  <Words>1237</Words>
  <Application>Microsoft Office PowerPoint</Application>
  <PresentationFormat>On-screen Show (4:3)</PresentationFormat>
  <Paragraphs>170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SimSun</vt:lpstr>
      <vt:lpstr>Arial</vt:lpstr>
      <vt:lpstr>Calibri</vt:lpstr>
      <vt:lpstr>Liberation Serif</vt:lpstr>
      <vt:lpstr>Lucida Sans</vt:lpstr>
      <vt:lpstr>Times New Roman</vt:lpstr>
      <vt:lpstr>Trebuchet MS</vt:lpstr>
      <vt:lpstr>Default Design</vt:lpstr>
      <vt:lpstr>     PROIECTUL  Dezvoltarea Capacității instituționale a Ministerului Economiei Cod SIPOCA: 7 </vt:lpstr>
      <vt:lpstr>DOCUMENTUL DE POLITICĂ INDUSTRIALĂ  A ROMÂNIEI (STRUCTURĂ PREZENTARE)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CADRUL DE REGLEMENTARE EUROPEAN </vt:lpstr>
      <vt:lpstr>PowerPoint Presentation</vt:lpstr>
      <vt:lpstr>STRATEGIA 2020 - ȚINTE UE/ROMÂNIA </vt:lpstr>
      <vt:lpstr>PRIORITĂTI UE PENTRU 2014-2020 </vt:lpstr>
      <vt:lpstr>STRATEGIA UE PRIVIND POLITICA INDUSTRIALĂ [COM(2017) 479]  INVESTIȚIILE INTR-O INDUSTRIE INTELIGENTĂ, INOVATOARE ȘI DURABILĂ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GRUPUL DE LUCRU INTERINSTITUȚIONAL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gabriela_parvu</dc:creator>
  <cp:lastModifiedBy>Windows User</cp:lastModifiedBy>
  <cp:revision>430</cp:revision>
  <dcterms:created xsi:type="dcterms:W3CDTF">2016-11-21T11:11:00Z</dcterms:created>
  <dcterms:modified xsi:type="dcterms:W3CDTF">2017-11-15T06:41:24Z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1033-10.2.0.5845</vt:lpwstr>
  </property>
</Properties>
</file>