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6" r:id="rId2"/>
    <p:sldId id="259" r:id="rId3"/>
    <p:sldId id="268" r:id="rId4"/>
    <p:sldId id="267" r:id="rId5"/>
    <p:sldId id="265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5" autoAdjust="0"/>
    <p:restoredTop sz="94629" autoAdjust="0"/>
  </p:normalViewPr>
  <p:slideViewPr>
    <p:cSldViewPr>
      <p:cViewPr>
        <p:scale>
          <a:sx n="94" d="100"/>
          <a:sy n="94" d="100"/>
        </p:scale>
        <p:origin x="-133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B7A8A8-BAA8-4887-A363-E29730FEDA42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8036790-C3E2-43EC-A927-2DA1D3677E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0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5BC3-F04C-4162-8862-05B477BBB01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D14C-D0CB-4D26-BE37-06547C585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5BC3-F04C-4162-8862-05B477BBB01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D14C-D0CB-4D26-BE37-06547C585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5BC3-F04C-4162-8862-05B477BBB01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D14C-D0CB-4D26-BE37-06547C585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5BC3-F04C-4162-8862-05B477BBB01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D14C-D0CB-4D26-BE37-06547C585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5BC3-F04C-4162-8862-05B477BBB01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D14C-D0CB-4D26-BE37-06547C585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5BC3-F04C-4162-8862-05B477BBB01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D14C-D0CB-4D26-BE37-06547C585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5BC3-F04C-4162-8862-05B477BBB01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D14C-D0CB-4D26-BE37-06547C585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5BC3-F04C-4162-8862-05B477BBB01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D14C-D0CB-4D26-BE37-06547C585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5BC3-F04C-4162-8862-05B477BBB01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D14C-D0CB-4D26-BE37-06547C585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5BC3-F04C-4162-8862-05B477BBB01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D14C-D0CB-4D26-BE37-06547C585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5BC3-F04C-4162-8862-05B477BBB01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1D14C-D0CB-4D26-BE37-06547C585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45BC3-F04C-4162-8862-05B477BBB019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1D14C-D0CB-4D26-BE37-06547C58500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eader A4 Portrait.png"/>
          <p:cNvPicPr/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295400" y="228600"/>
            <a:ext cx="6004572" cy="627889"/>
          </a:xfrm>
          <a:prstGeom prst="rect">
            <a:avLst/>
          </a:prstGeom>
        </p:spPr>
      </p:pic>
      <p:cxnSp>
        <p:nvCxnSpPr>
          <p:cNvPr id="1027" name="AutoShape 3"/>
          <p:cNvCxnSpPr>
            <a:cxnSpLocks noChangeShapeType="1"/>
          </p:cNvCxnSpPr>
          <p:nvPr userDrawn="1"/>
        </p:nvCxnSpPr>
        <p:spPr bwMode="auto">
          <a:xfrm>
            <a:off x="304800" y="5943600"/>
            <a:ext cx="8382000" cy="1588"/>
          </a:xfrm>
          <a:prstGeom prst="straightConnector1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</p:cxnSp>
      <p:sp>
        <p:nvSpPr>
          <p:cNvPr id="13" name="Rectangle 4"/>
          <p:cNvSpPr>
            <a:spLocks noChangeArrowheads="1"/>
          </p:cNvSpPr>
          <p:nvPr userDrawn="1"/>
        </p:nvSpPr>
        <p:spPr bwMode="auto">
          <a:xfrm>
            <a:off x="152400" y="6096000"/>
            <a:ext cx="853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Competența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face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diferența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!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Proiect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selectat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cadrul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Programului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Operațional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Capacitate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Administrativă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cofinanțat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Uniunea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Europeană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, din </a:t>
            </a:r>
            <a:r>
              <a:rPr kumimoji="0" 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Fondul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Social European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5097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s-ES" sz="3600" b="1" dirty="0">
                <a:solidFill>
                  <a:prstClr val="black"/>
                </a:solidFill>
                <a:ea typeface="Times New Roman"/>
                <a:cs typeface="Times New Roman"/>
              </a:rPr>
              <a:t>Grup de lucru</a:t>
            </a:r>
            <a:r>
              <a:rPr lang="ro-RO" sz="3600" b="1" dirty="0">
                <a:solidFill>
                  <a:prstClr val="black"/>
                </a:solidFill>
                <a:ea typeface="Times New Roman"/>
                <a:cs typeface="Times New Roman"/>
              </a:rPr>
              <a:t/>
            </a:r>
            <a:br>
              <a:rPr lang="ro-RO" sz="3600" b="1" dirty="0">
                <a:solidFill>
                  <a:prstClr val="black"/>
                </a:solidFill>
                <a:ea typeface="Times New Roman"/>
                <a:cs typeface="Times New Roman"/>
              </a:rPr>
            </a:br>
            <a:r>
              <a:rPr lang="ro-RO" sz="3600" b="1" dirty="0">
                <a:solidFill>
                  <a:prstClr val="black"/>
                </a:solidFill>
                <a:ea typeface="Times New Roman"/>
                <a:cs typeface="Times New Roman"/>
              </a:rPr>
              <a:t>D</a:t>
            </a:r>
            <a:r>
              <a:rPr lang="es-ES" sz="3600" b="1" dirty="0">
                <a:solidFill>
                  <a:prstClr val="black"/>
                </a:solidFill>
                <a:ea typeface="Times New Roman"/>
                <a:cs typeface="Times New Roman"/>
              </a:rPr>
              <a:t>ocument de Politică Industrială</a:t>
            </a:r>
            <a:endParaRPr lang="ro-RO" sz="3600" b="1" dirty="0">
              <a:solidFill>
                <a:prstClr val="black"/>
              </a:solidFill>
              <a:ea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038600"/>
            <a:ext cx="6858000" cy="1600200"/>
          </a:xfrm>
        </p:spPr>
        <p:txBody>
          <a:bodyPr/>
          <a:lstStyle/>
          <a:p>
            <a:r>
              <a:rPr lang="ro-RO" sz="2000" b="1" dirty="0"/>
              <a:t>Agenția de Dezvoltare Regională </a:t>
            </a:r>
            <a:r>
              <a:rPr lang="en-GB" sz="2000" b="1" dirty="0"/>
              <a:t>Nord-Vest</a:t>
            </a:r>
            <a:r>
              <a:rPr lang="ro-RO" sz="2000" b="1" dirty="0"/>
              <a:t>,</a:t>
            </a:r>
          </a:p>
          <a:p>
            <a:r>
              <a:rPr lang="ro-RO" sz="2000" b="1" dirty="0"/>
              <a:t>Agenția de Dezvoltare Regională </a:t>
            </a:r>
            <a:r>
              <a:rPr lang="en-GB" sz="2000" b="1" dirty="0" err="1"/>
              <a:t>Centru</a:t>
            </a:r>
            <a:endParaRPr lang="ro-RO" sz="2000" b="1" dirty="0"/>
          </a:p>
          <a:p>
            <a:r>
              <a:rPr lang="en-GB" sz="2000" b="1" dirty="0"/>
              <a:t>Cluj-Napoca</a:t>
            </a:r>
            <a:r>
              <a:rPr lang="ro-RO" sz="2000" b="1" dirty="0"/>
              <a:t>, </a:t>
            </a:r>
            <a:r>
              <a:rPr lang="en-GB" sz="2000" b="1" dirty="0"/>
              <a:t>Alba Iulia</a:t>
            </a:r>
            <a:endParaRPr lang="ro-RO" sz="2000" b="1" dirty="0"/>
          </a:p>
          <a:p>
            <a:r>
              <a:rPr lang="ro-RO" sz="1400" b="1" dirty="0"/>
              <a:t>1</a:t>
            </a:r>
            <a:r>
              <a:rPr lang="en-GB" sz="1400" b="1" dirty="0"/>
              <a:t>5, 16</a:t>
            </a:r>
            <a:r>
              <a:rPr lang="en-US" sz="1400" b="1" dirty="0"/>
              <a:t> </a:t>
            </a:r>
            <a:r>
              <a:rPr lang="en-GB" sz="1400" b="1" dirty="0" err="1"/>
              <a:t>noiembrie</a:t>
            </a:r>
            <a:r>
              <a:rPr lang="ro-RO" sz="1400" b="1" dirty="0"/>
              <a:t> 2017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122764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600"/>
              </a:spcAft>
              <a:buNone/>
            </a:pPr>
            <a:r>
              <a:rPr lang="ro-RO" sz="2800" b="1" dirty="0">
                <a:latin typeface="+mj-lt"/>
                <a:ea typeface="Times New Roman"/>
                <a:cs typeface="Times New Roman"/>
              </a:rPr>
              <a:t>Dezvoltarea capacității instituționale a Ministerului Economiei</a:t>
            </a:r>
            <a:endParaRPr lang="en-US" sz="2400" dirty="0">
              <a:latin typeface="+mj-lt"/>
              <a:ea typeface="Times New Roman"/>
              <a:cs typeface="Times New Roman"/>
            </a:endParaRPr>
          </a:p>
          <a:p>
            <a:pPr algn="just">
              <a:buBlip>
                <a:blip r:embed="rId2"/>
              </a:buBlip>
            </a:pPr>
            <a:r>
              <a:rPr lang="ro-RO" sz="2000" b="1" dirty="0">
                <a:latin typeface="+mj-lt"/>
              </a:rPr>
              <a:t>Scopul proiectului: </a:t>
            </a:r>
            <a:r>
              <a:rPr lang="ro-RO" sz="2000" dirty="0">
                <a:latin typeface="+mj-lt"/>
              </a:rPr>
              <a:t>Consolidarea capacităţii instituţionale a Ministerului Economiei prin dezvoltarea capacităţii de a fundamenta şi implementa politici publice</a:t>
            </a:r>
          </a:p>
          <a:p>
            <a:pPr algn="just">
              <a:buBlip>
                <a:blip r:embed="rId2"/>
              </a:buBlip>
            </a:pPr>
            <a:r>
              <a:rPr lang="ro-RO" sz="2000" b="1" dirty="0"/>
              <a:t>Obiectivele specifice ale proiectului:</a:t>
            </a:r>
            <a:endParaRPr lang="en-US" sz="2000" dirty="0"/>
          </a:p>
          <a:p>
            <a:pPr lvl="1" algn="just">
              <a:buBlip>
                <a:blip r:embed="rId2"/>
              </a:buBlip>
            </a:pPr>
            <a:r>
              <a:rPr lang="ro-RO" sz="1800" dirty="0">
                <a:latin typeface="+mj-lt"/>
              </a:rPr>
              <a:t>Îmbunătăţirea capacităţii de elaborare (evaluarea impactului), fundamentare, monitorizare şi evaluare a politicilor publice din aria de competenţe a Ministerului Economiei;</a:t>
            </a:r>
            <a:endParaRPr lang="en-US" sz="1800" dirty="0">
              <a:latin typeface="+mj-lt"/>
            </a:endParaRPr>
          </a:p>
          <a:p>
            <a:pPr lvl="1" algn="just">
              <a:buBlip>
                <a:blip r:embed="rId2"/>
              </a:buBlip>
            </a:pPr>
            <a:r>
              <a:rPr lang="ro-RO" sz="1800" dirty="0">
                <a:latin typeface="+mj-lt"/>
              </a:rPr>
              <a:t>Dezvoltarea competenţelor angajaţilor Ministerului Economiei în domeniul politicilor publice.</a:t>
            </a:r>
            <a:r>
              <a:rPr lang="en-US" sz="1800" dirty="0">
                <a:latin typeface="+mj-lt"/>
              </a:rPr>
              <a:t> </a:t>
            </a:r>
            <a:endParaRPr lang="ro-RO" sz="1800" dirty="0">
              <a:latin typeface="+mj-lt"/>
            </a:endParaRPr>
          </a:p>
          <a:p>
            <a:pPr algn="just">
              <a:buBlip>
                <a:blip r:embed="rId2"/>
              </a:buBlip>
            </a:pPr>
            <a:r>
              <a:rPr lang="ro-RO" sz="2000" b="1" dirty="0">
                <a:latin typeface="+mj-lt"/>
              </a:rPr>
              <a:t>Perioada de implementare </a:t>
            </a:r>
            <a:r>
              <a:rPr lang="ro-RO" sz="2000" dirty="0">
                <a:latin typeface="+mj-lt"/>
              </a:rPr>
              <a:t>10.08.2016-09.08.2018</a:t>
            </a:r>
          </a:p>
          <a:p>
            <a:pPr algn="just">
              <a:buBlip>
                <a:blip r:embed="rId2"/>
              </a:buBlip>
            </a:pPr>
            <a:r>
              <a:rPr lang="ro-RO" sz="2000" b="1" dirty="0">
                <a:latin typeface="+mj-lt"/>
              </a:rPr>
              <a:t>Buget</a:t>
            </a:r>
            <a:r>
              <a:rPr lang="ro-RO" sz="2000" dirty="0">
                <a:latin typeface="+mj-lt"/>
              </a:rPr>
              <a:t>: 9.816.257,52 lei</a:t>
            </a:r>
          </a:p>
          <a:p>
            <a:pPr algn="just">
              <a:buBlip>
                <a:blip r:embed="rId2"/>
              </a:buBlip>
            </a:pPr>
            <a:endParaRPr lang="ro-RO" sz="2000" dirty="0">
              <a:latin typeface="+mj-lt"/>
            </a:endParaRPr>
          </a:p>
          <a:p>
            <a:pPr algn="just">
              <a:buBlip>
                <a:blip r:embed="rId2"/>
              </a:buBlip>
            </a:pPr>
            <a:endParaRPr lang="ro-RO" sz="2000" b="1" dirty="0">
              <a:latin typeface="+mj-lt"/>
            </a:endParaRPr>
          </a:p>
          <a:p>
            <a:pPr lvl="1" algn="just">
              <a:buBlip>
                <a:blip r:embed="rId2"/>
              </a:buBlip>
            </a:pPr>
            <a:endParaRPr lang="ro-RO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92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457200" lvl="1" indent="0" algn="ctr">
              <a:buNone/>
            </a:pPr>
            <a:r>
              <a:rPr lang="ro-RO" b="1" dirty="0"/>
              <a:t>Rezultate</a:t>
            </a:r>
            <a:endParaRPr lang="ro-RO" sz="2000" b="1" dirty="0">
              <a:latin typeface="+mj-lt"/>
            </a:endParaRPr>
          </a:p>
          <a:p>
            <a:pPr marL="342900" lvl="1" indent="-342900" algn="just">
              <a:buBlip>
                <a:blip r:embed="rId2"/>
              </a:buBlip>
            </a:pPr>
            <a:r>
              <a:rPr lang="ro-RO" sz="2200" i="1" dirty="0"/>
              <a:t>Sistem de politici publice bazate pe dovezi</a:t>
            </a:r>
            <a:r>
              <a:rPr lang="ro-RO" sz="2200" dirty="0"/>
              <a:t>: sistem de elaborare, monitorizare şi evaluare a impactului politicilor publice bazate pe dovezi adaptat la cerinţele din Acordul de Parteneriat 2014-2020 şi Strategia de Consolidare a Administraţiei Publice 2014-2020;</a:t>
            </a:r>
          </a:p>
          <a:p>
            <a:pPr marL="342900" lvl="1" indent="-342900" algn="just">
              <a:buBlip>
                <a:blip r:embed="rId2"/>
              </a:buBlip>
            </a:pPr>
            <a:r>
              <a:rPr lang="ro-RO" sz="2200" i="1" dirty="0"/>
              <a:t>Atlas economic al României - </a:t>
            </a:r>
            <a:r>
              <a:rPr lang="ro-RO" sz="2200" dirty="0"/>
              <a:t>instrument ce va fi utilizat în procesul de fundamentare a politicilor publice bazate pe dovezi;</a:t>
            </a:r>
            <a:r>
              <a:rPr lang="en-US" sz="2200" dirty="0"/>
              <a:t> </a:t>
            </a:r>
            <a:endParaRPr lang="ro-RO" sz="2200" i="1" dirty="0"/>
          </a:p>
          <a:p>
            <a:pPr marL="342900" lvl="1" indent="-342900" algn="just">
              <a:buBlip>
                <a:blip r:embed="rId2"/>
              </a:buBlip>
            </a:pPr>
            <a:r>
              <a:rPr lang="ro-RO" sz="2200" i="1" dirty="0"/>
              <a:t>Document de politică industrială a României - </a:t>
            </a:r>
            <a:r>
              <a:rPr lang="ro-RO" sz="2200" dirty="0"/>
              <a:t>priorităţi şi direcţii de acţiune pentru reindustrializarea economiei româneşti, printr-un amplu proces de analiză şi consultare cu factorii implicaţi</a:t>
            </a:r>
            <a:r>
              <a:rPr lang="en-US" sz="2200" dirty="0"/>
              <a:t>;</a:t>
            </a:r>
            <a:endParaRPr lang="ro-RO" sz="2200" i="1" dirty="0"/>
          </a:p>
          <a:p>
            <a:pPr marL="342900" lvl="1" indent="-342900" algn="just">
              <a:buBlip>
                <a:blip r:embed="rId2"/>
              </a:buBlip>
            </a:pPr>
            <a:r>
              <a:rPr lang="ro-RO" sz="2200" i="1" dirty="0"/>
              <a:t>Program de formare a angajaților Ministerului Economiei în domeniul politicilor publice </a:t>
            </a:r>
          </a:p>
          <a:p>
            <a:pPr marL="0" indent="0" algn="just">
              <a:buNone/>
            </a:pPr>
            <a:endParaRPr lang="ro-RO" sz="2000" dirty="0">
              <a:latin typeface="+mj-lt"/>
            </a:endParaRPr>
          </a:p>
          <a:p>
            <a:pPr algn="just">
              <a:buBlip>
                <a:blip r:embed="rId2"/>
              </a:buBlip>
            </a:pPr>
            <a:endParaRPr lang="ro-RO" sz="2000" b="1" dirty="0">
              <a:latin typeface="+mj-lt"/>
            </a:endParaRPr>
          </a:p>
          <a:p>
            <a:pPr lvl="1" algn="just">
              <a:buBlip>
                <a:blip r:embed="rId2"/>
              </a:buBlip>
            </a:pPr>
            <a:endParaRPr lang="ro-RO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7636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600"/>
              </a:spcAft>
              <a:buNone/>
            </a:pPr>
            <a:r>
              <a:rPr lang="x-none" sz="2800" b="1" dirty="0">
                <a:latin typeface="+mj-lt"/>
                <a:ea typeface="Times New Roman"/>
                <a:cs typeface="Times New Roman"/>
              </a:rPr>
              <a:t>Document de Politică Industrială</a:t>
            </a:r>
            <a:endParaRPr lang="en-US" sz="2400" dirty="0">
              <a:latin typeface="+mj-lt"/>
              <a:ea typeface="Times New Roman"/>
              <a:cs typeface="Times New Roman"/>
            </a:endParaRPr>
          </a:p>
          <a:p>
            <a:pPr algn="just">
              <a:buBlip>
                <a:blip r:embed="rId2"/>
              </a:buBlip>
            </a:pPr>
            <a:r>
              <a:rPr lang="en-US" sz="2000" b="1" dirty="0">
                <a:latin typeface="+mj-lt"/>
              </a:rPr>
              <a:t>G</a:t>
            </a:r>
            <a:r>
              <a:rPr lang="x-none" sz="2000" b="1" dirty="0">
                <a:latin typeface="+mj-lt"/>
              </a:rPr>
              <a:t>rup de experți externi:</a:t>
            </a:r>
            <a:r>
              <a:rPr lang="x-none" sz="2000" dirty="0">
                <a:latin typeface="+mj-lt"/>
              </a:rPr>
              <a:t> politică industrială, competitivitate, politici publice, planificare strategică</a:t>
            </a:r>
          </a:p>
          <a:p>
            <a:pPr lvl="1" algn="just">
              <a:buBlip>
                <a:blip r:embed="rId2"/>
              </a:buBlip>
            </a:pPr>
            <a:r>
              <a:rPr lang="ro-RO" sz="1800" dirty="0"/>
              <a:t>Analize şi studii de impact (evaluarea ex-ante) pentru elaborarea Documentului de Politică Industrială a României</a:t>
            </a:r>
            <a:endParaRPr lang="en-US" sz="1800" dirty="0"/>
          </a:p>
          <a:p>
            <a:pPr lvl="1" algn="just">
              <a:buBlip>
                <a:blip r:embed="rId2"/>
              </a:buBlip>
            </a:pPr>
            <a:r>
              <a:rPr lang="ro-RO" sz="1800" dirty="0"/>
              <a:t>Documentul de Politică Industrială a României</a:t>
            </a:r>
            <a:endParaRPr lang="en-US" sz="1800" dirty="0"/>
          </a:p>
          <a:p>
            <a:pPr lvl="1" algn="just">
              <a:buBlip>
                <a:blip r:embed="rId2"/>
              </a:buBlip>
            </a:pPr>
            <a:r>
              <a:rPr lang="en-US" sz="1800" dirty="0" err="1"/>
              <a:t>Metodologia</a:t>
            </a:r>
            <a:r>
              <a:rPr lang="en-US" sz="1800" dirty="0"/>
              <a:t> de </a:t>
            </a:r>
            <a:r>
              <a:rPr lang="ro-RO" sz="1800" dirty="0"/>
              <a:t>monitorizare </a:t>
            </a:r>
            <a:r>
              <a:rPr lang="ro-RO" sz="1800" dirty="0" err="1"/>
              <a:t>şi</a:t>
            </a:r>
            <a:r>
              <a:rPr lang="ro-RO" sz="1800" dirty="0"/>
              <a:t> evaluare (ex-post) </a:t>
            </a:r>
            <a:r>
              <a:rPr lang="en-US" sz="1800" dirty="0"/>
              <a:t>a </a:t>
            </a:r>
            <a:r>
              <a:rPr lang="ro-RO" sz="1800" dirty="0"/>
              <a:t>implementării Documentului de Politică Industrială a României</a:t>
            </a:r>
            <a:endParaRPr lang="x-none" sz="1600" dirty="0">
              <a:latin typeface="+mj-lt"/>
            </a:endParaRPr>
          </a:p>
          <a:p>
            <a:pPr algn="just">
              <a:buBlip>
                <a:blip r:embed="rId2"/>
              </a:buBlip>
            </a:pPr>
            <a:r>
              <a:rPr lang="en-US" sz="2000" b="1" dirty="0" err="1">
                <a:latin typeface="+mj-lt"/>
              </a:rPr>
              <a:t>Documente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strategice</a:t>
            </a:r>
            <a:r>
              <a:rPr lang="en-US" sz="2000" dirty="0">
                <a:latin typeface="+mj-lt"/>
              </a:rPr>
              <a:t>: P</a:t>
            </a:r>
            <a:r>
              <a:rPr lang="x-none" sz="2000" dirty="0">
                <a:latin typeface="+mj-lt"/>
              </a:rPr>
              <a:t>rogram de guvernare 2017-2020, strategii sectoriale, Strategia Națională de Competitivitate, etc.</a:t>
            </a:r>
          </a:p>
          <a:p>
            <a:pPr algn="just">
              <a:buBlip>
                <a:blip r:embed="rId2"/>
              </a:buBlip>
            </a:pPr>
            <a:r>
              <a:rPr lang="en-US" sz="2000" b="1" dirty="0" err="1"/>
              <a:t>Grup</a:t>
            </a:r>
            <a:r>
              <a:rPr lang="en-US" sz="2000" b="1" dirty="0"/>
              <a:t> de </a:t>
            </a:r>
            <a:r>
              <a:rPr lang="en-US" sz="2000" b="1" dirty="0" err="1"/>
              <a:t>lucru</a:t>
            </a:r>
            <a:r>
              <a:rPr lang="en-US" sz="2000" b="1" dirty="0"/>
              <a:t> inter-</a:t>
            </a:r>
            <a:r>
              <a:rPr lang="en-US" sz="2000" b="1" dirty="0" err="1"/>
              <a:t>instituțional</a:t>
            </a:r>
            <a:r>
              <a:rPr lang="en-US" sz="2000" b="1" dirty="0"/>
              <a:t>: </a:t>
            </a:r>
            <a:r>
              <a:rPr lang="en-US" sz="2000" dirty="0" err="1"/>
              <a:t>participare</a:t>
            </a:r>
            <a:r>
              <a:rPr lang="en-US" sz="2000" dirty="0"/>
              <a:t> la </a:t>
            </a:r>
            <a:r>
              <a:rPr lang="ro-RO" sz="2000" dirty="0"/>
              <a:t>elaborarea priorităţilor, a direcţiilor de acţiune</a:t>
            </a:r>
            <a:r>
              <a:rPr lang="en-US" sz="2000" dirty="0"/>
              <a:t> din </a:t>
            </a:r>
            <a:r>
              <a:rPr lang="en-US" sz="2000" dirty="0" err="1"/>
              <a:t>documentul</a:t>
            </a:r>
            <a:r>
              <a:rPr lang="en-US" sz="2000" dirty="0"/>
              <a:t> de </a:t>
            </a:r>
            <a:r>
              <a:rPr lang="en-US" sz="2000" dirty="0" err="1"/>
              <a:t>politică</a:t>
            </a:r>
            <a:r>
              <a:rPr lang="en-US" sz="2000" dirty="0"/>
              <a:t> </a:t>
            </a:r>
            <a:r>
              <a:rPr lang="en-US" sz="2000" dirty="0" err="1"/>
              <a:t>industrială</a:t>
            </a:r>
            <a:endParaRPr lang="ro-RO" sz="2000" b="1" dirty="0">
              <a:latin typeface="+mj-lt"/>
            </a:endParaRPr>
          </a:p>
          <a:p>
            <a:pPr lvl="1" algn="just">
              <a:buBlip>
                <a:blip r:embed="rId2"/>
              </a:buBlip>
            </a:pPr>
            <a:endParaRPr lang="ro-RO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858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o-RO" sz="1800" dirty="0"/>
          </a:p>
          <a:p>
            <a:pPr marL="0" indent="0" algn="ctr">
              <a:buNone/>
            </a:pPr>
            <a:endParaRPr lang="ro-RO" sz="1800" b="1" dirty="0"/>
          </a:p>
          <a:p>
            <a:pPr marL="0" indent="0" algn="ctr">
              <a:buNone/>
            </a:pPr>
            <a:endParaRPr lang="ro-RO" sz="2800" b="1" dirty="0"/>
          </a:p>
          <a:p>
            <a:pPr marL="0" indent="0" algn="r">
              <a:buNone/>
            </a:pPr>
            <a:r>
              <a:rPr lang="ro-RO" sz="2800" b="1" dirty="0"/>
              <a:t>													Vă mulțumim! </a:t>
            </a:r>
          </a:p>
          <a:p>
            <a:pPr marL="0" indent="0" algn="r">
              <a:buNone/>
            </a:pPr>
            <a:endParaRPr lang="ro-RO" sz="1800" b="1" dirty="0"/>
          </a:p>
          <a:p>
            <a:pPr marL="0" indent="0" algn="r">
              <a:buNone/>
            </a:pPr>
            <a:r>
              <a:rPr lang="ro-RO" sz="1800" b="1" dirty="0"/>
              <a:t>Echipa de implementare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614681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293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Grup de lucru Document de Politică Industrială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gabriela_parvu</dc:creator>
  <cp:lastModifiedBy>Cristian Otgon</cp:lastModifiedBy>
  <cp:revision>102</cp:revision>
  <cp:lastPrinted>2017-03-27T05:24:33Z</cp:lastPrinted>
  <dcterms:created xsi:type="dcterms:W3CDTF">2016-11-21T11:11:47Z</dcterms:created>
  <dcterms:modified xsi:type="dcterms:W3CDTF">2017-11-15T07:19:17Z</dcterms:modified>
</cp:coreProperties>
</file>