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4"/>
  </p:notesMasterIdLst>
  <p:sldIdLst>
    <p:sldId id="457" r:id="rId2"/>
    <p:sldId id="456" r:id="rId3"/>
    <p:sldId id="406" r:id="rId4"/>
    <p:sldId id="455" r:id="rId5"/>
    <p:sldId id="422" r:id="rId6"/>
    <p:sldId id="416" r:id="rId7"/>
    <p:sldId id="368" r:id="rId8"/>
    <p:sldId id="370" r:id="rId9"/>
    <p:sldId id="369" r:id="rId10"/>
    <p:sldId id="454" r:id="rId11"/>
    <p:sldId id="452" r:id="rId12"/>
    <p:sldId id="453" r:id="rId13"/>
  </p:sldIdLst>
  <p:sldSz cx="9144000" cy="6858000" type="screen4x3"/>
  <p:notesSz cx="7010400" cy="92964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EF"/>
    <a:srgbClr val="77933C"/>
    <a:srgbClr val="7F7F7F"/>
    <a:srgbClr val="4E67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Stil mediu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Stil mediu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28" autoAdjust="0"/>
    <p:restoredTop sz="94755" autoAdjust="0"/>
  </p:normalViewPr>
  <p:slideViewPr>
    <p:cSldViewPr>
      <p:cViewPr varScale="1">
        <p:scale>
          <a:sx n="116" d="100"/>
          <a:sy n="116" d="100"/>
        </p:scale>
        <p:origin x="139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0B4AE-2A92-4DB5-B5A0-70932EFAE1DB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30B17-AF13-4720-9A68-02C2624C0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36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30B17-AF13-4720-9A68-02C2624C03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90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30B17-AF13-4720-9A68-02C2624C03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07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30B17-AF13-4720-9A68-02C2624C03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90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30B17-AF13-4720-9A68-02C2624C03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07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30B17-AF13-4720-9A68-02C2624C03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51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08.09.2017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24910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08.09.2017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09258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08.09.2017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6143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08.09.2017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70386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08.09.2017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84178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08.09.2017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19832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08.09.2017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41237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08.09.2017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17202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08.09.2017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18611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08.09.2017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49134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08.09.2017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4062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5CAE3-E66C-483F-9A91-133D66834A8A}" type="datetimeFigureOut">
              <a:rPr lang="ro-RO" smtClean="0"/>
              <a:t>08.09.2017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884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600" b="23750"/>
          <a:stretch/>
        </p:blipFill>
        <p:spPr>
          <a:xfrm>
            <a:off x="606909" y="274638"/>
            <a:ext cx="7930182" cy="603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0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660027" y="291415"/>
            <a:ext cx="6944421" cy="56078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ro-RO" sz="2800" dirty="0">
                <a:solidFill>
                  <a:srgbClr val="00AFEF"/>
                </a:solidFill>
                <a:effectLst/>
                <a:latin typeface="Century Gothic" panose="020B0502020202020204" pitchFamily="34" charset="0"/>
                <a:cs typeface="Arial" pitchFamily="34" charset="0"/>
              </a:rPr>
              <a:t>Intensitatea traficului</a:t>
            </a:r>
          </a:p>
        </p:txBody>
      </p:sp>
      <p:cxnSp>
        <p:nvCxnSpPr>
          <p:cNvPr id="11" name="Conector curbat 5"/>
          <p:cNvCxnSpPr/>
          <p:nvPr/>
        </p:nvCxnSpPr>
        <p:spPr>
          <a:xfrm flipV="1">
            <a:off x="1290534" y="497859"/>
            <a:ext cx="329138" cy="288032"/>
          </a:xfrm>
          <a:prstGeom prst="curvedConnector3">
            <a:avLst>
              <a:gd name="adj1" fmla="val 50000"/>
            </a:avLst>
          </a:prstGeom>
          <a:ln w="31750">
            <a:solidFill>
              <a:srgbClr val="00A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791549" cy="622318"/>
          </a:xfrm>
          <a:prstGeom prst="rect">
            <a:avLst/>
          </a:prstGeom>
        </p:spPr>
      </p:pic>
      <p:cxnSp>
        <p:nvCxnSpPr>
          <p:cNvPr id="14" name="Conector drept 7"/>
          <p:cNvCxnSpPr/>
          <p:nvPr/>
        </p:nvCxnSpPr>
        <p:spPr>
          <a:xfrm>
            <a:off x="-2860" y="865739"/>
            <a:ext cx="540091" cy="0"/>
          </a:xfrm>
          <a:prstGeom prst="line">
            <a:avLst/>
          </a:prstGeom>
          <a:ln w="31750">
            <a:solidFill>
              <a:srgbClr val="00A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rept 8"/>
          <p:cNvCxnSpPr>
            <a:stCxn id="10" idx="3"/>
          </p:cNvCxnSpPr>
          <p:nvPr/>
        </p:nvCxnSpPr>
        <p:spPr>
          <a:xfrm flipV="1">
            <a:off x="8604448" y="564167"/>
            <a:ext cx="539552" cy="7640"/>
          </a:xfrm>
          <a:prstGeom prst="line">
            <a:avLst/>
          </a:prstGeom>
          <a:ln w="31750">
            <a:solidFill>
              <a:srgbClr val="00A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tatii bike sharing SM V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980728"/>
            <a:ext cx="6480720" cy="576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580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60027" y="563960"/>
            <a:ext cx="7483973" cy="56078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2400">
                <a:solidFill>
                  <a:srgbClr val="00AFEF"/>
                </a:solidFill>
                <a:effectLst/>
                <a:latin typeface="Century Gothic" panose="020B0502020202020204" pitchFamily="34" charset="0"/>
                <a:cs typeface="Arial" pitchFamily="34" charset="0"/>
              </a:rPr>
              <a:t>Indicatori de impact la nivel de interventie</a:t>
            </a:r>
            <a:endParaRPr lang="ro-RO" sz="2400" dirty="0">
              <a:solidFill>
                <a:srgbClr val="00AFEF"/>
              </a:solidFill>
              <a:effectLst/>
              <a:latin typeface="Century Gothic" panose="020B0502020202020204" pitchFamily="34" charset="0"/>
              <a:cs typeface="Arial" pitchFamily="34" charset="0"/>
            </a:endParaRPr>
          </a:p>
        </p:txBody>
      </p:sp>
      <p:cxnSp>
        <p:nvCxnSpPr>
          <p:cNvPr id="5" name="Conector curbat 5"/>
          <p:cNvCxnSpPr/>
          <p:nvPr/>
        </p:nvCxnSpPr>
        <p:spPr>
          <a:xfrm flipV="1">
            <a:off x="1290534" y="770404"/>
            <a:ext cx="329138" cy="288032"/>
          </a:xfrm>
          <a:prstGeom prst="curvedConnector3">
            <a:avLst>
              <a:gd name="adj1" fmla="val 50000"/>
            </a:avLst>
          </a:prstGeom>
          <a:ln w="31750">
            <a:solidFill>
              <a:srgbClr val="00A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33193"/>
            <a:ext cx="791549" cy="622318"/>
          </a:xfrm>
          <a:prstGeom prst="rect">
            <a:avLst/>
          </a:prstGeom>
        </p:spPr>
      </p:pic>
      <p:cxnSp>
        <p:nvCxnSpPr>
          <p:cNvPr id="7" name="Conector drept 7"/>
          <p:cNvCxnSpPr/>
          <p:nvPr/>
        </p:nvCxnSpPr>
        <p:spPr>
          <a:xfrm>
            <a:off x="-2860" y="1138284"/>
            <a:ext cx="540091" cy="0"/>
          </a:xfrm>
          <a:prstGeom prst="line">
            <a:avLst/>
          </a:prstGeom>
          <a:ln w="31750">
            <a:solidFill>
              <a:srgbClr val="00A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rept 8"/>
          <p:cNvCxnSpPr>
            <a:cxnSpLocks/>
          </p:cNvCxnSpPr>
          <p:nvPr/>
        </p:nvCxnSpPr>
        <p:spPr>
          <a:xfrm>
            <a:off x="8100392" y="836712"/>
            <a:ext cx="1043608" cy="0"/>
          </a:xfrm>
          <a:prstGeom prst="line">
            <a:avLst/>
          </a:prstGeom>
          <a:ln w="31750">
            <a:solidFill>
              <a:srgbClr val="00A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7629" y="1640282"/>
            <a:ext cx="4135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o-R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o-RO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32208"/>
            <a:ext cx="8421503" cy="559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o-RO" dirty="0" smtClean="0"/>
              <a:t>Vă </a:t>
            </a:r>
            <a:r>
              <a:rPr lang="ro-RO" dirty="0" err="1" smtClean="0"/>
              <a:t>mulţumesc</a:t>
            </a:r>
            <a:r>
              <a:rPr lang="ro-RO" dirty="0" smtClean="0"/>
              <a:t> pentru </a:t>
            </a:r>
            <a:r>
              <a:rPr lang="ro-RO" dirty="0" err="1" smtClean="0"/>
              <a:t>atenţie</a:t>
            </a:r>
            <a:r>
              <a:rPr lang="ro-RO" dirty="0" smtClean="0"/>
              <a:t>!</a:t>
            </a:r>
            <a:endParaRPr lang="ro-RO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67498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60027" y="563960"/>
            <a:ext cx="7483973" cy="56078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ro-RO" sz="2400">
                <a:solidFill>
                  <a:srgbClr val="00AFEF"/>
                </a:solidFill>
                <a:effectLst/>
                <a:latin typeface="Century Gothic" panose="020B0502020202020204" pitchFamily="34" charset="0"/>
                <a:cs typeface="Arial" pitchFamily="34" charset="0"/>
              </a:rPr>
              <a:t>Sinteza problemelor</a:t>
            </a:r>
            <a:endParaRPr lang="ro-RO" sz="2400" dirty="0">
              <a:solidFill>
                <a:srgbClr val="00AFEF"/>
              </a:solidFill>
              <a:effectLst/>
              <a:latin typeface="Century Gothic" panose="020B0502020202020204" pitchFamily="34" charset="0"/>
              <a:cs typeface="Arial" pitchFamily="34" charset="0"/>
            </a:endParaRPr>
          </a:p>
        </p:txBody>
      </p:sp>
      <p:cxnSp>
        <p:nvCxnSpPr>
          <p:cNvPr id="5" name="Conector curbat 5"/>
          <p:cNvCxnSpPr/>
          <p:nvPr/>
        </p:nvCxnSpPr>
        <p:spPr>
          <a:xfrm flipV="1">
            <a:off x="1290534" y="770404"/>
            <a:ext cx="329138" cy="288032"/>
          </a:xfrm>
          <a:prstGeom prst="curvedConnector3">
            <a:avLst>
              <a:gd name="adj1" fmla="val 50000"/>
            </a:avLst>
          </a:prstGeom>
          <a:ln w="31750">
            <a:solidFill>
              <a:srgbClr val="00A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33193"/>
            <a:ext cx="791549" cy="622318"/>
          </a:xfrm>
          <a:prstGeom prst="rect">
            <a:avLst/>
          </a:prstGeom>
        </p:spPr>
      </p:pic>
      <p:cxnSp>
        <p:nvCxnSpPr>
          <p:cNvPr id="7" name="Conector drept 7"/>
          <p:cNvCxnSpPr/>
          <p:nvPr/>
        </p:nvCxnSpPr>
        <p:spPr>
          <a:xfrm>
            <a:off x="-2860" y="1138284"/>
            <a:ext cx="540091" cy="0"/>
          </a:xfrm>
          <a:prstGeom prst="line">
            <a:avLst/>
          </a:prstGeom>
          <a:ln w="31750">
            <a:solidFill>
              <a:srgbClr val="00A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rept 8"/>
          <p:cNvCxnSpPr/>
          <p:nvPr/>
        </p:nvCxnSpPr>
        <p:spPr>
          <a:xfrm>
            <a:off x="5652120" y="836712"/>
            <a:ext cx="3491880" cy="0"/>
          </a:xfrm>
          <a:prstGeom prst="line">
            <a:avLst/>
          </a:prstGeom>
          <a:ln w="31750">
            <a:solidFill>
              <a:srgbClr val="00A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85967" y="1988840"/>
            <a:ext cx="88569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Transport public</a:t>
            </a:r>
            <a:r>
              <a:rPr lang="en-GB" sz="2400" dirty="0"/>
              <a:t>: </a:t>
            </a:r>
            <a:r>
              <a:rPr lang="en-GB" sz="2400" dirty="0" err="1"/>
              <a:t>ineficient</a:t>
            </a:r>
            <a:r>
              <a:rPr lang="en-GB" sz="2400" dirty="0"/>
              <a:t>, </a:t>
            </a:r>
            <a:r>
              <a:rPr lang="en-GB" sz="2400" dirty="0" err="1"/>
              <a:t>dotări</a:t>
            </a:r>
            <a:r>
              <a:rPr lang="en-GB" sz="2400" dirty="0"/>
              <a:t> </a:t>
            </a:r>
            <a:r>
              <a:rPr lang="en-GB" sz="2400" dirty="0" err="1"/>
              <a:t>deficitare</a:t>
            </a:r>
            <a:r>
              <a:rPr lang="en-GB" sz="2400" dirty="0"/>
              <a:t>, </a:t>
            </a:r>
            <a:r>
              <a:rPr lang="en-GB" sz="2400" dirty="0" err="1"/>
              <a:t>atractivitate</a:t>
            </a:r>
            <a:r>
              <a:rPr lang="en-GB" sz="2400" dirty="0"/>
              <a:t> </a:t>
            </a:r>
            <a:r>
              <a:rPr lang="en-GB" sz="2400" dirty="0" err="1"/>
              <a:t>pe</a:t>
            </a:r>
            <a:r>
              <a:rPr lang="en-GB" sz="2400" dirty="0"/>
              <a:t> trend </a:t>
            </a:r>
            <a:r>
              <a:rPr lang="en-GB" sz="2400" dirty="0" err="1"/>
              <a:t>descrescător</a:t>
            </a:r>
            <a:r>
              <a:rPr lang="en-GB" sz="2400" dirty="0"/>
              <a:t> (</a:t>
            </a:r>
            <a:r>
              <a:rPr lang="en-GB" sz="2400" dirty="0" err="1"/>
              <a:t>reducere</a:t>
            </a:r>
            <a:r>
              <a:rPr lang="en-GB" sz="2400" dirty="0"/>
              <a:t> a </a:t>
            </a:r>
            <a:r>
              <a:rPr lang="en-GB" sz="2400" dirty="0" err="1"/>
              <a:t>num</a:t>
            </a:r>
            <a:r>
              <a:rPr lang="ro-RO" sz="2400" dirty="0"/>
              <a:t>ărului de călătorii)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Transport </a:t>
            </a:r>
            <a:r>
              <a:rPr lang="en-GB" sz="2400" b="1" dirty="0" err="1"/>
              <a:t>rutier</a:t>
            </a:r>
            <a:r>
              <a:rPr lang="en-GB" sz="2400" dirty="0"/>
              <a:t>: </a:t>
            </a:r>
            <a:r>
              <a:rPr lang="en-GB" sz="2400" dirty="0" err="1"/>
              <a:t>fluență</a:t>
            </a:r>
            <a:r>
              <a:rPr lang="en-GB" sz="2400" dirty="0"/>
              <a:t> </a:t>
            </a:r>
            <a:r>
              <a:rPr lang="en-GB" sz="2400" dirty="0" err="1"/>
              <a:t>deficitară</a:t>
            </a:r>
            <a:r>
              <a:rPr lang="en-GB" sz="2400" dirty="0"/>
              <a:t>, </a:t>
            </a:r>
            <a:r>
              <a:rPr lang="en-GB" sz="2400" dirty="0" err="1"/>
              <a:t>accesibilitate</a:t>
            </a:r>
            <a:r>
              <a:rPr lang="en-GB" sz="2400" dirty="0"/>
              <a:t> </a:t>
            </a:r>
            <a:r>
              <a:rPr lang="en-GB" sz="2400" dirty="0" err="1"/>
              <a:t>redusă</a:t>
            </a:r>
            <a:r>
              <a:rPr lang="en-GB" sz="2400" dirty="0"/>
              <a:t>, lips</a:t>
            </a:r>
            <a:r>
              <a:rPr lang="ro-RO" sz="2400" dirty="0"/>
              <a:t>ă</a:t>
            </a:r>
            <a:r>
              <a:rPr lang="en-GB" sz="2400" dirty="0"/>
              <a:t> </a:t>
            </a:r>
            <a:r>
              <a:rPr lang="en-GB" sz="2400" dirty="0" err="1"/>
              <a:t>rute</a:t>
            </a:r>
            <a:r>
              <a:rPr lang="en-GB" sz="2400" dirty="0"/>
              <a:t> de </a:t>
            </a:r>
            <a:r>
              <a:rPr lang="en-GB" sz="2400" dirty="0" err="1"/>
              <a:t>ocolire</a:t>
            </a:r>
            <a:r>
              <a:rPr lang="en-GB" sz="2400" dirty="0"/>
              <a:t>, impact </a:t>
            </a:r>
            <a:r>
              <a:rPr lang="en-GB" sz="2400" dirty="0" err="1"/>
              <a:t>negativ</a:t>
            </a:r>
            <a:r>
              <a:rPr lang="en-GB" sz="2400" dirty="0"/>
              <a:t> </a:t>
            </a:r>
            <a:r>
              <a:rPr lang="en-GB" sz="2400" dirty="0" err="1"/>
              <a:t>asupra</a:t>
            </a:r>
            <a:r>
              <a:rPr lang="en-GB" sz="2400" dirty="0"/>
              <a:t> </a:t>
            </a:r>
            <a:r>
              <a:rPr lang="en-GB" sz="2400" dirty="0" err="1"/>
              <a:t>zonelor</a:t>
            </a:r>
            <a:r>
              <a:rPr lang="en-GB" sz="2400" dirty="0"/>
              <a:t> </a:t>
            </a:r>
            <a:r>
              <a:rPr lang="en-GB" sz="2400" dirty="0" err="1"/>
              <a:t>locuite</a:t>
            </a:r>
            <a:endParaRPr lang="ro-RO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2400" b="1" dirty="0"/>
              <a:t>Rețea stradală</a:t>
            </a:r>
            <a:r>
              <a:rPr lang="ro-RO" sz="2400" dirty="0"/>
              <a:t>: capacitate de circulație limitată, accesibilitate redusă datorată mai ales obstacolelor naturale (râul Someș)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Transport </a:t>
            </a:r>
            <a:r>
              <a:rPr lang="en-GB" sz="2400" b="1" dirty="0" err="1"/>
              <a:t>durabil</a:t>
            </a:r>
            <a:r>
              <a:rPr lang="en-GB" sz="2400" b="1" dirty="0"/>
              <a:t> (</a:t>
            </a:r>
            <a:r>
              <a:rPr lang="en-GB" sz="2400" b="1" dirty="0" err="1"/>
              <a:t>velo</a:t>
            </a:r>
            <a:r>
              <a:rPr lang="en-GB" sz="2400" b="1" dirty="0"/>
              <a:t>, </a:t>
            </a:r>
            <a:r>
              <a:rPr lang="en-GB" sz="2400" b="1" dirty="0" err="1"/>
              <a:t>pietonal</a:t>
            </a:r>
            <a:r>
              <a:rPr lang="en-GB" sz="2400" b="1" dirty="0"/>
              <a:t>): </a:t>
            </a:r>
            <a:r>
              <a:rPr lang="en-GB" sz="2400" dirty="0" err="1"/>
              <a:t>lipsă</a:t>
            </a:r>
            <a:r>
              <a:rPr lang="en-GB" sz="2400" dirty="0"/>
              <a:t> </a:t>
            </a:r>
            <a:r>
              <a:rPr lang="en-GB" sz="2400" dirty="0" err="1"/>
              <a:t>infrastructură</a:t>
            </a:r>
            <a:r>
              <a:rPr lang="en-GB" sz="2400" dirty="0"/>
              <a:t> </a:t>
            </a:r>
            <a:r>
              <a:rPr lang="en-GB" sz="2400" dirty="0" err="1"/>
              <a:t>dedicată</a:t>
            </a:r>
            <a:r>
              <a:rPr lang="en-GB" sz="2400" dirty="0"/>
              <a:t>, grad </a:t>
            </a:r>
            <a:r>
              <a:rPr lang="en-GB" sz="2400" dirty="0" err="1"/>
              <a:t>scăzut</a:t>
            </a:r>
            <a:r>
              <a:rPr lang="en-GB" sz="2400" dirty="0"/>
              <a:t> de </a:t>
            </a:r>
            <a:r>
              <a:rPr lang="en-GB" sz="2400" dirty="0" err="1"/>
              <a:t>siguranță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err="1"/>
              <a:t>Securitate</a:t>
            </a:r>
            <a:r>
              <a:rPr lang="en-GB" sz="2400" b="1" dirty="0"/>
              <a:t> </a:t>
            </a:r>
            <a:r>
              <a:rPr lang="en-GB" sz="2400" b="1" dirty="0" err="1"/>
              <a:t>și</a:t>
            </a:r>
            <a:r>
              <a:rPr lang="en-GB" sz="2400" b="1" dirty="0"/>
              <a:t> </a:t>
            </a:r>
            <a:r>
              <a:rPr lang="en-GB" sz="2400" b="1" dirty="0" err="1"/>
              <a:t>siguranță</a:t>
            </a:r>
            <a:r>
              <a:rPr lang="en-GB" sz="2400" dirty="0"/>
              <a:t>: rate de </a:t>
            </a:r>
            <a:r>
              <a:rPr lang="en-GB" sz="2400" dirty="0" err="1"/>
              <a:t>incidență</a:t>
            </a:r>
            <a:r>
              <a:rPr lang="en-GB" sz="2400" dirty="0"/>
              <a:t> </a:t>
            </a:r>
            <a:r>
              <a:rPr lang="en-GB" sz="2400" dirty="0" err="1"/>
              <a:t>ridicat</a:t>
            </a:r>
            <a:r>
              <a:rPr lang="ro-RO" sz="2400" dirty="0"/>
              <a:t>ă</a:t>
            </a:r>
            <a:r>
              <a:rPr lang="en-GB" sz="2400" dirty="0"/>
              <a:t> a </a:t>
            </a:r>
            <a:r>
              <a:rPr lang="en-GB" sz="2400" dirty="0" err="1"/>
              <a:t>accidentelor</a:t>
            </a:r>
            <a:r>
              <a:rPr lang="en-GB" sz="2400" dirty="0"/>
              <a:t>, </a:t>
            </a:r>
            <a:r>
              <a:rPr lang="en-GB" sz="2400" dirty="0" err="1"/>
              <a:t>lipsă</a:t>
            </a:r>
            <a:r>
              <a:rPr lang="en-GB" sz="2400" dirty="0"/>
              <a:t> </a:t>
            </a:r>
            <a:r>
              <a:rPr lang="en-GB" sz="2400" dirty="0" err="1"/>
              <a:t>sistem</a:t>
            </a:r>
            <a:r>
              <a:rPr lang="en-GB" sz="2400" dirty="0"/>
              <a:t> </a:t>
            </a:r>
            <a:r>
              <a:rPr lang="en-GB" sz="2400" dirty="0" err="1"/>
              <a:t>monitorizare</a:t>
            </a:r>
            <a:r>
              <a:rPr lang="en-GB" sz="2400" dirty="0"/>
              <a:t> video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err="1"/>
              <a:t>Parcări</a:t>
            </a:r>
            <a:r>
              <a:rPr lang="en-GB" sz="2400" dirty="0"/>
              <a:t>: deficit </a:t>
            </a:r>
            <a:r>
              <a:rPr lang="en-GB" sz="2400" dirty="0" err="1"/>
              <a:t>ridicat</a:t>
            </a:r>
            <a:r>
              <a:rPr lang="en-GB" sz="2400" dirty="0"/>
              <a:t>, </a:t>
            </a:r>
            <a:r>
              <a:rPr lang="en-GB" sz="2400" dirty="0" err="1"/>
              <a:t>lipsă</a:t>
            </a:r>
            <a:r>
              <a:rPr lang="en-GB" sz="2400" dirty="0"/>
              <a:t> </a:t>
            </a:r>
            <a:r>
              <a:rPr lang="en-GB" sz="2400" dirty="0" err="1"/>
              <a:t>sisteme</a:t>
            </a:r>
            <a:r>
              <a:rPr lang="en-GB" sz="2400" dirty="0"/>
              <a:t> de </a:t>
            </a:r>
            <a:r>
              <a:rPr lang="en-GB" sz="2400" dirty="0" err="1"/>
              <a:t>informare</a:t>
            </a:r>
            <a:endParaRPr lang="ro-RO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2400" b="1" dirty="0"/>
              <a:t>Intermodalitate</a:t>
            </a:r>
            <a:r>
              <a:rPr lang="ro-RO" sz="2400" dirty="0"/>
              <a:t>: lipsă facilități dedicate</a:t>
            </a:r>
            <a:endParaRPr lang="en-GB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155511"/>
            <a:ext cx="853440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5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660027" y="291415"/>
            <a:ext cx="6944421" cy="56078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ro-RO" sz="2800" dirty="0">
                <a:solidFill>
                  <a:srgbClr val="00AFEF"/>
                </a:solidFill>
                <a:effectLst/>
                <a:latin typeface="Century Gothic" panose="020B0502020202020204" pitchFamily="34" charset="0"/>
                <a:cs typeface="Arial" pitchFamily="34" charset="0"/>
              </a:rPr>
              <a:t>Intensitatea traficului</a:t>
            </a:r>
          </a:p>
        </p:txBody>
      </p:sp>
      <p:cxnSp>
        <p:nvCxnSpPr>
          <p:cNvPr id="11" name="Conector curbat 5"/>
          <p:cNvCxnSpPr/>
          <p:nvPr/>
        </p:nvCxnSpPr>
        <p:spPr>
          <a:xfrm flipV="1">
            <a:off x="1290534" y="497859"/>
            <a:ext cx="329138" cy="288032"/>
          </a:xfrm>
          <a:prstGeom prst="curvedConnector3">
            <a:avLst>
              <a:gd name="adj1" fmla="val 50000"/>
            </a:avLst>
          </a:prstGeom>
          <a:ln w="31750">
            <a:solidFill>
              <a:srgbClr val="00A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791549" cy="622318"/>
          </a:xfrm>
          <a:prstGeom prst="rect">
            <a:avLst/>
          </a:prstGeom>
        </p:spPr>
      </p:pic>
      <p:cxnSp>
        <p:nvCxnSpPr>
          <p:cNvPr id="14" name="Conector drept 7"/>
          <p:cNvCxnSpPr/>
          <p:nvPr/>
        </p:nvCxnSpPr>
        <p:spPr>
          <a:xfrm>
            <a:off x="-2860" y="865739"/>
            <a:ext cx="540091" cy="0"/>
          </a:xfrm>
          <a:prstGeom prst="line">
            <a:avLst/>
          </a:prstGeom>
          <a:ln w="31750">
            <a:solidFill>
              <a:srgbClr val="00A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rept 8"/>
          <p:cNvCxnSpPr>
            <a:stCxn id="10" idx="3"/>
          </p:cNvCxnSpPr>
          <p:nvPr/>
        </p:nvCxnSpPr>
        <p:spPr>
          <a:xfrm flipV="1">
            <a:off x="8604448" y="564167"/>
            <a:ext cx="539552" cy="7640"/>
          </a:xfrm>
          <a:prstGeom prst="line">
            <a:avLst/>
          </a:prstGeom>
          <a:ln w="31750">
            <a:solidFill>
              <a:srgbClr val="00A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026" y="865739"/>
            <a:ext cx="7232453" cy="592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1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660027" y="291415"/>
            <a:ext cx="6944421" cy="56078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ro-RO" sz="2800" dirty="0">
                <a:solidFill>
                  <a:srgbClr val="00AFEF"/>
                </a:solidFill>
                <a:effectLst/>
                <a:latin typeface="Century Gothic" panose="020B0502020202020204" pitchFamily="34" charset="0"/>
                <a:cs typeface="Arial" pitchFamily="34" charset="0"/>
              </a:rPr>
              <a:t>Intensitatea traficului</a:t>
            </a:r>
          </a:p>
        </p:txBody>
      </p:sp>
      <p:cxnSp>
        <p:nvCxnSpPr>
          <p:cNvPr id="11" name="Conector curbat 5"/>
          <p:cNvCxnSpPr/>
          <p:nvPr/>
        </p:nvCxnSpPr>
        <p:spPr>
          <a:xfrm flipV="1">
            <a:off x="1290534" y="497859"/>
            <a:ext cx="329138" cy="288032"/>
          </a:xfrm>
          <a:prstGeom prst="curvedConnector3">
            <a:avLst>
              <a:gd name="adj1" fmla="val 50000"/>
            </a:avLst>
          </a:prstGeom>
          <a:ln w="31750">
            <a:solidFill>
              <a:srgbClr val="00A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791549" cy="622318"/>
          </a:xfrm>
          <a:prstGeom prst="rect">
            <a:avLst/>
          </a:prstGeom>
        </p:spPr>
      </p:pic>
      <p:cxnSp>
        <p:nvCxnSpPr>
          <p:cNvPr id="14" name="Conector drept 7"/>
          <p:cNvCxnSpPr/>
          <p:nvPr/>
        </p:nvCxnSpPr>
        <p:spPr>
          <a:xfrm>
            <a:off x="-2860" y="865739"/>
            <a:ext cx="540091" cy="0"/>
          </a:xfrm>
          <a:prstGeom prst="line">
            <a:avLst/>
          </a:prstGeom>
          <a:ln w="31750">
            <a:solidFill>
              <a:srgbClr val="00A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rept 8"/>
          <p:cNvCxnSpPr>
            <a:stCxn id="10" idx="3"/>
          </p:cNvCxnSpPr>
          <p:nvPr/>
        </p:nvCxnSpPr>
        <p:spPr>
          <a:xfrm flipV="1">
            <a:off x="8604448" y="564167"/>
            <a:ext cx="539552" cy="7640"/>
          </a:xfrm>
          <a:prstGeom prst="line">
            <a:avLst/>
          </a:prstGeom>
          <a:ln w="31750">
            <a:solidFill>
              <a:srgbClr val="00A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103" y="882966"/>
            <a:ext cx="5864637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7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curbat 5"/>
          <p:cNvCxnSpPr/>
          <p:nvPr/>
        </p:nvCxnSpPr>
        <p:spPr>
          <a:xfrm flipV="1">
            <a:off x="1290534" y="497859"/>
            <a:ext cx="329138" cy="288032"/>
          </a:xfrm>
          <a:prstGeom prst="curvedConnector3">
            <a:avLst>
              <a:gd name="adj1" fmla="val 50000"/>
            </a:avLst>
          </a:prstGeom>
          <a:ln w="31750">
            <a:solidFill>
              <a:srgbClr val="00A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791549" cy="622318"/>
          </a:xfrm>
          <a:prstGeom prst="rect">
            <a:avLst/>
          </a:prstGeom>
        </p:spPr>
      </p:pic>
      <p:cxnSp>
        <p:nvCxnSpPr>
          <p:cNvPr id="14" name="Conector drept 7"/>
          <p:cNvCxnSpPr/>
          <p:nvPr/>
        </p:nvCxnSpPr>
        <p:spPr>
          <a:xfrm>
            <a:off x="-2860" y="865739"/>
            <a:ext cx="540091" cy="0"/>
          </a:xfrm>
          <a:prstGeom prst="line">
            <a:avLst/>
          </a:prstGeom>
          <a:ln w="31750">
            <a:solidFill>
              <a:srgbClr val="00A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rept 8"/>
          <p:cNvCxnSpPr/>
          <p:nvPr/>
        </p:nvCxnSpPr>
        <p:spPr>
          <a:xfrm>
            <a:off x="4716016" y="541326"/>
            <a:ext cx="4427984" cy="0"/>
          </a:xfrm>
          <a:prstGeom prst="line">
            <a:avLst/>
          </a:prstGeom>
          <a:ln w="31750">
            <a:solidFill>
              <a:srgbClr val="00A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1660027" y="291415"/>
            <a:ext cx="6944421" cy="56078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ro-RO" sz="2800" dirty="0">
                <a:solidFill>
                  <a:srgbClr val="00AFEF"/>
                </a:solidFill>
                <a:effectLst/>
                <a:latin typeface="Century Gothic" panose="020B0502020202020204" pitchFamily="34" charset="0"/>
                <a:cs typeface="Arial" pitchFamily="34" charset="0"/>
              </a:rPr>
              <a:t>Fluxuri pietonale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" y="1365210"/>
            <a:ext cx="9144000" cy="476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3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660027" y="291415"/>
            <a:ext cx="6944421" cy="56078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ro-RO" sz="2800" dirty="0">
                <a:solidFill>
                  <a:srgbClr val="00AFEF"/>
                </a:solidFill>
                <a:effectLst/>
                <a:latin typeface="Century Gothic" panose="020B0502020202020204" pitchFamily="34" charset="0"/>
                <a:cs typeface="Arial" pitchFamily="34" charset="0"/>
              </a:rPr>
              <a:t>Tipare de călătorie </a:t>
            </a:r>
            <a:r>
              <a:rPr lang="ro-RO" sz="2800" dirty="0" err="1">
                <a:solidFill>
                  <a:srgbClr val="00AFEF"/>
                </a:solidFill>
                <a:effectLst/>
                <a:latin typeface="Century Gothic" panose="020B0502020202020204" pitchFamily="34" charset="0"/>
                <a:cs typeface="Arial" pitchFamily="34" charset="0"/>
              </a:rPr>
              <a:t>velo</a:t>
            </a:r>
            <a:endParaRPr lang="ro-RO" sz="2800" dirty="0">
              <a:solidFill>
                <a:srgbClr val="00AFEF"/>
              </a:solidFill>
              <a:effectLst/>
              <a:latin typeface="Century Gothic" panose="020B0502020202020204" pitchFamily="34" charset="0"/>
              <a:cs typeface="Arial" pitchFamily="34" charset="0"/>
            </a:endParaRPr>
          </a:p>
        </p:txBody>
      </p:sp>
      <p:cxnSp>
        <p:nvCxnSpPr>
          <p:cNvPr id="11" name="Conector curbat 5"/>
          <p:cNvCxnSpPr/>
          <p:nvPr/>
        </p:nvCxnSpPr>
        <p:spPr>
          <a:xfrm flipV="1">
            <a:off x="1290534" y="497859"/>
            <a:ext cx="329138" cy="288032"/>
          </a:xfrm>
          <a:prstGeom prst="curvedConnector3">
            <a:avLst>
              <a:gd name="adj1" fmla="val 50000"/>
            </a:avLst>
          </a:prstGeom>
          <a:ln w="31750">
            <a:solidFill>
              <a:srgbClr val="00A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791549" cy="622318"/>
          </a:xfrm>
          <a:prstGeom prst="rect">
            <a:avLst/>
          </a:prstGeom>
        </p:spPr>
      </p:pic>
      <p:cxnSp>
        <p:nvCxnSpPr>
          <p:cNvPr id="14" name="Conector drept 7"/>
          <p:cNvCxnSpPr/>
          <p:nvPr/>
        </p:nvCxnSpPr>
        <p:spPr>
          <a:xfrm>
            <a:off x="-2860" y="865739"/>
            <a:ext cx="540091" cy="0"/>
          </a:xfrm>
          <a:prstGeom prst="line">
            <a:avLst/>
          </a:prstGeom>
          <a:ln w="31750">
            <a:solidFill>
              <a:srgbClr val="00A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rept 8"/>
          <p:cNvCxnSpPr/>
          <p:nvPr/>
        </p:nvCxnSpPr>
        <p:spPr>
          <a:xfrm>
            <a:off x="6228184" y="564167"/>
            <a:ext cx="2915816" cy="0"/>
          </a:xfrm>
          <a:prstGeom prst="line">
            <a:avLst/>
          </a:prstGeom>
          <a:ln w="31750">
            <a:solidFill>
              <a:srgbClr val="00A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476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2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3808" y="0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/>
              <a:t>Cost total intervenții identificate: </a:t>
            </a:r>
            <a:r>
              <a:rPr lang="en-US" b="1"/>
              <a:t>168,5</a:t>
            </a:r>
            <a:r>
              <a:rPr lang="ro-RO" b="1"/>
              <a:t> mil Euro</a:t>
            </a:r>
            <a:endParaRPr lang="en-GB" b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950"/>
            <a:ext cx="9144000" cy="64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8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07504" y="332656"/>
            <a:ext cx="4104456" cy="56078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ro-RO" sz="2400">
                <a:solidFill>
                  <a:srgbClr val="00AFEF"/>
                </a:solidFill>
                <a:effectLst/>
                <a:latin typeface="Century Gothic" panose="020B0502020202020204" pitchFamily="34" charset="0"/>
                <a:cs typeface="Arial" pitchFamily="34" charset="0"/>
              </a:rPr>
              <a:t>Velo – Etapa I 2017-2023</a:t>
            </a:r>
            <a:endParaRPr lang="ro-RO" sz="2400" dirty="0">
              <a:solidFill>
                <a:srgbClr val="00AFEF"/>
              </a:solidFill>
              <a:effectLst/>
              <a:latin typeface="Century Gothic" panose="020B0502020202020204" pitchFamily="34" charset="0"/>
              <a:cs typeface="Arial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239910"/>
              </p:ext>
            </p:extLst>
          </p:nvPr>
        </p:nvGraphicFramePr>
        <p:xfrm>
          <a:off x="107504" y="893440"/>
          <a:ext cx="4104456" cy="56025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xmlns="" val="512218906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xmlns="" val="2699624030"/>
                    </a:ext>
                  </a:extLst>
                </a:gridCol>
              </a:tblGrid>
              <a:tr h="26634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SM10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Modernizare coridor Lucian Blaga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xmlns="" val="671534478"/>
                  </a:ext>
                </a:extLst>
              </a:tr>
              <a:tr h="26634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SM11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Modernizare coridor Closca - Dorobanti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xmlns="" val="3436267133"/>
                  </a:ext>
                </a:extLst>
              </a:tr>
              <a:tr h="26634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SM12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Modernizare coridor Aurel Vlaicu - Bd. Unirii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xmlns="" val="1247106109"/>
                  </a:ext>
                </a:extLst>
              </a:tr>
              <a:tr h="26634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SM13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Modernizare coridor Independentei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xmlns="" val="1552731419"/>
                  </a:ext>
                </a:extLst>
              </a:tr>
              <a:tr h="26634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SM14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effectLst/>
                        </a:rPr>
                        <a:t>Modernizare coridor integrat de mobilitate urbana Bd. Iuliu Maniu 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xmlns="" val="2248767393"/>
                  </a:ext>
                </a:extLst>
              </a:tr>
              <a:tr h="26634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SM15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Modernizare coridor integrat de mobilitate urbana Bd. Vasile Lucaciu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xmlns="" val="3340451637"/>
                  </a:ext>
                </a:extLst>
              </a:tr>
              <a:tr h="31496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SM16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Modernizare coridor integrat de mobilitate urbana Bd. Henri Coanda si Drumul Botizului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xmlns="" val="741357755"/>
                  </a:ext>
                </a:extLst>
              </a:tr>
              <a:tr h="26634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SM42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Pista de biciclete pe traseul Aqua Park - zona de agrement Noroieni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xmlns="" val="2133475067"/>
                  </a:ext>
                </a:extLst>
              </a:tr>
              <a:tr h="44828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SM43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Pista de biciclete pe coronamentul digului mal drept al râului Someș de la podul de cale ferată până la limita administrativă a Municipilui Satu Mare spre comuna Dara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xmlns="" val="2961816184"/>
                  </a:ext>
                </a:extLst>
              </a:tr>
              <a:tr h="31496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SM44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Pista de biciclete în cooperare cu oraşul Ardud, comuna Viile Satu Mare şi comuna Napkor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xmlns="" val="4075746353"/>
                  </a:ext>
                </a:extLst>
              </a:tr>
              <a:tr h="26634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SM45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Pista pentru biciclişti str. Bariţiu - str. Gorunului - DJ194A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xmlns="" val="1067736612"/>
                  </a:ext>
                </a:extLst>
              </a:tr>
              <a:tr h="31496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SM46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Pista de biciclete pe traseul str.Botizului (limita de intravilan) - Pod Golescu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xmlns="" val="4256676420"/>
                  </a:ext>
                </a:extLst>
              </a:tr>
              <a:tr h="31496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SM54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u="none" strike="noStrike">
                          <a:effectLst/>
                        </a:rPr>
                        <a:t>Modernizarea si extinderea traseului pietonal Centrul Nou (Platou si pasaj Coposu) si pod velo si pietonal peste raul Somes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xmlns="" val="1989629220"/>
                  </a:ext>
                </a:extLst>
              </a:tr>
              <a:tr h="26634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SM56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Modernizarea Aleii Universului din Micro 16 cu componenta velo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xmlns="" val="1386694314"/>
                  </a:ext>
                </a:extLst>
              </a:tr>
              <a:tr h="31496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SM57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u="none" strike="noStrike">
                          <a:effectLst/>
                        </a:rPr>
                        <a:t>Inchiderea pentru mobilitatea privata a laturii vestice și sudice a Pța Libertății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xmlns="" val="4294199744"/>
                  </a:ext>
                </a:extLst>
              </a:tr>
              <a:tr h="26634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SM61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u="none" strike="noStrike">
                          <a:effectLst/>
                        </a:rPr>
                        <a:t>Pasaj suprateran velo si pietonal intersectia Closca - Careiului - O.Goga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xmlns="" val="153238740"/>
                  </a:ext>
                </a:extLst>
              </a:tr>
              <a:tr h="26634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SM62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u="none" strike="noStrike">
                          <a:effectLst/>
                        </a:rPr>
                        <a:t>Pasaj subteran pietonal si velo intersectia Crinului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xmlns="" val="2156049777"/>
                  </a:ext>
                </a:extLst>
              </a:tr>
              <a:tr h="31496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SM63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Modernizare pasarela pietonala CF Str. Ferastrau pentru pers cu mob redusa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xmlns="" val="3327343226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127" y="0"/>
            <a:ext cx="484887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07504" y="332656"/>
            <a:ext cx="4104456" cy="56078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ro-RO" sz="2400">
                <a:solidFill>
                  <a:srgbClr val="00AFEF"/>
                </a:solidFill>
                <a:effectLst/>
                <a:latin typeface="Century Gothic" panose="020B0502020202020204" pitchFamily="34" charset="0"/>
                <a:cs typeface="Arial" pitchFamily="34" charset="0"/>
              </a:rPr>
              <a:t>Velo – Etapa II 2023-2030</a:t>
            </a:r>
            <a:endParaRPr lang="ro-RO" sz="2400" dirty="0">
              <a:solidFill>
                <a:srgbClr val="00AFEF"/>
              </a:solidFill>
              <a:effectLst/>
              <a:latin typeface="Century Gothic" panose="020B0502020202020204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793261"/>
              </p:ext>
            </p:extLst>
          </p:nvPr>
        </p:nvGraphicFramePr>
        <p:xfrm>
          <a:off x="179512" y="893441"/>
          <a:ext cx="4032448" cy="17548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5282">
                  <a:extLst>
                    <a:ext uri="{9D8B030D-6E8A-4147-A177-3AD203B41FA5}">
                      <a16:colId xmlns:a16="http://schemas.microsoft.com/office/drawing/2014/main" xmlns="" val="4059816682"/>
                    </a:ext>
                  </a:extLst>
                </a:gridCol>
                <a:gridCol w="3567166">
                  <a:extLst>
                    <a:ext uri="{9D8B030D-6E8A-4147-A177-3AD203B41FA5}">
                      <a16:colId xmlns:a16="http://schemas.microsoft.com/office/drawing/2014/main" xmlns="" val="1487514014"/>
                    </a:ext>
                  </a:extLst>
                </a:gridCol>
              </a:tblGrid>
              <a:tr h="34869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SM47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Realizare infrastructura velo str. Odoreului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xmlns="" val="3308861974"/>
                  </a:ext>
                </a:extLst>
              </a:tr>
              <a:tr h="34869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SM48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Realizare infrastructura velo str. Porumbeilor - str. Liviu Rebreanu - str. Mileniului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xmlns="" val="691774531"/>
                  </a:ext>
                </a:extLst>
              </a:tr>
              <a:tr h="34869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SM49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Realizare infrastructura velo str. George Coșbuc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xmlns="" val="1020852788"/>
                  </a:ext>
                </a:extLst>
              </a:tr>
              <a:tr h="34869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SM50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Realizare infrastructura velo str. Gabriel Georgescu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xmlns="" val="3581238268"/>
                  </a:ext>
                </a:extLst>
              </a:tr>
              <a:tr h="34869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SM53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Realizare infrastructura velo Dig Someș mal drept (zona Bercu Roșu)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xmlns="" val="2034565270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127" y="0"/>
            <a:ext cx="4848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6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4474</TotalTime>
  <Words>430</Words>
  <Application>Microsoft Office PowerPoint</Application>
  <PresentationFormat>On-screen Show (4:3)</PresentationFormat>
  <Paragraphs>69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Century Gothic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Vă mulţumesc pentru atenţie!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de mobilitate urbană</dc:title>
  <dc:creator>Romeo</dc:creator>
  <cp:lastModifiedBy>Spas</cp:lastModifiedBy>
  <cp:revision>344</cp:revision>
  <cp:lastPrinted>2016-02-14T19:37:03Z</cp:lastPrinted>
  <dcterms:created xsi:type="dcterms:W3CDTF">2015-06-24T18:56:47Z</dcterms:created>
  <dcterms:modified xsi:type="dcterms:W3CDTF">2017-09-09T08:53:34Z</dcterms:modified>
</cp:coreProperties>
</file>