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5852" r:id="rId2"/>
  </p:sldMasterIdLst>
  <p:notesMasterIdLst>
    <p:notesMasterId r:id="rId14"/>
  </p:notesMasterIdLst>
  <p:handoutMasterIdLst>
    <p:handoutMasterId r:id="rId15"/>
  </p:handoutMasterIdLst>
  <p:sldIdLst>
    <p:sldId id="785" r:id="rId3"/>
    <p:sldId id="879" r:id="rId4"/>
    <p:sldId id="857" r:id="rId5"/>
    <p:sldId id="874" r:id="rId6"/>
    <p:sldId id="876" r:id="rId7"/>
    <p:sldId id="877" r:id="rId8"/>
    <p:sldId id="878" r:id="rId9"/>
    <p:sldId id="866" r:id="rId10"/>
    <p:sldId id="868" r:id="rId11"/>
    <p:sldId id="880" r:id="rId12"/>
    <p:sldId id="800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66CC"/>
    <a:srgbClr val="0099CC"/>
    <a:srgbClr val="0066FF"/>
    <a:srgbClr val="FFFF99"/>
    <a:srgbClr val="003399"/>
    <a:srgbClr val="E5EEFF"/>
    <a:srgbClr val="F5ECFE"/>
    <a:srgbClr val="EDD5FB"/>
    <a:srgbClr val="D2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9" autoAdjust="0"/>
    <p:restoredTop sz="94494" autoAdjust="0"/>
  </p:normalViewPr>
  <p:slideViewPr>
    <p:cSldViewPr>
      <p:cViewPr>
        <p:scale>
          <a:sx n="65" d="100"/>
          <a:sy n="65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08870A-7127-4C3A-983C-F0CAA3D9293E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1034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5A37E1A-4411-4A17-B887-80BDDC45237C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316106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DDC5-8054-46F0-9D2D-9D47B9634A96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C70D-27B1-48B9-AE6F-CBA98E561193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370F-A9E8-4960-BD01-9C4C76CCB5D7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91E4-B560-4CB5-9110-EA21D4019385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DFBB-86BB-4B7C-BFC5-292C87F52CA7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FFCB-6C59-4625-A2B0-FAC4D1577E70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4A46-86C3-4C98-A2A7-32BB84860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E477-E770-4FB2-99F9-5B0BE0CB8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A315-B4F4-4577-A207-CDB84099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7779-3554-44C2-86BB-AE23E29E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B8AD-818D-4D1B-B934-4B5335F6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A2DC-36BE-4F40-A43E-89A74AA6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FF7C-BAEF-43C7-A9D0-0A010773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BA17-F816-4611-A320-EA5B53A2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1619-B095-4269-941B-4F89969D5140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5890-A276-4DB7-AE0B-E689F7F5E3F1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C0EC-0039-4362-A03D-43BE6E642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192B-4516-4EAD-99CA-7E6B35B9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A07A-0161-440E-AD33-BB9F92B9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CDD3-31AB-4F9A-9D2D-67D547E2DED3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EB33-4389-4ACA-A0B9-BBDBD66729C2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0153-F14D-4CD0-95D2-8494C001479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F3E4-87DE-4A15-912D-71C832DA534C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A6B62-580D-41B2-8852-2D39BEE9290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C08B-50E5-4932-914B-26AC6F2653F3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4810-54AE-4E8D-AA54-1D0E47C03683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4BA2-21D8-452B-8EF5-CF919087E8EE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C26F3-5A88-48E1-901B-AC2E0B9E7AF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A21E-649F-4793-84E3-0B7E5740ED9D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C6CE-5199-41FE-8DB7-ADC0FC88A758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6FA3-4F37-4B92-BD00-1FF06A72E2E1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9A1D-ABAD-4EE2-B436-1C9E0A578ABA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172200"/>
            <a:ext cx="376727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19CC-7ECD-4B5F-8D01-8509F704B1CF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F92CB8-2A33-4ADD-A04E-D67B15B07FBC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99B526-47CF-401A-96C5-460BBD35AF00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ro-R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pt-BR" alt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ro-R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</a:t>
            </a:r>
            <a:endParaRPr kumimoji="0" lang="pt-BR" alt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o-RO" alt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0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0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0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7D5B6-A0A7-4DE0-8B5A-57CBFB06EA9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3BBBEF-0701-4FD0-9135-E4BEF8A90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89" r:id="rId2"/>
    <p:sldLayoutId id="2147486790" r:id="rId3"/>
    <p:sldLayoutId id="2147486791" r:id="rId4"/>
    <p:sldLayoutId id="2147486792" r:id="rId5"/>
    <p:sldLayoutId id="2147486793" r:id="rId6"/>
    <p:sldLayoutId id="2147486794" r:id="rId7"/>
    <p:sldLayoutId id="2147486795" r:id="rId8"/>
    <p:sldLayoutId id="2147486796" r:id="rId9"/>
    <p:sldLayoutId id="2147486797" r:id="rId10"/>
    <p:sldLayoutId id="2147486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980" y="1066800"/>
            <a:ext cx="56388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57200" y="1524000"/>
            <a:ext cx="8207375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8" name="Content Placeholder 4"/>
          <p:cNvSpPr>
            <a:spLocks/>
          </p:cNvSpPr>
          <p:nvPr/>
        </p:nvSpPr>
        <p:spPr bwMode="auto">
          <a:xfrm>
            <a:off x="533400" y="1600200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o-RO" sz="3200" dirty="0">
                <a:solidFill>
                  <a:srgbClr val="C00000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Mobilitate</a:t>
            </a:r>
            <a:r>
              <a:rPr lang="en-US" sz="4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Urbana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Regiunea</a:t>
            </a:r>
            <a:r>
              <a:rPr lang="en-US" sz="4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Nord-Vest</a:t>
            </a:r>
            <a:endParaRPr lang="ro-RO" sz="44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r">
              <a:buNone/>
              <a:defRPr/>
            </a:pPr>
            <a:r>
              <a:rPr lang="ro-RO" sz="4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1" name="Picture 2" descr="noua sigl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3" y="5431090"/>
            <a:ext cx="1584767" cy="9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667000" y="62484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www.inforegio.ro, www.nord-vest.ro</a:t>
            </a:r>
          </a:p>
        </p:txBody>
      </p:sp>
      <p:pic>
        <p:nvPicPr>
          <p:cNvPr id="15" name="Picture 4" descr="sigla UE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" y="202055"/>
            <a:ext cx="1396385" cy="10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logo G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586"/>
            <a:ext cx="1073552" cy="10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logo IS-2014-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80" y="95249"/>
            <a:ext cx="1096220" cy="10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19" y="202055"/>
            <a:ext cx="2358052" cy="9610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err="1" smtClean="0">
                <a:latin typeface="Trebuchet MS" panose="020B0603020202020204" pitchFamily="34" charset="0"/>
              </a:rPr>
              <a:t>Tipuri</a:t>
            </a:r>
            <a:r>
              <a:rPr lang="en-US" sz="3200" b="1" dirty="0" smtClean="0">
                <a:latin typeface="Trebuchet MS" panose="020B0603020202020204" pitchFamily="34" charset="0"/>
              </a:rPr>
              <a:t> de </a:t>
            </a:r>
            <a:r>
              <a:rPr lang="en-US" sz="3200" b="1" dirty="0" err="1" smtClean="0">
                <a:latin typeface="Trebuchet MS" panose="020B0603020202020204" pitchFamily="34" charset="0"/>
              </a:rPr>
              <a:t>proiecte</a:t>
            </a:r>
            <a:r>
              <a:rPr lang="en-US" sz="3200" b="1" dirty="0" smtClean="0">
                <a:latin typeface="Trebuchet MS" panose="020B0603020202020204" pitchFamily="34" charset="0"/>
              </a:rPr>
              <a:t> integrate </a:t>
            </a:r>
            <a:r>
              <a:rPr lang="en-US" sz="3200" b="1" dirty="0" err="1" smtClean="0">
                <a:latin typeface="Trebuchet MS" panose="020B0603020202020204" pitchFamily="34" charset="0"/>
              </a:rPr>
              <a:t>propuse</a:t>
            </a:r>
            <a:r>
              <a:rPr lang="en-US" sz="3200" b="1" dirty="0" smtClean="0">
                <a:latin typeface="Trebuchet MS" panose="020B0603020202020204" pitchFamily="34" charset="0"/>
              </a:rPr>
              <a:t> </a:t>
            </a:r>
            <a:endParaRPr lang="ro-RO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Dezvoltare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urbana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inteligenta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- </a:t>
            </a:r>
            <a:r>
              <a:rPr lang="en-US" b="1" dirty="0" err="1" smtClean="0">
                <a:latin typeface="Trebuchet MS" panose="020B0603020202020204" pitchFamily="34" charset="0"/>
              </a:rPr>
              <a:t>Cluj</a:t>
            </a:r>
            <a:r>
              <a:rPr lang="en-US" b="1" dirty="0" smtClean="0"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latin typeface="Trebuchet MS" panose="020B0603020202020204" pitchFamily="34" charset="0"/>
              </a:rPr>
              <a:t>Napoca</a:t>
            </a:r>
            <a:endParaRPr lang="en-US" b="1" dirty="0" smtClean="0">
              <a:latin typeface="Trebuchet MS" panose="020B0603020202020204" pitchFamily="34" charset="0"/>
            </a:endParaRPr>
          </a:p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Coridor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verde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de transport public- </a:t>
            </a:r>
            <a:r>
              <a:rPr lang="en-US" b="1" dirty="0" err="1" smtClean="0">
                <a:latin typeface="Trebuchet MS" panose="020B0603020202020204" pitchFamily="34" charset="0"/>
              </a:rPr>
              <a:t>Bistrita</a:t>
            </a:r>
            <a:endParaRPr lang="en-US" b="1" dirty="0" smtClean="0">
              <a:latin typeface="Trebuchet MS" panose="020B0603020202020204" pitchFamily="34" charset="0"/>
            </a:endParaRPr>
          </a:p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Dezvoltare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urbana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verde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si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inteligenta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- </a:t>
            </a:r>
            <a:r>
              <a:rPr lang="en-US" b="1" dirty="0" smtClean="0">
                <a:latin typeface="Trebuchet MS" panose="020B0603020202020204" pitchFamily="34" charset="0"/>
              </a:rPr>
              <a:t>Oradea</a:t>
            </a:r>
          </a:p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Retea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VELO </a:t>
            </a:r>
            <a:r>
              <a:rPr lang="en-US" b="1" dirty="0" smtClean="0">
                <a:latin typeface="Trebuchet MS" panose="020B0603020202020204" pitchFamily="34" charset="0"/>
              </a:rPr>
              <a:t>in Satu-Mare</a:t>
            </a:r>
          </a:p>
          <a:p>
            <a:endParaRPr lang="en-US" b="1" dirty="0" smtClean="0">
              <a:latin typeface="Trebuchet MS" panose="020B060302020202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538535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3505201"/>
            <a:ext cx="706001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AGEN</a:t>
            </a:r>
            <a:r>
              <a:rPr lang="ro-RO" altLang="en-US" dirty="0">
                <a:solidFill>
                  <a:srgbClr val="002060"/>
                </a:solidFill>
              </a:rPr>
              <a:t>Ț</a:t>
            </a:r>
            <a:r>
              <a:rPr lang="en-US" altLang="en-US" dirty="0">
                <a:solidFill>
                  <a:srgbClr val="002060"/>
                </a:solidFill>
              </a:rPr>
              <a:t>IA DE DEZVOLTARE REGIONAL</a:t>
            </a:r>
            <a:r>
              <a:rPr lang="ro-RO" altLang="en-US" dirty="0">
                <a:solidFill>
                  <a:srgbClr val="002060"/>
                </a:solidFill>
              </a:rPr>
              <a:t>Ă</a:t>
            </a:r>
            <a:r>
              <a:rPr lang="en-US" altLang="en-US" dirty="0">
                <a:solidFill>
                  <a:srgbClr val="002060"/>
                </a:solidFill>
              </a:rPr>
              <a:t> NORD-VEST</a:t>
            </a:r>
            <a:endParaRPr lang="ro-RO" altLang="en-US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Organism </a:t>
            </a:r>
            <a:r>
              <a:rPr lang="en-US" altLang="en-US" dirty="0" err="1" smtClean="0">
                <a:solidFill>
                  <a:srgbClr val="002060"/>
                </a:solidFill>
              </a:rPr>
              <a:t>Intermediar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ro-RO" altLang="en-US" dirty="0">
                <a:solidFill>
                  <a:srgbClr val="002060"/>
                </a:solidFill>
              </a:rPr>
              <a:t>pentru </a:t>
            </a:r>
            <a:r>
              <a:rPr lang="ro-RO" altLang="en-US" dirty="0" smtClean="0">
                <a:solidFill>
                  <a:srgbClr val="002060"/>
                </a:solidFill>
              </a:rPr>
              <a:t>POR</a:t>
            </a:r>
          </a:p>
          <a:p>
            <a:pPr algn="ctr" eaLnBrk="1" hangingPunct="1">
              <a:defRPr/>
            </a:pPr>
            <a:r>
              <a:rPr lang="en-US" altLang="en-US" dirty="0" err="1" smtClean="0">
                <a:solidFill>
                  <a:srgbClr val="002060"/>
                </a:solidFill>
              </a:rPr>
              <a:t>Departamentul</a:t>
            </a:r>
            <a:r>
              <a:rPr lang="en-US" altLang="en-US" dirty="0" smtClean="0">
                <a:solidFill>
                  <a:srgbClr val="002060"/>
                </a:solidFill>
              </a:rPr>
              <a:t> de </a:t>
            </a:r>
            <a:r>
              <a:rPr lang="en-US" altLang="en-US" dirty="0" err="1" smtClean="0">
                <a:solidFill>
                  <a:srgbClr val="002060"/>
                </a:solidFill>
              </a:rPr>
              <a:t>Sprijin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Dezvoltare</a:t>
            </a:r>
            <a:r>
              <a:rPr lang="en-US" altLang="en-US" dirty="0" smtClean="0">
                <a:solidFill>
                  <a:srgbClr val="002060"/>
                </a:solidFill>
              </a:rPr>
              <a:t> Urbana</a:t>
            </a:r>
            <a:endParaRPr lang="ro-RO" altLang="en-US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o-RO" altLang="en-US" dirty="0">
                <a:solidFill>
                  <a:srgbClr val="002060"/>
                </a:solidFill>
              </a:rPr>
              <a:t>Tel: </a:t>
            </a:r>
            <a:r>
              <a:rPr lang="en-US" altLang="en-US" dirty="0">
                <a:solidFill>
                  <a:srgbClr val="002060"/>
                </a:solidFill>
              </a:rPr>
              <a:t>0264 431550</a:t>
            </a:r>
            <a:r>
              <a:rPr lang="ro-RO" altLang="en-US" dirty="0">
                <a:solidFill>
                  <a:srgbClr val="002060"/>
                </a:solidFill>
              </a:rPr>
              <a:t>, Fax: </a:t>
            </a:r>
            <a:r>
              <a:rPr lang="en-US" altLang="en-US" dirty="0">
                <a:solidFill>
                  <a:srgbClr val="002060"/>
                </a:solidFill>
              </a:rPr>
              <a:t>0264 439222</a:t>
            </a:r>
            <a:endParaRPr lang="ro-RO" altLang="en-US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o-RO" altLang="en-US" dirty="0">
                <a:solidFill>
                  <a:srgbClr val="002060"/>
                </a:solidFill>
              </a:rPr>
              <a:t>email: </a:t>
            </a:r>
            <a:r>
              <a:rPr lang="en-US" altLang="en-US" dirty="0" smtClean="0">
                <a:solidFill>
                  <a:srgbClr val="002060"/>
                </a:solidFill>
              </a:rPr>
              <a:t>pol@nord-vest.ro</a:t>
            </a:r>
            <a:r>
              <a:rPr lang="ro-RO" altLang="en-US" dirty="0" smtClean="0">
                <a:solidFill>
                  <a:srgbClr val="002060"/>
                </a:solidFill>
              </a:rPr>
              <a:t> </a:t>
            </a:r>
            <a:endParaRPr lang="ro-RO" alt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143000"/>
            <a:ext cx="58865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</a:t>
            </a:r>
            <a:r>
              <a:rPr lang="ro-RO" sz="5400" b="0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ă</a:t>
            </a:r>
            <a:r>
              <a:rPr lang="en-US" sz="5400" b="0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mul</a:t>
            </a:r>
            <a:r>
              <a:rPr lang="ro-RO" sz="5400" b="0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ț</a:t>
            </a:r>
            <a:r>
              <a:rPr lang="en-US" sz="5400" b="0" cap="none" spc="0" noProof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umim pentru atentie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Mobilitate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urbana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bazata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pe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3600" b="1" dirty="0" smtClean="0"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latin typeface="Trebuchet MS" panose="020B0603020202020204" pitchFamily="34" charset="0"/>
              </a:rPr>
            </a:br>
            <a:r>
              <a:rPr lang="en-US" sz="3600" b="1" dirty="0" err="1" smtClean="0">
                <a:latin typeface="Trebuchet MS" panose="020B0603020202020204" pitchFamily="34" charset="0"/>
              </a:rPr>
              <a:t>Planuri</a:t>
            </a:r>
            <a:r>
              <a:rPr lang="en-US" sz="3600" b="1" dirty="0" smtClean="0">
                <a:latin typeface="Trebuchet MS" panose="020B0603020202020204" pitchFamily="34" charset="0"/>
              </a:rPr>
              <a:t> de </a:t>
            </a:r>
            <a:r>
              <a:rPr lang="en-US" sz="3600" b="1" dirty="0" err="1" smtClean="0">
                <a:latin typeface="Trebuchet MS" panose="020B0603020202020204" pitchFamily="34" charset="0"/>
              </a:rPr>
              <a:t>Mobilitate</a:t>
            </a:r>
            <a:r>
              <a:rPr lang="en-US" sz="3600" b="1" dirty="0" smtClean="0">
                <a:latin typeface="Trebuchet MS" panose="020B0603020202020204" pitchFamily="34" charset="0"/>
              </a:rPr>
              <a:t> Urbana </a:t>
            </a:r>
            <a:r>
              <a:rPr lang="en-US" sz="3600" b="1" dirty="0" err="1" smtClean="0">
                <a:latin typeface="Trebuchet MS" panose="020B0603020202020204" pitchFamily="34" charset="0"/>
              </a:rPr>
              <a:t>Durabile</a:t>
            </a:r>
            <a:endParaRPr lang="ro-RO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PMUD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Concept</a:t>
            </a:r>
            <a:r>
              <a:rPr lang="en-US" sz="2800" dirty="0" smtClean="0">
                <a:latin typeface="Trebuchet MS" panose="020B0603020202020204" pitchFamily="34" charset="0"/>
              </a:rPr>
              <a:t> care </a:t>
            </a:r>
            <a:r>
              <a:rPr lang="en-US" sz="2800" dirty="0" err="1" smtClean="0">
                <a:latin typeface="Trebuchet MS" panose="020B0603020202020204" pitchFamily="34" charset="0"/>
              </a:rPr>
              <a:t>contribuie</a:t>
            </a:r>
            <a:r>
              <a:rPr lang="en-US" sz="2800" dirty="0" smtClean="0">
                <a:latin typeface="Trebuchet MS" panose="020B0603020202020204" pitchFamily="34" charset="0"/>
              </a:rPr>
              <a:t> la </a:t>
            </a:r>
            <a:r>
              <a:rPr lang="en-US" sz="2800" dirty="0" err="1" smtClean="0">
                <a:latin typeface="Trebuchet MS" panose="020B0603020202020204" pitchFamily="34" charset="0"/>
              </a:rPr>
              <a:t>atingerea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tintelor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europene</a:t>
            </a:r>
            <a:r>
              <a:rPr lang="en-US" sz="2800" dirty="0" smtClean="0">
                <a:latin typeface="Trebuchet MS" panose="020B0603020202020204" pitchFamily="34" charset="0"/>
              </a:rPr>
              <a:t> de </a:t>
            </a:r>
            <a:r>
              <a:rPr lang="en-US" sz="2800" dirty="0" err="1" smtClean="0">
                <a:latin typeface="Trebuchet MS" panose="020B0603020202020204" pitchFamily="34" charset="0"/>
              </a:rPr>
              <a:t>schimbare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climatica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eficienta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energetica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stabilite</a:t>
            </a:r>
            <a:r>
              <a:rPr lang="en-US" sz="2800" dirty="0" smtClean="0">
                <a:latin typeface="Trebuchet MS" panose="020B0603020202020204" pitchFamily="34" charset="0"/>
              </a:rPr>
              <a:t> de UNIUNE.</a:t>
            </a: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Instrument </a:t>
            </a:r>
            <a:r>
              <a:rPr lang="en-US" sz="2800" dirty="0" smtClean="0">
                <a:latin typeface="Trebuchet MS" panose="020B0603020202020204" pitchFamily="34" charset="0"/>
              </a:rPr>
              <a:t>de </a:t>
            </a:r>
            <a:r>
              <a:rPr lang="en-US" sz="2800" dirty="0" err="1" smtClean="0">
                <a:latin typeface="Trebuchet MS" panose="020B0603020202020204" pitchFamily="34" charset="0"/>
              </a:rPr>
              <a:t>planificare</a:t>
            </a:r>
            <a:r>
              <a:rPr lang="en-US" sz="2800" dirty="0" smtClean="0">
                <a:latin typeface="Trebuchet MS" panose="020B0603020202020204" pitchFamily="34" charset="0"/>
              </a:rPr>
              <a:t> care </a:t>
            </a:r>
            <a:r>
              <a:rPr lang="en-US" sz="2800" dirty="0" err="1" smtClean="0">
                <a:latin typeface="Trebuchet MS" panose="020B0603020202020204" pitchFamily="34" charset="0"/>
              </a:rPr>
              <a:t>raspunde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provocarilor</a:t>
            </a:r>
            <a:r>
              <a:rPr lang="en-US" sz="2800" dirty="0" smtClean="0">
                <a:latin typeface="Trebuchet MS" panose="020B0603020202020204" pitchFamily="34" charset="0"/>
              </a:rPr>
              <a:t> legate de transport in </a:t>
            </a:r>
            <a:r>
              <a:rPr lang="en-US" sz="2800" dirty="0" err="1" smtClean="0">
                <a:latin typeface="Trebuchet MS" panose="020B0603020202020204" pitchFamily="34" charset="0"/>
              </a:rPr>
              <a:t>zonele</a:t>
            </a:r>
            <a:r>
              <a:rPr lang="en-US" sz="2800" dirty="0" smtClean="0">
                <a:latin typeface="Trebuchet MS" panose="020B0603020202020204" pitchFamily="34" charset="0"/>
              </a:rPr>
              <a:t> urbane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1448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>
              <a:defRPr/>
            </a:pPr>
            <a:r>
              <a:rPr lang="it-IT" sz="2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Mobilitate </a:t>
            </a:r>
            <a:r>
              <a:rPr lang="it-IT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urbană durabilă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POR 2014-2020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finanteaza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mobilitatea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urbana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durabila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bazata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PMUD-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municipiile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resedinta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judet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orasele</a:t>
            </a:r>
            <a:r>
              <a:rPr lang="en-US" sz="2000" b="1" dirty="0" smtClean="0"/>
              <a:t> din Romania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</a:rPr>
              <a:t>Prin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prioritatea</a:t>
            </a:r>
            <a:r>
              <a:rPr lang="en-US" sz="2000" b="1" dirty="0" smtClean="0">
                <a:solidFill>
                  <a:srgbClr val="FF0000"/>
                </a:solidFill>
              </a:rPr>
              <a:t> de </a:t>
            </a:r>
            <a:r>
              <a:rPr lang="en-US" sz="2000" b="1" dirty="0" err="1" smtClean="0">
                <a:solidFill>
                  <a:srgbClr val="FF0000"/>
                </a:solidFill>
              </a:rPr>
              <a:t>investitii</a:t>
            </a:r>
            <a:r>
              <a:rPr lang="en-US" sz="2000" b="1" dirty="0" smtClean="0">
                <a:solidFill>
                  <a:srgbClr val="FF0000"/>
                </a:solidFill>
              </a:rPr>
              <a:t> 4e: </a:t>
            </a:r>
            <a:r>
              <a:rPr lang="en-US" sz="2000" b="1" dirty="0" err="1" smtClean="0">
                <a:solidFill>
                  <a:srgbClr val="FF0000"/>
                </a:solidFill>
              </a:rPr>
              <a:t>Promovarea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unor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strategii</a:t>
            </a:r>
            <a:r>
              <a:rPr lang="en-US" sz="2000" b="1" dirty="0" smtClean="0">
                <a:solidFill>
                  <a:srgbClr val="FF0000"/>
                </a:solidFill>
              </a:rPr>
              <a:t> cu </a:t>
            </a:r>
            <a:r>
              <a:rPr lang="en-US" sz="2000" b="1" dirty="0" err="1" smtClean="0">
                <a:solidFill>
                  <a:srgbClr val="FF0000"/>
                </a:solidFill>
              </a:rPr>
              <a:t>emisii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scazute</a:t>
            </a:r>
            <a:r>
              <a:rPr lang="en-US" sz="2000" b="1" dirty="0" smtClean="0">
                <a:solidFill>
                  <a:srgbClr val="FF0000"/>
                </a:solidFill>
              </a:rPr>
              <a:t> de carbon in special </a:t>
            </a:r>
            <a:r>
              <a:rPr lang="en-US" sz="2000" b="1" dirty="0" err="1" smtClean="0">
                <a:solidFill>
                  <a:srgbClr val="FF0000"/>
                </a:solidFill>
              </a:rPr>
              <a:t>pentru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zonele</a:t>
            </a:r>
            <a:r>
              <a:rPr lang="en-US" sz="2000" b="1" dirty="0" smtClean="0">
                <a:solidFill>
                  <a:srgbClr val="FF0000"/>
                </a:solidFill>
              </a:rPr>
              <a:t> urbane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u="sng" dirty="0" err="1" smtClean="0">
                <a:solidFill>
                  <a:srgbClr val="FF0000"/>
                </a:solidFill>
              </a:rPr>
              <a:t>Obiectivul</a:t>
            </a:r>
            <a:r>
              <a:rPr lang="en-US" sz="2000" b="1" u="sng" dirty="0" smtClean="0">
                <a:solidFill>
                  <a:srgbClr val="FF0000"/>
                </a:solidFill>
              </a:rPr>
              <a:t> specific 4.1</a:t>
            </a:r>
            <a:r>
              <a:rPr lang="en-US" sz="2000" b="1" u="sng" dirty="0" smtClean="0"/>
              <a:t>-  </a:t>
            </a:r>
            <a:r>
              <a:rPr lang="en-US" sz="2000" b="1" dirty="0" err="1" smtClean="0"/>
              <a:t>Reducerea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emisiilor</a:t>
            </a:r>
            <a:r>
              <a:rPr lang="en-US" sz="2000" b="1" dirty="0" smtClean="0"/>
              <a:t> de carbon in </a:t>
            </a:r>
            <a:r>
              <a:rPr lang="en-US" sz="2000" b="1" dirty="0" err="1" smtClean="0"/>
              <a:t>municipiile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resedinta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judet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investitii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bazate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planurile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mobilitate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urbana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durabila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Alocarea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regiunea</a:t>
            </a:r>
            <a:r>
              <a:rPr lang="en-US" sz="2000" b="1" dirty="0" smtClean="0"/>
              <a:t> Nord-Vest  : </a:t>
            </a:r>
            <a:r>
              <a:rPr lang="en-US" sz="2000" b="1" dirty="0">
                <a:solidFill>
                  <a:srgbClr val="FF0000"/>
                </a:solidFill>
              </a:rPr>
              <a:t>148.690.00 M  </a:t>
            </a:r>
            <a:r>
              <a:rPr lang="en-US" sz="2000" b="1" dirty="0" smtClean="0">
                <a:solidFill>
                  <a:srgbClr val="FF0000"/>
                </a:solidFill>
              </a:rPr>
              <a:t>Euro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u="sng" dirty="0" err="1" smtClean="0">
                <a:solidFill>
                  <a:srgbClr val="FF0000"/>
                </a:solidFill>
              </a:rPr>
              <a:t>Obiectivul</a:t>
            </a:r>
            <a:r>
              <a:rPr lang="en-US" sz="2000" b="1" u="sng" dirty="0" smtClean="0">
                <a:solidFill>
                  <a:srgbClr val="FF0000"/>
                </a:solidFill>
              </a:rPr>
              <a:t> specific 3.2 </a:t>
            </a:r>
            <a:r>
              <a:rPr lang="en-US" sz="2000" b="1" dirty="0" smtClean="0">
                <a:solidFill>
                  <a:srgbClr val="FF0000"/>
                </a:solidFill>
              </a:rPr>
              <a:t>– </a:t>
            </a:r>
            <a:r>
              <a:rPr lang="en-US" sz="2000" b="1" dirty="0" err="1" smtClean="0"/>
              <a:t>Reducerea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emisiilor</a:t>
            </a:r>
            <a:r>
              <a:rPr lang="en-US" sz="2000" b="1" dirty="0" smtClean="0"/>
              <a:t> de carbon in </a:t>
            </a:r>
            <a:r>
              <a:rPr lang="en-US" sz="2000" b="1" dirty="0" err="1" smtClean="0"/>
              <a:t>zonele</a:t>
            </a:r>
            <a:r>
              <a:rPr lang="en-US" sz="2000" b="1" dirty="0" smtClean="0"/>
              <a:t> urbane </a:t>
            </a:r>
            <a:r>
              <a:rPr lang="en-US" sz="2000" b="1" dirty="0" err="1" smtClean="0"/>
              <a:t>bazata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planurile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mobilitate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urbana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durabila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Alocarea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Regiunea</a:t>
            </a:r>
            <a:r>
              <a:rPr lang="en-US" sz="2000" b="1" dirty="0" smtClean="0"/>
              <a:t> Nord-Vest : </a:t>
            </a:r>
            <a:r>
              <a:rPr lang="en-US" sz="2000" b="1" dirty="0">
                <a:solidFill>
                  <a:srgbClr val="FF0000"/>
                </a:solidFill>
              </a:rPr>
              <a:t>45.526.199</a:t>
            </a:r>
            <a:r>
              <a:rPr lang="en-US" sz="2000" dirty="0"/>
              <a:t>  Euro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80975" indent="-180975"/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103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Beneficiari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OS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4.1/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stadiul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realizare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PMUD</a:t>
            </a:r>
            <a:endParaRPr lang="ro-RO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33164"/>
              </p:ext>
            </p:extLst>
          </p:nvPr>
        </p:nvGraphicFramePr>
        <p:xfrm>
          <a:off x="457200" y="914400"/>
          <a:ext cx="8153400" cy="549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76400"/>
                <a:gridCol w="2057400"/>
                <a:gridCol w="2133600"/>
              </a:tblGrid>
              <a:tr h="9018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Municipiu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resedinta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judet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Alocare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 MIL Euro)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PMUD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SIDU</a:t>
                      </a:r>
                      <a:endParaRPr lang="ro-RO" dirty="0"/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Cluj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Napoca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36,7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Oradea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29,35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Bistrita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19,38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</a:p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Baia</a:t>
                      </a:r>
                      <a:r>
                        <a:rPr lang="en-US" b="1" dirty="0" smtClean="0"/>
                        <a:t> Mare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23,71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</a:p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Satu-Mare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21,83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</a:p>
                    <a:p>
                      <a:pPr algn="ctr"/>
                      <a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Zalau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17,7</a:t>
                      </a:r>
                      <a:endParaRPr lang="ro-RO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Finalizat</a:t>
                      </a:r>
                      <a:endPara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Admis</a:t>
                      </a:r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148,67</a:t>
                      </a:r>
                      <a:endParaRPr lang="ro-RO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1424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Activitati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finantabile</a:t>
            </a:r>
            <a:endParaRPr lang="ro-RO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Principiu</a:t>
            </a:r>
            <a:r>
              <a:rPr lang="en-US" sz="2800" dirty="0" smtClean="0">
                <a:latin typeface="Trebuchet MS" panose="020B0603020202020204" pitchFamily="34" charset="0"/>
              </a:rPr>
              <a:t>: </a:t>
            </a:r>
            <a:r>
              <a:rPr lang="en-US" sz="2800" dirty="0" err="1" smtClean="0">
                <a:latin typeface="Trebuchet MS" panose="020B0603020202020204" pitchFamily="34" charset="0"/>
              </a:rPr>
              <a:t>printr</a:t>
            </a:r>
            <a:r>
              <a:rPr lang="en-US" sz="2800" dirty="0" smtClean="0">
                <a:latin typeface="Trebuchet MS" panose="020B0603020202020204" pitchFamily="34" charset="0"/>
              </a:rPr>
              <a:t>-o </a:t>
            </a:r>
            <a:r>
              <a:rPr lang="en-US" sz="2800" dirty="0" err="1" smtClean="0">
                <a:latin typeface="Trebuchet MS" panose="020B0603020202020204" pitchFamily="34" charset="0"/>
              </a:rPr>
              <a:t>abordare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integrata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vor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contribui</a:t>
            </a:r>
            <a:r>
              <a:rPr lang="en-US" sz="2800" dirty="0" smtClean="0">
                <a:latin typeface="Trebuchet MS" panose="020B0603020202020204" pitchFamily="34" charset="0"/>
              </a:rPr>
              <a:t> in mod direct la </a:t>
            </a:r>
            <a:r>
              <a:rPr lang="en-US" sz="2800" dirty="0" err="1" smtClean="0">
                <a:latin typeface="Trebuchet MS" panose="020B0603020202020204" pitchFamily="34" charset="0"/>
              </a:rPr>
              <a:t>reducerea</a:t>
            </a:r>
            <a:r>
              <a:rPr lang="en-US" sz="2800" dirty="0" smtClean="0">
                <a:latin typeface="Trebuchet MS" panose="020B0603020202020204" pitchFamily="34" charset="0"/>
              </a:rPr>
              <a:t> CO2 </a:t>
            </a:r>
            <a:r>
              <a:rPr lang="en-US" sz="2800" dirty="0" err="1" smtClean="0">
                <a:latin typeface="Trebuchet MS" panose="020B0603020202020204" pitchFamily="34" charset="0"/>
              </a:rPr>
              <a:t>si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alte</a:t>
            </a:r>
            <a:r>
              <a:rPr lang="en-US" sz="2800" dirty="0" smtClean="0">
                <a:latin typeface="Trebuchet MS" panose="020B0603020202020204" pitchFamily="34" charset="0"/>
              </a:rPr>
              <a:t> GES </a:t>
            </a:r>
            <a:r>
              <a:rPr lang="en-US" sz="2800" dirty="0" err="1" smtClean="0">
                <a:latin typeface="Trebuchet MS" panose="020B0603020202020204" pitchFamily="34" charset="0"/>
              </a:rPr>
              <a:t>provenite</a:t>
            </a:r>
            <a:r>
              <a:rPr lang="en-US" sz="2800" dirty="0" smtClean="0">
                <a:latin typeface="Trebuchet MS" panose="020B0603020202020204" pitchFamily="34" charset="0"/>
              </a:rPr>
              <a:t> din </a:t>
            </a:r>
            <a:r>
              <a:rPr lang="en-US" sz="2800" dirty="0" err="1" smtClean="0">
                <a:latin typeface="Trebuchet MS" panose="020B0603020202020204" pitchFamily="34" charset="0"/>
              </a:rPr>
              <a:t>transportul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rutier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motorizat</a:t>
            </a:r>
            <a:endParaRPr lang="en-US" sz="2800" dirty="0" smtClean="0"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n-US" dirty="0" smtClean="0">
                <a:latin typeface="Trebuchet MS" panose="020B0603020202020204" pitchFamily="34" charset="0"/>
              </a:rPr>
              <a:t>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Imbunatatirea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transportului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public urban de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calatori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en-US" dirty="0" smtClean="0">
                <a:latin typeface="Trebuchet MS" panose="020B0603020202020204" pitchFamily="34" charset="0"/>
              </a:rPr>
              <a:t>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Investitii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in transport electric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nemotorizat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r>
              <a:rPr lang="en-US" dirty="0" smtClean="0">
                <a:latin typeface="Trebuchet MS" panose="020B0603020202020204" pitchFamily="34" charset="0"/>
              </a:rPr>
              <a:t>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Alte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investitii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destinate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reducerii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CO2 ( ITS,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trafic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management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etc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ro-RO" i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4654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Tipologia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proiectelor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mobilitate</a:t>
            </a:r>
            <a:r>
              <a:rPr 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propuse</a:t>
            </a:r>
            <a:endParaRPr lang="ro-RO" sz="2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2" descr="C:\Users\ANAMAR~1\AppData\Local\Temp\PMUD compus 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984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Structuri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Implementare</a:t>
            </a:r>
            <a:endParaRPr lang="ro-RO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Autoritati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Urbane</a:t>
            </a:r>
            <a:r>
              <a:rPr lang="en-US" sz="2800" dirty="0" smtClean="0">
                <a:latin typeface="Trebuchet MS" panose="020B0603020202020204" pitchFamily="34" charset="0"/>
              </a:rPr>
              <a:t>: </a:t>
            </a:r>
            <a:r>
              <a:rPr lang="en-US" sz="2400" b="1" dirty="0" err="1" smtClean="0">
                <a:latin typeface="Trebuchet MS" panose="020B0603020202020204" pitchFamily="34" charset="0"/>
              </a:rPr>
              <a:t>Organisme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intermediare</a:t>
            </a:r>
            <a:r>
              <a:rPr lang="en-US" sz="2400" b="1" dirty="0" smtClean="0">
                <a:latin typeface="Trebuchet MS" panose="020B0603020202020204" pitchFamily="34" charset="0"/>
              </a:rPr>
              <a:t> de rang II, face parte din </a:t>
            </a:r>
            <a:r>
              <a:rPr lang="en-US" sz="2400" b="1" dirty="0" err="1" smtClean="0">
                <a:latin typeface="Trebuchet MS" panose="020B0603020202020204" pitchFamily="34" charset="0"/>
              </a:rPr>
              <a:t>structura</a:t>
            </a:r>
            <a:r>
              <a:rPr lang="en-US" sz="2400" b="1" dirty="0" smtClean="0">
                <a:latin typeface="Trebuchet MS" panose="020B0603020202020204" pitchFamily="34" charset="0"/>
              </a:rPr>
              <a:t> de management </a:t>
            </a:r>
            <a:r>
              <a:rPr lang="en-US" sz="2400" b="1" dirty="0" err="1" smtClean="0">
                <a:latin typeface="Trebuchet MS" panose="020B0603020202020204" pitchFamily="34" charset="0"/>
              </a:rPr>
              <a:t>si</a:t>
            </a:r>
            <a:r>
              <a:rPr lang="en-US" sz="2400" b="1" dirty="0" smtClean="0">
                <a:latin typeface="Trebuchet MS" panose="020B0603020202020204" pitchFamily="34" charset="0"/>
              </a:rPr>
              <a:t> control POR 2014-2020, </a:t>
            </a:r>
            <a:r>
              <a:rPr lang="en-US" sz="2400" b="1" dirty="0" err="1" smtClean="0">
                <a:latin typeface="Trebuchet MS" panose="020B0603020202020204" pitchFamily="34" charset="0"/>
              </a:rPr>
              <a:t>responsabile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pentru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selectia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si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prioritizarea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 err="1" smtClean="0">
                <a:latin typeface="Trebuchet MS" panose="020B0603020202020204" pitchFamily="34" charset="0"/>
              </a:rPr>
              <a:t>proiectelor</a:t>
            </a:r>
            <a:endParaRPr lang="en-US" sz="2400" b="1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sz="2400" u="sng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Stadiul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prioritizarii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proiectelor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in </a:t>
            </a:r>
            <a:r>
              <a:rPr lang="en-US" sz="2400" u="sng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Regiunea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Nord- Vest</a:t>
            </a:r>
            <a:endParaRPr lang="en-US" sz="2400" u="sng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o-RO" sz="2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41302"/>
              </p:ext>
            </p:extLst>
          </p:nvPr>
        </p:nvGraphicFramePr>
        <p:xfrm>
          <a:off x="1295400" y="3505200"/>
          <a:ext cx="7391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Municipiu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Stadiu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Cluj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Napoca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curs de </a:t>
                      </a:r>
                      <a:r>
                        <a:rPr lang="en-US" dirty="0" err="1" smtClean="0"/>
                        <a:t>prioritizare</a:t>
                      </a:r>
                      <a:r>
                        <a:rPr lang="en-US" dirty="0" smtClean="0"/>
                        <a:t> ( finish 25.09)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Oradea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Lansat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apelul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fise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proiecte</a:t>
                      </a:r>
                      <a:endParaRPr lang="ro-R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Baia</a:t>
                      </a:r>
                      <a:r>
                        <a:rPr lang="en-US" dirty="0" smtClean="0"/>
                        <a:t> Mare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Lansat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apelul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fise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proiecte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Zalau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Lansat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apelul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fise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proiecte</a:t>
                      </a:r>
                      <a:endParaRPr lang="ro-R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 Mare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Lansat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apelul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fise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proiecte</a:t>
                      </a:r>
                      <a:endParaRPr lang="ro-R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Bistrita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curs de </a:t>
                      </a:r>
                      <a:r>
                        <a:rPr lang="en-US" dirty="0" err="1" smtClean="0"/>
                        <a:t>prioritizare</a:t>
                      </a:r>
                      <a:r>
                        <a:rPr lang="en-US" dirty="0" smtClean="0"/>
                        <a:t> (finish 22 .09)</a:t>
                      </a:r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9053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>
              <a:defRPr/>
            </a:pPr>
            <a:r>
              <a:rPr lang="it-IT" sz="2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Mobilitate </a:t>
            </a:r>
            <a:r>
              <a:rPr lang="it-IT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urbană durabilă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Obiectivul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specific 3.2 – </a:t>
            </a:r>
            <a:r>
              <a:rPr lang="en-US" sz="2000" b="1" dirty="0" err="1">
                <a:latin typeface="Trebuchet MS" panose="020B0603020202020204" pitchFamily="34" charset="0"/>
              </a:rPr>
              <a:t>Reducerea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emisiilor</a:t>
            </a:r>
            <a:r>
              <a:rPr lang="en-US" sz="2000" b="1" dirty="0">
                <a:latin typeface="Trebuchet MS" panose="020B0603020202020204" pitchFamily="34" charset="0"/>
              </a:rPr>
              <a:t> de carbon in </a:t>
            </a:r>
            <a:r>
              <a:rPr lang="en-US" sz="2000" b="1" dirty="0" err="1">
                <a:latin typeface="Trebuchet MS" panose="020B0603020202020204" pitchFamily="34" charset="0"/>
              </a:rPr>
              <a:t>zonele</a:t>
            </a:r>
            <a:r>
              <a:rPr lang="en-US" sz="2000" b="1" dirty="0">
                <a:latin typeface="Trebuchet MS" panose="020B0603020202020204" pitchFamily="34" charset="0"/>
              </a:rPr>
              <a:t> urbane </a:t>
            </a:r>
            <a:r>
              <a:rPr lang="en-US" sz="2000" b="1" dirty="0" err="1">
                <a:latin typeface="Trebuchet MS" panose="020B0603020202020204" pitchFamily="34" charset="0"/>
              </a:rPr>
              <a:t>bazata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planurile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mobilitate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urbana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durabila</a:t>
            </a:r>
            <a:endParaRPr lang="en-US" sz="20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Trebuchet MS" panose="020B0603020202020204" pitchFamily="34" charset="0"/>
              </a:rPr>
              <a:t>Alocarea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Regiunea</a:t>
            </a:r>
            <a:r>
              <a:rPr lang="en-US" sz="2000" b="1" dirty="0">
                <a:latin typeface="Trebuchet MS" panose="020B0603020202020204" pitchFamily="34" charset="0"/>
              </a:rPr>
              <a:t> Nord-Vest :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r>
              <a:rPr lang="en-US" sz="2200" dirty="0" smtClean="0">
                <a:latin typeface="Trebuchet MS" panose="020B0603020202020204" pitchFamily="34" charset="0"/>
              </a:rPr>
              <a:t>Suma </a:t>
            </a:r>
            <a:r>
              <a:rPr lang="en-US" sz="2200" dirty="0" err="1" smtClean="0">
                <a:latin typeface="Trebuchet MS" panose="020B0603020202020204" pitchFamily="34" charset="0"/>
              </a:rPr>
              <a:t>alocata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pe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Regiunea</a:t>
            </a:r>
            <a:r>
              <a:rPr lang="en-US" sz="2200" dirty="0" smtClean="0">
                <a:latin typeface="Trebuchet MS" panose="020B0603020202020204" pitchFamily="34" charset="0"/>
              </a:rPr>
              <a:t> Nord-Vest </a:t>
            </a:r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45.526.199</a:t>
            </a:r>
            <a:r>
              <a:rPr lang="en-US" sz="2200" dirty="0" smtClean="0">
                <a:latin typeface="Trebuchet MS" panose="020B0603020202020204" pitchFamily="34" charset="0"/>
              </a:rPr>
              <a:t>  Euro</a:t>
            </a:r>
          </a:p>
          <a:p>
            <a:pPr marL="180975" indent="-180975"/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37 </a:t>
            </a:r>
            <a:r>
              <a:rPr lang="en-US" sz="2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orase</a:t>
            </a:r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b="1" i="1" dirty="0" smtClean="0">
                <a:latin typeface="Trebuchet MS" panose="020B0603020202020204" pitchFamily="34" charset="0"/>
              </a:rPr>
              <a:t>din care 10 </a:t>
            </a:r>
            <a:r>
              <a:rPr lang="en-US" sz="2200" b="1" i="1" dirty="0" err="1" smtClean="0">
                <a:latin typeface="Trebuchet MS" panose="020B0603020202020204" pitchFamily="34" charset="0"/>
              </a:rPr>
              <a:t>orase</a:t>
            </a:r>
            <a:r>
              <a:rPr lang="en-US" sz="2200" b="1" i="1" dirty="0" smtClean="0">
                <a:latin typeface="Trebuchet MS" panose="020B0603020202020204" pitchFamily="34" charset="0"/>
              </a:rPr>
              <a:t> au </a:t>
            </a:r>
            <a:r>
              <a:rPr lang="en-US" sz="2200" b="1" i="1" dirty="0" err="1" smtClean="0">
                <a:latin typeface="Trebuchet MS" panose="020B0603020202020204" pitchFamily="34" charset="0"/>
              </a:rPr>
              <a:t>finalizat</a:t>
            </a:r>
            <a:r>
              <a:rPr lang="en-US" sz="2200" b="1" i="1" dirty="0" smtClean="0">
                <a:latin typeface="Trebuchet MS" panose="020B0603020202020204" pitchFamily="34" charset="0"/>
              </a:rPr>
              <a:t> PMUD</a:t>
            </a:r>
            <a:endParaRPr lang="en-US" sz="2200" b="1" i="1" dirty="0" smtClean="0">
              <a:latin typeface="Trebuchet MS" panose="020B0603020202020204" pitchFamily="34" charset="0"/>
            </a:endParaRPr>
          </a:p>
          <a:p>
            <a:pPr marL="180975" indent="-180975"/>
            <a:r>
              <a:rPr lang="en-US" sz="2200" dirty="0" err="1" smtClean="0">
                <a:latin typeface="Trebuchet MS" panose="020B0603020202020204" pitchFamily="34" charset="0"/>
              </a:rPr>
              <a:t>Apel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de </a:t>
            </a:r>
            <a:r>
              <a:rPr lang="en-US" sz="2200" dirty="0" err="1" smtClean="0">
                <a:latin typeface="Trebuchet MS" panose="020B0603020202020204" pitchFamily="34" charset="0"/>
              </a:rPr>
              <a:t>proiecte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lansat</a:t>
            </a:r>
            <a:r>
              <a:rPr lang="en-US" sz="2200" dirty="0" smtClean="0">
                <a:latin typeface="Trebuchet MS" panose="020B0603020202020204" pitchFamily="34" charset="0"/>
              </a:rPr>
              <a:t>, </a:t>
            </a:r>
            <a:r>
              <a:rPr lang="en-US" sz="2200" dirty="0" err="1" smtClean="0">
                <a:latin typeface="Trebuchet MS" panose="020B0603020202020204" pitchFamily="34" charset="0"/>
              </a:rPr>
              <a:t>principiul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primul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venit</a:t>
            </a:r>
            <a:r>
              <a:rPr lang="en-US" sz="2200" dirty="0" smtClean="0">
                <a:latin typeface="Trebuchet MS" panose="020B0603020202020204" pitchFamily="34" charset="0"/>
              </a:rPr>
              <a:t>, </a:t>
            </a:r>
            <a:r>
              <a:rPr lang="en-US" sz="2200" dirty="0" err="1" smtClean="0">
                <a:latin typeface="Trebuchet MS" panose="020B0603020202020204" pitchFamily="34" charset="0"/>
              </a:rPr>
              <a:t>primul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servit</a:t>
            </a:r>
            <a:endParaRPr lang="en-US" sz="2200" dirty="0" smtClean="0">
              <a:latin typeface="Trebuchet MS" panose="020B0603020202020204" pitchFamily="34" charset="0"/>
            </a:endParaRPr>
          </a:p>
          <a:p>
            <a:pPr marL="180975" indent="-180975"/>
            <a:r>
              <a:rPr lang="en-US" sz="2200" dirty="0" err="1" smtClean="0">
                <a:latin typeface="Trebuchet MS" panose="020B0603020202020204" pitchFamily="34" charset="0"/>
              </a:rPr>
              <a:t>Perioada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depunere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b="1" i="1" dirty="0" smtClean="0">
                <a:latin typeface="Trebuchet MS" panose="020B0603020202020204" pitchFamily="34" charset="0"/>
              </a:rPr>
              <a:t>20.09.2017-20.03.2018</a:t>
            </a:r>
            <a:endParaRPr lang="en-US" sz="2200" dirty="0" smtClean="0"/>
          </a:p>
          <a:p>
            <a:pPr marL="180975" indent="-180975"/>
            <a:r>
              <a:rPr lang="vi-VN" sz="2200" dirty="0" smtClean="0"/>
              <a:t>Tipuri </a:t>
            </a:r>
            <a:r>
              <a:rPr lang="vi-VN" sz="2200" dirty="0"/>
              <a:t>de activități</a:t>
            </a:r>
            <a:endParaRPr lang="en-US" sz="2200" dirty="0" smtClean="0">
              <a:latin typeface="Trebuchet MS" panose="020B0603020202020204" pitchFamily="34" charset="0"/>
            </a:endParaRPr>
          </a:p>
          <a:p>
            <a:pPr marL="685800" lvl="1" algn="just"/>
            <a:r>
              <a:rPr lang="en-US" sz="2200" i="1" dirty="0" err="1" smtClean="0">
                <a:latin typeface="Trebuchet MS" panose="020B0603020202020204" pitchFamily="34" charset="0"/>
              </a:rPr>
              <a:t>Acele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activitati</a:t>
            </a:r>
            <a:r>
              <a:rPr lang="en-US" sz="2200" i="1" dirty="0" smtClean="0">
                <a:latin typeface="Trebuchet MS" panose="020B0603020202020204" pitchFamily="34" charset="0"/>
              </a:rPr>
              <a:t>, care </a:t>
            </a:r>
            <a:r>
              <a:rPr lang="en-US" sz="2200" i="1" dirty="0" err="1" smtClean="0">
                <a:latin typeface="Trebuchet MS" panose="020B0603020202020204" pitchFamily="34" charset="0"/>
              </a:rPr>
              <a:t>printr</a:t>
            </a:r>
            <a:r>
              <a:rPr lang="en-US" sz="2200" i="1" dirty="0" smtClean="0">
                <a:latin typeface="Trebuchet MS" panose="020B0603020202020204" pitchFamily="34" charset="0"/>
              </a:rPr>
              <a:t>-o </a:t>
            </a:r>
            <a:r>
              <a:rPr lang="en-US" sz="2200" i="1" dirty="0" err="1" smtClean="0">
                <a:latin typeface="Trebuchet MS" panose="020B0603020202020204" pitchFamily="34" charset="0"/>
              </a:rPr>
              <a:t>abordare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integrata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vor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contribui</a:t>
            </a:r>
            <a:r>
              <a:rPr lang="en-US" sz="2200" i="1" dirty="0" smtClean="0">
                <a:latin typeface="Trebuchet MS" panose="020B0603020202020204" pitchFamily="34" charset="0"/>
              </a:rPr>
              <a:t> direct la </a:t>
            </a:r>
            <a:r>
              <a:rPr lang="en-US" sz="2200" i="1" dirty="0" err="1" smtClean="0">
                <a:latin typeface="Trebuchet MS" panose="020B0603020202020204" pitchFamily="34" charset="0"/>
              </a:rPr>
              <a:t>reducerea</a:t>
            </a:r>
            <a:r>
              <a:rPr lang="en-US" sz="2200" i="1" dirty="0" smtClean="0">
                <a:latin typeface="Trebuchet MS" panose="020B0603020202020204" pitchFamily="34" charset="0"/>
              </a:rPr>
              <a:t> de </a:t>
            </a:r>
            <a:r>
              <a:rPr lang="en-US" sz="2200" i="1" dirty="0" err="1" smtClean="0">
                <a:latin typeface="Trebuchet MS" panose="020B0603020202020204" pitchFamily="34" charset="0"/>
              </a:rPr>
              <a:t>dioxid</a:t>
            </a:r>
            <a:r>
              <a:rPr lang="en-US" sz="2200" i="1" dirty="0" smtClean="0">
                <a:latin typeface="Trebuchet MS" panose="020B0603020202020204" pitchFamily="34" charset="0"/>
              </a:rPr>
              <a:t> de carbon </a:t>
            </a:r>
            <a:r>
              <a:rPr lang="en-US" sz="2200" i="1" dirty="0" err="1" smtClean="0">
                <a:latin typeface="Trebuchet MS" panose="020B0603020202020204" pitchFamily="34" charset="0"/>
              </a:rPr>
              <a:t>si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alte</a:t>
            </a:r>
            <a:r>
              <a:rPr lang="en-US" sz="2200" i="1" dirty="0" smtClean="0">
                <a:latin typeface="Trebuchet MS" panose="020B0603020202020204" pitchFamily="34" charset="0"/>
              </a:rPr>
              <a:t> gaze cu </a:t>
            </a:r>
            <a:r>
              <a:rPr lang="en-US" sz="2200" i="1" dirty="0" err="1" smtClean="0">
                <a:latin typeface="Trebuchet MS" panose="020B0603020202020204" pitchFamily="34" charset="0"/>
              </a:rPr>
              <a:t>efect</a:t>
            </a:r>
            <a:r>
              <a:rPr lang="en-US" sz="2200" i="1" dirty="0" smtClean="0">
                <a:latin typeface="Trebuchet MS" panose="020B0603020202020204" pitchFamily="34" charset="0"/>
              </a:rPr>
              <a:t> de sera </a:t>
            </a:r>
            <a:r>
              <a:rPr lang="en-US" sz="2200" i="1" dirty="0" err="1" smtClean="0">
                <a:latin typeface="Trebuchet MS" panose="020B0603020202020204" pitchFamily="34" charset="0"/>
              </a:rPr>
              <a:t>provenita</a:t>
            </a:r>
            <a:r>
              <a:rPr lang="en-US" sz="2200" i="1" dirty="0" smtClean="0">
                <a:latin typeface="Trebuchet MS" panose="020B0603020202020204" pitchFamily="34" charset="0"/>
              </a:rPr>
              <a:t> din </a:t>
            </a:r>
            <a:r>
              <a:rPr lang="en-US" sz="2200" i="1" dirty="0" err="1" smtClean="0">
                <a:latin typeface="Trebuchet MS" panose="020B0603020202020204" pitchFamily="34" charset="0"/>
              </a:rPr>
              <a:t>transportul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rutier</a:t>
            </a:r>
            <a:r>
              <a:rPr lang="en-US" sz="2200" i="1" dirty="0" smtClean="0">
                <a:latin typeface="Trebuchet MS" panose="020B0603020202020204" pitchFamily="34" charset="0"/>
              </a:rPr>
              <a:t> </a:t>
            </a:r>
            <a:r>
              <a:rPr lang="en-US" sz="2200" i="1" dirty="0" err="1" smtClean="0">
                <a:latin typeface="Trebuchet MS" panose="020B0603020202020204" pitchFamily="34" charset="0"/>
              </a:rPr>
              <a:t>motorizat</a:t>
            </a:r>
            <a:endParaRPr lang="en-US" sz="2200" i="1" dirty="0" smtClean="0">
              <a:latin typeface="Trebuchet MS" panose="020B0603020202020204" pitchFamily="34" charset="0"/>
            </a:endParaRPr>
          </a:p>
          <a:p>
            <a:pPr marL="400050" lvl="1" indent="0" algn="ctr">
              <a:buNone/>
            </a:pPr>
            <a:r>
              <a:rPr lang="en-US" sz="2200" i="1" dirty="0" smtClean="0">
                <a:latin typeface="Trebuchet MS" panose="020B0603020202020204" pitchFamily="34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Imbunatatirea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transportului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public,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investitii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in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transportul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nemotorizat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alte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investitii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destinate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reducerii</a:t>
            </a: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CO2</a:t>
            </a:r>
            <a:r>
              <a:rPr lang="en-US" sz="2200" dirty="0" smtClean="0">
                <a:latin typeface="Trebuchet MS" panose="020B0603020202020204" pitchFamily="34" charset="0"/>
              </a:rPr>
              <a:t>)</a:t>
            </a:r>
            <a:endParaRPr lang="ro-RO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420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C:\Users\ANAMAR~1\AppData\Local\Temp\PMUD 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63"/>
            <a:ext cx="9144000" cy="64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037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25872</TotalTime>
  <Words>508</Words>
  <Application>Microsoft Office PowerPoint</Application>
  <PresentationFormat>On-screen Show (4:3)</PresentationFormat>
  <Paragraphs>131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Custom Design</vt:lpstr>
      <vt:lpstr>PowerPoint Presentation</vt:lpstr>
      <vt:lpstr>Mobilitate urbana bazata pe  Planuri de Mobilitate Urbana Durabile</vt:lpstr>
      <vt:lpstr>Mobilitate urbană durabilă</vt:lpstr>
      <vt:lpstr>Beneficiari  OS 4.1/ stadiul realizare PMUD</vt:lpstr>
      <vt:lpstr>Activitati finantabile</vt:lpstr>
      <vt:lpstr>Tipologia proiectelor de mobilitate  propuse</vt:lpstr>
      <vt:lpstr>Structuri de Implementare</vt:lpstr>
      <vt:lpstr>Mobilitate urbană durabilă</vt:lpstr>
      <vt:lpstr>PowerPoint Presentation</vt:lpstr>
      <vt:lpstr>Tipuri de proiecte integrate propuse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antiputz</dc:creator>
  <cp:lastModifiedBy>Anamaria Gorog</cp:lastModifiedBy>
  <cp:revision>2658</cp:revision>
  <cp:lastPrinted>2017-09-15T13:19:07Z</cp:lastPrinted>
  <dcterms:created xsi:type="dcterms:W3CDTF">2006-08-16T00:00:00Z</dcterms:created>
  <dcterms:modified xsi:type="dcterms:W3CDTF">2017-09-15T14:10:39Z</dcterms:modified>
</cp:coreProperties>
</file>