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363" r:id="rId4"/>
    <p:sldId id="371" r:id="rId5"/>
    <p:sldId id="368" r:id="rId6"/>
    <p:sldId id="375" r:id="rId7"/>
    <p:sldId id="351" r:id="rId8"/>
    <p:sldId id="266" r:id="rId9"/>
    <p:sldId id="273" r:id="rId10"/>
    <p:sldId id="258" r:id="rId11"/>
    <p:sldId id="379" r:id="rId12"/>
    <p:sldId id="380" r:id="rId13"/>
    <p:sldId id="360" r:id="rId14"/>
    <p:sldId id="374" r:id="rId15"/>
    <p:sldId id="341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E00FE-5A76-4518-B813-E34872FDA0B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FF1F85-39BB-4808-AAEE-61550334803C}">
      <dgm:prSet phldrT="[Text]"/>
      <dgm:spPr>
        <a:solidFill>
          <a:srgbClr val="7030A0"/>
        </a:solidFill>
      </dgm:spPr>
      <dgm:t>
        <a:bodyPr/>
        <a:lstStyle/>
        <a:p>
          <a:r>
            <a:rPr lang="en-IE" dirty="0" smtClean="0"/>
            <a:t>People</a:t>
          </a:r>
          <a:endParaRPr lang="en-US" dirty="0"/>
        </a:p>
      </dgm:t>
    </dgm:pt>
    <dgm:pt modelId="{31C5ADD3-C589-471B-9B79-0A95E5A13C37}" type="parTrans" cxnId="{9736649A-DD5F-4EC6-8E79-990998EA4250}">
      <dgm:prSet/>
      <dgm:spPr/>
      <dgm:t>
        <a:bodyPr/>
        <a:lstStyle/>
        <a:p>
          <a:endParaRPr lang="en-US"/>
        </a:p>
      </dgm:t>
    </dgm:pt>
    <dgm:pt modelId="{7179EE61-7993-456C-A3EE-F4894FA7458B}" type="sibTrans" cxnId="{9736649A-DD5F-4EC6-8E79-990998EA4250}">
      <dgm:prSet/>
      <dgm:spPr/>
      <dgm:t>
        <a:bodyPr/>
        <a:lstStyle/>
        <a:p>
          <a:endParaRPr lang="en-US"/>
        </a:p>
      </dgm:t>
    </dgm:pt>
    <dgm:pt modelId="{053A3A70-D933-4E45-82E6-79FB4B8C845A}">
      <dgm:prSet phldrT="[Text]"/>
      <dgm:spPr>
        <a:solidFill>
          <a:srgbClr val="00B0F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Purpose</a:t>
          </a:r>
          <a:endParaRPr lang="en-US" dirty="0">
            <a:solidFill>
              <a:schemeClr val="bg1"/>
            </a:solidFill>
          </a:endParaRPr>
        </a:p>
      </dgm:t>
    </dgm:pt>
    <dgm:pt modelId="{F1177771-BA18-40E7-8F87-99C3FD2B5379}" type="parTrans" cxnId="{5EA09300-4A32-45C3-B014-12428EE31DF9}">
      <dgm:prSet/>
      <dgm:spPr/>
      <dgm:t>
        <a:bodyPr/>
        <a:lstStyle/>
        <a:p>
          <a:endParaRPr lang="en-US"/>
        </a:p>
      </dgm:t>
    </dgm:pt>
    <dgm:pt modelId="{86056983-3DCC-4C52-B97B-510B3254BD76}" type="sibTrans" cxnId="{5EA09300-4A32-45C3-B014-12428EE31DF9}">
      <dgm:prSet/>
      <dgm:spPr/>
      <dgm:t>
        <a:bodyPr/>
        <a:lstStyle/>
        <a:p>
          <a:endParaRPr lang="en-US"/>
        </a:p>
      </dgm:t>
    </dgm:pt>
    <dgm:pt modelId="{8C1C1AF1-83F3-48D6-AE88-CC014A0E8F64}">
      <dgm:prSet phldrT="[Text]"/>
      <dgm:spPr>
        <a:solidFill>
          <a:srgbClr val="00B05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IE" dirty="0" smtClean="0"/>
            <a:t>Patterns</a:t>
          </a:r>
          <a:endParaRPr lang="en-US" dirty="0"/>
        </a:p>
      </dgm:t>
    </dgm:pt>
    <dgm:pt modelId="{DB466F5A-7787-4B88-B972-B9EE2A39D843}" type="parTrans" cxnId="{56F2B888-4671-47FD-A59A-52D016553A46}">
      <dgm:prSet/>
      <dgm:spPr/>
      <dgm:t>
        <a:bodyPr/>
        <a:lstStyle/>
        <a:p>
          <a:endParaRPr lang="en-US"/>
        </a:p>
      </dgm:t>
    </dgm:pt>
    <dgm:pt modelId="{58081452-F028-4ADE-A780-954250E10BC6}" type="sibTrans" cxnId="{56F2B888-4671-47FD-A59A-52D016553A46}">
      <dgm:prSet/>
      <dgm:spPr/>
      <dgm:t>
        <a:bodyPr/>
        <a:lstStyle/>
        <a:p>
          <a:endParaRPr lang="en-US"/>
        </a:p>
      </dgm:t>
    </dgm:pt>
    <dgm:pt modelId="{2DC5A893-4FF4-4B9A-A1DB-F05C7E21C3D1}">
      <dgm:prSet phldrT="[Text]"/>
      <dgm:spPr>
        <a:solidFill>
          <a:srgbClr val="FF0000"/>
        </a:solidFill>
      </dgm:spPr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Platform</a:t>
          </a:r>
          <a:endParaRPr lang="en-US" dirty="0">
            <a:solidFill>
              <a:schemeClr val="bg1"/>
            </a:solidFill>
          </a:endParaRPr>
        </a:p>
      </dgm:t>
    </dgm:pt>
    <dgm:pt modelId="{946E36DF-AB96-4B25-8516-03F6162025F9}" type="parTrans" cxnId="{1E3F4325-225F-43B0-900C-4C91441D2F37}">
      <dgm:prSet/>
      <dgm:spPr/>
      <dgm:t>
        <a:bodyPr/>
        <a:lstStyle/>
        <a:p>
          <a:endParaRPr lang="en-US"/>
        </a:p>
      </dgm:t>
    </dgm:pt>
    <dgm:pt modelId="{C436C9A0-DB93-49A3-8C8E-5BF49EE761CD}" type="sibTrans" cxnId="{1E3F4325-225F-43B0-900C-4C91441D2F37}">
      <dgm:prSet/>
      <dgm:spPr/>
      <dgm:t>
        <a:bodyPr/>
        <a:lstStyle/>
        <a:p>
          <a:endParaRPr lang="en-US"/>
        </a:p>
      </dgm:t>
    </dgm:pt>
    <dgm:pt modelId="{1DADF1A7-A2A5-492B-BEFA-F0A6CD9F2897}">
      <dgm:prSet phldrT="[Text]"/>
      <dgm:spPr>
        <a:solidFill>
          <a:srgbClr val="0070C0"/>
        </a:solidFill>
      </dgm:spPr>
      <dgm:t>
        <a:bodyPr/>
        <a:lstStyle/>
        <a:p>
          <a:r>
            <a:rPr lang="en-IE" dirty="0" smtClean="0"/>
            <a:t>Partnering</a:t>
          </a:r>
          <a:endParaRPr lang="en-US" dirty="0"/>
        </a:p>
      </dgm:t>
    </dgm:pt>
    <dgm:pt modelId="{A4D09799-AA03-4A31-A6A7-17785C99787C}" type="parTrans" cxnId="{02A20673-A0A8-4381-8609-F9FDD2E56438}">
      <dgm:prSet/>
      <dgm:spPr/>
      <dgm:t>
        <a:bodyPr/>
        <a:lstStyle/>
        <a:p>
          <a:endParaRPr lang="en-US"/>
        </a:p>
      </dgm:t>
    </dgm:pt>
    <dgm:pt modelId="{57C3C075-01FC-4BC5-BC7E-4F62985BF553}" type="sibTrans" cxnId="{02A20673-A0A8-4381-8609-F9FDD2E56438}">
      <dgm:prSet/>
      <dgm:spPr/>
      <dgm:t>
        <a:bodyPr/>
        <a:lstStyle/>
        <a:p>
          <a:endParaRPr lang="en-US"/>
        </a:p>
      </dgm:t>
    </dgm:pt>
    <dgm:pt modelId="{66A4E78D-1FC1-469F-B741-162CF60000BF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 smtClean="0"/>
            <a:t>Prototyping</a:t>
          </a:r>
          <a:endParaRPr lang="en-US" dirty="0"/>
        </a:p>
      </dgm:t>
    </dgm:pt>
    <dgm:pt modelId="{163D454C-5771-424A-9700-FA74B36B9EDB}" type="parTrans" cxnId="{BD3ECF3B-6E07-4E3A-9426-F0604959BEA4}">
      <dgm:prSet/>
      <dgm:spPr/>
      <dgm:t>
        <a:bodyPr/>
        <a:lstStyle/>
        <a:p>
          <a:endParaRPr lang="en-US"/>
        </a:p>
      </dgm:t>
    </dgm:pt>
    <dgm:pt modelId="{20F7DE72-B337-4846-A9DA-89A841210F89}" type="sibTrans" cxnId="{BD3ECF3B-6E07-4E3A-9426-F0604959BEA4}">
      <dgm:prSet/>
      <dgm:spPr/>
      <dgm:t>
        <a:bodyPr/>
        <a:lstStyle/>
        <a:p>
          <a:endParaRPr lang="en-US"/>
        </a:p>
      </dgm:t>
    </dgm:pt>
    <dgm:pt modelId="{7356AC73-93F4-4FCD-86B5-E0533545B770}">
      <dgm:prSet phldrT="[Text]"/>
      <dgm:spPr>
        <a:solidFill>
          <a:srgbClr val="92D050"/>
        </a:solidFill>
      </dgm:spPr>
      <dgm:t>
        <a:bodyPr/>
        <a:lstStyle/>
        <a:p>
          <a:r>
            <a:rPr lang="en-IE" dirty="0" smtClean="0"/>
            <a:t>Processes</a:t>
          </a:r>
          <a:endParaRPr lang="en-US" dirty="0"/>
        </a:p>
      </dgm:t>
    </dgm:pt>
    <dgm:pt modelId="{1A29ABBD-C6FD-4CD7-A47E-9B6D39937FBA}" type="parTrans" cxnId="{6F8E9575-76BB-4F24-9BB3-2A4A0B233DB0}">
      <dgm:prSet/>
      <dgm:spPr/>
      <dgm:t>
        <a:bodyPr/>
        <a:lstStyle/>
        <a:p>
          <a:endParaRPr lang="en-US"/>
        </a:p>
      </dgm:t>
    </dgm:pt>
    <dgm:pt modelId="{D46476C4-216F-4BEE-8B7A-3E91CF2E80AD}" type="sibTrans" cxnId="{6F8E9575-76BB-4F24-9BB3-2A4A0B233DB0}">
      <dgm:prSet/>
      <dgm:spPr/>
      <dgm:t>
        <a:bodyPr/>
        <a:lstStyle/>
        <a:p>
          <a:endParaRPr lang="en-US"/>
        </a:p>
      </dgm:t>
    </dgm:pt>
    <dgm:pt modelId="{B4B0885C-B185-4555-812C-4EE04ED7A741}" type="pres">
      <dgm:prSet presAssocID="{320E00FE-5A76-4518-B813-E34872FDA0B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64DD375-AD3E-487B-BE5C-F7B73B5414CA}" type="pres">
      <dgm:prSet presAssocID="{7BFF1F85-39BB-4808-AAEE-61550334803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E6CC11F0-DDF0-4CAE-800B-9DAE3EFF5EAA}" type="pres">
      <dgm:prSet presAssocID="{053A3A70-D933-4E45-82E6-79FB4B8C845A}" presName="Accent1" presStyleCnt="0"/>
      <dgm:spPr/>
    </dgm:pt>
    <dgm:pt modelId="{1DC3C15A-B517-404F-B8C5-8D7CBF6E6271}" type="pres">
      <dgm:prSet presAssocID="{053A3A70-D933-4E45-82E6-79FB4B8C845A}" presName="Accent" presStyleLbl="bgShp" presStyleIdx="0" presStyleCnt="6"/>
      <dgm:spPr/>
    </dgm:pt>
    <dgm:pt modelId="{C73FC183-D715-4D62-81C2-4DA73A37ABF2}" type="pres">
      <dgm:prSet presAssocID="{053A3A70-D933-4E45-82E6-79FB4B8C845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C6EEC9-BA22-48C5-9D24-5118DB67D29F}" type="pres">
      <dgm:prSet presAssocID="{8C1C1AF1-83F3-48D6-AE88-CC014A0E8F64}" presName="Accent2" presStyleCnt="0"/>
      <dgm:spPr/>
    </dgm:pt>
    <dgm:pt modelId="{84FC7DFC-B3DE-4AEF-8BF8-1C80FE329A05}" type="pres">
      <dgm:prSet presAssocID="{8C1C1AF1-83F3-48D6-AE88-CC014A0E8F64}" presName="Accent" presStyleLbl="bgShp" presStyleIdx="1" presStyleCnt="6"/>
      <dgm:spPr/>
    </dgm:pt>
    <dgm:pt modelId="{42934107-7893-4AEB-B0B4-AE2ED73A3469}" type="pres">
      <dgm:prSet presAssocID="{8C1C1AF1-83F3-48D6-AE88-CC014A0E8F6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654B1E-4EA8-4BF6-8B4B-06B1865712C3}" type="pres">
      <dgm:prSet presAssocID="{2DC5A893-4FF4-4B9A-A1DB-F05C7E21C3D1}" presName="Accent3" presStyleCnt="0"/>
      <dgm:spPr/>
    </dgm:pt>
    <dgm:pt modelId="{002950B4-DB98-4267-9F6B-531D8EE28054}" type="pres">
      <dgm:prSet presAssocID="{2DC5A893-4FF4-4B9A-A1DB-F05C7E21C3D1}" presName="Accent" presStyleLbl="bgShp" presStyleIdx="2" presStyleCnt="6"/>
      <dgm:spPr/>
    </dgm:pt>
    <dgm:pt modelId="{5D8F49B6-7E2A-48E0-9DB0-F6F74E0C9096}" type="pres">
      <dgm:prSet presAssocID="{2DC5A893-4FF4-4B9A-A1DB-F05C7E21C3D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37B5D2-BC20-4790-B10B-477AF5B63B4A}" type="pres">
      <dgm:prSet presAssocID="{1DADF1A7-A2A5-492B-BEFA-F0A6CD9F2897}" presName="Accent4" presStyleCnt="0"/>
      <dgm:spPr/>
    </dgm:pt>
    <dgm:pt modelId="{CC9E6018-6D3E-4CDF-9F61-00167D0D7206}" type="pres">
      <dgm:prSet presAssocID="{1DADF1A7-A2A5-492B-BEFA-F0A6CD9F2897}" presName="Accent" presStyleLbl="bgShp" presStyleIdx="3" presStyleCnt="6"/>
      <dgm:spPr/>
    </dgm:pt>
    <dgm:pt modelId="{BCB5AAE6-A67D-4187-99C2-BF83C630D0E0}" type="pres">
      <dgm:prSet presAssocID="{1DADF1A7-A2A5-492B-BEFA-F0A6CD9F289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F6C5E7-C6B6-430A-974F-47F5F8F29CF9}" type="pres">
      <dgm:prSet presAssocID="{66A4E78D-1FC1-469F-B741-162CF60000BF}" presName="Accent5" presStyleCnt="0"/>
      <dgm:spPr/>
    </dgm:pt>
    <dgm:pt modelId="{559B5AE5-C60E-48BE-BC89-ABF416100850}" type="pres">
      <dgm:prSet presAssocID="{66A4E78D-1FC1-469F-B741-162CF60000BF}" presName="Accent" presStyleLbl="bgShp" presStyleIdx="4" presStyleCnt="6"/>
      <dgm:spPr/>
    </dgm:pt>
    <dgm:pt modelId="{F2D5FE0B-6454-4576-BF2C-C44E6351527D}" type="pres">
      <dgm:prSet presAssocID="{66A4E78D-1FC1-469F-B741-162CF60000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F0208-B82A-4DE6-BD4A-EAA74863F548}" type="pres">
      <dgm:prSet presAssocID="{7356AC73-93F4-4FCD-86B5-E0533545B770}" presName="Accent6" presStyleCnt="0"/>
      <dgm:spPr/>
    </dgm:pt>
    <dgm:pt modelId="{79715C86-02E9-4C85-8B36-18DE3EA8F2B9}" type="pres">
      <dgm:prSet presAssocID="{7356AC73-93F4-4FCD-86B5-E0533545B770}" presName="Accent" presStyleLbl="bgShp" presStyleIdx="5" presStyleCnt="6"/>
      <dgm:spPr/>
    </dgm:pt>
    <dgm:pt modelId="{E8BCF581-27EC-41CD-A5F8-52A9D9CC5948}" type="pres">
      <dgm:prSet presAssocID="{7356AC73-93F4-4FCD-86B5-E0533545B77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3F4325-225F-43B0-900C-4C91441D2F37}" srcId="{7BFF1F85-39BB-4808-AAEE-61550334803C}" destId="{2DC5A893-4FF4-4B9A-A1DB-F05C7E21C3D1}" srcOrd="2" destOrd="0" parTransId="{946E36DF-AB96-4B25-8516-03F6162025F9}" sibTransId="{C436C9A0-DB93-49A3-8C8E-5BF49EE761CD}"/>
    <dgm:cxn modelId="{02A20673-A0A8-4381-8609-F9FDD2E56438}" srcId="{7BFF1F85-39BB-4808-AAEE-61550334803C}" destId="{1DADF1A7-A2A5-492B-BEFA-F0A6CD9F2897}" srcOrd="3" destOrd="0" parTransId="{A4D09799-AA03-4A31-A6A7-17785C99787C}" sibTransId="{57C3C075-01FC-4BC5-BC7E-4F62985BF553}"/>
    <dgm:cxn modelId="{56F2B888-4671-47FD-A59A-52D016553A46}" srcId="{7BFF1F85-39BB-4808-AAEE-61550334803C}" destId="{8C1C1AF1-83F3-48D6-AE88-CC014A0E8F64}" srcOrd="1" destOrd="0" parTransId="{DB466F5A-7787-4B88-B972-B9EE2A39D843}" sibTransId="{58081452-F028-4ADE-A780-954250E10BC6}"/>
    <dgm:cxn modelId="{B10A18BA-C37A-40B6-A211-483201454B02}" type="presOf" srcId="{053A3A70-D933-4E45-82E6-79FB4B8C845A}" destId="{C73FC183-D715-4D62-81C2-4DA73A37ABF2}" srcOrd="0" destOrd="0" presId="urn:microsoft.com/office/officeart/2011/layout/HexagonRadial"/>
    <dgm:cxn modelId="{BD3ECF3B-6E07-4E3A-9426-F0604959BEA4}" srcId="{7BFF1F85-39BB-4808-AAEE-61550334803C}" destId="{66A4E78D-1FC1-469F-B741-162CF60000BF}" srcOrd="4" destOrd="0" parTransId="{163D454C-5771-424A-9700-FA74B36B9EDB}" sibTransId="{20F7DE72-B337-4846-A9DA-89A841210F89}"/>
    <dgm:cxn modelId="{CAF78129-F2E2-4C3E-BDAA-2E1361C6A6D6}" type="presOf" srcId="{320E00FE-5A76-4518-B813-E34872FDA0B1}" destId="{B4B0885C-B185-4555-812C-4EE04ED7A741}" srcOrd="0" destOrd="0" presId="urn:microsoft.com/office/officeart/2011/layout/HexagonRadial"/>
    <dgm:cxn modelId="{6F8E9575-76BB-4F24-9BB3-2A4A0B233DB0}" srcId="{7BFF1F85-39BB-4808-AAEE-61550334803C}" destId="{7356AC73-93F4-4FCD-86B5-E0533545B770}" srcOrd="5" destOrd="0" parTransId="{1A29ABBD-C6FD-4CD7-A47E-9B6D39937FBA}" sibTransId="{D46476C4-216F-4BEE-8B7A-3E91CF2E80AD}"/>
    <dgm:cxn modelId="{F444A7BA-00C9-46BD-86FF-E0235A7ABB46}" type="presOf" srcId="{66A4E78D-1FC1-469F-B741-162CF60000BF}" destId="{F2D5FE0B-6454-4576-BF2C-C44E6351527D}" srcOrd="0" destOrd="0" presId="urn:microsoft.com/office/officeart/2011/layout/HexagonRadial"/>
    <dgm:cxn modelId="{D16FBC4E-E6EF-4DA0-9CA6-91E3617790D1}" type="presOf" srcId="{1DADF1A7-A2A5-492B-BEFA-F0A6CD9F2897}" destId="{BCB5AAE6-A67D-4187-99C2-BF83C630D0E0}" srcOrd="0" destOrd="0" presId="urn:microsoft.com/office/officeart/2011/layout/HexagonRadial"/>
    <dgm:cxn modelId="{5EA09300-4A32-45C3-B014-12428EE31DF9}" srcId="{7BFF1F85-39BB-4808-AAEE-61550334803C}" destId="{053A3A70-D933-4E45-82E6-79FB4B8C845A}" srcOrd="0" destOrd="0" parTransId="{F1177771-BA18-40E7-8F87-99C3FD2B5379}" sibTransId="{86056983-3DCC-4C52-B97B-510B3254BD76}"/>
    <dgm:cxn modelId="{FD8B8936-F7E9-4D59-AEA3-E35EB3073139}" type="presOf" srcId="{7356AC73-93F4-4FCD-86B5-E0533545B770}" destId="{E8BCF581-27EC-41CD-A5F8-52A9D9CC5948}" srcOrd="0" destOrd="0" presId="urn:microsoft.com/office/officeart/2011/layout/HexagonRadial"/>
    <dgm:cxn modelId="{B2763640-D5B4-45D0-B7B2-4D3A14DE828C}" type="presOf" srcId="{7BFF1F85-39BB-4808-AAEE-61550334803C}" destId="{064DD375-AD3E-487B-BE5C-F7B73B5414CA}" srcOrd="0" destOrd="0" presId="urn:microsoft.com/office/officeart/2011/layout/HexagonRadial"/>
    <dgm:cxn modelId="{9736649A-DD5F-4EC6-8E79-990998EA4250}" srcId="{320E00FE-5A76-4518-B813-E34872FDA0B1}" destId="{7BFF1F85-39BB-4808-AAEE-61550334803C}" srcOrd="0" destOrd="0" parTransId="{31C5ADD3-C589-471B-9B79-0A95E5A13C37}" sibTransId="{7179EE61-7993-456C-A3EE-F4894FA7458B}"/>
    <dgm:cxn modelId="{2D0394D4-3936-4439-9732-D71EDBFEEB20}" type="presOf" srcId="{2DC5A893-4FF4-4B9A-A1DB-F05C7E21C3D1}" destId="{5D8F49B6-7E2A-48E0-9DB0-F6F74E0C9096}" srcOrd="0" destOrd="0" presId="urn:microsoft.com/office/officeart/2011/layout/HexagonRadial"/>
    <dgm:cxn modelId="{A56DAFC8-7CBB-49B9-8BAA-B24924D932C5}" type="presOf" srcId="{8C1C1AF1-83F3-48D6-AE88-CC014A0E8F64}" destId="{42934107-7893-4AEB-B0B4-AE2ED73A3469}" srcOrd="0" destOrd="0" presId="urn:microsoft.com/office/officeart/2011/layout/HexagonRadial"/>
    <dgm:cxn modelId="{B667B456-753B-41AF-89F7-B8E149BDC487}" type="presParOf" srcId="{B4B0885C-B185-4555-812C-4EE04ED7A741}" destId="{064DD375-AD3E-487B-BE5C-F7B73B5414CA}" srcOrd="0" destOrd="0" presId="urn:microsoft.com/office/officeart/2011/layout/HexagonRadial"/>
    <dgm:cxn modelId="{4ECB4E19-BF37-4DEF-A29C-36FD1C39DA42}" type="presParOf" srcId="{B4B0885C-B185-4555-812C-4EE04ED7A741}" destId="{E6CC11F0-DDF0-4CAE-800B-9DAE3EFF5EAA}" srcOrd="1" destOrd="0" presId="urn:microsoft.com/office/officeart/2011/layout/HexagonRadial"/>
    <dgm:cxn modelId="{5169F780-4BD9-4186-96B0-5E116FCB5E8E}" type="presParOf" srcId="{E6CC11F0-DDF0-4CAE-800B-9DAE3EFF5EAA}" destId="{1DC3C15A-B517-404F-B8C5-8D7CBF6E6271}" srcOrd="0" destOrd="0" presId="urn:microsoft.com/office/officeart/2011/layout/HexagonRadial"/>
    <dgm:cxn modelId="{30CBEDC5-CF4F-408E-84F6-837E01389082}" type="presParOf" srcId="{B4B0885C-B185-4555-812C-4EE04ED7A741}" destId="{C73FC183-D715-4D62-81C2-4DA73A37ABF2}" srcOrd="2" destOrd="0" presId="urn:microsoft.com/office/officeart/2011/layout/HexagonRadial"/>
    <dgm:cxn modelId="{087DFFFA-E3E7-4E2E-9C0F-DD94C25D7ED4}" type="presParOf" srcId="{B4B0885C-B185-4555-812C-4EE04ED7A741}" destId="{74C6EEC9-BA22-48C5-9D24-5118DB67D29F}" srcOrd="3" destOrd="0" presId="urn:microsoft.com/office/officeart/2011/layout/HexagonRadial"/>
    <dgm:cxn modelId="{78237438-A8E9-4BB8-A00A-04739E2CE0B0}" type="presParOf" srcId="{74C6EEC9-BA22-48C5-9D24-5118DB67D29F}" destId="{84FC7DFC-B3DE-4AEF-8BF8-1C80FE329A05}" srcOrd="0" destOrd="0" presId="urn:microsoft.com/office/officeart/2011/layout/HexagonRadial"/>
    <dgm:cxn modelId="{49F00B57-36F1-4B09-A0AB-D4D868282FF8}" type="presParOf" srcId="{B4B0885C-B185-4555-812C-4EE04ED7A741}" destId="{42934107-7893-4AEB-B0B4-AE2ED73A3469}" srcOrd="4" destOrd="0" presId="urn:microsoft.com/office/officeart/2011/layout/HexagonRadial"/>
    <dgm:cxn modelId="{26E40AB6-4FE6-4671-A438-33FFB8852B2C}" type="presParOf" srcId="{B4B0885C-B185-4555-812C-4EE04ED7A741}" destId="{EA654B1E-4EA8-4BF6-8B4B-06B1865712C3}" srcOrd="5" destOrd="0" presId="urn:microsoft.com/office/officeart/2011/layout/HexagonRadial"/>
    <dgm:cxn modelId="{2C2D6391-7D2F-44DC-9940-055B7C1902F5}" type="presParOf" srcId="{EA654B1E-4EA8-4BF6-8B4B-06B1865712C3}" destId="{002950B4-DB98-4267-9F6B-531D8EE28054}" srcOrd="0" destOrd="0" presId="urn:microsoft.com/office/officeart/2011/layout/HexagonRadial"/>
    <dgm:cxn modelId="{4FC526C3-A2B6-4928-9C6E-D82A9641CB5B}" type="presParOf" srcId="{B4B0885C-B185-4555-812C-4EE04ED7A741}" destId="{5D8F49B6-7E2A-48E0-9DB0-F6F74E0C9096}" srcOrd="6" destOrd="0" presId="urn:microsoft.com/office/officeart/2011/layout/HexagonRadial"/>
    <dgm:cxn modelId="{E9E57749-A3CC-4EFA-8861-9DCA5B54F6BD}" type="presParOf" srcId="{B4B0885C-B185-4555-812C-4EE04ED7A741}" destId="{3037B5D2-BC20-4790-B10B-477AF5B63B4A}" srcOrd="7" destOrd="0" presId="urn:microsoft.com/office/officeart/2011/layout/HexagonRadial"/>
    <dgm:cxn modelId="{58ED4BF1-6A4F-45F4-9A89-264B9554A53B}" type="presParOf" srcId="{3037B5D2-BC20-4790-B10B-477AF5B63B4A}" destId="{CC9E6018-6D3E-4CDF-9F61-00167D0D7206}" srcOrd="0" destOrd="0" presId="urn:microsoft.com/office/officeart/2011/layout/HexagonRadial"/>
    <dgm:cxn modelId="{B598A5A4-164E-44EF-B53D-23232794B99A}" type="presParOf" srcId="{B4B0885C-B185-4555-812C-4EE04ED7A741}" destId="{BCB5AAE6-A67D-4187-99C2-BF83C630D0E0}" srcOrd="8" destOrd="0" presId="urn:microsoft.com/office/officeart/2011/layout/HexagonRadial"/>
    <dgm:cxn modelId="{92DD5435-21CC-4765-84FC-0ABBEEDF2114}" type="presParOf" srcId="{B4B0885C-B185-4555-812C-4EE04ED7A741}" destId="{BDF6C5E7-C6B6-430A-974F-47F5F8F29CF9}" srcOrd="9" destOrd="0" presId="urn:microsoft.com/office/officeart/2011/layout/HexagonRadial"/>
    <dgm:cxn modelId="{250D8FC1-E23B-4EE3-B627-927DAE5237DE}" type="presParOf" srcId="{BDF6C5E7-C6B6-430A-974F-47F5F8F29CF9}" destId="{559B5AE5-C60E-48BE-BC89-ABF416100850}" srcOrd="0" destOrd="0" presId="urn:microsoft.com/office/officeart/2011/layout/HexagonRadial"/>
    <dgm:cxn modelId="{4BB3EDCE-C823-4CFE-8332-42C14B26D302}" type="presParOf" srcId="{B4B0885C-B185-4555-812C-4EE04ED7A741}" destId="{F2D5FE0B-6454-4576-BF2C-C44E6351527D}" srcOrd="10" destOrd="0" presId="urn:microsoft.com/office/officeart/2011/layout/HexagonRadial"/>
    <dgm:cxn modelId="{DFDFB9DE-CF98-419D-86AF-FF0345E6B858}" type="presParOf" srcId="{B4B0885C-B185-4555-812C-4EE04ED7A741}" destId="{9ABF0208-B82A-4DE6-BD4A-EAA74863F548}" srcOrd="11" destOrd="0" presId="urn:microsoft.com/office/officeart/2011/layout/HexagonRadial"/>
    <dgm:cxn modelId="{EBD5BAC0-7740-442C-A7F3-77A03331C3CE}" type="presParOf" srcId="{9ABF0208-B82A-4DE6-BD4A-EAA74863F548}" destId="{79715C86-02E9-4C85-8B36-18DE3EA8F2B9}" srcOrd="0" destOrd="0" presId="urn:microsoft.com/office/officeart/2011/layout/HexagonRadial"/>
    <dgm:cxn modelId="{E2E86B1A-FFE0-4AB9-AF6A-54258559B5EB}" type="presParOf" srcId="{B4B0885C-B185-4555-812C-4EE04ED7A741}" destId="{E8BCF581-27EC-41CD-A5F8-52A9D9CC594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DD375-AD3E-487B-BE5C-F7B73B5414CA}">
      <dsp:nvSpPr>
        <dsp:cNvPr id="0" name=""/>
        <dsp:cNvSpPr/>
      </dsp:nvSpPr>
      <dsp:spPr>
        <a:xfrm>
          <a:off x="3186783" y="1459904"/>
          <a:ext cx="1855602" cy="1605171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People</a:t>
          </a:r>
          <a:endParaRPr lang="en-US" sz="1300" kern="1200" dirty="0"/>
        </a:p>
      </dsp:txBody>
      <dsp:txXfrm>
        <a:off x="3494282" y="1725903"/>
        <a:ext cx="1240604" cy="1073173"/>
      </dsp:txXfrm>
    </dsp:sp>
    <dsp:sp modelId="{84FC7DFC-B3DE-4AEF-8BF8-1C80FE329A05}">
      <dsp:nvSpPr>
        <dsp:cNvPr id="0" name=""/>
        <dsp:cNvSpPr/>
      </dsp:nvSpPr>
      <dsp:spPr>
        <a:xfrm>
          <a:off x="4348746" y="691938"/>
          <a:ext cx="700113" cy="60324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FC183-D715-4D62-81C2-4DA73A37ABF2}">
      <dsp:nvSpPr>
        <dsp:cNvPr id="0" name=""/>
        <dsp:cNvSpPr/>
      </dsp:nvSpPr>
      <dsp:spPr>
        <a:xfrm>
          <a:off x="3357710" y="0"/>
          <a:ext cx="1520652" cy="1315543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>
              <a:solidFill>
                <a:schemeClr val="bg1"/>
              </a:solidFill>
            </a:rPr>
            <a:t>Purpose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3609715" y="218014"/>
        <a:ext cx="1016642" cy="879515"/>
      </dsp:txXfrm>
    </dsp:sp>
    <dsp:sp modelId="{002950B4-DB98-4267-9F6B-531D8EE28054}">
      <dsp:nvSpPr>
        <dsp:cNvPr id="0" name=""/>
        <dsp:cNvSpPr/>
      </dsp:nvSpPr>
      <dsp:spPr>
        <a:xfrm>
          <a:off x="5165833" y="1819676"/>
          <a:ext cx="700113" cy="60324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34107-7893-4AEB-B0B4-AE2ED73A3469}">
      <dsp:nvSpPr>
        <dsp:cNvPr id="0" name=""/>
        <dsp:cNvSpPr/>
      </dsp:nvSpPr>
      <dsp:spPr>
        <a:xfrm>
          <a:off x="4752326" y="809147"/>
          <a:ext cx="1520652" cy="1315543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Patterns</a:t>
          </a:r>
          <a:endParaRPr lang="en-US" sz="1300" kern="1200" dirty="0"/>
        </a:p>
      </dsp:txBody>
      <dsp:txXfrm>
        <a:off x="5004331" y="1027161"/>
        <a:ext cx="1016642" cy="879515"/>
      </dsp:txXfrm>
    </dsp:sp>
    <dsp:sp modelId="{CC9E6018-6D3E-4CDF-9F61-00167D0D7206}">
      <dsp:nvSpPr>
        <dsp:cNvPr id="0" name=""/>
        <dsp:cNvSpPr/>
      </dsp:nvSpPr>
      <dsp:spPr>
        <a:xfrm>
          <a:off x="4598232" y="3092680"/>
          <a:ext cx="700113" cy="60324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F49B6-7E2A-48E0-9DB0-F6F74E0C9096}">
      <dsp:nvSpPr>
        <dsp:cNvPr id="0" name=""/>
        <dsp:cNvSpPr/>
      </dsp:nvSpPr>
      <dsp:spPr>
        <a:xfrm>
          <a:off x="4752326" y="2399837"/>
          <a:ext cx="1520652" cy="1315543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>
              <a:solidFill>
                <a:schemeClr val="bg1"/>
              </a:solidFill>
            </a:rPr>
            <a:t>Platform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004331" y="2617851"/>
        <a:ext cx="1016642" cy="879515"/>
      </dsp:txXfrm>
    </dsp:sp>
    <dsp:sp modelId="{559B5AE5-C60E-48BE-BC89-ABF416100850}">
      <dsp:nvSpPr>
        <dsp:cNvPr id="0" name=""/>
        <dsp:cNvSpPr/>
      </dsp:nvSpPr>
      <dsp:spPr>
        <a:xfrm>
          <a:off x="3190236" y="3224823"/>
          <a:ext cx="700113" cy="60324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AAE6-A67D-4187-99C2-BF83C630D0E0}">
      <dsp:nvSpPr>
        <dsp:cNvPr id="0" name=""/>
        <dsp:cNvSpPr/>
      </dsp:nvSpPr>
      <dsp:spPr>
        <a:xfrm>
          <a:off x="3357710" y="3209889"/>
          <a:ext cx="1520652" cy="1315543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Partnering</a:t>
          </a:r>
          <a:endParaRPr lang="en-US" sz="1300" kern="1200" dirty="0"/>
        </a:p>
      </dsp:txBody>
      <dsp:txXfrm>
        <a:off x="3609715" y="3427903"/>
        <a:ext cx="1016642" cy="879515"/>
      </dsp:txXfrm>
    </dsp:sp>
    <dsp:sp modelId="{79715C86-02E9-4C85-8B36-18DE3EA8F2B9}">
      <dsp:nvSpPr>
        <dsp:cNvPr id="0" name=""/>
        <dsp:cNvSpPr/>
      </dsp:nvSpPr>
      <dsp:spPr>
        <a:xfrm>
          <a:off x="2359768" y="2097538"/>
          <a:ext cx="700113" cy="60324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5FE0B-6454-4576-BF2C-C44E6351527D}">
      <dsp:nvSpPr>
        <dsp:cNvPr id="0" name=""/>
        <dsp:cNvSpPr/>
      </dsp:nvSpPr>
      <dsp:spPr>
        <a:xfrm>
          <a:off x="1956621" y="2400742"/>
          <a:ext cx="1520652" cy="1315543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Prototyping</a:t>
          </a:r>
          <a:endParaRPr lang="en-US" sz="1300" kern="1200" dirty="0"/>
        </a:p>
      </dsp:txBody>
      <dsp:txXfrm>
        <a:off x="2208626" y="2618756"/>
        <a:ext cx="1016642" cy="879515"/>
      </dsp:txXfrm>
    </dsp:sp>
    <dsp:sp modelId="{E8BCF581-27EC-41CD-A5F8-52A9D9CC5948}">
      <dsp:nvSpPr>
        <dsp:cNvPr id="0" name=""/>
        <dsp:cNvSpPr/>
      </dsp:nvSpPr>
      <dsp:spPr>
        <a:xfrm>
          <a:off x="1956621" y="807337"/>
          <a:ext cx="1520652" cy="1315543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Processes</a:t>
          </a:r>
          <a:endParaRPr lang="en-US" sz="1300" kern="1200" dirty="0"/>
        </a:p>
      </dsp:txBody>
      <dsp:txXfrm>
        <a:off x="2208626" y="1025351"/>
        <a:ext cx="1016642" cy="879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2BC6A4D-EB0C-4E9F-8886-53F1DBEB20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120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6790D0E-1AC0-42AD-94AA-CBF573A9ED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1049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1EC125C-E0BC-474E-9411-D4ACB2992C6F}" type="slidenum">
              <a:rPr lang="en-GB" altLang="en-US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B9A8E3-EBA2-4CD8-95FF-CDC8AA4E6FF5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356"/>
            <a:ext cx="5438775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Definition and characteristics of networked innovation, examples per page or at the end of trends</a:t>
            </a:r>
          </a:p>
          <a:p>
            <a:endParaRPr lang="en-GB" altLang="en-US" smtClean="0"/>
          </a:p>
          <a:p>
            <a:pPr>
              <a:lnSpc>
                <a:spcPct val="80000"/>
              </a:lnSpc>
            </a:pPr>
            <a:r>
              <a:rPr lang="en-US" altLang="en-US" sz="900" smtClean="0"/>
              <a:t>Science and Engineering skills and external funding mechanisms are abundant</a:t>
            </a:r>
          </a:p>
          <a:p>
            <a:pPr>
              <a:lnSpc>
                <a:spcPct val="80000"/>
              </a:lnSpc>
            </a:pPr>
            <a:r>
              <a:rPr lang="en-US" altLang="en-US" sz="900" smtClean="0"/>
              <a:t>Innovations are valuable mostly as components on standard platforms used by many players.</a:t>
            </a:r>
          </a:p>
          <a:p>
            <a:pPr>
              <a:lnSpc>
                <a:spcPct val="80000"/>
              </a:lnSpc>
            </a:pPr>
            <a:r>
              <a:rPr lang="en-US" altLang="en-US" sz="900" smtClean="0"/>
              <a:t>Knowledge is shared with business partners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A17EDFE-D134-4A5F-AACA-1829A7777C5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A8713-8CFB-4B44-87C3-523D402D70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152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CC9F-3A13-401D-B575-BE37CBA400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1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D6DF4-B53D-40C7-9854-160030C4DB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83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D841-4F16-4128-BB1D-330F552715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521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DF9DD-361B-4364-831F-0960BD8FF7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103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7B34D-B6FB-4CAF-9568-743E0499D7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35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5DDC0-89D2-4BEF-9C6E-FA351C479D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1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6E641-BF04-44CF-81CA-09594B86F8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982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4015-4B93-4DED-8E0D-0773920457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97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D15F6-CD9C-4655-BF13-14EC658250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93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A55F4E1-378C-48B7-BABD-754533AB3C1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or.salmelin@ec.europa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0" dirty="0" smtClean="0"/>
              <a:t>Innovation at every level - open innovation ecosystems</a:t>
            </a:r>
            <a:endParaRPr lang="en-GB" altLang="en-US" sz="32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altLang="en-US" dirty="0" smtClean="0"/>
              <a:t>			 </a:t>
            </a:r>
          </a:p>
          <a:p>
            <a:endParaRPr lang="fr-BE" altLang="en-US" dirty="0" smtClean="0"/>
          </a:p>
          <a:p>
            <a:r>
              <a:rPr lang="fr-BE" altLang="en-US" sz="1800" dirty="0" smtClean="0">
                <a:hlinkClick r:id="rId2"/>
              </a:rPr>
              <a:t>bror.salmelin@ec.europa.eu</a:t>
            </a:r>
            <a:endParaRPr lang="fr-BE" altLang="en-US" sz="1800" dirty="0" smtClean="0"/>
          </a:p>
          <a:p>
            <a:r>
              <a:rPr lang="fr-BE" altLang="en-US" sz="1800" dirty="0" err="1" smtClean="0"/>
              <a:t>Adviser</a:t>
            </a:r>
            <a:r>
              <a:rPr lang="fr-BE" altLang="en-US" sz="1800" dirty="0" smtClean="0"/>
              <a:t>, Innovation </a:t>
            </a:r>
            <a:r>
              <a:rPr lang="fr-BE" altLang="en-US" sz="1800" dirty="0" err="1" smtClean="0"/>
              <a:t>Systems</a:t>
            </a:r>
            <a:r>
              <a:rPr lang="fr-BE" altLang="en-US" sz="1800" dirty="0" smtClean="0"/>
              <a:t>, DG CONNECT</a:t>
            </a:r>
          </a:p>
          <a:p>
            <a:r>
              <a:rPr lang="fr-BE" altLang="en-US" sz="1800" dirty="0" smtClean="0"/>
              <a:t>European Commission</a:t>
            </a:r>
          </a:p>
          <a:p>
            <a:endParaRPr lang="fr-BE" altLang="en-US" sz="1800" dirty="0" smtClean="0"/>
          </a:p>
          <a:p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17EDFE-D134-4A5F-AACA-1829A7777C5D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936625"/>
          </a:xfrm>
        </p:spPr>
        <p:txBody>
          <a:bodyPr/>
          <a:lstStyle/>
          <a:p>
            <a:pPr indent="0" eaLnBrk="1" hangingPunct="1"/>
            <a:r>
              <a:rPr lang="en-US" smtClean="0"/>
              <a:t>Paradigm change is REAL!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950" y="2420938"/>
            <a:ext cx="9323388" cy="3529012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Closed innovation		Open innovation	Open innovation 2.0</a:t>
            </a:r>
          </a:p>
          <a:p>
            <a:pPr eaLnBrk="1" hangingPunct="1"/>
            <a:r>
              <a:rPr lang="en-US" sz="1800" dirty="0" smtClean="0"/>
              <a:t>Dependency 		Indepencency		Interdependency</a:t>
            </a:r>
          </a:p>
          <a:p>
            <a:pPr eaLnBrk="1" hangingPunct="1"/>
            <a:r>
              <a:rPr lang="en-US" sz="1800" dirty="0" smtClean="0"/>
              <a:t>Subcontracting		Cross-licensing		Cross-</a:t>
            </a:r>
            <a:r>
              <a:rPr lang="en-US" sz="1800" dirty="0" err="1" smtClean="0"/>
              <a:t>fertilisation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Solo				</a:t>
            </a:r>
            <a:r>
              <a:rPr lang="en-US" sz="1800" dirty="0" smtClean="0">
                <a:solidFill>
                  <a:srgbClr val="FF0000"/>
                </a:solidFill>
              </a:rPr>
              <a:t>Cluster	</a:t>
            </a: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Ecosystem</a:t>
            </a:r>
          </a:p>
          <a:p>
            <a:pPr eaLnBrk="1" hangingPunct="1"/>
            <a:r>
              <a:rPr lang="en-US" sz="1800" dirty="0" smtClean="0"/>
              <a:t>Linear			Linear, leaking		Mash-up</a:t>
            </a:r>
          </a:p>
          <a:p>
            <a:pPr eaLnBrk="1" hangingPunct="1"/>
            <a:r>
              <a:rPr lang="en-US" sz="1800" dirty="0" smtClean="0"/>
              <a:t>Linear subcontracts		</a:t>
            </a:r>
            <a:r>
              <a:rPr lang="en-US" sz="1800" dirty="0" smtClean="0">
                <a:solidFill>
                  <a:srgbClr val="FF0000"/>
                </a:solidFill>
              </a:rPr>
              <a:t>Triple Helix		Quadruple Helix</a:t>
            </a:r>
          </a:p>
          <a:p>
            <a:pPr eaLnBrk="1" hangingPunct="1"/>
            <a:r>
              <a:rPr lang="en-US" sz="1800" dirty="0" smtClean="0"/>
              <a:t>Planning			</a:t>
            </a:r>
            <a:r>
              <a:rPr lang="en-US" sz="1800" dirty="0" smtClean="0">
                <a:solidFill>
                  <a:srgbClr val="FF0000"/>
                </a:solidFill>
              </a:rPr>
              <a:t>Validation, pilots	Experimentation</a:t>
            </a:r>
          </a:p>
          <a:p>
            <a:pPr eaLnBrk="1" hangingPunct="1"/>
            <a:r>
              <a:rPr lang="en-US" sz="1800" dirty="0" smtClean="0"/>
              <a:t>Control			Management		Orchestration</a:t>
            </a:r>
          </a:p>
          <a:p>
            <a:pPr eaLnBrk="1" hangingPunct="1"/>
            <a:r>
              <a:rPr lang="en-US" sz="1800" dirty="0" smtClean="0"/>
              <a:t>Win-lose game		Win-win game		Win more-Win more</a:t>
            </a:r>
          </a:p>
          <a:p>
            <a:pPr eaLnBrk="1" hangingPunct="1"/>
            <a:r>
              <a:rPr lang="en-US" sz="1800" dirty="0" smtClean="0"/>
              <a:t>Box thinking			Out of the Box		No Boxes!</a:t>
            </a:r>
          </a:p>
          <a:p>
            <a:pPr eaLnBrk="1" hangingPunct="1"/>
            <a:r>
              <a:rPr lang="en-US" sz="1800" dirty="0" smtClean="0"/>
              <a:t>Single entity			Single Discipline	</a:t>
            </a:r>
            <a:r>
              <a:rPr lang="en-US" sz="1800" dirty="0" smtClean="0">
                <a:solidFill>
                  <a:srgbClr val="FF0000"/>
                </a:solidFill>
              </a:rPr>
              <a:t>Interdisciplinary</a:t>
            </a:r>
          </a:p>
          <a:p>
            <a:pPr eaLnBrk="1" hangingPunct="1"/>
            <a:r>
              <a:rPr lang="en-US" sz="1800" dirty="0" smtClean="0"/>
              <a:t>Value chain			Value network		</a:t>
            </a:r>
            <a:r>
              <a:rPr lang="en-US" sz="1800" dirty="0" smtClean="0">
                <a:solidFill>
                  <a:srgbClr val="FF0000"/>
                </a:solidFill>
              </a:rPr>
              <a:t>Value constellation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6DF4-B53D-40C7-9854-160030C4DB1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2694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-20638" y="-149225"/>
            <a:ext cx="8229601" cy="1143000"/>
          </a:xfrm>
        </p:spPr>
        <p:txBody>
          <a:bodyPr/>
          <a:lstStyle/>
          <a:p>
            <a:r>
              <a:rPr lang="en-IE" altLang="en-US" smtClean="0">
                <a:solidFill>
                  <a:schemeClr val="bg1"/>
                </a:solidFill>
              </a:rPr>
              <a:t>Open Innovation 2.0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453081" y="1076065"/>
          <a:ext cx="82296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10365"/>
              </p:ext>
            </p:extLst>
          </p:nvPr>
        </p:nvGraphicFramePr>
        <p:xfrm>
          <a:off x="5083175" y="595313"/>
          <a:ext cx="4010025" cy="625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657"/>
                <a:gridCol w="2207368"/>
              </a:tblGrid>
              <a:tr h="1399715">
                <a:tc>
                  <a:txBody>
                    <a:bodyPr/>
                    <a:lstStyle/>
                    <a:p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People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60962" marB="60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0" dirty="0" smtClean="0">
                          <a:solidFill>
                            <a:schemeClr val="tx1"/>
                          </a:solidFill>
                        </a:rPr>
                        <a:t>People, Community, Ecosystem centric.</a:t>
                      </a:r>
                    </a:p>
                    <a:p>
                      <a:r>
                        <a:rPr lang="en-IE" sz="1200" b="0" dirty="0" smtClean="0">
                          <a:solidFill>
                            <a:schemeClr val="tx1"/>
                          </a:solidFill>
                        </a:rPr>
                        <a:t>User, Citizen,</a:t>
                      </a:r>
                      <a:r>
                        <a:rPr lang="en-IE" sz="1200" b="0" baseline="0" dirty="0" smtClean="0">
                          <a:solidFill>
                            <a:schemeClr val="tx1"/>
                          </a:solidFill>
                        </a:rPr>
                        <a:t> Customer as innovator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60962" marB="60962">
                    <a:solidFill>
                      <a:schemeClr val="bg1"/>
                    </a:solidFill>
                  </a:tcPr>
                </a:tc>
              </a:tr>
              <a:tr h="548657">
                <a:tc>
                  <a:txBody>
                    <a:bodyPr/>
                    <a:lstStyle/>
                    <a:p>
                      <a:r>
                        <a:rPr lang="en-IE" sz="1200" b="1" dirty="0" smtClean="0"/>
                        <a:t>Purpose</a:t>
                      </a:r>
                      <a:endParaRPr lang="en-US" sz="1200" b="1" dirty="0"/>
                    </a:p>
                  </a:txBody>
                  <a:tcPr marL="91442" marR="91442" marT="60962" marB="60962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Shared Vision,</a:t>
                      </a:r>
                      <a:r>
                        <a:rPr lang="en-IE" sz="1200" baseline="0" dirty="0" smtClean="0"/>
                        <a:t> Value and Values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</a:tr>
              <a:tr h="839828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Platform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Foundation</a:t>
                      </a:r>
                      <a:r>
                        <a:rPr lang="en-IE" sz="1200" baseline="0" dirty="0" smtClean="0"/>
                        <a:t> for co-innovation, enable network effects</a:t>
                      </a:r>
                      <a:r>
                        <a:rPr lang="en-IE" sz="1200" dirty="0" smtClean="0"/>
                        <a:t> 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</a:tr>
              <a:tr h="839828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Patterns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Design for adoption,</a:t>
                      </a:r>
                      <a:r>
                        <a:rPr lang="en-IE" sz="1200" baseline="0" dirty="0" smtClean="0"/>
                        <a:t> models for imitation</a:t>
                      </a:r>
                    </a:p>
                    <a:p>
                      <a:r>
                        <a:rPr lang="en-IE" sz="1200" baseline="0" dirty="0" smtClean="0"/>
                        <a:t>Serendipity, Disruption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</a:tr>
              <a:tr h="121308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Partnering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Longer term win-win relationship based on shared risk and reward,</a:t>
                      </a:r>
                    </a:p>
                    <a:p>
                      <a:r>
                        <a:rPr lang="en-IE" sz="1200" dirty="0" smtClean="0"/>
                        <a:t>Quadruple Helix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</a:tr>
              <a:tr h="653200">
                <a:tc>
                  <a:txBody>
                    <a:bodyPr/>
                    <a:lstStyle/>
                    <a:p>
                      <a:r>
                        <a:rPr lang="en-IE" sz="1200" b="1" dirty="0" smtClean="0"/>
                        <a:t>Prototyping</a:t>
                      </a:r>
                      <a:endParaRPr lang="en-US" sz="1200" b="1" dirty="0"/>
                    </a:p>
                  </a:txBody>
                  <a:tcPr marL="91442" marR="91442" marT="60962" marB="60962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Rapid</a:t>
                      </a:r>
                      <a:r>
                        <a:rPr lang="en-IE" sz="1200" baseline="0" dirty="0" smtClean="0"/>
                        <a:t> iteration and experimentation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</a:tr>
              <a:tr h="762024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Processes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Processes for innovation rather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 ad-hoc. Bridging, Curating</a:t>
                      </a:r>
                      <a:endParaRPr lang="en-US" sz="1200" dirty="0"/>
                    </a:p>
                  </a:txBody>
                  <a:tcPr marL="91442" marR="91442" marT="60962" marB="60962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6DF4-B53D-40C7-9854-160030C4DB15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32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altLang="en-US" smtClean="0"/>
              <a:t>New innovation space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New professions: Curators and Bridgers] Orchestrators and System Designers</a:t>
            </a:r>
          </a:p>
          <a:p>
            <a:pPr eaLnBrk="1" hangingPunct="1"/>
            <a:r>
              <a:rPr lang="en-GB" altLang="en-US" dirty="0" smtClean="0"/>
              <a:t>New types of ecosystems:</a:t>
            </a:r>
          </a:p>
          <a:p>
            <a:pPr lvl="1" eaLnBrk="1" hangingPunct="1"/>
            <a:r>
              <a:rPr lang="en-GB" altLang="en-US" dirty="0" err="1" smtClean="0"/>
              <a:t>Self directed</a:t>
            </a:r>
            <a:endParaRPr lang="en-GB" altLang="en-US" dirty="0" smtClean="0"/>
          </a:p>
          <a:p>
            <a:pPr lvl="1" eaLnBrk="1" hangingPunct="1"/>
            <a:r>
              <a:rPr lang="en-GB" altLang="en-US" dirty="0" smtClean="0"/>
              <a:t>Real world prototyping and experimentation</a:t>
            </a:r>
          </a:p>
          <a:p>
            <a:pPr lvl="1" eaLnBrk="1" hangingPunct="1"/>
            <a:r>
              <a:rPr lang="en-GB" altLang="en-US" dirty="0" smtClean="0"/>
              <a:t>Common interest</a:t>
            </a:r>
          </a:p>
          <a:p>
            <a:pPr lvl="1" eaLnBrk="1" hangingPunct="1"/>
            <a:r>
              <a:rPr lang="en-GB" altLang="en-US" dirty="0" smtClean="0"/>
              <a:t>Open platforms</a:t>
            </a:r>
          </a:p>
          <a:p>
            <a:pPr lvl="1" eaLnBrk="1" hangingPunct="1"/>
            <a:r>
              <a:rPr lang="en-GB" altLang="en-US" dirty="0" smtClean="0"/>
              <a:t>Recognition beyond ordinary means</a:t>
            </a:r>
          </a:p>
          <a:p>
            <a:pPr lvl="1"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Brings </a:t>
            </a:r>
            <a:r>
              <a:rPr lang="en-GB" altLang="en-US" smtClean="0"/>
              <a:t>fast scale-ups</a:t>
            </a:r>
            <a:endParaRPr lang="en-GB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6DF4-B53D-40C7-9854-160030C4DB15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5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to move forward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529013"/>
          </a:xfrm>
        </p:spPr>
        <p:txBody>
          <a:bodyPr/>
          <a:lstStyle/>
          <a:p>
            <a:r>
              <a:rPr lang="en-GB" b="1" i="0" dirty="0" smtClean="0"/>
              <a:t>Platform economy? </a:t>
            </a:r>
          </a:p>
          <a:p>
            <a:r>
              <a:rPr lang="en-GB" b="1" i="0" dirty="0" smtClean="0"/>
              <a:t>-&gt; innovation/engagement environments:</a:t>
            </a:r>
          </a:p>
          <a:p>
            <a:endParaRPr lang="en-GB" b="1" i="0" dirty="0" smtClean="0"/>
          </a:p>
          <a:p>
            <a:pPr lvl="1"/>
            <a:r>
              <a:rPr lang="en-GB" dirty="0" smtClean="0"/>
              <a:t>Extremely distributed architectures emerging</a:t>
            </a:r>
          </a:p>
          <a:p>
            <a:pPr lvl="1"/>
            <a:r>
              <a:rPr lang="en-GB" i="0" dirty="0" smtClean="0"/>
              <a:t>Functionalities combining technology drivers (5G, IoT, </a:t>
            </a:r>
            <a:r>
              <a:rPr lang="en-GB" i="0" dirty="0" err="1" smtClean="0"/>
              <a:t>Blockchain</a:t>
            </a:r>
            <a:r>
              <a:rPr lang="en-GB" i="0" dirty="0" smtClean="0"/>
              <a:t>, Cloud, Big/Small data </a:t>
            </a:r>
            <a:r>
              <a:rPr lang="en-GB" i="0" dirty="0" err="1" smtClean="0"/>
              <a:t>etc</a:t>
            </a:r>
            <a:r>
              <a:rPr lang="en-GB" i="0" dirty="0" smtClean="0"/>
              <a:t>)</a:t>
            </a:r>
          </a:p>
          <a:p>
            <a:pPr lvl="1"/>
            <a:r>
              <a:rPr lang="en-GB" dirty="0" smtClean="0"/>
              <a:t>Open meta architecture</a:t>
            </a:r>
          </a:p>
          <a:p>
            <a:pPr lvl="1"/>
            <a:endParaRPr lang="en-GB" i="0" dirty="0"/>
          </a:p>
          <a:p>
            <a:pPr marL="457200" lvl="1" indent="0">
              <a:buNone/>
            </a:pPr>
            <a:r>
              <a:rPr lang="en-GB" dirty="0" smtClean="0"/>
              <a:t>Sociotechnological change: </a:t>
            </a:r>
            <a:r>
              <a:rPr lang="en-GB" dirty="0" smtClean="0">
                <a:solidFill>
                  <a:srgbClr val="FF0000"/>
                </a:solidFill>
              </a:rPr>
              <a:t>Unicorns are based on strong user-driven communities or user generated content </a:t>
            </a:r>
            <a:r>
              <a:rPr lang="en-GB" dirty="0" smtClean="0"/>
              <a:t>-&gt; power of crowds in business models? Trust? Sharing? </a:t>
            </a:r>
          </a:p>
          <a:p>
            <a:pPr marL="457200" lvl="1" indent="0">
              <a:buNone/>
            </a:pPr>
            <a:endParaRPr lang="en-GB" i="0" dirty="0"/>
          </a:p>
          <a:p>
            <a:pPr marL="457200" lvl="1" indent="0">
              <a:buNone/>
            </a:pPr>
            <a:endParaRPr lang="en-GB" i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6DF4-B53D-40C7-9854-160030C4DB1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305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DO it! From Think-tanks to DO-tanks!!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Requires COURAGE to allow experiments, also evidence policy making based on real </a:t>
            </a:r>
            <a:r>
              <a:rPr lang="en-US" altLang="en-US" smtClean="0"/>
              <a:t>world experiments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Risk management, not avoidance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Creating new with the quadruple helix</a:t>
            </a:r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6DF4-B53D-40C7-9854-160030C4DB15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0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3987" cy="1020763"/>
          </a:xfrm>
          <a:noFill/>
        </p:spPr>
        <p:txBody>
          <a:bodyPr/>
          <a:lstStyle/>
          <a:p>
            <a:pPr algn="ctr"/>
            <a:r>
              <a:rPr lang="en-GB" altLang="en-US" sz="2800" dirty="0" smtClean="0"/>
              <a:t>Thank You!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00113" y="2636838"/>
            <a:ext cx="7550150" cy="352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GB" sz="2800" u="sng" dirty="0">
                <a:solidFill>
                  <a:schemeClr val="bg1"/>
                </a:solidFill>
              </a:rPr>
              <a:t>https://ec.europa.eu/digital-single-market/en/policies/open-innovation</a:t>
            </a:r>
            <a:endParaRPr lang="en-GB" sz="2800" u="sng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GB" sz="2800" u="sng" dirty="0" smtClean="0">
                <a:solidFill>
                  <a:schemeClr val="bg1"/>
                </a:solidFill>
              </a:rPr>
              <a:t>https</a:t>
            </a:r>
            <a:r>
              <a:rPr lang="en-GB" sz="2800" u="sng" dirty="0">
                <a:solidFill>
                  <a:schemeClr val="bg1"/>
                </a:solidFill>
              </a:rPr>
              <a:t>://ec.europa.eu/digital-single-market/en/news/open-innovation-20-conference-2017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Arial" charset="0"/>
              </a:rPr>
              <a:t>bror.salmelin@ec.europa.eu</a:t>
            </a:r>
            <a:endParaRPr lang="en-GB" alt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17EDFE-D134-4A5F-AACA-1829A7777C5D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7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30313"/>
            <a:ext cx="8229600" cy="936625"/>
          </a:xfrm>
        </p:spPr>
        <p:txBody>
          <a:bodyPr/>
          <a:lstStyle/>
          <a:p>
            <a:pPr indent="0" algn="ctr" eaLnBrk="1" hangingPunct="1"/>
            <a:r>
              <a:rPr lang="de-DE" altLang="en-US" sz="3200" i="1" smtClean="0">
                <a:solidFill>
                  <a:srgbClr val="002060"/>
                </a:solidFill>
              </a:rPr>
              <a:t>Innovation?</a:t>
            </a:r>
            <a:endParaRPr lang="en-GB" altLang="en-US" sz="3200" i="1" smtClean="0">
              <a:solidFill>
                <a:srgbClr val="00206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9538" y="2359025"/>
            <a:ext cx="9294813" cy="41370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de-DE" sz="2800" b="1" dirty="0" err="1" smtClean="0">
                <a:solidFill>
                  <a:srgbClr val="FF0066"/>
                </a:solidFill>
              </a:rPr>
              <a:t>Make</a:t>
            </a:r>
            <a:r>
              <a:rPr lang="de-DE" sz="2800" b="1" dirty="0" smtClean="0">
                <a:solidFill>
                  <a:srgbClr val="FF0066"/>
                </a:solidFill>
              </a:rPr>
              <a:t>  </a:t>
            </a:r>
            <a:r>
              <a:rPr lang="de-DE" sz="2800" b="1" dirty="0" err="1" smtClean="0">
                <a:solidFill>
                  <a:srgbClr val="FF0066"/>
                </a:solidFill>
              </a:rPr>
              <a:t>things</a:t>
            </a:r>
            <a:r>
              <a:rPr lang="de-DE" sz="2800" b="1" dirty="0" smtClean="0">
                <a:solidFill>
                  <a:srgbClr val="FF0066"/>
                </a:solidFill>
              </a:rPr>
              <a:t>  happen!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000" b="1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sz="2000" b="1" dirty="0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b="1" dirty="0" smtClean="0"/>
              <a:t>  Science </a:t>
            </a:r>
            <a:r>
              <a:rPr lang="de-DE" sz="2000" b="1" dirty="0" err="1" smtClean="0"/>
              <a:t>based</a:t>
            </a:r>
            <a:r>
              <a:rPr lang="de-DE" sz="2000" b="1" dirty="0" smtClean="0"/>
              <a:t> linear </a:t>
            </a:r>
            <a:r>
              <a:rPr lang="de-DE" sz="2000" b="1" dirty="0" err="1" smtClean="0"/>
              <a:t>innovation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 NOT </a:t>
            </a:r>
            <a:r>
              <a:rPr lang="de-DE" sz="2000" b="1" dirty="0" err="1" smtClean="0"/>
              <a:t>mainstream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anymore</a:t>
            </a:r>
            <a:r>
              <a:rPr lang="de-DE" sz="2000" b="1" dirty="0" smtClean="0"/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de-DE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 smtClean="0"/>
              <a:t>User-</a:t>
            </a:r>
            <a:r>
              <a:rPr lang="de-DE" sz="2000" dirty="0" err="1" smtClean="0"/>
              <a:t>centric</a:t>
            </a:r>
            <a:r>
              <a:rPr lang="de-DE" sz="2000" dirty="0" smtClean="0"/>
              <a:t> </a:t>
            </a:r>
            <a:r>
              <a:rPr lang="de-DE" sz="2000" dirty="0" err="1" smtClean="0"/>
              <a:t>innovation</a:t>
            </a:r>
            <a:r>
              <a:rPr lang="de-DE" sz="2000" dirty="0" smtClean="0"/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 smtClean="0"/>
              <a:t>Open </a:t>
            </a:r>
            <a:r>
              <a:rPr lang="de-DE" sz="2000" dirty="0" err="1" smtClean="0"/>
              <a:t>innovation</a:t>
            </a:r>
            <a:endParaRPr lang="de-DE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 err="1" smtClean="0"/>
              <a:t>Systemic</a:t>
            </a:r>
            <a:r>
              <a:rPr lang="de-DE" sz="2000" dirty="0" smtClean="0"/>
              <a:t> </a:t>
            </a:r>
            <a:r>
              <a:rPr lang="de-DE" sz="2000" dirty="0" err="1" smtClean="0"/>
              <a:t>innovation</a:t>
            </a:r>
            <a:endParaRPr lang="de-DE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 smtClean="0"/>
              <a:t>Experimental </a:t>
            </a:r>
            <a:r>
              <a:rPr lang="de-DE" sz="2000" dirty="0" err="1" smtClean="0"/>
              <a:t>mash-up</a:t>
            </a:r>
            <a:endParaRPr lang="de-DE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de-DE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de-DE" sz="16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de-DE" b="1" dirty="0" err="1" smtClean="0"/>
              <a:t>Leadership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courage</a:t>
            </a:r>
            <a:r>
              <a:rPr lang="de-DE" b="1" dirty="0" smtClean="0"/>
              <a:t> -&gt;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management</a:t>
            </a:r>
            <a:r>
              <a:rPr lang="de-DE" b="1" dirty="0" smtClean="0"/>
              <a:t> </a:t>
            </a:r>
            <a:r>
              <a:rPr lang="de-DE" b="1" dirty="0" err="1" smtClean="0"/>
              <a:t>skills</a:t>
            </a:r>
            <a:endParaRPr lang="de-DE" b="1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de-DE" b="1" dirty="0"/>
              <a:t> </a:t>
            </a:r>
            <a:r>
              <a:rPr lang="de-DE" b="1" dirty="0" smtClean="0"/>
              <a:t>                                            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pofessions</a:t>
            </a:r>
            <a:endParaRPr lang="de-DE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6DF4-B53D-40C7-9854-160030C4DB1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7300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2400" smtClean="0"/>
              <a:t>Diversity means breakthrough probability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altLang="en-US" smtClean="0"/>
              <a:t> 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356558" y="2044807"/>
            <a:ext cx="7823200" cy="4327525"/>
            <a:chOff x="321" y="1298"/>
            <a:chExt cx="4287" cy="2230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593" y="3393"/>
              <a:ext cx="2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High</a:t>
              </a:r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4246" y="3385"/>
              <a:ext cx="22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low</a:t>
              </a:r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884" y="3475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 rot="5400000" flipV="1">
              <a:off x="2586" y="1366"/>
              <a:ext cx="0" cy="4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567" y="2704"/>
              <a:ext cx="4037" cy="6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567" y="2023"/>
              <a:ext cx="4037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571" y="1365"/>
              <a:ext cx="4037" cy="6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 flipV="1">
              <a:off x="567" y="1344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321" y="3216"/>
              <a:ext cx="2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Low</a:t>
              </a: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321" y="1298"/>
              <a:ext cx="2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high</a:t>
              </a:r>
            </a:p>
          </p:txBody>
        </p: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 flipV="1">
              <a:off x="476" y="1480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 rot="-5400000">
              <a:off x="87" y="2410"/>
              <a:ext cx="765" cy="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Value of innovation</a:t>
              </a:r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657" y="1616"/>
              <a:ext cx="73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  <a:latin typeface="Arial" charset="0"/>
                </a:rPr>
                <a:t>Breakthrough</a:t>
              </a:r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4014" y="2478"/>
              <a:ext cx="46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tx1"/>
                  </a:solidFill>
                  <a:latin typeface="Arial" charset="0"/>
                </a:rPr>
                <a:t>average</a:t>
              </a: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657" y="2976"/>
              <a:ext cx="6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tx1"/>
                  </a:solidFill>
                  <a:latin typeface="Arial" charset="0"/>
                </a:rPr>
                <a:t>insignificant</a:t>
              </a:r>
            </a:p>
          </p:txBody>
        </p:sp>
        <p:sp>
          <p:nvSpPr>
            <p:cNvPr id="34836" name="table"/>
            <p:cNvSpPr>
              <a:spLocks noEditPoints="1" noChangeArrowheads="1"/>
            </p:cNvSpPr>
            <p:nvPr/>
          </p:nvSpPr>
          <p:spPr bwMode="auto">
            <a:xfrm>
              <a:off x="657" y="2251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7" name="table"/>
            <p:cNvSpPr>
              <a:spLocks noEditPoints="1" noChangeArrowheads="1"/>
            </p:cNvSpPr>
            <p:nvPr/>
          </p:nvSpPr>
          <p:spPr bwMode="auto">
            <a:xfrm>
              <a:off x="612" y="2432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8" name="table"/>
            <p:cNvSpPr>
              <a:spLocks noEditPoints="1" noChangeArrowheads="1"/>
            </p:cNvSpPr>
            <p:nvPr/>
          </p:nvSpPr>
          <p:spPr bwMode="auto">
            <a:xfrm>
              <a:off x="930" y="2523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9" name="table"/>
            <p:cNvSpPr>
              <a:spLocks noEditPoints="1" noChangeArrowheads="1"/>
            </p:cNvSpPr>
            <p:nvPr/>
          </p:nvSpPr>
          <p:spPr bwMode="auto">
            <a:xfrm>
              <a:off x="2109" y="2750"/>
              <a:ext cx="71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521 h 21600"/>
                <a:gd name="T14" fmla="*/ 17645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0" name="table"/>
            <p:cNvSpPr>
              <a:spLocks noEditPoints="1" noChangeArrowheads="1"/>
            </p:cNvSpPr>
            <p:nvPr/>
          </p:nvSpPr>
          <p:spPr bwMode="auto">
            <a:xfrm>
              <a:off x="3424" y="2931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1" name="table"/>
            <p:cNvSpPr>
              <a:spLocks noEditPoints="1" noChangeArrowheads="1"/>
            </p:cNvSpPr>
            <p:nvPr/>
          </p:nvSpPr>
          <p:spPr bwMode="auto">
            <a:xfrm>
              <a:off x="2154" y="1933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2" name="table"/>
            <p:cNvSpPr>
              <a:spLocks noEditPoints="1" noChangeArrowheads="1"/>
            </p:cNvSpPr>
            <p:nvPr/>
          </p:nvSpPr>
          <p:spPr bwMode="auto">
            <a:xfrm>
              <a:off x="884" y="2387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3" name="table"/>
            <p:cNvSpPr>
              <a:spLocks noEditPoints="1" noChangeArrowheads="1"/>
            </p:cNvSpPr>
            <p:nvPr/>
          </p:nvSpPr>
          <p:spPr bwMode="auto">
            <a:xfrm>
              <a:off x="2855" y="2976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4" name="table"/>
            <p:cNvSpPr>
              <a:spLocks noEditPoints="1" noChangeArrowheads="1"/>
            </p:cNvSpPr>
            <p:nvPr/>
          </p:nvSpPr>
          <p:spPr bwMode="auto">
            <a:xfrm>
              <a:off x="4241" y="2296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5" name="table"/>
            <p:cNvSpPr>
              <a:spLocks noEditPoints="1" noChangeArrowheads="1"/>
            </p:cNvSpPr>
            <p:nvPr/>
          </p:nvSpPr>
          <p:spPr bwMode="auto">
            <a:xfrm>
              <a:off x="4332" y="1434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6" name="table"/>
            <p:cNvSpPr>
              <a:spLocks noEditPoints="1" noChangeArrowheads="1"/>
            </p:cNvSpPr>
            <p:nvPr/>
          </p:nvSpPr>
          <p:spPr bwMode="auto">
            <a:xfrm>
              <a:off x="4014" y="1616"/>
              <a:ext cx="70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521 h 21600"/>
                <a:gd name="T14" fmla="*/ 17589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7" name="table"/>
            <p:cNvSpPr>
              <a:spLocks noEditPoints="1" noChangeArrowheads="1"/>
            </p:cNvSpPr>
            <p:nvPr/>
          </p:nvSpPr>
          <p:spPr bwMode="auto">
            <a:xfrm>
              <a:off x="4059" y="1979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8" name="table"/>
            <p:cNvSpPr>
              <a:spLocks noEditPoints="1" noChangeArrowheads="1"/>
            </p:cNvSpPr>
            <p:nvPr/>
          </p:nvSpPr>
          <p:spPr bwMode="auto">
            <a:xfrm>
              <a:off x="3560" y="1706"/>
              <a:ext cx="71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521 h 21600"/>
                <a:gd name="T14" fmla="*/ 17645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9" name="table"/>
            <p:cNvSpPr>
              <a:spLocks noEditPoints="1" noChangeArrowheads="1"/>
            </p:cNvSpPr>
            <p:nvPr/>
          </p:nvSpPr>
          <p:spPr bwMode="auto">
            <a:xfrm>
              <a:off x="2835" y="1933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0" name="Line 34"/>
            <p:cNvSpPr>
              <a:spLocks noChangeShapeType="1"/>
            </p:cNvSpPr>
            <p:nvPr/>
          </p:nvSpPr>
          <p:spPr bwMode="auto">
            <a:xfrm flipV="1">
              <a:off x="567" y="1344"/>
              <a:ext cx="403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1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4037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2" name="table"/>
            <p:cNvSpPr>
              <a:spLocks noEditPoints="1" noChangeArrowheads="1"/>
            </p:cNvSpPr>
            <p:nvPr/>
          </p:nvSpPr>
          <p:spPr bwMode="auto">
            <a:xfrm>
              <a:off x="3742" y="2704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3" name="table"/>
            <p:cNvSpPr>
              <a:spLocks noEditPoints="1" noChangeArrowheads="1"/>
            </p:cNvSpPr>
            <p:nvPr/>
          </p:nvSpPr>
          <p:spPr bwMode="auto">
            <a:xfrm>
              <a:off x="4014" y="2795"/>
              <a:ext cx="70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521 h 21600"/>
                <a:gd name="T14" fmla="*/ 17589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4" name="table"/>
            <p:cNvSpPr>
              <a:spLocks noEditPoints="1" noChangeArrowheads="1"/>
            </p:cNvSpPr>
            <p:nvPr/>
          </p:nvSpPr>
          <p:spPr bwMode="auto">
            <a:xfrm>
              <a:off x="4241" y="2931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5" name="table"/>
            <p:cNvSpPr>
              <a:spLocks noEditPoints="1" noChangeArrowheads="1"/>
            </p:cNvSpPr>
            <p:nvPr/>
          </p:nvSpPr>
          <p:spPr bwMode="auto">
            <a:xfrm>
              <a:off x="4195" y="3158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6" name="table"/>
            <p:cNvSpPr>
              <a:spLocks noEditPoints="1" noChangeArrowheads="1"/>
            </p:cNvSpPr>
            <p:nvPr/>
          </p:nvSpPr>
          <p:spPr bwMode="auto">
            <a:xfrm>
              <a:off x="4513" y="3294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7" name="table"/>
            <p:cNvSpPr>
              <a:spLocks noEditPoints="1" noChangeArrowheads="1"/>
            </p:cNvSpPr>
            <p:nvPr/>
          </p:nvSpPr>
          <p:spPr bwMode="auto">
            <a:xfrm>
              <a:off x="4286" y="2750"/>
              <a:ext cx="71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521 h 21600"/>
                <a:gd name="T14" fmla="*/ 17645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8" name="table"/>
            <p:cNvSpPr>
              <a:spLocks noEditPoints="1" noChangeArrowheads="1"/>
            </p:cNvSpPr>
            <p:nvPr/>
          </p:nvSpPr>
          <p:spPr bwMode="auto">
            <a:xfrm>
              <a:off x="4422" y="3022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9" name="table"/>
            <p:cNvSpPr>
              <a:spLocks noEditPoints="1" noChangeArrowheads="1"/>
            </p:cNvSpPr>
            <p:nvPr/>
          </p:nvSpPr>
          <p:spPr bwMode="auto">
            <a:xfrm>
              <a:off x="4377" y="3203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0" name="table"/>
            <p:cNvSpPr>
              <a:spLocks noEditPoints="1" noChangeArrowheads="1"/>
            </p:cNvSpPr>
            <p:nvPr/>
          </p:nvSpPr>
          <p:spPr bwMode="auto">
            <a:xfrm>
              <a:off x="3969" y="2659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1" name="table"/>
            <p:cNvSpPr>
              <a:spLocks noEditPoints="1" noChangeArrowheads="1"/>
            </p:cNvSpPr>
            <p:nvPr/>
          </p:nvSpPr>
          <p:spPr bwMode="auto">
            <a:xfrm>
              <a:off x="3923" y="3113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2" name="table"/>
            <p:cNvSpPr>
              <a:spLocks noEditPoints="1" noChangeArrowheads="1"/>
            </p:cNvSpPr>
            <p:nvPr/>
          </p:nvSpPr>
          <p:spPr bwMode="auto">
            <a:xfrm>
              <a:off x="3923" y="2976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3" name="table"/>
            <p:cNvSpPr>
              <a:spLocks noEditPoints="1" noChangeArrowheads="1"/>
            </p:cNvSpPr>
            <p:nvPr/>
          </p:nvSpPr>
          <p:spPr bwMode="auto">
            <a:xfrm>
              <a:off x="3560" y="2840"/>
              <a:ext cx="71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521 h 21600"/>
                <a:gd name="T14" fmla="*/ 17645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4" name="table"/>
            <p:cNvSpPr>
              <a:spLocks noEditPoints="1" noChangeArrowheads="1"/>
            </p:cNvSpPr>
            <p:nvPr/>
          </p:nvSpPr>
          <p:spPr bwMode="auto">
            <a:xfrm>
              <a:off x="3651" y="3022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5" name="table"/>
            <p:cNvSpPr>
              <a:spLocks noEditPoints="1" noChangeArrowheads="1"/>
            </p:cNvSpPr>
            <p:nvPr/>
          </p:nvSpPr>
          <p:spPr bwMode="auto">
            <a:xfrm>
              <a:off x="3878" y="2160"/>
              <a:ext cx="70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521 h 21600"/>
                <a:gd name="T14" fmla="*/ 17589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6" name="table"/>
            <p:cNvSpPr>
              <a:spLocks noEditPoints="1" noChangeArrowheads="1"/>
            </p:cNvSpPr>
            <p:nvPr/>
          </p:nvSpPr>
          <p:spPr bwMode="auto">
            <a:xfrm>
              <a:off x="3787" y="2432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7" name="table"/>
            <p:cNvSpPr>
              <a:spLocks noEditPoints="1" noChangeArrowheads="1"/>
            </p:cNvSpPr>
            <p:nvPr/>
          </p:nvSpPr>
          <p:spPr bwMode="auto">
            <a:xfrm>
              <a:off x="3334" y="2251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8" name="table"/>
            <p:cNvSpPr>
              <a:spLocks noEditPoints="1" noChangeArrowheads="1"/>
            </p:cNvSpPr>
            <p:nvPr/>
          </p:nvSpPr>
          <p:spPr bwMode="auto">
            <a:xfrm>
              <a:off x="3560" y="2432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9" name="table"/>
            <p:cNvSpPr>
              <a:spLocks noEditPoints="1" noChangeArrowheads="1"/>
            </p:cNvSpPr>
            <p:nvPr/>
          </p:nvSpPr>
          <p:spPr bwMode="auto">
            <a:xfrm>
              <a:off x="1474" y="2296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0" name="table"/>
            <p:cNvSpPr>
              <a:spLocks noEditPoints="1" noChangeArrowheads="1"/>
            </p:cNvSpPr>
            <p:nvPr/>
          </p:nvSpPr>
          <p:spPr bwMode="auto">
            <a:xfrm>
              <a:off x="1837" y="2341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1" name="table"/>
            <p:cNvSpPr>
              <a:spLocks noEditPoints="1" noChangeArrowheads="1"/>
            </p:cNvSpPr>
            <p:nvPr/>
          </p:nvSpPr>
          <p:spPr bwMode="auto">
            <a:xfrm>
              <a:off x="1202" y="2432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2" name="table"/>
            <p:cNvSpPr>
              <a:spLocks noEditPoints="1" noChangeArrowheads="1"/>
            </p:cNvSpPr>
            <p:nvPr/>
          </p:nvSpPr>
          <p:spPr bwMode="auto">
            <a:xfrm>
              <a:off x="1429" y="2614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3" name="table"/>
            <p:cNvSpPr>
              <a:spLocks noEditPoints="1" noChangeArrowheads="1"/>
            </p:cNvSpPr>
            <p:nvPr/>
          </p:nvSpPr>
          <p:spPr bwMode="auto">
            <a:xfrm>
              <a:off x="1791" y="2659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4" name="table"/>
            <p:cNvSpPr>
              <a:spLocks noEditPoints="1" noChangeArrowheads="1"/>
            </p:cNvSpPr>
            <p:nvPr/>
          </p:nvSpPr>
          <p:spPr bwMode="auto">
            <a:xfrm>
              <a:off x="1156" y="2115"/>
              <a:ext cx="70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521 h 21600"/>
                <a:gd name="T14" fmla="*/ 17589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5" name="table"/>
            <p:cNvSpPr>
              <a:spLocks noEditPoints="1" noChangeArrowheads="1"/>
            </p:cNvSpPr>
            <p:nvPr/>
          </p:nvSpPr>
          <p:spPr bwMode="auto">
            <a:xfrm>
              <a:off x="2426" y="2840"/>
              <a:ext cx="70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521 h 21600"/>
                <a:gd name="T14" fmla="*/ 17589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6" name="table"/>
            <p:cNvSpPr>
              <a:spLocks noEditPoints="1" noChangeArrowheads="1"/>
            </p:cNvSpPr>
            <p:nvPr/>
          </p:nvSpPr>
          <p:spPr bwMode="auto">
            <a:xfrm>
              <a:off x="2744" y="2886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7" name="table"/>
            <p:cNvSpPr>
              <a:spLocks noEditPoints="1" noChangeArrowheads="1"/>
            </p:cNvSpPr>
            <p:nvPr/>
          </p:nvSpPr>
          <p:spPr bwMode="auto">
            <a:xfrm>
              <a:off x="3243" y="2976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8" name="table"/>
            <p:cNvSpPr>
              <a:spLocks noEditPoints="1" noChangeArrowheads="1"/>
            </p:cNvSpPr>
            <p:nvPr/>
          </p:nvSpPr>
          <p:spPr bwMode="auto">
            <a:xfrm>
              <a:off x="2971" y="2840"/>
              <a:ext cx="71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521 h 21600"/>
                <a:gd name="T14" fmla="*/ 17645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9" name="table"/>
            <p:cNvSpPr>
              <a:spLocks noEditPoints="1" noChangeArrowheads="1"/>
            </p:cNvSpPr>
            <p:nvPr/>
          </p:nvSpPr>
          <p:spPr bwMode="auto">
            <a:xfrm>
              <a:off x="2699" y="2523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0" name="table"/>
            <p:cNvSpPr>
              <a:spLocks noEditPoints="1" noChangeArrowheads="1"/>
            </p:cNvSpPr>
            <p:nvPr/>
          </p:nvSpPr>
          <p:spPr bwMode="auto">
            <a:xfrm>
              <a:off x="2290" y="2523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1" name="table"/>
            <p:cNvSpPr>
              <a:spLocks noEditPoints="1" noChangeArrowheads="1"/>
            </p:cNvSpPr>
            <p:nvPr/>
          </p:nvSpPr>
          <p:spPr bwMode="auto">
            <a:xfrm>
              <a:off x="2426" y="2659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2" name="table"/>
            <p:cNvSpPr>
              <a:spLocks noEditPoints="1" noChangeArrowheads="1"/>
            </p:cNvSpPr>
            <p:nvPr/>
          </p:nvSpPr>
          <p:spPr bwMode="auto">
            <a:xfrm>
              <a:off x="1791" y="2523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3" name="table"/>
            <p:cNvSpPr>
              <a:spLocks noEditPoints="1" noChangeArrowheads="1"/>
            </p:cNvSpPr>
            <p:nvPr/>
          </p:nvSpPr>
          <p:spPr bwMode="auto">
            <a:xfrm>
              <a:off x="2064" y="2568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4" name="table"/>
            <p:cNvSpPr>
              <a:spLocks noEditPoints="1" noChangeArrowheads="1"/>
            </p:cNvSpPr>
            <p:nvPr/>
          </p:nvSpPr>
          <p:spPr bwMode="auto">
            <a:xfrm>
              <a:off x="2835" y="2659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5" name="table"/>
            <p:cNvSpPr>
              <a:spLocks noEditPoints="1" noChangeArrowheads="1"/>
            </p:cNvSpPr>
            <p:nvPr/>
          </p:nvSpPr>
          <p:spPr bwMode="auto">
            <a:xfrm>
              <a:off x="3198" y="2704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6" name="table"/>
            <p:cNvSpPr>
              <a:spLocks noEditPoints="1" noChangeArrowheads="1"/>
            </p:cNvSpPr>
            <p:nvPr/>
          </p:nvSpPr>
          <p:spPr bwMode="auto">
            <a:xfrm>
              <a:off x="1927" y="2160"/>
              <a:ext cx="71" cy="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521 h 21600"/>
                <a:gd name="T14" fmla="*/ 17645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7" name="table"/>
            <p:cNvSpPr>
              <a:spLocks noEditPoints="1" noChangeArrowheads="1"/>
            </p:cNvSpPr>
            <p:nvPr/>
          </p:nvSpPr>
          <p:spPr bwMode="auto">
            <a:xfrm>
              <a:off x="2290" y="2251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8" name="table"/>
            <p:cNvSpPr>
              <a:spLocks noEditPoints="1" noChangeArrowheads="1"/>
            </p:cNvSpPr>
            <p:nvPr/>
          </p:nvSpPr>
          <p:spPr bwMode="auto">
            <a:xfrm>
              <a:off x="2426" y="2387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9" name="table"/>
            <p:cNvSpPr>
              <a:spLocks noEditPoints="1" noChangeArrowheads="1"/>
            </p:cNvSpPr>
            <p:nvPr/>
          </p:nvSpPr>
          <p:spPr bwMode="auto">
            <a:xfrm>
              <a:off x="2835" y="2341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90" name="table"/>
            <p:cNvSpPr>
              <a:spLocks noEditPoints="1" noChangeArrowheads="1"/>
            </p:cNvSpPr>
            <p:nvPr/>
          </p:nvSpPr>
          <p:spPr bwMode="auto">
            <a:xfrm>
              <a:off x="2971" y="2477"/>
              <a:ext cx="71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4418 h 21600"/>
                <a:gd name="T14" fmla="*/ 17645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91" name="table"/>
            <p:cNvSpPr>
              <a:spLocks noEditPoints="1" noChangeArrowheads="1"/>
            </p:cNvSpPr>
            <p:nvPr/>
          </p:nvSpPr>
          <p:spPr bwMode="auto">
            <a:xfrm>
              <a:off x="3470" y="2614"/>
              <a:ext cx="70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1 w 21600"/>
                <a:gd name="T13" fmla="*/ 4418 h 21600"/>
                <a:gd name="T14" fmla="*/ 1758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7641" y="17591"/>
                  </a:moveTo>
                  <a:lnTo>
                    <a:pt x="18067" y="17165"/>
                  </a:lnTo>
                  <a:lnTo>
                    <a:pt x="18443" y="16689"/>
                  </a:lnTo>
                  <a:lnTo>
                    <a:pt x="18794" y="16162"/>
                  </a:lnTo>
                  <a:lnTo>
                    <a:pt x="19144" y="15661"/>
                  </a:lnTo>
                  <a:lnTo>
                    <a:pt x="19420" y="15135"/>
                  </a:lnTo>
                  <a:lnTo>
                    <a:pt x="19645" y="14584"/>
                  </a:lnTo>
                  <a:lnTo>
                    <a:pt x="19871" y="13982"/>
                  </a:lnTo>
                  <a:lnTo>
                    <a:pt x="20071" y="13406"/>
                  </a:lnTo>
                  <a:lnTo>
                    <a:pt x="20297" y="13456"/>
                  </a:lnTo>
                  <a:lnTo>
                    <a:pt x="20472" y="13456"/>
                  </a:lnTo>
                  <a:lnTo>
                    <a:pt x="20648" y="13406"/>
                  </a:lnTo>
                  <a:lnTo>
                    <a:pt x="20823" y="13331"/>
                  </a:lnTo>
                  <a:lnTo>
                    <a:pt x="20948" y="13206"/>
                  </a:lnTo>
                  <a:lnTo>
                    <a:pt x="21099" y="13080"/>
                  </a:lnTo>
                  <a:lnTo>
                    <a:pt x="21149" y="12905"/>
                  </a:lnTo>
                  <a:lnTo>
                    <a:pt x="21299" y="12704"/>
                  </a:lnTo>
                  <a:lnTo>
                    <a:pt x="21425" y="12253"/>
                  </a:lnTo>
                  <a:lnTo>
                    <a:pt x="21550" y="11727"/>
                  </a:lnTo>
                  <a:lnTo>
                    <a:pt x="21600" y="11276"/>
                  </a:lnTo>
                  <a:lnTo>
                    <a:pt x="21600" y="10800"/>
                  </a:lnTo>
                  <a:lnTo>
                    <a:pt x="21600" y="10324"/>
                  </a:lnTo>
                  <a:lnTo>
                    <a:pt x="21550" y="9823"/>
                  </a:lnTo>
                  <a:lnTo>
                    <a:pt x="21425" y="9347"/>
                  </a:lnTo>
                  <a:lnTo>
                    <a:pt x="21299" y="8896"/>
                  </a:lnTo>
                  <a:lnTo>
                    <a:pt x="21149" y="8695"/>
                  </a:lnTo>
                  <a:lnTo>
                    <a:pt x="21099" y="8520"/>
                  </a:lnTo>
                  <a:lnTo>
                    <a:pt x="20948" y="8344"/>
                  </a:lnTo>
                  <a:lnTo>
                    <a:pt x="20823" y="8269"/>
                  </a:lnTo>
                  <a:lnTo>
                    <a:pt x="20648" y="8169"/>
                  </a:lnTo>
                  <a:lnTo>
                    <a:pt x="20472" y="8144"/>
                  </a:lnTo>
                  <a:lnTo>
                    <a:pt x="20297" y="8144"/>
                  </a:lnTo>
                  <a:lnTo>
                    <a:pt x="20071" y="8169"/>
                  </a:lnTo>
                  <a:lnTo>
                    <a:pt x="19871" y="7618"/>
                  </a:lnTo>
                  <a:lnTo>
                    <a:pt x="19645" y="7016"/>
                  </a:lnTo>
                  <a:lnTo>
                    <a:pt x="19420" y="6490"/>
                  </a:lnTo>
                  <a:lnTo>
                    <a:pt x="19144" y="5939"/>
                  </a:lnTo>
                  <a:lnTo>
                    <a:pt x="18794" y="5438"/>
                  </a:lnTo>
                  <a:lnTo>
                    <a:pt x="18443" y="4961"/>
                  </a:lnTo>
                  <a:lnTo>
                    <a:pt x="18067" y="4460"/>
                  </a:lnTo>
                  <a:lnTo>
                    <a:pt x="17691" y="4034"/>
                  </a:lnTo>
                  <a:lnTo>
                    <a:pt x="17215" y="3608"/>
                  </a:lnTo>
                  <a:lnTo>
                    <a:pt x="16739" y="3232"/>
                  </a:lnTo>
                  <a:lnTo>
                    <a:pt x="16263" y="2832"/>
                  </a:lnTo>
                  <a:lnTo>
                    <a:pt x="15686" y="2506"/>
                  </a:lnTo>
                  <a:lnTo>
                    <a:pt x="15185" y="2205"/>
                  </a:lnTo>
                  <a:lnTo>
                    <a:pt x="14609" y="1929"/>
                  </a:lnTo>
                  <a:lnTo>
                    <a:pt x="14032" y="1704"/>
                  </a:lnTo>
                  <a:lnTo>
                    <a:pt x="13431" y="1503"/>
                  </a:lnTo>
                  <a:lnTo>
                    <a:pt x="13481" y="1278"/>
                  </a:lnTo>
                  <a:lnTo>
                    <a:pt x="13481" y="1103"/>
                  </a:lnTo>
                  <a:lnTo>
                    <a:pt x="13431" y="952"/>
                  </a:lnTo>
                  <a:lnTo>
                    <a:pt x="13356" y="777"/>
                  </a:lnTo>
                  <a:lnTo>
                    <a:pt x="13256" y="626"/>
                  </a:lnTo>
                  <a:lnTo>
                    <a:pt x="13080" y="526"/>
                  </a:lnTo>
                  <a:lnTo>
                    <a:pt x="12930" y="426"/>
                  </a:lnTo>
                  <a:lnTo>
                    <a:pt x="12704" y="301"/>
                  </a:lnTo>
                  <a:lnTo>
                    <a:pt x="12278" y="175"/>
                  </a:lnTo>
                  <a:lnTo>
                    <a:pt x="11802" y="25"/>
                  </a:lnTo>
                  <a:lnTo>
                    <a:pt x="11276" y="0"/>
                  </a:lnTo>
                  <a:lnTo>
                    <a:pt x="10825" y="0"/>
                  </a:lnTo>
                  <a:lnTo>
                    <a:pt x="10324" y="0"/>
                  </a:lnTo>
                  <a:lnTo>
                    <a:pt x="9848" y="25"/>
                  </a:lnTo>
                  <a:lnTo>
                    <a:pt x="9347" y="175"/>
                  </a:lnTo>
                  <a:lnTo>
                    <a:pt x="8921" y="301"/>
                  </a:lnTo>
                  <a:lnTo>
                    <a:pt x="8695" y="426"/>
                  </a:lnTo>
                  <a:lnTo>
                    <a:pt x="8545" y="526"/>
                  </a:lnTo>
                  <a:lnTo>
                    <a:pt x="8394" y="626"/>
                  </a:lnTo>
                  <a:lnTo>
                    <a:pt x="8269" y="777"/>
                  </a:lnTo>
                  <a:lnTo>
                    <a:pt x="8169" y="952"/>
                  </a:lnTo>
                  <a:lnTo>
                    <a:pt x="8144" y="1103"/>
                  </a:lnTo>
                  <a:lnTo>
                    <a:pt x="8144" y="1278"/>
                  </a:lnTo>
                  <a:lnTo>
                    <a:pt x="8219" y="1503"/>
                  </a:lnTo>
                  <a:lnTo>
                    <a:pt x="7618" y="1704"/>
                  </a:lnTo>
                  <a:lnTo>
                    <a:pt x="7066" y="1929"/>
                  </a:lnTo>
                  <a:lnTo>
                    <a:pt x="6490" y="2205"/>
                  </a:lnTo>
                  <a:lnTo>
                    <a:pt x="5939" y="2456"/>
                  </a:lnTo>
                  <a:lnTo>
                    <a:pt x="5438" y="2781"/>
                  </a:lnTo>
                  <a:lnTo>
                    <a:pt x="4961" y="3132"/>
                  </a:lnTo>
                  <a:lnTo>
                    <a:pt x="4485" y="3533"/>
                  </a:lnTo>
                  <a:lnTo>
                    <a:pt x="4059" y="3959"/>
                  </a:lnTo>
                  <a:lnTo>
                    <a:pt x="3633" y="4385"/>
                  </a:lnTo>
                  <a:lnTo>
                    <a:pt x="3232" y="4861"/>
                  </a:lnTo>
                  <a:lnTo>
                    <a:pt x="2857" y="5387"/>
                  </a:lnTo>
                  <a:lnTo>
                    <a:pt x="2506" y="5889"/>
                  </a:lnTo>
                  <a:lnTo>
                    <a:pt x="2205" y="6465"/>
                  </a:lnTo>
                  <a:lnTo>
                    <a:pt x="1955" y="7016"/>
                  </a:lnTo>
                  <a:lnTo>
                    <a:pt x="1729" y="7568"/>
                  </a:lnTo>
                  <a:lnTo>
                    <a:pt x="1529" y="8169"/>
                  </a:lnTo>
                  <a:lnTo>
                    <a:pt x="1303" y="8144"/>
                  </a:lnTo>
                  <a:lnTo>
                    <a:pt x="1128" y="8144"/>
                  </a:lnTo>
                  <a:lnTo>
                    <a:pt x="977" y="8169"/>
                  </a:lnTo>
                  <a:lnTo>
                    <a:pt x="802" y="8269"/>
                  </a:lnTo>
                  <a:lnTo>
                    <a:pt x="652" y="8344"/>
                  </a:lnTo>
                  <a:lnTo>
                    <a:pt x="526" y="8520"/>
                  </a:lnTo>
                  <a:lnTo>
                    <a:pt x="451" y="8695"/>
                  </a:lnTo>
                  <a:lnTo>
                    <a:pt x="326" y="8896"/>
                  </a:lnTo>
                  <a:lnTo>
                    <a:pt x="200" y="9347"/>
                  </a:lnTo>
                  <a:lnTo>
                    <a:pt x="50" y="9823"/>
                  </a:lnTo>
                  <a:lnTo>
                    <a:pt x="0" y="10324"/>
                  </a:lnTo>
                  <a:lnTo>
                    <a:pt x="0" y="10800"/>
                  </a:lnTo>
                  <a:lnTo>
                    <a:pt x="0" y="11276"/>
                  </a:lnTo>
                  <a:lnTo>
                    <a:pt x="50" y="11727"/>
                  </a:lnTo>
                  <a:lnTo>
                    <a:pt x="200" y="12253"/>
                  </a:lnTo>
                  <a:lnTo>
                    <a:pt x="326" y="12704"/>
                  </a:lnTo>
                  <a:lnTo>
                    <a:pt x="451" y="12905"/>
                  </a:lnTo>
                  <a:lnTo>
                    <a:pt x="526" y="13080"/>
                  </a:lnTo>
                  <a:lnTo>
                    <a:pt x="652" y="13206"/>
                  </a:lnTo>
                  <a:lnTo>
                    <a:pt x="802" y="13331"/>
                  </a:lnTo>
                  <a:lnTo>
                    <a:pt x="977" y="13406"/>
                  </a:lnTo>
                  <a:lnTo>
                    <a:pt x="1128" y="13456"/>
                  </a:lnTo>
                  <a:lnTo>
                    <a:pt x="1303" y="13456"/>
                  </a:lnTo>
                  <a:lnTo>
                    <a:pt x="1529" y="13406"/>
                  </a:lnTo>
                  <a:lnTo>
                    <a:pt x="1729" y="13982"/>
                  </a:lnTo>
                  <a:lnTo>
                    <a:pt x="1955" y="14584"/>
                  </a:lnTo>
                  <a:lnTo>
                    <a:pt x="2255" y="15135"/>
                  </a:lnTo>
                  <a:lnTo>
                    <a:pt x="2556" y="15736"/>
                  </a:lnTo>
                  <a:lnTo>
                    <a:pt x="2907" y="16263"/>
                  </a:lnTo>
                  <a:lnTo>
                    <a:pt x="3283" y="16764"/>
                  </a:lnTo>
                  <a:lnTo>
                    <a:pt x="3684" y="17240"/>
                  </a:lnTo>
                  <a:lnTo>
                    <a:pt x="4110" y="17741"/>
                  </a:lnTo>
                  <a:lnTo>
                    <a:pt x="4535" y="18117"/>
                  </a:lnTo>
                  <a:lnTo>
                    <a:pt x="5012" y="18493"/>
                  </a:lnTo>
                  <a:lnTo>
                    <a:pt x="5463" y="18844"/>
                  </a:lnTo>
                  <a:lnTo>
                    <a:pt x="5989" y="19144"/>
                  </a:lnTo>
                  <a:lnTo>
                    <a:pt x="6490" y="19420"/>
                  </a:lnTo>
                  <a:lnTo>
                    <a:pt x="7066" y="19645"/>
                  </a:lnTo>
                  <a:lnTo>
                    <a:pt x="7618" y="19921"/>
                  </a:lnTo>
                  <a:lnTo>
                    <a:pt x="8219" y="20071"/>
                  </a:lnTo>
                  <a:lnTo>
                    <a:pt x="8144" y="20297"/>
                  </a:lnTo>
                  <a:lnTo>
                    <a:pt x="8144" y="20472"/>
                  </a:lnTo>
                  <a:lnTo>
                    <a:pt x="8169" y="20648"/>
                  </a:lnTo>
                  <a:lnTo>
                    <a:pt x="8269" y="20823"/>
                  </a:lnTo>
                  <a:lnTo>
                    <a:pt x="8394" y="20948"/>
                  </a:lnTo>
                  <a:lnTo>
                    <a:pt x="8545" y="21074"/>
                  </a:lnTo>
                  <a:lnTo>
                    <a:pt x="8695" y="21149"/>
                  </a:lnTo>
                  <a:lnTo>
                    <a:pt x="8921" y="21299"/>
                  </a:lnTo>
                  <a:lnTo>
                    <a:pt x="9347" y="21425"/>
                  </a:lnTo>
                  <a:lnTo>
                    <a:pt x="9848" y="21550"/>
                  </a:lnTo>
                  <a:lnTo>
                    <a:pt x="10324" y="21600"/>
                  </a:lnTo>
                  <a:lnTo>
                    <a:pt x="10825" y="21600"/>
                  </a:lnTo>
                  <a:lnTo>
                    <a:pt x="11276" y="21600"/>
                  </a:lnTo>
                  <a:lnTo>
                    <a:pt x="11802" y="21550"/>
                  </a:lnTo>
                  <a:lnTo>
                    <a:pt x="12278" y="21425"/>
                  </a:lnTo>
                  <a:lnTo>
                    <a:pt x="12704" y="21299"/>
                  </a:lnTo>
                  <a:lnTo>
                    <a:pt x="12930" y="21149"/>
                  </a:lnTo>
                  <a:lnTo>
                    <a:pt x="13080" y="21074"/>
                  </a:lnTo>
                  <a:lnTo>
                    <a:pt x="13256" y="20948"/>
                  </a:lnTo>
                  <a:lnTo>
                    <a:pt x="13356" y="20823"/>
                  </a:lnTo>
                  <a:lnTo>
                    <a:pt x="13431" y="20648"/>
                  </a:lnTo>
                  <a:lnTo>
                    <a:pt x="13481" y="20472"/>
                  </a:lnTo>
                  <a:lnTo>
                    <a:pt x="13481" y="20297"/>
                  </a:lnTo>
                  <a:lnTo>
                    <a:pt x="13431" y="20071"/>
                  </a:lnTo>
                  <a:lnTo>
                    <a:pt x="14032" y="19871"/>
                  </a:lnTo>
                  <a:lnTo>
                    <a:pt x="14609" y="19645"/>
                  </a:lnTo>
                  <a:lnTo>
                    <a:pt x="15135" y="19395"/>
                  </a:lnTo>
                  <a:lnTo>
                    <a:pt x="15686" y="19094"/>
                  </a:lnTo>
                  <a:lnTo>
                    <a:pt x="16213" y="18768"/>
                  </a:lnTo>
                  <a:lnTo>
                    <a:pt x="16739" y="18393"/>
                  </a:lnTo>
                  <a:lnTo>
                    <a:pt x="17165" y="18017"/>
                  </a:lnTo>
                  <a:lnTo>
                    <a:pt x="17641" y="17591"/>
                  </a:lnTo>
                  <a:close/>
                </a:path>
                <a:path w="21600" h="21600" extrusionOk="0">
                  <a:moveTo>
                    <a:pt x="13431" y="1503"/>
                  </a:moveTo>
                  <a:lnTo>
                    <a:pt x="13080" y="1428"/>
                  </a:lnTo>
                  <a:lnTo>
                    <a:pt x="12780" y="1378"/>
                  </a:lnTo>
                  <a:lnTo>
                    <a:pt x="12479" y="1278"/>
                  </a:lnTo>
                  <a:lnTo>
                    <a:pt x="12128" y="1253"/>
                  </a:lnTo>
                  <a:lnTo>
                    <a:pt x="11802" y="1203"/>
                  </a:lnTo>
                  <a:lnTo>
                    <a:pt x="11477" y="1203"/>
                  </a:lnTo>
                  <a:lnTo>
                    <a:pt x="11151" y="1153"/>
                  </a:lnTo>
                  <a:lnTo>
                    <a:pt x="10825" y="1153"/>
                  </a:lnTo>
                  <a:lnTo>
                    <a:pt x="10449" y="1153"/>
                  </a:lnTo>
                  <a:lnTo>
                    <a:pt x="10174" y="1203"/>
                  </a:lnTo>
                  <a:lnTo>
                    <a:pt x="9798" y="1203"/>
                  </a:lnTo>
                  <a:lnTo>
                    <a:pt x="9472" y="1253"/>
                  </a:lnTo>
                  <a:lnTo>
                    <a:pt x="9171" y="1278"/>
                  </a:lnTo>
                  <a:lnTo>
                    <a:pt x="8820" y="1378"/>
                  </a:lnTo>
                  <a:lnTo>
                    <a:pt x="8545" y="1428"/>
                  </a:lnTo>
                  <a:lnTo>
                    <a:pt x="8219" y="1503"/>
                  </a:lnTo>
                  <a:moveTo>
                    <a:pt x="1529" y="8169"/>
                  </a:moveTo>
                  <a:lnTo>
                    <a:pt x="1453" y="8520"/>
                  </a:lnTo>
                  <a:lnTo>
                    <a:pt x="1403" y="8820"/>
                  </a:lnTo>
                  <a:lnTo>
                    <a:pt x="1303" y="9121"/>
                  </a:lnTo>
                  <a:lnTo>
                    <a:pt x="1253" y="9447"/>
                  </a:lnTo>
                  <a:lnTo>
                    <a:pt x="1228" y="9823"/>
                  </a:lnTo>
                  <a:lnTo>
                    <a:pt x="1228" y="10098"/>
                  </a:lnTo>
                  <a:lnTo>
                    <a:pt x="1178" y="10449"/>
                  </a:lnTo>
                  <a:lnTo>
                    <a:pt x="1178" y="10800"/>
                  </a:lnTo>
                  <a:lnTo>
                    <a:pt x="1178" y="11126"/>
                  </a:lnTo>
                  <a:lnTo>
                    <a:pt x="1228" y="11502"/>
                  </a:lnTo>
                  <a:lnTo>
                    <a:pt x="1228" y="11777"/>
                  </a:lnTo>
                  <a:lnTo>
                    <a:pt x="1253" y="12128"/>
                  </a:lnTo>
                  <a:lnTo>
                    <a:pt x="1303" y="12429"/>
                  </a:lnTo>
                  <a:lnTo>
                    <a:pt x="1403" y="12755"/>
                  </a:lnTo>
                  <a:lnTo>
                    <a:pt x="1453" y="13080"/>
                  </a:lnTo>
                  <a:lnTo>
                    <a:pt x="1529" y="13406"/>
                  </a:lnTo>
                  <a:moveTo>
                    <a:pt x="13431" y="20071"/>
                  </a:moveTo>
                  <a:lnTo>
                    <a:pt x="13080" y="20172"/>
                  </a:lnTo>
                  <a:lnTo>
                    <a:pt x="12780" y="20222"/>
                  </a:lnTo>
                  <a:lnTo>
                    <a:pt x="12479" y="20297"/>
                  </a:lnTo>
                  <a:lnTo>
                    <a:pt x="12128" y="20347"/>
                  </a:lnTo>
                  <a:lnTo>
                    <a:pt x="11802" y="20397"/>
                  </a:lnTo>
                  <a:lnTo>
                    <a:pt x="11477" y="20397"/>
                  </a:lnTo>
                  <a:lnTo>
                    <a:pt x="11151" y="20447"/>
                  </a:lnTo>
                  <a:lnTo>
                    <a:pt x="10825" y="20447"/>
                  </a:lnTo>
                  <a:lnTo>
                    <a:pt x="10449" y="20447"/>
                  </a:lnTo>
                  <a:lnTo>
                    <a:pt x="10174" y="20397"/>
                  </a:lnTo>
                  <a:lnTo>
                    <a:pt x="9798" y="20397"/>
                  </a:lnTo>
                  <a:lnTo>
                    <a:pt x="9472" y="20347"/>
                  </a:lnTo>
                  <a:lnTo>
                    <a:pt x="9171" y="20297"/>
                  </a:lnTo>
                  <a:lnTo>
                    <a:pt x="8820" y="20222"/>
                  </a:lnTo>
                  <a:lnTo>
                    <a:pt x="8545" y="20172"/>
                  </a:lnTo>
                  <a:lnTo>
                    <a:pt x="8219" y="20071"/>
                  </a:lnTo>
                  <a:moveTo>
                    <a:pt x="20071" y="13406"/>
                  </a:moveTo>
                  <a:lnTo>
                    <a:pt x="20172" y="13080"/>
                  </a:lnTo>
                  <a:lnTo>
                    <a:pt x="20222" y="12755"/>
                  </a:lnTo>
                  <a:lnTo>
                    <a:pt x="20297" y="12429"/>
                  </a:lnTo>
                  <a:lnTo>
                    <a:pt x="20347" y="12128"/>
                  </a:lnTo>
                  <a:lnTo>
                    <a:pt x="20397" y="11777"/>
                  </a:lnTo>
                  <a:lnTo>
                    <a:pt x="20447" y="11502"/>
                  </a:lnTo>
                  <a:lnTo>
                    <a:pt x="20447" y="11126"/>
                  </a:lnTo>
                  <a:lnTo>
                    <a:pt x="20447" y="10800"/>
                  </a:lnTo>
                  <a:lnTo>
                    <a:pt x="20447" y="10449"/>
                  </a:lnTo>
                  <a:lnTo>
                    <a:pt x="20447" y="10098"/>
                  </a:lnTo>
                  <a:lnTo>
                    <a:pt x="20397" y="9823"/>
                  </a:lnTo>
                  <a:lnTo>
                    <a:pt x="20347" y="9447"/>
                  </a:lnTo>
                  <a:lnTo>
                    <a:pt x="20297" y="9121"/>
                  </a:lnTo>
                  <a:lnTo>
                    <a:pt x="20222" y="8820"/>
                  </a:lnTo>
                  <a:lnTo>
                    <a:pt x="20172" y="8520"/>
                  </a:lnTo>
                  <a:lnTo>
                    <a:pt x="20071" y="8169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92" name="Text Box 76"/>
            <p:cNvSpPr txBox="1">
              <a:spLocks noChangeArrowheads="1"/>
            </p:cNvSpPr>
            <p:nvPr/>
          </p:nvSpPr>
          <p:spPr bwMode="auto">
            <a:xfrm>
              <a:off x="1791" y="3393"/>
              <a:ext cx="1580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Alignment of team members’ disciplines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641-BF04-44CF-81CA-09594B86F82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54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611188" y="1412875"/>
            <a:ext cx="2865437" cy="1463675"/>
            <a:chOff x="1692" y="643"/>
            <a:chExt cx="2104" cy="1306"/>
          </a:xfrm>
        </p:grpSpPr>
        <p:grpSp>
          <p:nvGrpSpPr>
            <p:cNvPr id="10425" name="Group 4"/>
            <p:cNvGrpSpPr>
              <a:grpSpLocks/>
            </p:cNvGrpSpPr>
            <p:nvPr/>
          </p:nvGrpSpPr>
          <p:grpSpPr bwMode="auto">
            <a:xfrm>
              <a:off x="1804" y="1213"/>
              <a:ext cx="1616" cy="325"/>
              <a:chOff x="1804" y="1029"/>
              <a:chExt cx="1616" cy="325"/>
            </a:xfrm>
          </p:grpSpPr>
          <p:sp>
            <p:nvSpPr>
              <p:cNvPr id="10443" name="Rectangle 5"/>
              <p:cNvSpPr>
                <a:spLocks noChangeArrowheads="1"/>
              </p:cNvSpPr>
              <p:nvPr/>
            </p:nvSpPr>
            <p:spPr bwMode="auto">
              <a:xfrm>
                <a:off x="1804" y="1029"/>
                <a:ext cx="1616" cy="325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44" name="Rectangle 6"/>
              <p:cNvSpPr>
                <a:spLocks noChangeArrowheads="1"/>
              </p:cNvSpPr>
              <p:nvPr/>
            </p:nvSpPr>
            <p:spPr bwMode="auto">
              <a:xfrm>
                <a:off x="1946" y="1089"/>
                <a:ext cx="224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45" name="Rectangle 7"/>
              <p:cNvSpPr>
                <a:spLocks noChangeArrowheads="1"/>
              </p:cNvSpPr>
              <p:nvPr/>
            </p:nvSpPr>
            <p:spPr bwMode="auto">
              <a:xfrm>
                <a:off x="2231" y="1089"/>
                <a:ext cx="224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0446" name="Group 8"/>
              <p:cNvGrpSpPr>
                <a:grpSpLocks/>
              </p:cNvGrpSpPr>
              <p:nvPr/>
            </p:nvGrpSpPr>
            <p:grpSpPr bwMode="auto">
              <a:xfrm>
                <a:off x="2180" y="1161"/>
                <a:ext cx="61" cy="50"/>
                <a:chOff x="2180" y="1161"/>
                <a:chExt cx="61" cy="50"/>
              </a:xfrm>
            </p:grpSpPr>
            <p:sp>
              <p:nvSpPr>
                <p:cNvPr id="10459" name="Line 9"/>
                <p:cNvSpPr>
                  <a:spLocks noChangeShapeType="1"/>
                </p:cNvSpPr>
                <p:nvPr/>
              </p:nvSpPr>
              <p:spPr bwMode="auto">
                <a:xfrm>
                  <a:off x="2180" y="1181"/>
                  <a:ext cx="31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0" name="Freeform 10"/>
                <p:cNvSpPr>
                  <a:spLocks/>
                </p:cNvSpPr>
                <p:nvPr/>
              </p:nvSpPr>
              <p:spPr bwMode="auto">
                <a:xfrm>
                  <a:off x="2190" y="1161"/>
                  <a:ext cx="51" cy="50"/>
                </a:xfrm>
                <a:custGeom>
                  <a:avLst/>
                  <a:gdLst>
                    <a:gd name="T0" fmla="*/ 0 w 51"/>
                    <a:gd name="T1" fmla="*/ 50 h 50"/>
                    <a:gd name="T2" fmla="*/ 51 w 51"/>
                    <a:gd name="T3" fmla="*/ 20 h 50"/>
                    <a:gd name="T4" fmla="*/ 0 w 51"/>
                    <a:gd name="T5" fmla="*/ 0 h 50"/>
                    <a:gd name="T6" fmla="*/ 0 w 51"/>
                    <a:gd name="T7" fmla="*/ 50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0">
                      <a:moveTo>
                        <a:pt x="0" y="50"/>
                      </a:moveTo>
                      <a:lnTo>
                        <a:pt x="51" y="2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47" name="Rectangle 11"/>
              <p:cNvSpPr>
                <a:spLocks noChangeArrowheads="1"/>
              </p:cNvSpPr>
              <p:nvPr/>
            </p:nvSpPr>
            <p:spPr bwMode="auto">
              <a:xfrm>
                <a:off x="2516" y="1089"/>
                <a:ext cx="223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0448" name="Group 12"/>
              <p:cNvGrpSpPr>
                <a:grpSpLocks/>
              </p:cNvGrpSpPr>
              <p:nvPr/>
            </p:nvGrpSpPr>
            <p:grpSpPr bwMode="auto">
              <a:xfrm>
                <a:off x="2465" y="1161"/>
                <a:ext cx="61" cy="50"/>
                <a:chOff x="2465" y="1161"/>
                <a:chExt cx="61" cy="50"/>
              </a:xfrm>
            </p:grpSpPr>
            <p:sp>
              <p:nvSpPr>
                <p:cNvPr id="10457" name="Line 13"/>
                <p:cNvSpPr>
                  <a:spLocks noChangeShapeType="1"/>
                </p:cNvSpPr>
                <p:nvPr/>
              </p:nvSpPr>
              <p:spPr bwMode="auto">
                <a:xfrm>
                  <a:off x="2465" y="1181"/>
                  <a:ext cx="30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8" name="Freeform 14"/>
                <p:cNvSpPr>
                  <a:spLocks/>
                </p:cNvSpPr>
                <p:nvPr/>
              </p:nvSpPr>
              <p:spPr bwMode="auto">
                <a:xfrm>
                  <a:off x="2475" y="1161"/>
                  <a:ext cx="51" cy="50"/>
                </a:xfrm>
                <a:custGeom>
                  <a:avLst/>
                  <a:gdLst>
                    <a:gd name="T0" fmla="*/ 0 w 51"/>
                    <a:gd name="T1" fmla="*/ 50 h 50"/>
                    <a:gd name="T2" fmla="*/ 51 w 51"/>
                    <a:gd name="T3" fmla="*/ 20 h 50"/>
                    <a:gd name="T4" fmla="*/ 0 w 51"/>
                    <a:gd name="T5" fmla="*/ 0 h 50"/>
                    <a:gd name="T6" fmla="*/ 0 w 51"/>
                    <a:gd name="T7" fmla="*/ 50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0">
                      <a:moveTo>
                        <a:pt x="0" y="50"/>
                      </a:moveTo>
                      <a:lnTo>
                        <a:pt x="51" y="2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49" name="Rectangle 15"/>
              <p:cNvSpPr>
                <a:spLocks noChangeArrowheads="1"/>
              </p:cNvSpPr>
              <p:nvPr/>
            </p:nvSpPr>
            <p:spPr bwMode="auto">
              <a:xfrm>
                <a:off x="2800" y="1089"/>
                <a:ext cx="224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0450" name="Group 16"/>
              <p:cNvGrpSpPr>
                <a:grpSpLocks/>
              </p:cNvGrpSpPr>
              <p:nvPr/>
            </p:nvGrpSpPr>
            <p:grpSpPr bwMode="auto">
              <a:xfrm>
                <a:off x="2749" y="1161"/>
                <a:ext cx="61" cy="50"/>
                <a:chOff x="2749" y="1161"/>
                <a:chExt cx="61" cy="50"/>
              </a:xfrm>
            </p:grpSpPr>
            <p:sp>
              <p:nvSpPr>
                <p:cNvPr id="10455" name="Line 17"/>
                <p:cNvSpPr>
                  <a:spLocks noChangeShapeType="1"/>
                </p:cNvSpPr>
                <p:nvPr/>
              </p:nvSpPr>
              <p:spPr bwMode="auto">
                <a:xfrm>
                  <a:off x="2749" y="1181"/>
                  <a:ext cx="31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6" name="Freeform 18"/>
                <p:cNvSpPr>
                  <a:spLocks/>
                </p:cNvSpPr>
                <p:nvPr/>
              </p:nvSpPr>
              <p:spPr bwMode="auto">
                <a:xfrm>
                  <a:off x="2759" y="1161"/>
                  <a:ext cx="51" cy="50"/>
                </a:xfrm>
                <a:custGeom>
                  <a:avLst/>
                  <a:gdLst>
                    <a:gd name="T0" fmla="*/ 0 w 51"/>
                    <a:gd name="T1" fmla="*/ 50 h 50"/>
                    <a:gd name="T2" fmla="*/ 51 w 51"/>
                    <a:gd name="T3" fmla="*/ 20 h 50"/>
                    <a:gd name="T4" fmla="*/ 0 w 51"/>
                    <a:gd name="T5" fmla="*/ 0 h 50"/>
                    <a:gd name="T6" fmla="*/ 0 w 51"/>
                    <a:gd name="T7" fmla="*/ 50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0">
                      <a:moveTo>
                        <a:pt x="0" y="50"/>
                      </a:moveTo>
                      <a:lnTo>
                        <a:pt x="51" y="2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51" name="Rectangle 19"/>
              <p:cNvSpPr>
                <a:spLocks noChangeArrowheads="1"/>
              </p:cNvSpPr>
              <p:nvPr/>
            </p:nvSpPr>
            <p:spPr bwMode="auto">
              <a:xfrm>
                <a:off x="3085" y="1089"/>
                <a:ext cx="233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0452" name="Group 20"/>
              <p:cNvGrpSpPr>
                <a:grpSpLocks/>
              </p:cNvGrpSpPr>
              <p:nvPr/>
            </p:nvGrpSpPr>
            <p:grpSpPr bwMode="auto">
              <a:xfrm>
                <a:off x="3034" y="1161"/>
                <a:ext cx="61" cy="50"/>
                <a:chOff x="3034" y="1161"/>
                <a:chExt cx="61" cy="50"/>
              </a:xfrm>
            </p:grpSpPr>
            <p:sp>
              <p:nvSpPr>
                <p:cNvPr id="10453" name="Line 21"/>
                <p:cNvSpPr>
                  <a:spLocks noChangeShapeType="1"/>
                </p:cNvSpPr>
                <p:nvPr/>
              </p:nvSpPr>
              <p:spPr bwMode="auto">
                <a:xfrm>
                  <a:off x="3034" y="1181"/>
                  <a:ext cx="30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4" name="Freeform 22"/>
                <p:cNvSpPr>
                  <a:spLocks/>
                </p:cNvSpPr>
                <p:nvPr/>
              </p:nvSpPr>
              <p:spPr bwMode="auto">
                <a:xfrm>
                  <a:off x="3044" y="1161"/>
                  <a:ext cx="51" cy="50"/>
                </a:xfrm>
                <a:custGeom>
                  <a:avLst/>
                  <a:gdLst>
                    <a:gd name="T0" fmla="*/ 0 w 51"/>
                    <a:gd name="T1" fmla="*/ 50 h 50"/>
                    <a:gd name="T2" fmla="*/ 51 w 51"/>
                    <a:gd name="T3" fmla="*/ 20 h 50"/>
                    <a:gd name="T4" fmla="*/ 0 w 51"/>
                    <a:gd name="T5" fmla="*/ 0 h 50"/>
                    <a:gd name="T6" fmla="*/ 0 w 51"/>
                    <a:gd name="T7" fmla="*/ 50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0">
                      <a:moveTo>
                        <a:pt x="0" y="50"/>
                      </a:moveTo>
                      <a:lnTo>
                        <a:pt x="51" y="2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0426" name="Rectangle 23"/>
            <p:cNvSpPr>
              <a:spLocks noChangeArrowheads="1"/>
            </p:cNvSpPr>
            <p:nvPr/>
          </p:nvSpPr>
          <p:spPr bwMode="auto">
            <a:xfrm>
              <a:off x="2211" y="1578"/>
              <a:ext cx="97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7" name="Rectangle 24"/>
            <p:cNvSpPr>
              <a:spLocks noChangeArrowheads="1"/>
            </p:cNvSpPr>
            <p:nvPr/>
          </p:nvSpPr>
          <p:spPr bwMode="auto">
            <a:xfrm>
              <a:off x="2272" y="1619"/>
              <a:ext cx="1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2D5EC1"/>
                  </a:solidFill>
                  <a:latin typeface="Times New Roman" pitchFamily="18" charset="0"/>
                </a:rPr>
                <a:t>Value Chain</a:t>
              </a:r>
            </a:p>
          </p:txBody>
        </p:sp>
        <p:grpSp>
          <p:nvGrpSpPr>
            <p:cNvPr id="10428" name="Group 25"/>
            <p:cNvGrpSpPr>
              <a:grpSpLocks/>
            </p:cNvGrpSpPr>
            <p:nvPr/>
          </p:nvGrpSpPr>
          <p:grpSpPr bwMode="auto">
            <a:xfrm>
              <a:off x="3146" y="791"/>
              <a:ext cx="396" cy="498"/>
              <a:chOff x="3146" y="713"/>
              <a:chExt cx="396" cy="498"/>
            </a:xfrm>
          </p:grpSpPr>
          <p:sp>
            <p:nvSpPr>
              <p:cNvPr id="10441" name="Freeform 26"/>
              <p:cNvSpPr>
                <a:spLocks/>
              </p:cNvSpPr>
              <p:nvPr/>
            </p:nvSpPr>
            <p:spPr bwMode="auto">
              <a:xfrm>
                <a:off x="3146" y="713"/>
                <a:ext cx="396" cy="468"/>
              </a:xfrm>
              <a:custGeom>
                <a:avLst/>
                <a:gdLst>
                  <a:gd name="T0" fmla="*/ 2147483647 w 39"/>
                  <a:gd name="T1" fmla="*/ 0 h 46"/>
                  <a:gd name="T2" fmla="*/ 0 w 39"/>
                  <a:gd name="T3" fmla="*/ 2147483647 h 46"/>
                  <a:gd name="T4" fmla="*/ 2147483647 w 39"/>
                  <a:gd name="T5" fmla="*/ 2147483647 h 46"/>
                  <a:gd name="T6" fmla="*/ 2147483647 w 39"/>
                  <a:gd name="T7" fmla="*/ 2147483647 h 46"/>
                  <a:gd name="T8" fmla="*/ 2147483647 w 39"/>
                  <a:gd name="T9" fmla="*/ 2147483647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46">
                    <a:moveTo>
                      <a:pt x="12" y="0"/>
                    </a:moveTo>
                    <a:cubicBezTo>
                      <a:pt x="6" y="0"/>
                      <a:pt x="0" y="5"/>
                      <a:pt x="0" y="10"/>
                    </a:cubicBezTo>
                    <a:cubicBezTo>
                      <a:pt x="0" y="15"/>
                      <a:pt x="10" y="21"/>
                      <a:pt x="20" y="21"/>
                    </a:cubicBezTo>
                    <a:cubicBezTo>
                      <a:pt x="30" y="21"/>
                      <a:pt x="39" y="28"/>
                      <a:pt x="39" y="34"/>
                    </a:cubicBezTo>
                    <a:cubicBezTo>
                      <a:pt x="39" y="39"/>
                      <a:pt x="35" y="44"/>
                      <a:pt x="31" y="46"/>
                    </a:cubicBezTo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2" name="Freeform 27"/>
              <p:cNvSpPr>
                <a:spLocks/>
              </p:cNvSpPr>
              <p:nvPr/>
            </p:nvSpPr>
            <p:spPr bwMode="auto">
              <a:xfrm>
                <a:off x="3420" y="1161"/>
                <a:ext cx="51" cy="50"/>
              </a:xfrm>
              <a:custGeom>
                <a:avLst/>
                <a:gdLst>
                  <a:gd name="T0" fmla="*/ 41 w 51"/>
                  <a:gd name="T1" fmla="*/ 0 h 50"/>
                  <a:gd name="T2" fmla="*/ 0 w 51"/>
                  <a:gd name="T3" fmla="*/ 40 h 50"/>
                  <a:gd name="T4" fmla="*/ 51 w 51"/>
                  <a:gd name="T5" fmla="*/ 50 h 50"/>
                  <a:gd name="T6" fmla="*/ 41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41" y="0"/>
                    </a:moveTo>
                    <a:lnTo>
                      <a:pt x="0" y="40"/>
                    </a:lnTo>
                    <a:lnTo>
                      <a:pt x="51" y="5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29" name="Rectangle 28"/>
            <p:cNvSpPr>
              <a:spLocks noChangeArrowheads="1"/>
            </p:cNvSpPr>
            <p:nvPr/>
          </p:nvSpPr>
          <p:spPr bwMode="auto">
            <a:xfrm>
              <a:off x="3258" y="786"/>
              <a:ext cx="53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0" name="Rectangle 29"/>
            <p:cNvSpPr>
              <a:spLocks noChangeArrowheads="1"/>
            </p:cNvSpPr>
            <p:nvPr/>
          </p:nvSpPr>
          <p:spPr bwMode="auto">
            <a:xfrm>
              <a:off x="3318" y="720"/>
              <a:ext cx="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endParaRPr lang="en-US" altLang="en-US" sz="2400">
                <a:solidFill>
                  <a:srgbClr val="2D5EC1"/>
                </a:solidFill>
                <a:latin typeface="Times New Roman" pitchFamily="18" charset="0"/>
              </a:endParaRPr>
            </a:p>
          </p:txBody>
        </p:sp>
        <p:grpSp>
          <p:nvGrpSpPr>
            <p:cNvPr id="10431" name="Group 30"/>
            <p:cNvGrpSpPr>
              <a:grpSpLocks/>
            </p:cNvGrpSpPr>
            <p:nvPr/>
          </p:nvGrpSpPr>
          <p:grpSpPr bwMode="auto">
            <a:xfrm>
              <a:off x="1692" y="826"/>
              <a:ext cx="661" cy="458"/>
              <a:chOff x="1692" y="642"/>
              <a:chExt cx="661" cy="458"/>
            </a:xfrm>
          </p:grpSpPr>
          <p:sp>
            <p:nvSpPr>
              <p:cNvPr id="10439" name="Freeform 31"/>
              <p:cNvSpPr>
                <a:spLocks/>
              </p:cNvSpPr>
              <p:nvPr/>
            </p:nvSpPr>
            <p:spPr bwMode="auto">
              <a:xfrm>
                <a:off x="1692" y="642"/>
                <a:ext cx="630" cy="397"/>
              </a:xfrm>
              <a:custGeom>
                <a:avLst/>
                <a:gdLst>
                  <a:gd name="T0" fmla="*/ 2147483647 w 62"/>
                  <a:gd name="T1" fmla="*/ 0 h 39"/>
                  <a:gd name="T2" fmla="*/ 0 w 62"/>
                  <a:gd name="T3" fmla="*/ 2147483647 h 39"/>
                  <a:gd name="T4" fmla="*/ 2147483647 w 62"/>
                  <a:gd name="T5" fmla="*/ 2147483647 h 39"/>
                  <a:gd name="T6" fmla="*/ 2147483647 w 62"/>
                  <a:gd name="T7" fmla="*/ 2147483647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" h="39">
                    <a:moveTo>
                      <a:pt x="12" y="0"/>
                    </a:moveTo>
                    <a:cubicBezTo>
                      <a:pt x="6" y="0"/>
                      <a:pt x="0" y="8"/>
                      <a:pt x="0" y="15"/>
                    </a:cubicBezTo>
                    <a:cubicBezTo>
                      <a:pt x="0" y="23"/>
                      <a:pt x="16" y="31"/>
                      <a:pt x="33" y="31"/>
                    </a:cubicBezTo>
                    <a:cubicBezTo>
                      <a:pt x="45" y="31"/>
                      <a:pt x="57" y="34"/>
                      <a:pt x="62" y="39"/>
                    </a:cubicBezTo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0" name="Freeform 32"/>
              <p:cNvSpPr>
                <a:spLocks/>
              </p:cNvSpPr>
              <p:nvPr/>
            </p:nvSpPr>
            <p:spPr bwMode="auto">
              <a:xfrm>
                <a:off x="2302" y="1049"/>
                <a:ext cx="51" cy="51"/>
              </a:xfrm>
              <a:custGeom>
                <a:avLst/>
                <a:gdLst>
                  <a:gd name="T0" fmla="*/ 0 w 51"/>
                  <a:gd name="T1" fmla="*/ 20 h 51"/>
                  <a:gd name="T2" fmla="*/ 51 w 51"/>
                  <a:gd name="T3" fmla="*/ 51 h 51"/>
                  <a:gd name="T4" fmla="*/ 41 w 51"/>
                  <a:gd name="T5" fmla="*/ 0 h 51"/>
                  <a:gd name="T6" fmla="*/ 0 w 51"/>
                  <a:gd name="T7" fmla="*/ 2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20"/>
                    </a:moveTo>
                    <a:lnTo>
                      <a:pt x="51" y="51"/>
                    </a:lnTo>
                    <a:lnTo>
                      <a:pt x="4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32" name="Rectangle 33"/>
            <p:cNvSpPr>
              <a:spLocks noChangeArrowheads="1"/>
            </p:cNvSpPr>
            <p:nvPr/>
          </p:nvSpPr>
          <p:spPr bwMode="auto">
            <a:xfrm>
              <a:off x="1804" y="643"/>
              <a:ext cx="50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3" name="Rectangle 34"/>
            <p:cNvSpPr>
              <a:spLocks noChangeArrowheads="1"/>
            </p:cNvSpPr>
            <p:nvPr/>
          </p:nvSpPr>
          <p:spPr bwMode="auto">
            <a:xfrm>
              <a:off x="1865" y="684"/>
              <a:ext cx="77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500" i="1">
                  <a:solidFill>
                    <a:srgbClr val="2D5EC1"/>
                  </a:solidFill>
                  <a:latin typeface="Times New Roman" pitchFamily="18" charset="0"/>
                </a:rPr>
                <a:t>collaboration</a:t>
              </a:r>
              <a:endParaRPr lang="en-US" altLang="en-US" sz="2400">
                <a:solidFill>
                  <a:srgbClr val="2D5EC1"/>
                </a:solidFill>
                <a:latin typeface="Times New Roman" pitchFamily="18" charset="0"/>
              </a:endParaRPr>
            </a:p>
          </p:txBody>
        </p:sp>
        <p:sp>
          <p:nvSpPr>
            <p:cNvPr id="10434" name="Rectangle 35"/>
            <p:cNvSpPr>
              <a:spLocks noChangeArrowheads="1"/>
            </p:cNvSpPr>
            <p:nvPr/>
          </p:nvSpPr>
          <p:spPr bwMode="auto">
            <a:xfrm>
              <a:off x="1865" y="826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500" i="1">
                  <a:solidFill>
                    <a:srgbClr val="2D5EC1"/>
                  </a:solidFill>
                  <a:latin typeface="Times New Roman" pitchFamily="18" charset="0"/>
                </a:rPr>
                <a:t>process</a:t>
              </a:r>
              <a:endParaRPr lang="en-US" altLang="en-US" sz="2400">
                <a:solidFill>
                  <a:srgbClr val="2D5EC1"/>
                </a:solidFill>
                <a:latin typeface="Times New Roman" pitchFamily="18" charset="0"/>
              </a:endParaRPr>
            </a:p>
          </p:txBody>
        </p:sp>
        <p:grpSp>
          <p:nvGrpSpPr>
            <p:cNvPr id="10435" name="Group 36"/>
            <p:cNvGrpSpPr>
              <a:grpSpLocks noChangeAspect="1"/>
            </p:cNvGrpSpPr>
            <p:nvPr/>
          </p:nvGrpSpPr>
          <p:grpSpPr bwMode="auto">
            <a:xfrm>
              <a:off x="3632" y="1248"/>
              <a:ext cx="144" cy="240"/>
              <a:chOff x="3664" y="1104"/>
              <a:chExt cx="288" cy="480"/>
            </a:xfrm>
          </p:grpSpPr>
          <p:sp>
            <p:nvSpPr>
              <p:cNvPr id="10437" name="Oval 37"/>
              <p:cNvSpPr>
                <a:spLocks noChangeAspect="1" noChangeArrowheads="1"/>
              </p:cNvSpPr>
              <p:nvPr/>
            </p:nvSpPr>
            <p:spPr bwMode="auto">
              <a:xfrm>
                <a:off x="3664" y="1104"/>
                <a:ext cx="288" cy="4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aphicFrame>
            <p:nvGraphicFramePr>
              <p:cNvPr id="10438" name="Object 38"/>
              <p:cNvGraphicFramePr>
                <a:graphicFrameLocks noChangeAspect="1"/>
              </p:cNvGraphicFramePr>
              <p:nvPr/>
            </p:nvGraphicFramePr>
            <p:xfrm>
              <a:off x="3696" y="1152"/>
              <a:ext cx="230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4" name="Clip" r:id="rId3" imgW="1845398" imgH="3034420" progId="MS_ClipArt_Gallery.5">
                      <p:embed/>
                    </p:oleObj>
                  </mc:Choice>
                  <mc:Fallback>
                    <p:oleObj name="Clip" r:id="rId3" imgW="1845398" imgH="303442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1152"/>
                            <a:ext cx="230" cy="3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436" name="Line 39"/>
            <p:cNvSpPr>
              <a:spLocks noChangeShapeType="1"/>
            </p:cNvSpPr>
            <p:nvPr/>
          </p:nvSpPr>
          <p:spPr bwMode="auto">
            <a:xfrm>
              <a:off x="3416" y="1376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43" name="Group 40"/>
          <p:cNvGrpSpPr>
            <a:grpSpLocks/>
          </p:cNvGrpSpPr>
          <p:nvPr/>
        </p:nvGrpSpPr>
        <p:grpSpPr bwMode="auto">
          <a:xfrm>
            <a:off x="3492500" y="2492375"/>
            <a:ext cx="2513013" cy="1790700"/>
            <a:chOff x="828" y="2310"/>
            <a:chExt cx="1583" cy="1128"/>
          </a:xfrm>
        </p:grpSpPr>
        <p:sp>
          <p:nvSpPr>
            <p:cNvPr id="10395" name="Rectangle 41"/>
            <p:cNvSpPr>
              <a:spLocks noChangeArrowheads="1"/>
            </p:cNvSpPr>
            <p:nvPr/>
          </p:nvSpPr>
          <p:spPr bwMode="auto">
            <a:xfrm>
              <a:off x="828" y="2575"/>
              <a:ext cx="671" cy="32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6" name="Rectangle 42"/>
            <p:cNvSpPr>
              <a:spLocks noChangeArrowheads="1"/>
            </p:cNvSpPr>
            <p:nvPr/>
          </p:nvSpPr>
          <p:spPr bwMode="auto">
            <a:xfrm>
              <a:off x="910" y="2656"/>
              <a:ext cx="223" cy="183"/>
            </a:xfrm>
            <a:prstGeom prst="rect">
              <a:avLst/>
            </a:prstGeom>
            <a:solidFill>
              <a:srgbClr val="00CC99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7" name="Rectangle 43"/>
            <p:cNvSpPr>
              <a:spLocks noChangeArrowheads="1"/>
            </p:cNvSpPr>
            <p:nvPr/>
          </p:nvSpPr>
          <p:spPr bwMode="auto">
            <a:xfrm>
              <a:off x="1194" y="2656"/>
              <a:ext cx="224" cy="183"/>
            </a:xfrm>
            <a:prstGeom prst="rect">
              <a:avLst/>
            </a:prstGeom>
            <a:solidFill>
              <a:srgbClr val="00CC99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398" name="Group 44"/>
            <p:cNvGrpSpPr>
              <a:grpSpLocks/>
            </p:cNvGrpSpPr>
            <p:nvPr/>
          </p:nvGrpSpPr>
          <p:grpSpPr bwMode="auto">
            <a:xfrm>
              <a:off x="1143" y="2727"/>
              <a:ext cx="61" cy="51"/>
              <a:chOff x="1143" y="2543"/>
              <a:chExt cx="61" cy="51"/>
            </a:xfrm>
          </p:grpSpPr>
          <p:sp>
            <p:nvSpPr>
              <p:cNvPr id="10423" name="Line 45"/>
              <p:cNvSpPr>
                <a:spLocks noChangeShapeType="1"/>
              </p:cNvSpPr>
              <p:nvPr/>
            </p:nvSpPr>
            <p:spPr bwMode="auto">
              <a:xfrm>
                <a:off x="1143" y="2564"/>
                <a:ext cx="3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4" name="Freeform 46"/>
              <p:cNvSpPr>
                <a:spLocks/>
              </p:cNvSpPr>
              <p:nvPr/>
            </p:nvSpPr>
            <p:spPr bwMode="auto">
              <a:xfrm>
                <a:off x="1154" y="2543"/>
                <a:ext cx="50" cy="51"/>
              </a:xfrm>
              <a:custGeom>
                <a:avLst/>
                <a:gdLst>
                  <a:gd name="T0" fmla="*/ 0 w 50"/>
                  <a:gd name="T1" fmla="*/ 51 h 51"/>
                  <a:gd name="T2" fmla="*/ 50 w 50"/>
                  <a:gd name="T3" fmla="*/ 21 h 51"/>
                  <a:gd name="T4" fmla="*/ 0 w 50"/>
                  <a:gd name="T5" fmla="*/ 0 h 51"/>
                  <a:gd name="T6" fmla="*/ 0 w 50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0" y="51"/>
                    </a:moveTo>
                    <a:lnTo>
                      <a:pt x="50" y="21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99" name="Group 47"/>
            <p:cNvGrpSpPr>
              <a:grpSpLocks/>
            </p:cNvGrpSpPr>
            <p:nvPr/>
          </p:nvGrpSpPr>
          <p:grpSpPr bwMode="auto">
            <a:xfrm>
              <a:off x="1621" y="2310"/>
              <a:ext cx="305" cy="326"/>
              <a:chOff x="1621" y="2126"/>
              <a:chExt cx="305" cy="326"/>
            </a:xfrm>
          </p:grpSpPr>
          <p:sp>
            <p:nvSpPr>
              <p:cNvPr id="10421" name="Rectangle 48"/>
              <p:cNvSpPr>
                <a:spLocks noChangeArrowheads="1"/>
              </p:cNvSpPr>
              <p:nvPr/>
            </p:nvSpPr>
            <p:spPr bwMode="auto">
              <a:xfrm>
                <a:off x="1621" y="2126"/>
                <a:ext cx="305" cy="32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22" name="Rectangle 49"/>
              <p:cNvSpPr>
                <a:spLocks noChangeArrowheads="1"/>
              </p:cNvSpPr>
              <p:nvPr/>
            </p:nvSpPr>
            <p:spPr bwMode="auto">
              <a:xfrm>
                <a:off x="1662" y="2187"/>
                <a:ext cx="223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400" name="Group 50"/>
            <p:cNvGrpSpPr>
              <a:grpSpLocks/>
            </p:cNvGrpSpPr>
            <p:nvPr/>
          </p:nvGrpSpPr>
          <p:grpSpPr bwMode="auto">
            <a:xfrm>
              <a:off x="1702" y="2798"/>
              <a:ext cx="305" cy="326"/>
              <a:chOff x="1702" y="2614"/>
              <a:chExt cx="305" cy="326"/>
            </a:xfrm>
          </p:grpSpPr>
          <p:sp>
            <p:nvSpPr>
              <p:cNvPr id="10419" name="Rectangle 51"/>
              <p:cNvSpPr>
                <a:spLocks noChangeArrowheads="1"/>
              </p:cNvSpPr>
              <p:nvPr/>
            </p:nvSpPr>
            <p:spPr bwMode="auto">
              <a:xfrm>
                <a:off x="1702" y="2614"/>
                <a:ext cx="305" cy="32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20" name="Rectangle 52"/>
              <p:cNvSpPr>
                <a:spLocks noChangeArrowheads="1"/>
              </p:cNvSpPr>
              <p:nvPr/>
            </p:nvSpPr>
            <p:spPr bwMode="auto">
              <a:xfrm>
                <a:off x="1743" y="2675"/>
                <a:ext cx="224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401" name="Group 53"/>
            <p:cNvGrpSpPr>
              <a:grpSpLocks/>
            </p:cNvGrpSpPr>
            <p:nvPr/>
          </p:nvGrpSpPr>
          <p:grpSpPr bwMode="auto">
            <a:xfrm>
              <a:off x="1265" y="2443"/>
              <a:ext cx="366" cy="142"/>
              <a:chOff x="1265" y="2259"/>
              <a:chExt cx="366" cy="142"/>
            </a:xfrm>
          </p:grpSpPr>
          <p:sp>
            <p:nvSpPr>
              <p:cNvPr id="10416" name="Line 54"/>
              <p:cNvSpPr>
                <a:spLocks noChangeShapeType="1"/>
              </p:cNvSpPr>
              <p:nvPr/>
            </p:nvSpPr>
            <p:spPr bwMode="auto">
              <a:xfrm flipV="1">
                <a:off x="1296" y="2279"/>
                <a:ext cx="305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7" name="Freeform 55"/>
              <p:cNvSpPr>
                <a:spLocks/>
              </p:cNvSpPr>
              <p:nvPr/>
            </p:nvSpPr>
            <p:spPr bwMode="auto">
              <a:xfrm>
                <a:off x="1265" y="2350"/>
                <a:ext cx="51" cy="51"/>
              </a:xfrm>
              <a:custGeom>
                <a:avLst/>
                <a:gdLst>
                  <a:gd name="T0" fmla="*/ 41 w 51"/>
                  <a:gd name="T1" fmla="*/ 0 h 51"/>
                  <a:gd name="T2" fmla="*/ 0 w 51"/>
                  <a:gd name="T3" fmla="*/ 51 h 51"/>
                  <a:gd name="T4" fmla="*/ 51 w 51"/>
                  <a:gd name="T5" fmla="*/ 51 h 51"/>
                  <a:gd name="T6" fmla="*/ 41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41" y="0"/>
                    </a:moveTo>
                    <a:lnTo>
                      <a:pt x="0" y="51"/>
                    </a:lnTo>
                    <a:lnTo>
                      <a:pt x="51" y="5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8" name="Freeform 56"/>
              <p:cNvSpPr>
                <a:spLocks/>
              </p:cNvSpPr>
              <p:nvPr/>
            </p:nvSpPr>
            <p:spPr bwMode="auto">
              <a:xfrm>
                <a:off x="1581" y="2259"/>
                <a:ext cx="50" cy="50"/>
              </a:xfrm>
              <a:custGeom>
                <a:avLst/>
                <a:gdLst>
                  <a:gd name="T0" fmla="*/ 10 w 50"/>
                  <a:gd name="T1" fmla="*/ 50 h 50"/>
                  <a:gd name="T2" fmla="*/ 50 w 50"/>
                  <a:gd name="T3" fmla="*/ 0 h 50"/>
                  <a:gd name="T4" fmla="*/ 0 w 50"/>
                  <a:gd name="T5" fmla="*/ 0 h 50"/>
                  <a:gd name="T6" fmla="*/ 10 w 50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10" y="50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402" name="Group 57"/>
            <p:cNvGrpSpPr>
              <a:grpSpLocks/>
            </p:cNvGrpSpPr>
            <p:nvPr/>
          </p:nvGrpSpPr>
          <p:grpSpPr bwMode="auto">
            <a:xfrm>
              <a:off x="1387" y="2890"/>
              <a:ext cx="326" cy="142"/>
              <a:chOff x="1387" y="2706"/>
              <a:chExt cx="326" cy="142"/>
            </a:xfrm>
          </p:grpSpPr>
          <p:sp>
            <p:nvSpPr>
              <p:cNvPr id="10413" name="Line 58"/>
              <p:cNvSpPr>
                <a:spLocks noChangeShapeType="1"/>
              </p:cNvSpPr>
              <p:nvPr/>
            </p:nvSpPr>
            <p:spPr bwMode="auto">
              <a:xfrm>
                <a:off x="1418" y="2736"/>
                <a:ext cx="264" cy="8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4" name="Freeform 59"/>
              <p:cNvSpPr>
                <a:spLocks/>
              </p:cNvSpPr>
              <p:nvPr/>
            </p:nvSpPr>
            <p:spPr bwMode="auto">
              <a:xfrm>
                <a:off x="1387" y="2706"/>
                <a:ext cx="51" cy="51"/>
              </a:xfrm>
              <a:custGeom>
                <a:avLst/>
                <a:gdLst>
                  <a:gd name="T0" fmla="*/ 51 w 51"/>
                  <a:gd name="T1" fmla="*/ 0 h 51"/>
                  <a:gd name="T2" fmla="*/ 0 w 51"/>
                  <a:gd name="T3" fmla="*/ 20 h 51"/>
                  <a:gd name="T4" fmla="*/ 51 w 51"/>
                  <a:gd name="T5" fmla="*/ 51 h 51"/>
                  <a:gd name="T6" fmla="*/ 51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51" y="0"/>
                    </a:moveTo>
                    <a:lnTo>
                      <a:pt x="0" y="20"/>
                    </a:lnTo>
                    <a:lnTo>
                      <a:pt x="51" y="5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5" name="Freeform 60"/>
              <p:cNvSpPr>
                <a:spLocks/>
              </p:cNvSpPr>
              <p:nvPr/>
            </p:nvSpPr>
            <p:spPr bwMode="auto">
              <a:xfrm>
                <a:off x="1662" y="2797"/>
                <a:ext cx="51" cy="51"/>
              </a:xfrm>
              <a:custGeom>
                <a:avLst/>
                <a:gdLst>
                  <a:gd name="T0" fmla="*/ 0 w 51"/>
                  <a:gd name="T1" fmla="*/ 51 h 51"/>
                  <a:gd name="T2" fmla="*/ 51 w 51"/>
                  <a:gd name="T3" fmla="*/ 31 h 51"/>
                  <a:gd name="T4" fmla="*/ 0 w 51"/>
                  <a:gd name="T5" fmla="*/ 0 h 51"/>
                  <a:gd name="T6" fmla="*/ 0 w 51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51"/>
                    </a:moveTo>
                    <a:lnTo>
                      <a:pt x="51" y="31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403" name="Group 61"/>
            <p:cNvGrpSpPr>
              <a:grpSpLocks/>
            </p:cNvGrpSpPr>
            <p:nvPr/>
          </p:nvGrpSpPr>
          <p:grpSpPr bwMode="auto">
            <a:xfrm>
              <a:off x="1794" y="2646"/>
              <a:ext cx="81" cy="163"/>
              <a:chOff x="1794" y="2462"/>
              <a:chExt cx="81" cy="163"/>
            </a:xfrm>
          </p:grpSpPr>
          <p:sp>
            <p:nvSpPr>
              <p:cNvPr id="10410" name="Line 62"/>
              <p:cNvSpPr>
                <a:spLocks noChangeShapeType="1"/>
              </p:cNvSpPr>
              <p:nvPr/>
            </p:nvSpPr>
            <p:spPr bwMode="auto">
              <a:xfrm>
                <a:off x="1814" y="2482"/>
                <a:ext cx="41" cy="11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1" name="Freeform 63"/>
              <p:cNvSpPr>
                <a:spLocks/>
              </p:cNvSpPr>
              <p:nvPr/>
            </p:nvSpPr>
            <p:spPr bwMode="auto">
              <a:xfrm>
                <a:off x="1794" y="2462"/>
                <a:ext cx="51" cy="51"/>
              </a:xfrm>
              <a:custGeom>
                <a:avLst/>
                <a:gdLst>
                  <a:gd name="T0" fmla="*/ 51 w 51"/>
                  <a:gd name="T1" fmla="*/ 30 h 51"/>
                  <a:gd name="T2" fmla="*/ 0 w 51"/>
                  <a:gd name="T3" fmla="*/ 0 h 51"/>
                  <a:gd name="T4" fmla="*/ 0 w 51"/>
                  <a:gd name="T5" fmla="*/ 51 h 51"/>
                  <a:gd name="T6" fmla="*/ 51 w 51"/>
                  <a:gd name="T7" fmla="*/ 3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51" y="3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2" name="Freeform 64"/>
              <p:cNvSpPr>
                <a:spLocks/>
              </p:cNvSpPr>
              <p:nvPr/>
            </p:nvSpPr>
            <p:spPr bwMode="auto">
              <a:xfrm>
                <a:off x="1824" y="2574"/>
                <a:ext cx="51" cy="51"/>
              </a:xfrm>
              <a:custGeom>
                <a:avLst/>
                <a:gdLst>
                  <a:gd name="T0" fmla="*/ 0 w 51"/>
                  <a:gd name="T1" fmla="*/ 10 h 51"/>
                  <a:gd name="T2" fmla="*/ 51 w 51"/>
                  <a:gd name="T3" fmla="*/ 51 h 51"/>
                  <a:gd name="T4" fmla="*/ 51 w 51"/>
                  <a:gd name="T5" fmla="*/ 0 h 51"/>
                  <a:gd name="T6" fmla="*/ 0 w 51"/>
                  <a:gd name="T7" fmla="*/ 1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10"/>
                    </a:moveTo>
                    <a:lnTo>
                      <a:pt x="51" y="51"/>
                    </a:lnTo>
                    <a:lnTo>
                      <a:pt x="5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04" name="Rectangle 65"/>
            <p:cNvSpPr>
              <a:spLocks noChangeArrowheads="1"/>
            </p:cNvSpPr>
            <p:nvPr/>
          </p:nvSpPr>
          <p:spPr bwMode="auto">
            <a:xfrm>
              <a:off x="1113" y="3164"/>
              <a:ext cx="114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5" name="Rectangle 66"/>
            <p:cNvSpPr>
              <a:spLocks noChangeArrowheads="1"/>
            </p:cNvSpPr>
            <p:nvPr/>
          </p:nvSpPr>
          <p:spPr bwMode="auto">
            <a:xfrm>
              <a:off x="1174" y="3205"/>
              <a:ext cx="1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2D5EC1"/>
                  </a:solidFill>
                  <a:latin typeface="Times New Roman" pitchFamily="18" charset="0"/>
                </a:rPr>
                <a:t>Value Network</a:t>
              </a:r>
            </a:p>
          </p:txBody>
        </p:sp>
        <p:grpSp>
          <p:nvGrpSpPr>
            <p:cNvPr id="10406" name="Group 67"/>
            <p:cNvGrpSpPr>
              <a:grpSpLocks noChangeAspect="1"/>
            </p:cNvGrpSpPr>
            <p:nvPr/>
          </p:nvGrpSpPr>
          <p:grpSpPr bwMode="auto">
            <a:xfrm>
              <a:off x="2232" y="2832"/>
              <a:ext cx="144" cy="240"/>
              <a:chOff x="3664" y="1104"/>
              <a:chExt cx="288" cy="480"/>
            </a:xfrm>
          </p:grpSpPr>
          <p:sp>
            <p:nvSpPr>
              <p:cNvPr id="10408" name="Oval 68"/>
              <p:cNvSpPr>
                <a:spLocks noChangeAspect="1" noChangeArrowheads="1"/>
              </p:cNvSpPr>
              <p:nvPr/>
            </p:nvSpPr>
            <p:spPr bwMode="auto">
              <a:xfrm>
                <a:off x="3664" y="1104"/>
                <a:ext cx="288" cy="4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aphicFrame>
            <p:nvGraphicFramePr>
              <p:cNvPr id="10409" name="Object 69"/>
              <p:cNvGraphicFramePr>
                <a:graphicFrameLocks noChangeAspect="1"/>
              </p:cNvGraphicFramePr>
              <p:nvPr/>
            </p:nvGraphicFramePr>
            <p:xfrm>
              <a:off x="3696" y="1152"/>
              <a:ext cx="230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5" name="Clip" r:id="rId5" imgW="1845398" imgH="3034420" progId="MS_ClipArt_Gallery.5">
                      <p:embed/>
                    </p:oleObj>
                  </mc:Choice>
                  <mc:Fallback>
                    <p:oleObj name="Clip" r:id="rId5" imgW="1845398" imgH="303442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1152"/>
                            <a:ext cx="230" cy="3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407" name="Line 70"/>
            <p:cNvSpPr>
              <a:spLocks noChangeShapeType="1"/>
            </p:cNvSpPr>
            <p:nvPr/>
          </p:nvSpPr>
          <p:spPr bwMode="auto">
            <a:xfrm>
              <a:off x="2016" y="2960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44" name="Group 71"/>
          <p:cNvGrpSpPr>
            <a:grpSpLocks/>
          </p:cNvGrpSpPr>
          <p:nvPr/>
        </p:nvGrpSpPr>
        <p:grpSpPr bwMode="auto">
          <a:xfrm>
            <a:off x="6084888" y="3716338"/>
            <a:ext cx="2633662" cy="2819400"/>
            <a:chOff x="3146" y="1578"/>
            <a:chExt cx="2014" cy="2205"/>
          </a:xfrm>
        </p:grpSpPr>
        <p:sp>
          <p:nvSpPr>
            <p:cNvPr id="10316" name="Rectangle 72"/>
            <p:cNvSpPr>
              <a:spLocks noChangeArrowheads="1"/>
            </p:cNvSpPr>
            <p:nvPr/>
          </p:nvSpPr>
          <p:spPr bwMode="auto">
            <a:xfrm>
              <a:off x="4406" y="2717"/>
              <a:ext cx="305" cy="325"/>
            </a:xfrm>
            <a:prstGeom prst="rect">
              <a:avLst/>
            </a:prstGeom>
            <a:solidFill>
              <a:srgbClr val="FF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17" name="Rectangle 73"/>
            <p:cNvSpPr>
              <a:spLocks noChangeArrowheads="1"/>
            </p:cNvSpPr>
            <p:nvPr/>
          </p:nvSpPr>
          <p:spPr bwMode="auto">
            <a:xfrm>
              <a:off x="4447" y="2778"/>
              <a:ext cx="223" cy="183"/>
            </a:xfrm>
            <a:prstGeom prst="rect">
              <a:avLst/>
            </a:prstGeom>
            <a:solidFill>
              <a:srgbClr val="00CC99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318" name="Group 74"/>
            <p:cNvGrpSpPr>
              <a:grpSpLocks/>
            </p:cNvGrpSpPr>
            <p:nvPr/>
          </p:nvGrpSpPr>
          <p:grpSpPr bwMode="auto">
            <a:xfrm>
              <a:off x="4467" y="1578"/>
              <a:ext cx="305" cy="326"/>
              <a:chOff x="4467" y="1394"/>
              <a:chExt cx="305" cy="326"/>
            </a:xfrm>
          </p:grpSpPr>
          <p:sp>
            <p:nvSpPr>
              <p:cNvPr id="10393" name="Rectangle 75"/>
              <p:cNvSpPr>
                <a:spLocks noChangeArrowheads="1"/>
              </p:cNvSpPr>
              <p:nvPr/>
            </p:nvSpPr>
            <p:spPr bwMode="auto">
              <a:xfrm>
                <a:off x="4467" y="1394"/>
                <a:ext cx="305" cy="326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94" name="Rectangle 76"/>
              <p:cNvSpPr>
                <a:spLocks noChangeArrowheads="1"/>
              </p:cNvSpPr>
              <p:nvPr/>
            </p:nvSpPr>
            <p:spPr bwMode="auto">
              <a:xfrm>
                <a:off x="4508" y="1455"/>
                <a:ext cx="223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319" name="Oval 77"/>
            <p:cNvSpPr>
              <a:spLocks noChangeArrowheads="1"/>
            </p:cNvSpPr>
            <p:nvPr/>
          </p:nvSpPr>
          <p:spPr bwMode="auto">
            <a:xfrm>
              <a:off x="3999" y="1863"/>
              <a:ext cx="356" cy="407"/>
            </a:xfrm>
            <a:prstGeom prst="ellipse">
              <a:avLst/>
            </a:prstGeom>
            <a:solidFill>
              <a:srgbClr val="969696"/>
            </a:solidFill>
            <a:ln w="158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20" name="Rectangle 78"/>
            <p:cNvSpPr>
              <a:spLocks noChangeArrowheads="1"/>
            </p:cNvSpPr>
            <p:nvPr/>
          </p:nvSpPr>
          <p:spPr bwMode="auto">
            <a:xfrm>
              <a:off x="3146" y="2270"/>
              <a:ext cx="670" cy="32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21" name="Rectangle 79"/>
            <p:cNvSpPr>
              <a:spLocks noChangeArrowheads="1"/>
            </p:cNvSpPr>
            <p:nvPr/>
          </p:nvSpPr>
          <p:spPr bwMode="auto">
            <a:xfrm>
              <a:off x="3227" y="2331"/>
              <a:ext cx="224" cy="183"/>
            </a:xfrm>
            <a:prstGeom prst="rect">
              <a:avLst/>
            </a:prstGeom>
            <a:solidFill>
              <a:srgbClr val="00CC99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22" name="Rectangle 80"/>
            <p:cNvSpPr>
              <a:spLocks noChangeArrowheads="1"/>
            </p:cNvSpPr>
            <p:nvPr/>
          </p:nvSpPr>
          <p:spPr bwMode="auto">
            <a:xfrm>
              <a:off x="3512" y="2331"/>
              <a:ext cx="223" cy="183"/>
            </a:xfrm>
            <a:prstGeom prst="rect">
              <a:avLst/>
            </a:prstGeom>
            <a:solidFill>
              <a:srgbClr val="00CC99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323" name="Group 81"/>
            <p:cNvGrpSpPr>
              <a:grpSpLocks/>
            </p:cNvGrpSpPr>
            <p:nvPr/>
          </p:nvGrpSpPr>
          <p:grpSpPr bwMode="auto">
            <a:xfrm>
              <a:off x="3461" y="2422"/>
              <a:ext cx="61" cy="51"/>
              <a:chOff x="3461" y="2238"/>
              <a:chExt cx="61" cy="51"/>
            </a:xfrm>
          </p:grpSpPr>
          <p:sp>
            <p:nvSpPr>
              <p:cNvPr id="10391" name="Line 82"/>
              <p:cNvSpPr>
                <a:spLocks noChangeShapeType="1"/>
              </p:cNvSpPr>
              <p:nvPr/>
            </p:nvSpPr>
            <p:spPr bwMode="auto">
              <a:xfrm>
                <a:off x="3461" y="2259"/>
                <a:ext cx="3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2" name="Freeform 83"/>
              <p:cNvSpPr>
                <a:spLocks/>
              </p:cNvSpPr>
              <p:nvPr/>
            </p:nvSpPr>
            <p:spPr bwMode="auto">
              <a:xfrm>
                <a:off x="3471" y="2238"/>
                <a:ext cx="51" cy="51"/>
              </a:xfrm>
              <a:custGeom>
                <a:avLst/>
                <a:gdLst>
                  <a:gd name="T0" fmla="*/ 0 w 51"/>
                  <a:gd name="T1" fmla="*/ 51 h 51"/>
                  <a:gd name="T2" fmla="*/ 51 w 51"/>
                  <a:gd name="T3" fmla="*/ 21 h 51"/>
                  <a:gd name="T4" fmla="*/ 0 w 51"/>
                  <a:gd name="T5" fmla="*/ 0 h 51"/>
                  <a:gd name="T6" fmla="*/ 0 w 51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51"/>
                    </a:moveTo>
                    <a:lnTo>
                      <a:pt x="51" y="21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24" name="Group 84"/>
            <p:cNvGrpSpPr>
              <a:grpSpLocks/>
            </p:cNvGrpSpPr>
            <p:nvPr/>
          </p:nvGrpSpPr>
          <p:grpSpPr bwMode="auto">
            <a:xfrm>
              <a:off x="4406" y="1660"/>
              <a:ext cx="305" cy="325"/>
              <a:chOff x="4406" y="1476"/>
              <a:chExt cx="305" cy="325"/>
            </a:xfrm>
          </p:grpSpPr>
          <p:sp>
            <p:nvSpPr>
              <p:cNvPr id="10389" name="Rectangle 85"/>
              <p:cNvSpPr>
                <a:spLocks noChangeArrowheads="1"/>
              </p:cNvSpPr>
              <p:nvPr/>
            </p:nvSpPr>
            <p:spPr bwMode="auto">
              <a:xfrm>
                <a:off x="4406" y="1476"/>
                <a:ext cx="305" cy="325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90" name="Rectangle 86"/>
              <p:cNvSpPr>
                <a:spLocks noChangeArrowheads="1"/>
              </p:cNvSpPr>
              <p:nvPr/>
            </p:nvSpPr>
            <p:spPr bwMode="auto">
              <a:xfrm>
                <a:off x="4447" y="1537"/>
                <a:ext cx="223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325" name="Group 87"/>
            <p:cNvGrpSpPr>
              <a:grpSpLocks/>
            </p:cNvGrpSpPr>
            <p:nvPr/>
          </p:nvGrpSpPr>
          <p:grpSpPr bwMode="auto">
            <a:xfrm>
              <a:off x="4365" y="2798"/>
              <a:ext cx="305" cy="326"/>
              <a:chOff x="4365" y="2614"/>
              <a:chExt cx="305" cy="326"/>
            </a:xfrm>
          </p:grpSpPr>
          <p:sp>
            <p:nvSpPr>
              <p:cNvPr id="10387" name="Rectangle 88"/>
              <p:cNvSpPr>
                <a:spLocks noChangeArrowheads="1"/>
              </p:cNvSpPr>
              <p:nvPr/>
            </p:nvSpPr>
            <p:spPr bwMode="auto">
              <a:xfrm>
                <a:off x="4365" y="2614"/>
                <a:ext cx="305" cy="32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88" name="Rectangle 89"/>
              <p:cNvSpPr>
                <a:spLocks noChangeArrowheads="1"/>
              </p:cNvSpPr>
              <p:nvPr/>
            </p:nvSpPr>
            <p:spPr bwMode="auto">
              <a:xfrm>
                <a:off x="4406" y="2675"/>
                <a:ext cx="224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326" name="Oval 90"/>
            <p:cNvSpPr>
              <a:spLocks noChangeArrowheads="1"/>
            </p:cNvSpPr>
            <p:nvPr/>
          </p:nvSpPr>
          <p:spPr bwMode="auto">
            <a:xfrm>
              <a:off x="4447" y="2148"/>
              <a:ext cx="355" cy="406"/>
            </a:xfrm>
            <a:prstGeom prst="ellipse">
              <a:avLst/>
            </a:prstGeom>
            <a:solidFill>
              <a:srgbClr val="969696"/>
            </a:solidFill>
            <a:ln w="158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27" name="Oval 91"/>
            <p:cNvSpPr>
              <a:spLocks noChangeArrowheads="1"/>
            </p:cNvSpPr>
            <p:nvPr/>
          </p:nvSpPr>
          <p:spPr bwMode="auto">
            <a:xfrm>
              <a:off x="3837" y="2595"/>
              <a:ext cx="356" cy="407"/>
            </a:xfrm>
            <a:prstGeom prst="ellipse">
              <a:avLst/>
            </a:prstGeom>
            <a:solidFill>
              <a:srgbClr val="969696"/>
            </a:solidFill>
            <a:ln w="158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328" name="Group 92"/>
            <p:cNvGrpSpPr>
              <a:grpSpLocks/>
            </p:cNvGrpSpPr>
            <p:nvPr/>
          </p:nvGrpSpPr>
          <p:grpSpPr bwMode="auto">
            <a:xfrm>
              <a:off x="3766" y="2158"/>
              <a:ext cx="244" cy="122"/>
              <a:chOff x="3766" y="1974"/>
              <a:chExt cx="244" cy="122"/>
            </a:xfrm>
          </p:grpSpPr>
          <p:sp>
            <p:nvSpPr>
              <p:cNvPr id="10384" name="Line 93"/>
              <p:cNvSpPr>
                <a:spLocks noChangeShapeType="1"/>
              </p:cNvSpPr>
              <p:nvPr/>
            </p:nvSpPr>
            <p:spPr bwMode="auto">
              <a:xfrm flipV="1">
                <a:off x="3786" y="1994"/>
                <a:ext cx="193" cy="8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5" name="Freeform 94"/>
              <p:cNvSpPr>
                <a:spLocks/>
              </p:cNvSpPr>
              <p:nvPr/>
            </p:nvSpPr>
            <p:spPr bwMode="auto">
              <a:xfrm>
                <a:off x="3766" y="2045"/>
                <a:ext cx="50" cy="51"/>
              </a:xfrm>
              <a:custGeom>
                <a:avLst/>
                <a:gdLst>
                  <a:gd name="T0" fmla="*/ 30 w 50"/>
                  <a:gd name="T1" fmla="*/ 0 h 51"/>
                  <a:gd name="T2" fmla="*/ 0 w 50"/>
                  <a:gd name="T3" fmla="*/ 51 h 51"/>
                  <a:gd name="T4" fmla="*/ 50 w 50"/>
                  <a:gd name="T5" fmla="*/ 51 h 51"/>
                  <a:gd name="T6" fmla="*/ 30 w 50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30" y="0"/>
                    </a:moveTo>
                    <a:lnTo>
                      <a:pt x="0" y="51"/>
                    </a:lnTo>
                    <a:lnTo>
                      <a:pt x="50" y="5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6" name="Freeform 95"/>
              <p:cNvSpPr>
                <a:spLocks/>
              </p:cNvSpPr>
              <p:nvPr/>
            </p:nvSpPr>
            <p:spPr bwMode="auto">
              <a:xfrm>
                <a:off x="3959" y="1974"/>
                <a:ext cx="51" cy="51"/>
              </a:xfrm>
              <a:custGeom>
                <a:avLst/>
                <a:gdLst>
                  <a:gd name="T0" fmla="*/ 10 w 51"/>
                  <a:gd name="T1" fmla="*/ 51 h 51"/>
                  <a:gd name="T2" fmla="*/ 51 w 51"/>
                  <a:gd name="T3" fmla="*/ 0 h 51"/>
                  <a:gd name="T4" fmla="*/ 0 w 51"/>
                  <a:gd name="T5" fmla="*/ 0 h 51"/>
                  <a:gd name="T6" fmla="*/ 10 w 51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10" y="51"/>
                    </a:moveTo>
                    <a:lnTo>
                      <a:pt x="51" y="0"/>
                    </a:lnTo>
                    <a:lnTo>
                      <a:pt x="0" y="0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29" name="Group 96"/>
            <p:cNvGrpSpPr>
              <a:grpSpLocks/>
            </p:cNvGrpSpPr>
            <p:nvPr/>
          </p:nvGrpSpPr>
          <p:grpSpPr bwMode="auto">
            <a:xfrm>
              <a:off x="3644" y="2605"/>
              <a:ext cx="203" cy="163"/>
              <a:chOff x="3644" y="2421"/>
              <a:chExt cx="203" cy="163"/>
            </a:xfrm>
          </p:grpSpPr>
          <p:sp>
            <p:nvSpPr>
              <p:cNvPr id="10381" name="Line 97"/>
              <p:cNvSpPr>
                <a:spLocks noChangeShapeType="1"/>
              </p:cNvSpPr>
              <p:nvPr/>
            </p:nvSpPr>
            <p:spPr bwMode="auto">
              <a:xfrm>
                <a:off x="3664" y="2431"/>
                <a:ext cx="163" cy="14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2" name="Freeform 98"/>
              <p:cNvSpPr>
                <a:spLocks/>
              </p:cNvSpPr>
              <p:nvPr/>
            </p:nvSpPr>
            <p:spPr bwMode="auto">
              <a:xfrm>
                <a:off x="3644" y="2421"/>
                <a:ext cx="61" cy="51"/>
              </a:xfrm>
              <a:custGeom>
                <a:avLst/>
                <a:gdLst>
                  <a:gd name="T0" fmla="*/ 61 w 61"/>
                  <a:gd name="T1" fmla="*/ 10 h 51"/>
                  <a:gd name="T2" fmla="*/ 0 w 61"/>
                  <a:gd name="T3" fmla="*/ 0 h 51"/>
                  <a:gd name="T4" fmla="*/ 30 w 61"/>
                  <a:gd name="T5" fmla="*/ 51 h 51"/>
                  <a:gd name="T6" fmla="*/ 61 w 61"/>
                  <a:gd name="T7" fmla="*/ 1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51">
                    <a:moveTo>
                      <a:pt x="61" y="10"/>
                    </a:moveTo>
                    <a:lnTo>
                      <a:pt x="0" y="0"/>
                    </a:lnTo>
                    <a:lnTo>
                      <a:pt x="30" y="51"/>
                    </a:lnTo>
                    <a:lnTo>
                      <a:pt x="6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3" name="Freeform 99"/>
              <p:cNvSpPr>
                <a:spLocks/>
              </p:cNvSpPr>
              <p:nvPr/>
            </p:nvSpPr>
            <p:spPr bwMode="auto">
              <a:xfrm>
                <a:off x="3786" y="2533"/>
                <a:ext cx="61" cy="51"/>
              </a:xfrm>
              <a:custGeom>
                <a:avLst/>
                <a:gdLst>
                  <a:gd name="T0" fmla="*/ 0 w 61"/>
                  <a:gd name="T1" fmla="*/ 41 h 51"/>
                  <a:gd name="T2" fmla="*/ 61 w 61"/>
                  <a:gd name="T3" fmla="*/ 51 h 51"/>
                  <a:gd name="T4" fmla="*/ 30 w 61"/>
                  <a:gd name="T5" fmla="*/ 0 h 51"/>
                  <a:gd name="T6" fmla="*/ 0 w 61"/>
                  <a:gd name="T7" fmla="*/ 4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51">
                    <a:moveTo>
                      <a:pt x="0" y="41"/>
                    </a:moveTo>
                    <a:lnTo>
                      <a:pt x="61" y="51"/>
                    </a:lnTo>
                    <a:lnTo>
                      <a:pt x="3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0" name="Group 100"/>
            <p:cNvGrpSpPr>
              <a:grpSpLocks/>
            </p:cNvGrpSpPr>
            <p:nvPr/>
          </p:nvGrpSpPr>
          <p:grpSpPr bwMode="auto">
            <a:xfrm>
              <a:off x="4172" y="2890"/>
              <a:ext cx="203" cy="122"/>
              <a:chOff x="4172" y="2706"/>
              <a:chExt cx="203" cy="122"/>
            </a:xfrm>
          </p:grpSpPr>
          <p:sp>
            <p:nvSpPr>
              <p:cNvPr id="10378" name="Line 101"/>
              <p:cNvSpPr>
                <a:spLocks noChangeShapeType="1"/>
              </p:cNvSpPr>
              <p:nvPr/>
            </p:nvSpPr>
            <p:spPr bwMode="auto">
              <a:xfrm>
                <a:off x="4193" y="2716"/>
                <a:ext cx="162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9" name="Freeform 102"/>
              <p:cNvSpPr>
                <a:spLocks/>
              </p:cNvSpPr>
              <p:nvPr/>
            </p:nvSpPr>
            <p:spPr bwMode="auto">
              <a:xfrm>
                <a:off x="4172" y="2706"/>
                <a:ext cx="61" cy="51"/>
              </a:xfrm>
              <a:custGeom>
                <a:avLst/>
                <a:gdLst>
                  <a:gd name="T0" fmla="*/ 61 w 61"/>
                  <a:gd name="T1" fmla="*/ 10 h 51"/>
                  <a:gd name="T2" fmla="*/ 0 w 61"/>
                  <a:gd name="T3" fmla="*/ 0 h 51"/>
                  <a:gd name="T4" fmla="*/ 31 w 61"/>
                  <a:gd name="T5" fmla="*/ 51 h 51"/>
                  <a:gd name="T6" fmla="*/ 61 w 61"/>
                  <a:gd name="T7" fmla="*/ 1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51">
                    <a:moveTo>
                      <a:pt x="61" y="10"/>
                    </a:moveTo>
                    <a:lnTo>
                      <a:pt x="0" y="0"/>
                    </a:lnTo>
                    <a:lnTo>
                      <a:pt x="31" y="51"/>
                    </a:lnTo>
                    <a:lnTo>
                      <a:pt x="6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0" name="Freeform 103"/>
              <p:cNvSpPr>
                <a:spLocks/>
              </p:cNvSpPr>
              <p:nvPr/>
            </p:nvSpPr>
            <p:spPr bwMode="auto">
              <a:xfrm>
                <a:off x="4315" y="2777"/>
                <a:ext cx="60" cy="51"/>
              </a:xfrm>
              <a:custGeom>
                <a:avLst/>
                <a:gdLst>
                  <a:gd name="T0" fmla="*/ 0 w 60"/>
                  <a:gd name="T1" fmla="*/ 41 h 51"/>
                  <a:gd name="T2" fmla="*/ 60 w 60"/>
                  <a:gd name="T3" fmla="*/ 51 h 51"/>
                  <a:gd name="T4" fmla="*/ 30 w 60"/>
                  <a:gd name="T5" fmla="*/ 0 h 51"/>
                  <a:gd name="T6" fmla="*/ 0 w 60"/>
                  <a:gd name="T7" fmla="*/ 4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51">
                    <a:moveTo>
                      <a:pt x="0" y="41"/>
                    </a:moveTo>
                    <a:lnTo>
                      <a:pt x="60" y="51"/>
                    </a:lnTo>
                    <a:lnTo>
                      <a:pt x="3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1" name="Group 104"/>
            <p:cNvGrpSpPr>
              <a:grpSpLocks/>
            </p:cNvGrpSpPr>
            <p:nvPr/>
          </p:nvGrpSpPr>
          <p:grpSpPr bwMode="auto">
            <a:xfrm>
              <a:off x="4213" y="2758"/>
              <a:ext cx="203" cy="61"/>
              <a:chOff x="4213" y="2574"/>
              <a:chExt cx="203" cy="61"/>
            </a:xfrm>
          </p:grpSpPr>
          <p:sp>
            <p:nvSpPr>
              <p:cNvPr id="10375" name="Line 105"/>
              <p:cNvSpPr>
                <a:spLocks noChangeShapeType="1"/>
              </p:cNvSpPr>
              <p:nvPr/>
            </p:nvSpPr>
            <p:spPr bwMode="auto">
              <a:xfrm flipV="1">
                <a:off x="4243" y="2594"/>
                <a:ext cx="143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6" name="Freeform 106"/>
              <p:cNvSpPr>
                <a:spLocks/>
              </p:cNvSpPr>
              <p:nvPr/>
            </p:nvSpPr>
            <p:spPr bwMode="auto">
              <a:xfrm>
                <a:off x="4213" y="2584"/>
                <a:ext cx="51" cy="51"/>
              </a:xfrm>
              <a:custGeom>
                <a:avLst/>
                <a:gdLst>
                  <a:gd name="T0" fmla="*/ 41 w 51"/>
                  <a:gd name="T1" fmla="*/ 0 h 51"/>
                  <a:gd name="T2" fmla="*/ 0 w 51"/>
                  <a:gd name="T3" fmla="*/ 41 h 51"/>
                  <a:gd name="T4" fmla="*/ 51 w 51"/>
                  <a:gd name="T5" fmla="*/ 51 h 51"/>
                  <a:gd name="T6" fmla="*/ 41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41" y="0"/>
                    </a:moveTo>
                    <a:lnTo>
                      <a:pt x="0" y="41"/>
                    </a:lnTo>
                    <a:lnTo>
                      <a:pt x="51" y="5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7" name="Freeform 107"/>
              <p:cNvSpPr>
                <a:spLocks/>
              </p:cNvSpPr>
              <p:nvPr/>
            </p:nvSpPr>
            <p:spPr bwMode="auto">
              <a:xfrm>
                <a:off x="4365" y="2574"/>
                <a:ext cx="51" cy="51"/>
              </a:xfrm>
              <a:custGeom>
                <a:avLst/>
                <a:gdLst>
                  <a:gd name="T0" fmla="*/ 10 w 51"/>
                  <a:gd name="T1" fmla="*/ 51 h 51"/>
                  <a:gd name="T2" fmla="*/ 51 w 51"/>
                  <a:gd name="T3" fmla="*/ 10 h 51"/>
                  <a:gd name="T4" fmla="*/ 0 w 51"/>
                  <a:gd name="T5" fmla="*/ 0 h 51"/>
                  <a:gd name="T6" fmla="*/ 10 w 51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10" y="51"/>
                    </a:moveTo>
                    <a:lnTo>
                      <a:pt x="51" y="10"/>
                    </a:lnTo>
                    <a:lnTo>
                      <a:pt x="0" y="0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2" name="Group 108"/>
            <p:cNvGrpSpPr>
              <a:grpSpLocks/>
            </p:cNvGrpSpPr>
            <p:nvPr/>
          </p:nvGrpSpPr>
          <p:grpSpPr bwMode="auto">
            <a:xfrm>
              <a:off x="4640" y="2565"/>
              <a:ext cx="81" cy="162"/>
              <a:chOff x="4640" y="2381"/>
              <a:chExt cx="81" cy="162"/>
            </a:xfrm>
          </p:grpSpPr>
          <p:sp>
            <p:nvSpPr>
              <p:cNvPr id="10372" name="Line 109"/>
              <p:cNvSpPr>
                <a:spLocks noChangeShapeType="1"/>
              </p:cNvSpPr>
              <p:nvPr/>
            </p:nvSpPr>
            <p:spPr bwMode="auto">
              <a:xfrm flipV="1">
                <a:off x="4670" y="2411"/>
                <a:ext cx="2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3" name="Freeform 110"/>
              <p:cNvSpPr>
                <a:spLocks/>
              </p:cNvSpPr>
              <p:nvPr/>
            </p:nvSpPr>
            <p:spPr bwMode="auto">
              <a:xfrm>
                <a:off x="4640" y="2492"/>
                <a:ext cx="51" cy="51"/>
              </a:xfrm>
              <a:custGeom>
                <a:avLst/>
                <a:gdLst>
                  <a:gd name="T0" fmla="*/ 0 w 51"/>
                  <a:gd name="T1" fmla="*/ 0 h 51"/>
                  <a:gd name="T2" fmla="*/ 20 w 51"/>
                  <a:gd name="T3" fmla="*/ 51 h 51"/>
                  <a:gd name="T4" fmla="*/ 51 w 51"/>
                  <a:gd name="T5" fmla="*/ 0 h 51"/>
                  <a:gd name="T6" fmla="*/ 0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0"/>
                    </a:moveTo>
                    <a:lnTo>
                      <a:pt x="20" y="51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4" name="Freeform 111"/>
              <p:cNvSpPr>
                <a:spLocks/>
              </p:cNvSpPr>
              <p:nvPr/>
            </p:nvSpPr>
            <p:spPr bwMode="auto">
              <a:xfrm>
                <a:off x="4670" y="2381"/>
                <a:ext cx="51" cy="50"/>
              </a:xfrm>
              <a:custGeom>
                <a:avLst/>
                <a:gdLst>
                  <a:gd name="T0" fmla="*/ 51 w 51"/>
                  <a:gd name="T1" fmla="*/ 50 h 50"/>
                  <a:gd name="T2" fmla="*/ 31 w 51"/>
                  <a:gd name="T3" fmla="*/ 0 h 50"/>
                  <a:gd name="T4" fmla="*/ 0 w 51"/>
                  <a:gd name="T5" fmla="*/ 50 h 50"/>
                  <a:gd name="T6" fmla="*/ 51 w 51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51" y="50"/>
                    </a:moveTo>
                    <a:lnTo>
                      <a:pt x="31" y="0"/>
                    </a:lnTo>
                    <a:lnTo>
                      <a:pt x="0" y="50"/>
                    </a:lnTo>
                    <a:lnTo>
                      <a:pt x="5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3" name="Group 112"/>
            <p:cNvGrpSpPr>
              <a:grpSpLocks/>
            </p:cNvGrpSpPr>
            <p:nvPr/>
          </p:nvGrpSpPr>
          <p:grpSpPr bwMode="auto">
            <a:xfrm>
              <a:off x="4548" y="2565"/>
              <a:ext cx="61" cy="244"/>
              <a:chOff x="4548" y="2381"/>
              <a:chExt cx="61" cy="244"/>
            </a:xfrm>
          </p:grpSpPr>
          <p:sp>
            <p:nvSpPr>
              <p:cNvPr id="10369" name="Line 113"/>
              <p:cNvSpPr>
                <a:spLocks noChangeShapeType="1"/>
              </p:cNvSpPr>
              <p:nvPr/>
            </p:nvSpPr>
            <p:spPr bwMode="auto">
              <a:xfrm flipV="1">
                <a:off x="4579" y="2411"/>
                <a:ext cx="1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0" name="Freeform 114"/>
              <p:cNvSpPr>
                <a:spLocks/>
              </p:cNvSpPr>
              <p:nvPr/>
            </p:nvSpPr>
            <p:spPr bwMode="auto">
              <a:xfrm>
                <a:off x="4548" y="2574"/>
                <a:ext cx="51" cy="51"/>
              </a:xfrm>
              <a:custGeom>
                <a:avLst/>
                <a:gdLst>
                  <a:gd name="T0" fmla="*/ 0 w 51"/>
                  <a:gd name="T1" fmla="*/ 0 h 51"/>
                  <a:gd name="T2" fmla="*/ 31 w 51"/>
                  <a:gd name="T3" fmla="*/ 51 h 51"/>
                  <a:gd name="T4" fmla="*/ 51 w 51"/>
                  <a:gd name="T5" fmla="*/ 0 h 51"/>
                  <a:gd name="T6" fmla="*/ 0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0"/>
                    </a:moveTo>
                    <a:lnTo>
                      <a:pt x="31" y="51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1" name="Freeform 115"/>
              <p:cNvSpPr>
                <a:spLocks/>
              </p:cNvSpPr>
              <p:nvPr/>
            </p:nvSpPr>
            <p:spPr bwMode="auto">
              <a:xfrm>
                <a:off x="4558" y="2381"/>
                <a:ext cx="51" cy="50"/>
              </a:xfrm>
              <a:custGeom>
                <a:avLst/>
                <a:gdLst>
                  <a:gd name="T0" fmla="*/ 51 w 51"/>
                  <a:gd name="T1" fmla="*/ 50 h 50"/>
                  <a:gd name="T2" fmla="*/ 21 w 51"/>
                  <a:gd name="T3" fmla="*/ 0 h 50"/>
                  <a:gd name="T4" fmla="*/ 0 w 51"/>
                  <a:gd name="T5" fmla="*/ 50 h 50"/>
                  <a:gd name="T6" fmla="*/ 51 w 51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51" y="50"/>
                    </a:moveTo>
                    <a:lnTo>
                      <a:pt x="21" y="0"/>
                    </a:lnTo>
                    <a:lnTo>
                      <a:pt x="0" y="50"/>
                    </a:lnTo>
                    <a:lnTo>
                      <a:pt x="5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4" name="Group 116"/>
            <p:cNvGrpSpPr>
              <a:grpSpLocks/>
            </p:cNvGrpSpPr>
            <p:nvPr/>
          </p:nvGrpSpPr>
          <p:grpSpPr bwMode="auto">
            <a:xfrm>
              <a:off x="4538" y="1995"/>
              <a:ext cx="122" cy="163"/>
              <a:chOff x="4538" y="1811"/>
              <a:chExt cx="122" cy="163"/>
            </a:xfrm>
          </p:grpSpPr>
          <p:sp>
            <p:nvSpPr>
              <p:cNvPr id="10366" name="Line 117"/>
              <p:cNvSpPr>
                <a:spLocks noChangeShapeType="1"/>
              </p:cNvSpPr>
              <p:nvPr/>
            </p:nvSpPr>
            <p:spPr bwMode="auto">
              <a:xfrm flipH="1" flipV="1">
                <a:off x="4548" y="1832"/>
                <a:ext cx="102" cy="12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7" name="Freeform 118"/>
              <p:cNvSpPr>
                <a:spLocks/>
              </p:cNvSpPr>
              <p:nvPr/>
            </p:nvSpPr>
            <p:spPr bwMode="auto">
              <a:xfrm>
                <a:off x="4609" y="1923"/>
                <a:ext cx="51" cy="51"/>
              </a:xfrm>
              <a:custGeom>
                <a:avLst/>
                <a:gdLst>
                  <a:gd name="T0" fmla="*/ 0 w 51"/>
                  <a:gd name="T1" fmla="*/ 31 h 51"/>
                  <a:gd name="T2" fmla="*/ 51 w 51"/>
                  <a:gd name="T3" fmla="*/ 51 h 51"/>
                  <a:gd name="T4" fmla="*/ 41 w 51"/>
                  <a:gd name="T5" fmla="*/ 0 h 51"/>
                  <a:gd name="T6" fmla="*/ 0 w 51"/>
                  <a:gd name="T7" fmla="*/ 3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31"/>
                    </a:moveTo>
                    <a:lnTo>
                      <a:pt x="51" y="51"/>
                    </a:lnTo>
                    <a:lnTo>
                      <a:pt x="4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8" name="Freeform 119"/>
              <p:cNvSpPr>
                <a:spLocks/>
              </p:cNvSpPr>
              <p:nvPr/>
            </p:nvSpPr>
            <p:spPr bwMode="auto">
              <a:xfrm>
                <a:off x="4538" y="1811"/>
                <a:ext cx="51" cy="51"/>
              </a:xfrm>
              <a:custGeom>
                <a:avLst/>
                <a:gdLst>
                  <a:gd name="T0" fmla="*/ 51 w 51"/>
                  <a:gd name="T1" fmla="*/ 21 h 51"/>
                  <a:gd name="T2" fmla="*/ 0 w 51"/>
                  <a:gd name="T3" fmla="*/ 0 h 51"/>
                  <a:gd name="T4" fmla="*/ 10 w 51"/>
                  <a:gd name="T5" fmla="*/ 51 h 51"/>
                  <a:gd name="T6" fmla="*/ 51 w 51"/>
                  <a:gd name="T7" fmla="*/ 2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51" y="21"/>
                    </a:moveTo>
                    <a:lnTo>
                      <a:pt x="0" y="0"/>
                    </a:lnTo>
                    <a:lnTo>
                      <a:pt x="10" y="51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5" name="Group 120"/>
            <p:cNvGrpSpPr>
              <a:grpSpLocks/>
            </p:cNvGrpSpPr>
            <p:nvPr/>
          </p:nvGrpSpPr>
          <p:grpSpPr bwMode="auto">
            <a:xfrm>
              <a:off x="4680" y="1955"/>
              <a:ext cx="82" cy="203"/>
              <a:chOff x="4680" y="1771"/>
              <a:chExt cx="82" cy="203"/>
            </a:xfrm>
          </p:grpSpPr>
          <p:sp>
            <p:nvSpPr>
              <p:cNvPr id="10363" name="Line 121"/>
              <p:cNvSpPr>
                <a:spLocks noChangeShapeType="1"/>
              </p:cNvSpPr>
              <p:nvPr/>
            </p:nvSpPr>
            <p:spPr bwMode="auto">
              <a:xfrm flipH="1">
                <a:off x="4711" y="1801"/>
                <a:ext cx="20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4" name="Freeform 122"/>
              <p:cNvSpPr>
                <a:spLocks/>
              </p:cNvSpPr>
              <p:nvPr/>
            </p:nvSpPr>
            <p:spPr bwMode="auto">
              <a:xfrm>
                <a:off x="4711" y="1771"/>
                <a:ext cx="51" cy="50"/>
              </a:xfrm>
              <a:custGeom>
                <a:avLst/>
                <a:gdLst>
                  <a:gd name="T0" fmla="*/ 51 w 51"/>
                  <a:gd name="T1" fmla="*/ 50 h 50"/>
                  <a:gd name="T2" fmla="*/ 30 w 51"/>
                  <a:gd name="T3" fmla="*/ 0 h 50"/>
                  <a:gd name="T4" fmla="*/ 0 w 51"/>
                  <a:gd name="T5" fmla="*/ 50 h 50"/>
                  <a:gd name="T6" fmla="*/ 51 w 51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51" y="50"/>
                    </a:moveTo>
                    <a:lnTo>
                      <a:pt x="30" y="0"/>
                    </a:lnTo>
                    <a:lnTo>
                      <a:pt x="0" y="50"/>
                    </a:lnTo>
                    <a:lnTo>
                      <a:pt x="5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5" name="Freeform 123"/>
              <p:cNvSpPr>
                <a:spLocks/>
              </p:cNvSpPr>
              <p:nvPr/>
            </p:nvSpPr>
            <p:spPr bwMode="auto">
              <a:xfrm>
                <a:off x="4680" y="1923"/>
                <a:ext cx="51" cy="51"/>
              </a:xfrm>
              <a:custGeom>
                <a:avLst/>
                <a:gdLst>
                  <a:gd name="T0" fmla="*/ 0 w 51"/>
                  <a:gd name="T1" fmla="*/ 0 h 51"/>
                  <a:gd name="T2" fmla="*/ 21 w 51"/>
                  <a:gd name="T3" fmla="*/ 51 h 51"/>
                  <a:gd name="T4" fmla="*/ 51 w 51"/>
                  <a:gd name="T5" fmla="*/ 0 h 51"/>
                  <a:gd name="T6" fmla="*/ 0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0"/>
                    </a:moveTo>
                    <a:lnTo>
                      <a:pt x="21" y="51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6" name="Group 124"/>
            <p:cNvGrpSpPr>
              <a:grpSpLocks/>
            </p:cNvGrpSpPr>
            <p:nvPr/>
          </p:nvGrpSpPr>
          <p:grpSpPr bwMode="auto">
            <a:xfrm>
              <a:off x="4294" y="1833"/>
              <a:ext cx="122" cy="81"/>
              <a:chOff x="4294" y="1649"/>
              <a:chExt cx="122" cy="81"/>
            </a:xfrm>
          </p:grpSpPr>
          <p:sp>
            <p:nvSpPr>
              <p:cNvPr id="10360" name="Line 125"/>
              <p:cNvSpPr>
                <a:spLocks noChangeShapeType="1"/>
              </p:cNvSpPr>
              <p:nvPr/>
            </p:nvSpPr>
            <p:spPr bwMode="auto">
              <a:xfrm flipH="1">
                <a:off x="4315" y="1659"/>
                <a:ext cx="81" cy="6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1" name="Freeform 126"/>
              <p:cNvSpPr>
                <a:spLocks/>
              </p:cNvSpPr>
              <p:nvPr/>
            </p:nvSpPr>
            <p:spPr bwMode="auto">
              <a:xfrm>
                <a:off x="4365" y="1649"/>
                <a:ext cx="51" cy="50"/>
              </a:xfrm>
              <a:custGeom>
                <a:avLst/>
                <a:gdLst>
                  <a:gd name="T0" fmla="*/ 31 w 51"/>
                  <a:gd name="T1" fmla="*/ 50 h 50"/>
                  <a:gd name="T2" fmla="*/ 51 w 51"/>
                  <a:gd name="T3" fmla="*/ 0 h 50"/>
                  <a:gd name="T4" fmla="*/ 0 w 51"/>
                  <a:gd name="T5" fmla="*/ 10 h 50"/>
                  <a:gd name="T6" fmla="*/ 31 w 51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31" y="50"/>
                    </a:moveTo>
                    <a:lnTo>
                      <a:pt x="51" y="0"/>
                    </a:lnTo>
                    <a:lnTo>
                      <a:pt x="0" y="10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2" name="Freeform 127"/>
              <p:cNvSpPr>
                <a:spLocks/>
              </p:cNvSpPr>
              <p:nvPr/>
            </p:nvSpPr>
            <p:spPr bwMode="auto">
              <a:xfrm>
                <a:off x="4294" y="1679"/>
                <a:ext cx="51" cy="51"/>
              </a:xfrm>
              <a:custGeom>
                <a:avLst/>
                <a:gdLst>
                  <a:gd name="T0" fmla="*/ 21 w 51"/>
                  <a:gd name="T1" fmla="*/ 0 h 51"/>
                  <a:gd name="T2" fmla="*/ 0 w 51"/>
                  <a:gd name="T3" fmla="*/ 51 h 51"/>
                  <a:gd name="T4" fmla="*/ 51 w 51"/>
                  <a:gd name="T5" fmla="*/ 41 h 51"/>
                  <a:gd name="T6" fmla="*/ 21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21" y="0"/>
                    </a:moveTo>
                    <a:lnTo>
                      <a:pt x="0" y="51"/>
                    </a:lnTo>
                    <a:lnTo>
                      <a:pt x="51" y="4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7" name="Group 128"/>
            <p:cNvGrpSpPr>
              <a:grpSpLocks/>
            </p:cNvGrpSpPr>
            <p:nvPr/>
          </p:nvGrpSpPr>
          <p:grpSpPr bwMode="auto">
            <a:xfrm>
              <a:off x="4254" y="1629"/>
              <a:ext cx="203" cy="244"/>
              <a:chOff x="4254" y="1445"/>
              <a:chExt cx="203" cy="244"/>
            </a:xfrm>
          </p:grpSpPr>
          <p:sp>
            <p:nvSpPr>
              <p:cNvPr id="10357" name="Line 129"/>
              <p:cNvSpPr>
                <a:spLocks noChangeShapeType="1"/>
              </p:cNvSpPr>
              <p:nvPr/>
            </p:nvSpPr>
            <p:spPr bwMode="auto">
              <a:xfrm flipH="1">
                <a:off x="4264" y="1466"/>
                <a:ext cx="183" cy="20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58" name="Freeform 130"/>
              <p:cNvSpPr>
                <a:spLocks/>
              </p:cNvSpPr>
              <p:nvPr/>
            </p:nvSpPr>
            <p:spPr bwMode="auto">
              <a:xfrm>
                <a:off x="4406" y="1445"/>
                <a:ext cx="51" cy="61"/>
              </a:xfrm>
              <a:custGeom>
                <a:avLst/>
                <a:gdLst>
                  <a:gd name="T0" fmla="*/ 41 w 51"/>
                  <a:gd name="T1" fmla="*/ 61 h 61"/>
                  <a:gd name="T2" fmla="*/ 51 w 51"/>
                  <a:gd name="T3" fmla="*/ 0 h 61"/>
                  <a:gd name="T4" fmla="*/ 0 w 51"/>
                  <a:gd name="T5" fmla="*/ 31 h 61"/>
                  <a:gd name="T6" fmla="*/ 41 w 51"/>
                  <a:gd name="T7" fmla="*/ 6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61">
                    <a:moveTo>
                      <a:pt x="41" y="61"/>
                    </a:moveTo>
                    <a:lnTo>
                      <a:pt x="51" y="0"/>
                    </a:lnTo>
                    <a:lnTo>
                      <a:pt x="0" y="31"/>
                    </a:lnTo>
                    <a:lnTo>
                      <a:pt x="4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59" name="Freeform 131"/>
              <p:cNvSpPr>
                <a:spLocks/>
              </p:cNvSpPr>
              <p:nvPr/>
            </p:nvSpPr>
            <p:spPr bwMode="auto">
              <a:xfrm>
                <a:off x="4254" y="1628"/>
                <a:ext cx="50" cy="61"/>
              </a:xfrm>
              <a:custGeom>
                <a:avLst/>
                <a:gdLst>
                  <a:gd name="T0" fmla="*/ 10 w 50"/>
                  <a:gd name="T1" fmla="*/ 0 h 61"/>
                  <a:gd name="T2" fmla="*/ 0 w 50"/>
                  <a:gd name="T3" fmla="*/ 61 h 61"/>
                  <a:gd name="T4" fmla="*/ 50 w 50"/>
                  <a:gd name="T5" fmla="*/ 31 h 61"/>
                  <a:gd name="T6" fmla="*/ 10 w 50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61">
                    <a:moveTo>
                      <a:pt x="10" y="0"/>
                    </a:moveTo>
                    <a:lnTo>
                      <a:pt x="0" y="61"/>
                    </a:lnTo>
                    <a:lnTo>
                      <a:pt x="50" y="3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338" name="Rectangle 132"/>
            <p:cNvSpPr>
              <a:spLocks noChangeArrowheads="1"/>
            </p:cNvSpPr>
            <p:nvPr/>
          </p:nvSpPr>
          <p:spPr bwMode="auto">
            <a:xfrm>
              <a:off x="3512" y="3164"/>
              <a:ext cx="135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39" name="Rectangle 133"/>
            <p:cNvSpPr>
              <a:spLocks noChangeArrowheads="1"/>
            </p:cNvSpPr>
            <p:nvPr/>
          </p:nvSpPr>
          <p:spPr bwMode="auto">
            <a:xfrm>
              <a:off x="3533" y="3205"/>
              <a:ext cx="1483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sz="2400" i="1">
                  <a:solidFill>
                    <a:srgbClr val="2D5EC1"/>
                  </a:solidFill>
                  <a:latin typeface="Times New Roman" pitchFamily="18" charset="0"/>
                </a:rPr>
                <a:t>Dynamic Value</a:t>
              </a:r>
            </a:p>
            <a:p>
              <a:pPr algn="ctr"/>
              <a:r>
                <a:rPr lang="en-US" altLang="en-US" sz="2400" i="1">
                  <a:solidFill>
                    <a:srgbClr val="2D5EC1"/>
                  </a:solidFill>
                  <a:latin typeface="Times New Roman" pitchFamily="18" charset="0"/>
                </a:rPr>
                <a:t>Constellation</a:t>
              </a:r>
            </a:p>
          </p:txBody>
        </p:sp>
        <p:grpSp>
          <p:nvGrpSpPr>
            <p:cNvPr id="10340" name="Group 134"/>
            <p:cNvGrpSpPr>
              <a:grpSpLocks/>
            </p:cNvGrpSpPr>
            <p:nvPr/>
          </p:nvGrpSpPr>
          <p:grpSpPr bwMode="auto">
            <a:xfrm>
              <a:off x="3776" y="1782"/>
              <a:ext cx="295" cy="142"/>
              <a:chOff x="3776" y="1598"/>
              <a:chExt cx="295" cy="142"/>
            </a:xfrm>
          </p:grpSpPr>
          <p:sp>
            <p:nvSpPr>
              <p:cNvPr id="10355" name="Freeform 135"/>
              <p:cNvSpPr>
                <a:spLocks/>
              </p:cNvSpPr>
              <p:nvPr/>
            </p:nvSpPr>
            <p:spPr bwMode="auto">
              <a:xfrm>
                <a:off x="3776" y="1598"/>
                <a:ext cx="264" cy="101"/>
              </a:xfrm>
              <a:custGeom>
                <a:avLst/>
                <a:gdLst>
                  <a:gd name="T0" fmla="*/ 0 w 26"/>
                  <a:gd name="T1" fmla="*/ 0 h 10"/>
                  <a:gd name="T2" fmla="*/ 2147483647 w 26"/>
                  <a:gd name="T3" fmla="*/ 2147483647 h 10"/>
                  <a:gd name="T4" fmla="*/ 2147483647 w 26"/>
                  <a:gd name="T5" fmla="*/ 2147483647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0">
                    <a:moveTo>
                      <a:pt x="0" y="0"/>
                    </a:moveTo>
                    <a:cubicBezTo>
                      <a:pt x="0" y="2"/>
                      <a:pt x="7" y="5"/>
                      <a:pt x="14" y="5"/>
                    </a:cubicBezTo>
                    <a:cubicBezTo>
                      <a:pt x="19" y="5"/>
                      <a:pt x="24" y="7"/>
                      <a:pt x="26" y="10"/>
                    </a:cubicBezTo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56" name="Freeform 136"/>
              <p:cNvSpPr>
                <a:spLocks/>
              </p:cNvSpPr>
              <p:nvPr/>
            </p:nvSpPr>
            <p:spPr bwMode="auto">
              <a:xfrm>
                <a:off x="4020" y="1689"/>
                <a:ext cx="51" cy="51"/>
              </a:xfrm>
              <a:custGeom>
                <a:avLst/>
                <a:gdLst>
                  <a:gd name="T0" fmla="*/ 0 w 51"/>
                  <a:gd name="T1" fmla="*/ 10 h 51"/>
                  <a:gd name="T2" fmla="*/ 40 w 51"/>
                  <a:gd name="T3" fmla="*/ 51 h 51"/>
                  <a:gd name="T4" fmla="*/ 51 w 51"/>
                  <a:gd name="T5" fmla="*/ 0 h 51"/>
                  <a:gd name="T6" fmla="*/ 0 w 51"/>
                  <a:gd name="T7" fmla="*/ 1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10"/>
                    </a:moveTo>
                    <a:lnTo>
                      <a:pt x="40" y="51"/>
                    </a:lnTo>
                    <a:lnTo>
                      <a:pt x="5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341" name="Rectangle 137"/>
            <p:cNvSpPr>
              <a:spLocks noChangeArrowheads="1"/>
            </p:cNvSpPr>
            <p:nvPr/>
          </p:nvSpPr>
          <p:spPr bwMode="auto">
            <a:xfrm>
              <a:off x="3552" y="1578"/>
              <a:ext cx="4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2" name="Rectangle 138"/>
            <p:cNvSpPr>
              <a:spLocks noChangeArrowheads="1"/>
            </p:cNvSpPr>
            <p:nvPr/>
          </p:nvSpPr>
          <p:spPr bwMode="auto">
            <a:xfrm>
              <a:off x="3479" y="1619"/>
              <a:ext cx="60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sz="1500" i="1">
                  <a:solidFill>
                    <a:srgbClr val="2D5EC1"/>
                  </a:solidFill>
                  <a:latin typeface="Times New Roman" pitchFamily="18" charset="0"/>
                </a:rPr>
                <a:t>mediation</a:t>
              </a:r>
              <a:endParaRPr lang="en-US" altLang="en-US" sz="2400">
                <a:solidFill>
                  <a:srgbClr val="2D5EC1"/>
                </a:solidFill>
                <a:latin typeface="Times New Roman" pitchFamily="18" charset="0"/>
              </a:endParaRPr>
            </a:p>
          </p:txBody>
        </p:sp>
        <p:grpSp>
          <p:nvGrpSpPr>
            <p:cNvPr id="10343" name="Group 139"/>
            <p:cNvGrpSpPr>
              <a:grpSpLocks noChangeAspect="1"/>
            </p:cNvGrpSpPr>
            <p:nvPr/>
          </p:nvGrpSpPr>
          <p:grpSpPr bwMode="auto">
            <a:xfrm>
              <a:off x="5008" y="2224"/>
              <a:ext cx="144" cy="240"/>
              <a:chOff x="3664" y="1104"/>
              <a:chExt cx="288" cy="480"/>
            </a:xfrm>
          </p:grpSpPr>
          <p:sp>
            <p:nvSpPr>
              <p:cNvPr id="10353" name="Oval 140"/>
              <p:cNvSpPr>
                <a:spLocks noChangeAspect="1" noChangeArrowheads="1"/>
              </p:cNvSpPr>
              <p:nvPr/>
            </p:nvSpPr>
            <p:spPr bwMode="auto">
              <a:xfrm>
                <a:off x="3664" y="1104"/>
                <a:ext cx="288" cy="4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aphicFrame>
            <p:nvGraphicFramePr>
              <p:cNvPr id="10354" name="Object 141"/>
              <p:cNvGraphicFramePr>
                <a:graphicFrameLocks noChangeAspect="1"/>
              </p:cNvGraphicFramePr>
              <p:nvPr/>
            </p:nvGraphicFramePr>
            <p:xfrm>
              <a:off x="3696" y="1152"/>
              <a:ext cx="230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6" name="Clip" r:id="rId6" imgW="1845398" imgH="3034420" progId="MS_ClipArt_Gallery.5">
                      <p:embed/>
                    </p:oleObj>
                  </mc:Choice>
                  <mc:Fallback>
                    <p:oleObj name="Clip" r:id="rId6" imgW="1845398" imgH="303442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1152"/>
                            <a:ext cx="230" cy="3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44" name="Line 142"/>
            <p:cNvSpPr>
              <a:spLocks noChangeShapeType="1"/>
            </p:cNvSpPr>
            <p:nvPr/>
          </p:nvSpPr>
          <p:spPr bwMode="auto">
            <a:xfrm>
              <a:off x="4792" y="2352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345" name="Group 143"/>
            <p:cNvGrpSpPr>
              <a:grpSpLocks noChangeAspect="1"/>
            </p:cNvGrpSpPr>
            <p:nvPr/>
          </p:nvGrpSpPr>
          <p:grpSpPr bwMode="auto">
            <a:xfrm>
              <a:off x="5016" y="2496"/>
              <a:ext cx="144" cy="240"/>
              <a:chOff x="3664" y="1104"/>
              <a:chExt cx="288" cy="480"/>
            </a:xfrm>
          </p:grpSpPr>
          <p:sp>
            <p:nvSpPr>
              <p:cNvPr id="10351" name="Oval 144"/>
              <p:cNvSpPr>
                <a:spLocks noChangeAspect="1" noChangeArrowheads="1"/>
              </p:cNvSpPr>
              <p:nvPr/>
            </p:nvSpPr>
            <p:spPr bwMode="auto">
              <a:xfrm>
                <a:off x="3664" y="1104"/>
                <a:ext cx="288" cy="4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aphicFrame>
            <p:nvGraphicFramePr>
              <p:cNvPr id="10352" name="Object 145"/>
              <p:cNvGraphicFramePr>
                <a:graphicFrameLocks noChangeAspect="1"/>
              </p:cNvGraphicFramePr>
              <p:nvPr/>
            </p:nvGraphicFramePr>
            <p:xfrm>
              <a:off x="3696" y="1152"/>
              <a:ext cx="230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7" name="Clip" r:id="rId7" imgW="1845398" imgH="3034420" progId="MS_ClipArt_Gallery.5">
                      <p:embed/>
                    </p:oleObj>
                  </mc:Choice>
                  <mc:Fallback>
                    <p:oleObj name="Clip" r:id="rId7" imgW="1845398" imgH="303442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1152"/>
                            <a:ext cx="230" cy="3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46" name="Line 146"/>
            <p:cNvSpPr>
              <a:spLocks noChangeShapeType="1"/>
            </p:cNvSpPr>
            <p:nvPr/>
          </p:nvSpPr>
          <p:spPr bwMode="auto">
            <a:xfrm>
              <a:off x="4800" y="2448"/>
              <a:ext cx="192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347" name="Group 147"/>
            <p:cNvGrpSpPr>
              <a:grpSpLocks noChangeAspect="1"/>
            </p:cNvGrpSpPr>
            <p:nvPr/>
          </p:nvGrpSpPr>
          <p:grpSpPr bwMode="auto">
            <a:xfrm>
              <a:off x="5000" y="1952"/>
              <a:ext cx="144" cy="240"/>
              <a:chOff x="3664" y="1104"/>
              <a:chExt cx="288" cy="480"/>
            </a:xfrm>
          </p:grpSpPr>
          <p:sp>
            <p:nvSpPr>
              <p:cNvPr id="10349" name="Oval 148"/>
              <p:cNvSpPr>
                <a:spLocks noChangeAspect="1" noChangeArrowheads="1"/>
              </p:cNvSpPr>
              <p:nvPr/>
            </p:nvSpPr>
            <p:spPr bwMode="auto">
              <a:xfrm>
                <a:off x="3664" y="1104"/>
                <a:ext cx="288" cy="4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aphicFrame>
            <p:nvGraphicFramePr>
              <p:cNvPr id="10350" name="Object 149"/>
              <p:cNvGraphicFramePr>
                <a:graphicFrameLocks noChangeAspect="1"/>
              </p:cNvGraphicFramePr>
              <p:nvPr/>
            </p:nvGraphicFramePr>
            <p:xfrm>
              <a:off x="3696" y="1152"/>
              <a:ext cx="230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8" name="Clip" r:id="rId8" imgW="1845398" imgH="3034420" progId="MS_ClipArt_Gallery.5">
                      <p:embed/>
                    </p:oleObj>
                  </mc:Choice>
                  <mc:Fallback>
                    <p:oleObj name="Clip" r:id="rId8" imgW="1845398" imgH="303442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1152"/>
                            <a:ext cx="230" cy="3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48" name="Line 150"/>
            <p:cNvSpPr>
              <a:spLocks noChangeShapeType="1"/>
            </p:cNvSpPr>
            <p:nvPr/>
          </p:nvSpPr>
          <p:spPr bwMode="auto">
            <a:xfrm flipV="1">
              <a:off x="4800" y="2080"/>
              <a:ext cx="176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45" name="Group 151"/>
          <p:cNvGrpSpPr>
            <a:grpSpLocks/>
          </p:cNvGrpSpPr>
          <p:nvPr/>
        </p:nvGrpSpPr>
        <p:grpSpPr bwMode="auto">
          <a:xfrm>
            <a:off x="136525" y="2349500"/>
            <a:ext cx="5075238" cy="2557463"/>
            <a:chOff x="86" y="535"/>
            <a:chExt cx="3590" cy="2261"/>
          </a:xfrm>
        </p:grpSpPr>
        <p:grpSp>
          <p:nvGrpSpPr>
            <p:cNvPr id="10248" name="Group 152"/>
            <p:cNvGrpSpPr>
              <a:grpSpLocks/>
            </p:cNvGrpSpPr>
            <p:nvPr/>
          </p:nvGrpSpPr>
          <p:grpSpPr bwMode="auto">
            <a:xfrm>
              <a:off x="86" y="535"/>
              <a:ext cx="2104" cy="1303"/>
              <a:chOff x="1692" y="643"/>
              <a:chExt cx="2104" cy="1303"/>
            </a:xfrm>
          </p:grpSpPr>
          <p:grpSp>
            <p:nvGrpSpPr>
              <p:cNvPr id="10280" name="Group 153"/>
              <p:cNvGrpSpPr>
                <a:grpSpLocks/>
              </p:cNvGrpSpPr>
              <p:nvPr/>
            </p:nvGrpSpPr>
            <p:grpSpPr bwMode="auto">
              <a:xfrm>
                <a:off x="1804" y="1213"/>
                <a:ext cx="1616" cy="325"/>
                <a:chOff x="1804" y="1029"/>
                <a:chExt cx="1616" cy="325"/>
              </a:xfrm>
            </p:grpSpPr>
            <p:sp>
              <p:nvSpPr>
                <p:cNvPr id="10298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04" y="1029"/>
                  <a:ext cx="1616" cy="325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9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946" y="1089"/>
                  <a:ext cx="224" cy="183"/>
                </a:xfrm>
                <a:prstGeom prst="rect">
                  <a:avLst/>
                </a:prstGeom>
                <a:solidFill>
                  <a:srgbClr val="00CC99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00" name="Rectangle 156"/>
                <p:cNvSpPr>
                  <a:spLocks noChangeArrowheads="1"/>
                </p:cNvSpPr>
                <p:nvPr/>
              </p:nvSpPr>
              <p:spPr bwMode="auto">
                <a:xfrm>
                  <a:off x="2231" y="1089"/>
                  <a:ext cx="224" cy="183"/>
                </a:xfrm>
                <a:prstGeom prst="rect">
                  <a:avLst/>
                </a:prstGeom>
                <a:solidFill>
                  <a:srgbClr val="00CC99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0301" name="Group 157"/>
                <p:cNvGrpSpPr>
                  <a:grpSpLocks/>
                </p:cNvGrpSpPr>
                <p:nvPr/>
              </p:nvGrpSpPr>
              <p:grpSpPr bwMode="auto">
                <a:xfrm>
                  <a:off x="2180" y="1161"/>
                  <a:ext cx="61" cy="50"/>
                  <a:chOff x="2180" y="1161"/>
                  <a:chExt cx="61" cy="50"/>
                </a:xfrm>
              </p:grpSpPr>
              <p:sp>
                <p:nvSpPr>
                  <p:cNvPr id="1031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180" y="1181"/>
                    <a:ext cx="31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15" name="Freeform 159"/>
                  <p:cNvSpPr>
                    <a:spLocks/>
                  </p:cNvSpPr>
                  <p:nvPr/>
                </p:nvSpPr>
                <p:spPr bwMode="auto">
                  <a:xfrm>
                    <a:off x="2190" y="1161"/>
                    <a:ext cx="51" cy="50"/>
                  </a:xfrm>
                  <a:custGeom>
                    <a:avLst/>
                    <a:gdLst>
                      <a:gd name="T0" fmla="*/ 0 w 51"/>
                      <a:gd name="T1" fmla="*/ 50 h 50"/>
                      <a:gd name="T2" fmla="*/ 51 w 51"/>
                      <a:gd name="T3" fmla="*/ 20 h 50"/>
                      <a:gd name="T4" fmla="*/ 0 w 51"/>
                      <a:gd name="T5" fmla="*/ 0 h 50"/>
                      <a:gd name="T6" fmla="*/ 0 w 51"/>
                      <a:gd name="T7" fmla="*/ 50 h 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1" h="50">
                        <a:moveTo>
                          <a:pt x="0" y="50"/>
                        </a:moveTo>
                        <a:lnTo>
                          <a:pt x="51" y="2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030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16" y="1089"/>
                  <a:ext cx="223" cy="183"/>
                </a:xfrm>
                <a:prstGeom prst="rect">
                  <a:avLst/>
                </a:prstGeom>
                <a:solidFill>
                  <a:srgbClr val="00CC99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0303" name="Group 161"/>
                <p:cNvGrpSpPr>
                  <a:grpSpLocks/>
                </p:cNvGrpSpPr>
                <p:nvPr/>
              </p:nvGrpSpPr>
              <p:grpSpPr bwMode="auto">
                <a:xfrm>
                  <a:off x="2465" y="1161"/>
                  <a:ext cx="61" cy="50"/>
                  <a:chOff x="2465" y="1161"/>
                  <a:chExt cx="61" cy="50"/>
                </a:xfrm>
              </p:grpSpPr>
              <p:sp>
                <p:nvSpPr>
                  <p:cNvPr id="10312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2465" y="1181"/>
                    <a:ext cx="30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13" name="Freeform 163"/>
                  <p:cNvSpPr>
                    <a:spLocks/>
                  </p:cNvSpPr>
                  <p:nvPr/>
                </p:nvSpPr>
                <p:spPr bwMode="auto">
                  <a:xfrm>
                    <a:off x="2475" y="1161"/>
                    <a:ext cx="51" cy="50"/>
                  </a:xfrm>
                  <a:custGeom>
                    <a:avLst/>
                    <a:gdLst>
                      <a:gd name="T0" fmla="*/ 0 w 51"/>
                      <a:gd name="T1" fmla="*/ 50 h 50"/>
                      <a:gd name="T2" fmla="*/ 51 w 51"/>
                      <a:gd name="T3" fmla="*/ 20 h 50"/>
                      <a:gd name="T4" fmla="*/ 0 w 51"/>
                      <a:gd name="T5" fmla="*/ 0 h 50"/>
                      <a:gd name="T6" fmla="*/ 0 w 51"/>
                      <a:gd name="T7" fmla="*/ 50 h 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1" h="50">
                        <a:moveTo>
                          <a:pt x="0" y="50"/>
                        </a:moveTo>
                        <a:lnTo>
                          <a:pt x="51" y="2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0304" name="Rectangle 164"/>
                <p:cNvSpPr>
                  <a:spLocks noChangeArrowheads="1"/>
                </p:cNvSpPr>
                <p:nvPr/>
              </p:nvSpPr>
              <p:spPr bwMode="auto">
                <a:xfrm>
                  <a:off x="2800" y="1089"/>
                  <a:ext cx="224" cy="183"/>
                </a:xfrm>
                <a:prstGeom prst="rect">
                  <a:avLst/>
                </a:prstGeom>
                <a:solidFill>
                  <a:srgbClr val="00CC99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0305" name="Group 165"/>
                <p:cNvGrpSpPr>
                  <a:grpSpLocks/>
                </p:cNvGrpSpPr>
                <p:nvPr/>
              </p:nvGrpSpPr>
              <p:grpSpPr bwMode="auto">
                <a:xfrm>
                  <a:off x="2749" y="1161"/>
                  <a:ext cx="61" cy="50"/>
                  <a:chOff x="2749" y="1161"/>
                  <a:chExt cx="61" cy="50"/>
                </a:xfrm>
              </p:grpSpPr>
              <p:sp>
                <p:nvSpPr>
                  <p:cNvPr id="10310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749" y="1181"/>
                    <a:ext cx="31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11" name="Freeform 167"/>
                  <p:cNvSpPr>
                    <a:spLocks/>
                  </p:cNvSpPr>
                  <p:nvPr/>
                </p:nvSpPr>
                <p:spPr bwMode="auto">
                  <a:xfrm>
                    <a:off x="2759" y="1161"/>
                    <a:ext cx="51" cy="50"/>
                  </a:xfrm>
                  <a:custGeom>
                    <a:avLst/>
                    <a:gdLst>
                      <a:gd name="T0" fmla="*/ 0 w 51"/>
                      <a:gd name="T1" fmla="*/ 50 h 50"/>
                      <a:gd name="T2" fmla="*/ 51 w 51"/>
                      <a:gd name="T3" fmla="*/ 20 h 50"/>
                      <a:gd name="T4" fmla="*/ 0 w 51"/>
                      <a:gd name="T5" fmla="*/ 0 h 50"/>
                      <a:gd name="T6" fmla="*/ 0 w 51"/>
                      <a:gd name="T7" fmla="*/ 50 h 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1" h="50">
                        <a:moveTo>
                          <a:pt x="0" y="50"/>
                        </a:moveTo>
                        <a:lnTo>
                          <a:pt x="51" y="2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0306" name="Rectangle 168"/>
                <p:cNvSpPr>
                  <a:spLocks noChangeArrowheads="1"/>
                </p:cNvSpPr>
                <p:nvPr/>
              </p:nvSpPr>
              <p:spPr bwMode="auto">
                <a:xfrm>
                  <a:off x="3085" y="1089"/>
                  <a:ext cx="233" cy="183"/>
                </a:xfrm>
                <a:prstGeom prst="rect">
                  <a:avLst/>
                </a:prstGeom>
                <a:solidFill>
                  <a:srgbClr val="00CC99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0307" name="Group 169"/>
                <p:cNvGrpSpPr>
                  <a:grpSpLocks/>
                </p:cNvGrpSpPr>
                <p:nvPr/>
              </p:nvGrpSpPr>
              <p:grpSpPr bwMode="auto">
                <a:xfrm>
                  <a:off x="3034" y="1161"/>
                  <a:ext cx="61" cy="50"/>
                  <a:chOff x="3034" y="1161"/>
                  <a:chExt cx="61" cy="50"/>
                </a:xfrm>
              </p:grpSpPr>
              <p:sp>
                <p:nvSpPr>
                  <p:cNvPr id="10308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3034" y="1181"/>
                    <a:ext cx="30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09" name="Freeform 171"/>
                  <p:cNvSpPr>
                    <a:spLocks/>
                  </p:cNvSpPr>
                  <p:nvPr/>
                </p:nvSpPr>
                <p:spPr bwMode="auto">
                  <a:xfrm>
                    <a:off x="3044" y="1161"/>
                    <a:ext cx="51" cy="50"/>
                  </a:xfrm>
                  <a:custGeom>
                    <a:avLst/>
                    <a:gdLst>
                      <a:gd name="T0" fmla="*/ 0 w 51"/>
                      <a:gd name="T1" fmla="*/ 50 h 50"/>
                      <a:gd name="T2" fmla="*/ 51 w 51"/>
                      <a:gd name="T3" fmla="*/ 20 h 50"/>
                      <a:gd name="T4" fmla="*/ 0 w 51"/>
                      <a:gd name="T5" fmla="*/ 0 h 50"/>
                      <a:gd name="T6" fmla="*/ 0 w 51"/>
                      <a:gd name="T7" fmla="*/ 50 h 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1" h="50">
                        <a:moveTo>
                          <a:pt x="0" y="50"/>
                        </a:moveTo>
                        <a:lnTo>
                          <a:pt x="51" y="2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0281" name="Rectangle 172"/>
              <p:cNvSpPr>
                <a:spLocks noChangeArrowheads="1"/>
              </p:cNvSpPr>
              <p:nvPr/>
            </p:nvSpPr>
            <p:spPr bwMode="auto">
              <a:xfrm>
                <a:off x="2211" y="1578"/>
                <a:ext cx="975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82" name="Rectangle 173"/>
              <p:cNvSpPr>
                <a:spLocks noChangeArrowheads="1"/>
              </p:cNvSpPr>
              <p:nvPr/>
            </p:nvSpPr>
            <p:spPr bwMode="auto">
              <a:xfrm>
                <a:off x="2272" y="1619"/>
                <a:ext cx="114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2D5EC1"/>
                    </a:solidFill>
                    <a:latin typeface="Times New Roman" pitchFamily="18" charset="0"/>
                  </a:rPr>
                  <a:t>Value Chain</a:t>
                </a:r>
              </a:p>
            </p:txBody>
          </p:sp>
          <p:grpSp>
            <p:nvGrpSpPr>
              <p:cNvPr id="10283" name="Group 174"/>
              <p:cNvGrpSpPr>
                <a:grpSpLocks/>
              </p:cNvGrpSpPr>
              <p:nvPr/>
            </p:nvGrpSpPr>
            <p:grpSpPr bwMode="auto">
              <a:xfrm>
                <a:off x="3146" y="791"/>
                <a:ext cx="396" cy="498"/>
                <a:chOff x="3146" y="713"/>
                <a:chExt cx="396" cy="498"/>
              </a:xfrm>
            </p:grpSpPr>
            <p:sp>
              <p:nvSpPr>
                <p:cNvPr id="10296" name="Freeform 175"/>
                <p:cNvSpPr>
                  <a:spLocks/>
                </p:cNvSpPr>
                <p:nvPr/>
              </p:nvSpPr>
              <p:spPr bwMode="auto">
                <a:xfrm>
                  <a:off x="3146" y="713"/>
                  <a:ext cx="396" cy="468"/>
                </a:xfrm>
                <a:custGeom>
                  <a:avLst/>
                  <a:gdLst>
                    <a:gd name="T0" fmla="*/ 2147483647 w 39"/>
                    <a:gd name="T1" fmla="*/ 0 h 46"/>
                    <a:gd name="T2" fmla="*/ 0 w 39"/>
                    <a:gd name="T3" fmla="*/ 2147483647 h 46"/>
                    <a:gd name="T4" fmla="*/ 2147483647 w 39"/>
                    <a:gd name="T5" fmla="*/ 2147483647 h 46"/>
                    <a:gd name="T6" fmla="*/ 2147483647 w 39"/>
                    <a:gd name="T7" fmla="*/ 2147483647 h 46"/>
                    <a:gd name="T8" fmla="*/ 2147483647 w 39"/>
                    <a:gd name="T9" fmla="*/ 2147483647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6">
                      <a:moveTo>
                        <a:pt x="12" y="0"/>
                      </a:moveTo>
                      <a:cubicBezTo>
                        <a:pt x="6" y="0"/>
                        <a:pt x="0" y="5"/>
                        <a:pt x="0" y="10"/>
                      </a:cubicBezTo>
                      <a:cubicBezTo>
                        <a:pt x="0" y="15"/>
                        <a:pt x="10" y="21"/>
                        <a:pt x="20" y="21"/>
                      </a:cubicBezTo>
                      <a:cubicBezTo>
                        <a:pt x="30" y="21"/>
                        <a:pt x="39" y="28"/>
                        <a:pt x="39" y="34"/>
                      </a:cubicBezTo>
                      <a:cubicBezTo>
                        <a:pt x="39" y="39"/>
                        <a:pt x="35" y="44"/>
                        <a:pt x="31" y="46"/>
                      </a:cubicBezTo>
                    </a:path>
                  </a:pathLst>
                </a:custGeom>
                <a:noFill/>
                <a:ln w="158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97" name="Freeform 176"/>
                <p:cNvSpPr>
                  <a:spLocks/>
                </p:cNvSpPr>
                <p:nvPr/>
              </p:nvSpPr>
              <p:spPr bwMode="auto">
                <a:xfrm>
                  <a:off x="3420" y="1161"/>
                  <a:ext cx="51" cy="50"/>
                </a:xfrm>
                <a:custGeom>
                  <a:avLst/>
                  <a:gdLst>
                    <a:gd name="T0" fmla="*/ 41 w 51"/>
                    <a:gd name="T1" fmla="*/ 0 h 50"/>
                    <a:gd name="T2" fmla="*/ 0 w 51"/>
                    <a:gd name="T3" fmla="*/ 40 h 50"/>
                    <a:gd name="T4" fmla="*/ 51 w 51"/>
                    <a:gd name="T5" fmla="*/ 50 h 50"/>
                    <a:gd name="T6" fmla="*/ 41 w 51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0">
                      <a:moveTo>
                        <a:pt x="41" y="0"/>
                      </a:moveTo>
                      <a:lnTo>
                        <a:pt x="0" y="40"/>
                      </a:lnTo>
                      <a:lnTo>
                        <a:pt x="51" y="5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284" name="Rectangle 177"/>
              <p:cNvSpPr>
                <a:spLocks noChangeArrowheads="1"/>
              </p:cNvSpPr>
              <p:nvPr/>
            </p:nvSpPr>
            <p:spPr bwMode="auto">
              <a:xfrm>
                <a:off x="3258" y="786"/>
                <a:ext cx="538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85" name="Rectangle 178"/>
              <p:cNvSpPr>
                <a:spLocks noChangeArrowheads="1"/>
              </p:cNvSpPr>
              <p:nvPr/>
            </p:nvSpPr>
            <p:spPr bwMode="auto">
              <a:xfrm>
                <a:off x="3317" y="720"/>
                <a:ext cx="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 sz="2400">
                  <a:solidFill>
                    <a:srgbClr val="2D5EC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286" name="Group 179"/>
              <p:cNvGrpSpPr>
                <a:grpSpLocks/>
              </p:cNvGrpSpPr>
              <p:nvPr/>
            </p:nvGrpSpPr>
            <p:grpSpPr bwMode="auto">
              <a:xfrm>
                <a:off x="1692" y="826"/>
                <a:ext cx="661" cy="458"/>
                <a:chOff x="1692" y="642"/>
                <a:chExt cx="661" cy="458"/>
              </a:xfrm>
            </p:grpSpPr>
            <p:sp>
              <p:nvSpPr>
                <p:cNvPr id="10294" name="Freeform 180"/>
                <p:cNvSpPr>
                  <a:spLocks/>
                </p:cNvSpPr>
                <p:nvPr/>
              </p:nvSpPr>
              <p:spPr bwMode="auto">
                <a:xfrm>
                  <a:off x="1692" y="642"/>
                  <a:ext cx="630" cy="397"/>
                </a:xfrm>
                <a:custGeom>
                  <a:avLst/>
                  <a:gdLst>
                    <a:gd name="T0" fmla="*/ 2147483647 w 62"/>
                    <a:gd name="T1" fmla="*/ 0 h 39"/>
                    <a:gd name="T2" fmla="*/ 0 w 62"/>
                    <a:gd name="T3" fmla="*/ 2147483647 h 39"/>
                    <a:gd name="T4" fmla="*/ 2147483647 w 62"/>
                    <a:gd name="T5" fmla="*/ 2147483647 h 39"/>
                    <a:gd name="T6" fmla="*/ 2147483647 w 62"/>
                    <a:gd name="T7" fmla="*/ 2147483647 h 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39">
                      <a:moveTo>
                        <a:pt x="12" y="0"/>
                      </a:moveTo>
                      <a:cubicBezTo>
                        <a:pt x="6" y="0"/>
                        <a:pt x="0" y="8"/>
                        <a:pt x="0" y="15"/>
                      </a:cubicBezTo>
                      <a:cubicBezTo>
                        <a:pt x="0" y="23"/>
                        <a:pt x="16" y="31"/>
                        <a:pt x="33" y="31"/>
                      </a:cubicBezTo>
                      <a:cubicBezTo>
                        <a:pt x="45" y="31"/>
                        <a:pt x="57" y="34"/>
                        <a:pt x="62" y="39"/>
                      </a:cubicBezTo>
                    </a:path>
                  </a:pathLst>
                </a:custGeom>
                <a:noFill/>
                <a:ln w="158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95" name="Freeform 181"/>
                <p:cNvSpPr>
                  <a:spLocks/>
                </p:cNvSpPr>
                <p:nvPr/>
              </p:nvSpPr>
              <p:spPr bwMode="auto">
                <a:xfrm>
                  <a:off x="2302" y="1049"/>
                  <a:ext cx="51" cy="51"/>
                </a:xfrm>
                <a:custGeom>
                  <a:avLst/>
                  <a:gdLst>
                    <a:gd name="T0" fmla="*/ 0 w 51"/>
                    <a:gd name="T1" fmla="*/ 20 h 51"/>
                    <a:gd name="T2" fmla="*/ 51 w 51"/>
                    <a:gd name="T3" fmla="*/ 51 h 51"/>
                    <a:gd name="T4" fmla="*/ 41 w 51"/>
                    <a:gd name="T5" fmla="*/ 0 h 51"/>
                    <a:gd name="T6" fmla="*/ 0 w 51"/>
                    <a:gd name="T7" fmla="*/ 2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0" y="20"/>
                      </a:moveTo>
                      <a:lnTo>
                        <a:pt x="51" y="51"/>
                      </a:lnTo>
                      <a:lnTo>
                        <a:pt x="41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287" name="Rectangle 182"/>
              <p:cNvSpPr>
                <a:spLocks noChangeArrowheads="1"/>
              </p:cNvSpPr>
              <p:nvPr/>
            </p:nvSpPr>
            <p:spPr bwMode="auto">
              <a:xfrm>
                <a:off x="1804" y="643"/>
                <a:ext cx="5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88" name="Rectangle 183"/>
              <p:cNvSpPr>
                <a:spLocks noChangeArrowheads="1"/>
              </p:cNvSpPr>
              <p:nvPr/>
            </p:nvSpPr>
            <p:spPr bwMode="auto">
              <a:xfrm>
                <a:off x="1865" y="684"/>
                <a:ext cx="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 sz="2400">
                  <a:solidFill>
                    <a:srgbClr val="2D5EC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89" name="Rectangle 184"/>
              <p:cNvSpPr>
                <a:spLocks noChangeArrowheads="1"/>
              </p:cNvSpPr>
              <p:nvPr/>
            </p:nvSpPr>
            <p:spPr bwMode="auto">
              <a:xfrm>
                <a:off x="1865" y="826"/>
                <a:ext cx="41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 altLang="en-US" sz="1500" i="1">
                    <a:solidFill>
                      <a:srgbClr val="2D5EC1"/>
                    </a:solidFill>
                    <a:latin typeface="Times New Roman" pitchFamily="18" charset="0"/>
                  </a:rPr>
                  <a:t>process</a:t>
                </a:r>
                <a:endParaRPr lang="en-US" altLang="en-US" sz="2400">
                  <a:solidFill>
                    <a:srgbClr val="2D5EC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290" name="Group 185"/>
              <p:cNvGrpSpPr>
                <a:grpSpLocks noChangeAspect="1"/>
              </p:cNvGrpSpPr>
              <p:nvPr/>
            </p:nvGrpSpPr>
            <p:grpSpPr bwMode="auto">
              <a:xfrm>
                <a:off x="3632" y="1248"/>
                <a:ext cx="144" cy="240"/>
                <a:chOff x="3664" y="1104"/>
                <a:chExt cx="288" cy="480"/>
              </a:xfrm>
            </p:grpSpPr>
            <p:sp>
              <p:nvSpPr>
                <p:cNvPr id="10292" name="Oval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3664" y="1104"/>
                  <a:ext cx="288" cy="4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aphicFrame>
              <p:nvGraphicFramePr>
                <p:cNvPr id="10293" name="Object 187"/>
                <p:cNvGraphicFramePr>
                  <a:graphicFrameLocks noChangeAspect="1"/>
                </p:cNvGraphicFramePr>
                <p:nvPr/>
              </p:nvGraphicFramePr>
              <p:xfrm>
                <a:off x="3696" y="1152"/>
                <a:ext cx="230" cy="3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39" name="Clip" r:id="rId9" imgW="1845398" imgH="3034420" progId="MS_ClipArt_Gallery.5">
                        <p:embed/>
                      </p:oleObj>
                    </mc:Choice>
                    <mc:Fallback>
                      <p:oleObj name="Clip" r:id="rId9" imgW="1845398" imgH="303442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96" y="1152"/>
                              <a:ext cx="230" cy="3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291" name="Line 188"/>
              <p:cNvSpPr>
                <a:spLocks noChangeShapeType="1"/>
              </p:cNvSpPr>
              <p:nvPr/>
            </p:nvSpPr>
            <p:spPr bwMode="auto">
              <a:xfrm>
                <a:off x="3416" y="1376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249" name="Group 189"/>
            <p:cNvGrpSpPr>
              <a:grpSpLocks/>
            </p:cNvGrpSpPr>
            <p:nvPr/>
          </p:nvGrpSpPr>
          <p:grpSpPr bwMode="auto">
            <a:xfrm>
              <a:off x="1940" y="1574"/>
              <a:ext cx="1736" cy="1222"/>
              <a:chOff x="828" y="2310"/>
              <a:chExt cx="1736" cy="1222"/>
            </a:xfrm>
          </p:grpSpPr>
          <p:sp>
            <p:nvSpPr>
              <p:cNvPr id="10250" name="Rectangle 190"/>
              <p:cNvSpPr>
                <a:spLocks noChangeArrowheads="1"/>
              </p:cNvSpPr>
              <p:nvPr/>
            </p:nvSpPr>
            <p:spPr bwMode="auto">
              <a:xfrm>
                <a:off x="828" y="2575"/>
                <a:ext cx="671" cy="325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51" name="Rectangle 191"/>
              <p:cNvSpPr>
                <a:spLocks noChangeArrowheads="1"/>
              </p:cNvSpPr>
              <p:nvPr/>
            </p:nvSpPr>
            <p:spPr bwMode="auto">
              <a:xfrm>
                <a:off x="910" y="2656"/>
                <a:ext cx="223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52" name="Rectangle 192"/>
              <p:cNvSpPr>
                <a:spLocks noChangeArrowheads="1"/>
              </p:cNvSpPr>
              <p:nvPr/>
            </p:nvSpPr>
            <p:spPr bwMode="auto">
              <a:xfrm>
                <a:off x="1194" y="2656"/>
                <a:ext cx="224" cy="183"/>
              </a:xfrm>
              <a:prstGeom prst="rect">
                <a:avLst/>
              </a:prstGeom>
              <a:solidFill>
                <a:srgbClr val="00CC99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0253" name="Group 193"/>
              <p:cNvGrpSpPr>
                <a:grpSpLocks/>
              </p:cNvGrpSpPr>
              <p:nvPr/>
            </p:nvGrpSpPr>
            <p:grpSpPr bwMode="auto">
              <a:xfrm>
                <a:off x="1143" y="2727"/>
                <a:ext cx="61" cy="51"/>
                <a:chOff x="1143" y="2543"/>
                <a:chExt cx="61" cy="51"/>
              </a:xfrm>
            </p:grpSpPr>
            <p:sp>
              <p:nvSpPr>
                <p:cNvPr id="10278" name="Line 194"/>
                <p:cNvSpPr>
                  <a:spLocks noChangeShapeType="1"/>
                </p:cNvSpPr>
                <p:nvPr/>
              </p:nvSpPr>
              <p:spPr bwMode="auto">
                <a:xfrm>
                  <a:off x="1143" y="2564"/>
                  <a:ext cx="31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9" name="Freeform 195"/>
                <p:cNvSpPr>
                  <a:spLocks/>
                </p:cNvSpPr>
                <p:nvPr/>
              </p:nvSpPr>
              <p:spPr bwMode="auto">
                <a:xfrm>
                  <a:off x="1154" y="2543"/>
                  <a:ext cx="50" cy="51"/>
                </a:xfrm>
                <a:custGeom>
                  <a:avLst/>
                  <a:gdLst>
                    <a:gd name="T0" fmla="*/ 0 w 50"/>
                    <a:gd name="T1" fmla="*/ 51 h 51"/>
                    <a:gd name="T2" fmla="*/ 50 w 50"/>
                    <a:gd name="T3" fmla="*/ 21 h 51"/>
                    <a:gd name="T4" fmla="*/ 0 w 50"/>
                    <a:gd name="T5" fmla="*/ 0 h 51"/>
                    <a:gd name="T6" fmla="*/ 0 w 50"/>
                    <a:gd name="T7" fmla="*/ 51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51">
                      <a:moveTo>
                        <a:pt x="0" y="51"/>
                      </a:moveTo>
                      <a:lnTo>
                        <a:pt x="50" y="21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254" name="Group 196"/>
              <p:cNvGrpSpPr>
                <a:grpSpLocks/>
              </p:cNvGrpSpPr>
              <p:nvPr/>
            </p:nvGrpSpPr>
            <p:grpSpPr bwMode="auto">
              <a:xfrm>
                <a:off x="1621" y="2310"/>
                <a:ext cx="305" cy="326"/>
                <a:chOff x="1621" y="2126"/>
                <a:chExt cx="305" cy="326"/>
              </a:xfrm>
            </p:grpSpPr>
            <p:sp>
              <p:nvSpPr>
                <p:cNvPr id="10276" name="Rectangle 197"/>
                <p:cNvSpPr>
                  <a:spLocks noChangeArrowheads="1"/>
                </p:cNvSpPr>
                <p:nvPr/>
              </p:nvSpPr>
              <p:spPr bwMode="auto">
                <a:xfrm>
                  <a:off x="1621" y="2126"/>
                  <a:ext cx="305" cy="326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77" name="Rectangle 198"/>
                <p:cNvSpPr>
                  <a:spLocks noChangeArrowheads="1"/>
                </p:cNvSpPr>
                <p:nvPr/>
              </p:nvSpPr>
              <p:spPr bwMode="auto">
                <a:xfrm>
                  <a:off x="1662" y="2187"/>
                  <a:ext cx="223" cy="183"/>
                </a:xfrm>
                <a:prstGeom prst="rect">
                  <a:avLst/>
                </a:prstGeom>
                <a:solidFill>
                  <a:srgbClr val="00CC99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55" name="Group 199"/>
              <p:cNvGrpSpPr>
                <a:grpSpLocks/>
              </p:cNvGrpSpPr>
              <p:nvPr/>
            </p:nvGrpSpPr>
            <p:grpSpPr bwMode="auto">
              <a:xfrm>
                <a:off x="1702" y="2798"/>
                <a:ext cx="305" cy="326"/>
                <a:chOff x="1702" y="2614"/>
                <a:chExt cx="305" cy="326"/>
              </a:xfrm>
            </p:grpSpPr>
            <p:sp>
              <p:nvSpPr>
                <p:cNvPr id="10274" name="Rectangle 200"/>
                <p:cNvSpPr>
                  <a:spLocks noChangeArrowheads="1"/>
                </p:cNvSpPr>
                <p:nvPr/>
              </p:nvSpPr>
              <p:spPr bwMode="auto">
                <a:xfrm>
                  <a:off x="1702" y="2614"/>
                  <a:ext cx="305" cy="326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75" name="Rectangle 201"/>
                <p:cNvSpPr>
                  <a:spLocks noChangeArrowheads="1"/>
                </p:cNvSpPr>
                <p:nvPr/>
              </p:nvSpPr>
              <p:spPr bwMode="auto">
                <a:xfrm>
                  <a:off x="1743" y="2675"/>
                  <a:ext cx="224" cy="183"/>
                </a:xfrm>
                <a:prstGeom prst="rect">
                  <a:avLst/>
                </a:prstGeom>
                <a:solidFill>
                  <a:srgbClr val="00CC99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56" name="Group 202"/>
              <p:cNvGrpSpPr>
                <a:grpSpLocks/>
              </p:cNvGrpSpPr>
              <p:nvPr/>
            </p:nvGrpSpPr>
            <p:grpSpPr bwMode="auto">
              <a:xfrm>
                <a:off x="1265" y="2443"/>
                <a:ext cx="366" cy="142"/>
                <a:chOff x="1265" y="2259"/>
                <a:chExt cx="366" cy="142"/>
              </a:xfrm>
            </p:grpSpPr>
            <p:sp>
              <p:nvSpPr>
                <p:cNvPr id="10271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296" y="2279"/>
                  <a:ext cx="305" cy="10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2" name="Freeform 204"/>
                <p:cNvSpPr>
                  <a:spLocks/>
                </p:cNvSpPr>
                <p:nvPr/>
              </p:nvSpPr>
              <p:spPr bwMode="auto">
                <a:xfrm>
                  <a:off x="1265" y="2350"/>
                  <a:ext cx="51" cy="51"/>
                </a:xfrm>
                <a:custGeom>
                  <a:avLst/>
                  <a:gdLst>
                    <a:gd name="T0" fmla="*/ 41 w 51"/>
                    <a:gd name="T1" fmla="*/ 0 h 51"/>
                    <a:gd name="T2" fmla="*/ 0 w 51"/>
                    <a:gd name="T3" fmla="*/ 51 h 51"/>
                    <a:gd name="T4" fmla="*/ 51 w 51"/>
                    <a:gd name="T5" fmla="*/ 51 h 51"/>
                    <a:gd name="T6" fmla="*/ 41 w 5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41" y="0"/>
                      </a:moveTo>
                      <a:lnTo>
                        <a:pt x="0" y="51"/>
                      </a:lnTo>
                      <a:lnTo>
                        <a:pt x="51" y="51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3" name="Freeform 205"/>
                <p:cNvSpPr>
                  <a:spLocks/>
                </p:cNvSpPr>
                <p:nvPr/>
              </p:nvSpPr>
              <p:spPr bwMode="auto">
                <a:xfrm>
                  <a:off x="1581" y="2259"/>
                  <a:ext cx="50" cy="50"/>
                </a:xfrm>
                <a:custGeom>
                  <a:avLst/>
                  <a:gdLst>
                    <a:gd name="T0" fmla="*/ 10 w 50"/>
                    <a:gd name="T1" fmla="*/ 50 h 50"/>
                    <a:gd name="T2" fmla="*/ 50 w 50"/>
                    <a:gd name="T3" fmla="*/ 0 h 50"/>
                    <a:gd name="T4" fmla="*/ 0 w 50"/>
                    <a:gd name="T5" fmla="*/ 0 h 50"/>
                    <a:gd name="T6" fmla="*/ 10 w 50"/>
                    <a:gd name="T7" fmla="*/ 50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50">
                      <a:moveTo>
                        <a:pt x="10" y="50"/>
                      </a:moveTo>
                      <a:lnTo>
                        <a:pt x="50" y="0"/>
                      </a:lnTo>
                      <a:lnTo>
                        <a:pt x="0" y="0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257" name="Group 206"/>
              <p:cNvGrpSpPr>
                <a:grpSpLocks/>
              </p:cNvGrpSpPr>
              <p:nvPr/>
            </p:nvGrpSpPr>
            <p:grpSpPr bwMode="auto">
              <a:xfrm>
                <a:off x="1387" y="2890"/>
                <a:ext cx="326" cy="142"/>
                <a:chOff x="1387" y="2706"/>
                <a:chExt cx="326" cy="142"/>
              </a:xfrm>
            </p:grpSpPr>
            <p:sp>
              <p:nvSpPr>
                <p:cNvPr id="10268" name="Line 207"/>
                <p:cNvSpPr>
                  <a:spLocks noChangeShapeType="1"/>
                </p:cNvSpPr>
                <p:nvPr/>
              </p:nvSpPr>
              <p:spPr bwMode="auto">
                <a:xfrm>
                  <a:off x="1418" y="2736"/>
                  <a:ext cx="264" cy="8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69" name="Freeform 208"/>
                <p:cNvSpPr>
                  <a:spLocks/>
                </p:cNvSpPr>
                <p:nvPr/>
              </p:nvSpPr>
              <p:spPr bwMode="auto">
                <a:xfrm>
                  <a:off x="1387" y="2706"/>
                  <a:ext cx="51" cy="51"/>
                </a:xfrm>
                <a:custGeom>
                  <a:avLst/>
                  <a:gdLst>
                    <a:gd name="T0" fmla="*/ 51 w 51"/>
                    <a:gd name="T1" fmla="*/ 0 h 51"/>
                    <a:gd name="T2" fmla="*/ 0 w 51"/>
                    <a:gd name="T3" fmla="*/ 20 h 51"/>
                    <a:gd name="T4" fmla="*/ 51 w 51"/>
                    <a:gd name="T5" fmla="*/ 51 h 51"/>
                    <a:gd name="T6" fmla="*/ 51 w 5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51" y="0"/>
                      </a:moveTo>
                      <a:lnTo>
                        <a:pt x="0" y="20"/>
                      </a:lnTo>
                      <a:lnTo>
                        <a:pt x="51" y="51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0" name="Freeform 209"/>
                <p:cNvSpPr>
                  <a:spLocks/>
                </p:cNvSpPr>
                <p:nvPr/>
              </p:nvSpPr>
              <p:spPr bwMode="auto">
                <a:xfrm>
                  <a:off x="1662" y="2797"/>
                  <a:ext cx="51" cy="51"/>
                </a:xfrm>
                <a:custGeom>
                  <a:avLst/>
                  <a:gdLst>
                    <a:gd name="T0" fmla="*/ 0 w 51"/>
                    <a:gd name="T1" fmla="*/ 51 h 51"/>
                    <a:gd name="T2" fmla="*/ 51 w 51"/>
                    <a:gd name="T3" fmla="*/ 31 h 51"/>
                    <a:gd name="T4" fmla="*/ 0 w 51"/>
                    <a:gd name="T5" fmla="*/ 0 h 51"/>
                    <a:gd name="T6" fmla="*/ 0 w 51"/>
                    <a:gd name="T7" fmla="*/ 51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0" y="51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258" name="Group 210"/>
              <p:cNvGrpSpPr>
                <a:grpSpLocks/>
              </p:cNvGrpSpPr>
              <p:nvPr/>
            </p:nvGrpSpPr>
            <p:grpSpPr bwMode="auto">
              <a:xfrm>
                <a:off x="1794" y="2646"/>
                <a:ext cx="81" cy="163"/>
                <a:chOff x="1794" y="2462"/>
                <a:chExt cx="81" cy="163"/>
              </a:xfrm>
            </p:grpSpPr>
            <p:sp>
              <p:nvSpPr>
                <p:cNvPr id="10265" name="Line 211"/>
                <p:cNvSpPr>
                  <a:spLocks noChangeShapeType="1"/>
                </p:cNvSpPr>
                <p:nvPr/>
              </p:nvSpPr>
              <p:spPr bwMode="auto">
                <a:xfrm>
                  <a:off x="1814" y="2482"/>
                  <a:ext cx="41" cy="11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66" name="Freeform 212"/>
                <p:cNvSpPr>
                  <a:spLocks/>
                </p:cNvSpPr>
                <p:nvPr/>
              </p:nvSpPr>
              <p:spPr bwMode="auto">
                <a:xfrm>
                  <a:off x="1794" y="2462"/>
                  <a:ext cx="51" cy="51"/>
                </a:xfrm>
                <a:custGeom>
                  <a:avLst/>
                  <a:gdLst>
                    <a:gd name="T0" fmla="*/ 51 w 51"/>
                    <a:gd name="T1" fmla="*/ 30 h 51"/>
                    <a:gd name="T2" fmla="*/ 0 w 51"/>
                    <a:gd name="T3" fmla="*/ 0 h 51"/>
                    <a:gd name="T4" fmla="*/ 0 w 51"/>
                    <a:gd name="T5" fmla="*/ 51 h 51"/>
                    <a:gd name="T6" fmla="*/ 51 w 51"/>
                    <a:gd name="T7" fmla="*/ 3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51" y="30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1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67" name="Freeform 213"/>
                <p:cNvSpPr>
                  <a:spLocks/>
                </p:cNvSpPr>
                <p:nvPr/>
              </p:nvSpPr>
              <p:spPr bwMode="auto">
                <a:xfrm>
                  <a:off x="1824" y="2574"/>
                  <a:ext cx="51" cy="51"/>
                </a:xfrm>
                <a:custGeom>
                  <a:avLst/>
                  <a:gdLst>
                    <a:gd name="T0" fmla="*/ 0 w 51"/>
                    <a:gd name="T1" fmla="*/ 10 h 51"/>
                    <a:gd name="T2" fmla="*/ 51 w 51"/>
                    <a:gd name="T3" fmla="*/ 51 h 51"/>
                    <a:gd name="T4" fmla="*/ 51 w 51"/>
                    <a:gd name="T5" fmla="*/ 0 h 51"/>
                    <a:gd name="T6" fmla="*/ 0 w 51"/>
                    <a:gd name="T7" fmla="*/ 1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0" y="10"/>
                      </a:moveTo>
                      <a:lnTo>
                        <a:pt x="51" y="51"/>
                      </a:lnTo>
                      <a:lnTo>
                        <a:pt x="51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259" name="Rectangle 214"/>
              <p:cNvSpPr>
                <a:spLocks noChangeArrowheads="1"/>
              </p:cNvSpPr>
              <p:nvPr/>
            </p:nvSpPr>
            <p:spPr bwMode="auto">
              <a:xfrm>
                <a:off x="1113" y="3164"/>
                <a:ext cx="1148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60" name="Rectangle 215"/>
              <p:cNvSpPr>
                <a:spLocks noChangeArrowheads="1"/>
              </p:cNvSpPr>
              <p:nvPr/>
            </p:nvSpPr>
            <p:spPr bwMode="auto">
              <a:xfrm>
                <a:off x="1174" y="3205"/>
                <a:ext cx="13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2D5EC1"/>
                    </a:solidFill>
                    <a:latin typeface="Times New Roman" pitchFamily="18" charset="0"/>
                  </a:rPr>
                  <a:t>Value Network</a:t>
                </a:r>
              </a:p>
            </p:txBody>
          </p:sp>
          <p:grpSp>
            <p:nvGrpSpPr>
              <p:cNvPr id="10261" name="Group 216"/>
              <p:cNvGrpSpPr>
                <a:grpSpLocks noChangeAspect="1"/>
              </p:cNvGrpSpPr>
              <p:nvPr/>
            </p:nvGrpSpPr>
            <p:grpSpPr bwMode="auto">
              <a:xfrm>
                <a:off x="2232" y="2832"/>
                <a:ext cx="144" cy="240"/>
                <a:chOff x="3664" y="1104"/>
                <a:chExt cx="288" cy="480"/>
              </a:xfrm>
            </p:grpSpPr>
            <p:sp>
              <p:nvSpPr>
                <p:cNvPr id="10263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3664" y="1104"/>
                  <a:ext cx="288" cy="4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aphicFrame>
              <p:nvGraphicFramePr>
                <p:cNvPr id="10264" name="Object 218"/>
                <p:cNvGraphicFramePr>
                  <a:graphicFrameLocks noChangeAspect="1"/>
                </p:cNvGraphicFramePr>
                <p:nvPr/>
              </p:nvGraphicFramePr>
              <p:xfrm>
                <a:off x="3696" y="1152"/>
                <a:ext cx="230" cy="3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40" name="Clip" r:id="rId10" imgW="1845398" imgH="3034420" progId="MS_ClipArt_Gallery.5">
                        <p:embed/>
                      </p:oleObj>
                    </mc:Choice>
                    <mc:Fallback>
                      <p:oleObj name="Clip" r:id="rId10" imgW="1845398" imgH="303442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96" y="1152"/>
                              <a:ext cx="230" cy="3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262" name="Line 219"/>
              <p:cNvSpPr>
                <a:spLocks noChangeShapeType="1"/>
              </p:cNvSpPr>
              <p:nvPr/>
            </p:nvSpPr>
            <p:spPr bwMode="auto">
              <a:xfrm>
                <a:off x="2016" y="2960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69180" name="Rectangle 220"/>
          <p:cNvSpPr>
            <a:spLocks noChangeArrowheads="1"/>
          </p:cNvSpPr>
          <p:nvPr/>
        </p:nvSpPr>
        <p:spPr bwMode="auto">
          <a:xfrm>
            <a:off x="2257425" y="1160463"/>
            <a:ext cx="5256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175">
              <a:defRPr/>
            </a:pPr>
            <a:r>
              <a:rPr lang="en-US" sz="2800" dirty="0">
                <a:solidFill>
                  <a:srgbClr val="2D5EC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Business Structures</a:t>
            </a:r>
            <a:endParaRPr lang="en-GB" sz="2800" dirty="0">
              <a:solidFill>
                <a:srgbClr val="2D5EC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7" name="Oval 1"/>
          <p:cNvSpPr>
            <a:spLocks noChangeArrowheads="1"/>
          </p:cNvSpPr>
          <p:nvPr/>
        </p:nvSpPr>
        <p:spPr bwMode="auto">
          <a:xfrm>
            <a:off x="6084888" y="3460750"/>
            <a:ext cx="2813050" cy="24701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641-BF04-44CF-81CA-09594B86F826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413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476250"/>
            <a:ext cx="7086600" cy="2819400"/>
          </a:xfrm>
        </p:spPr>
        <p:txBody>
          <a:bodyPr anchor="b"/>
          <a:lstStyle/>
          <a:p>
            <a:pPr marL="3175" algn="ctr"/>
            <a:r>
              <a:rPr lang="en-GB" altLang="en-US" sz="5000" b="0" smtClean="0">
                <a:solidFill>
                  <a:srgbClr val="FFD624"/>
                </a:solidFill>
              </a:rPr>
              <a:t/>
            </a:r>
            <a:br>
              <a:rPr lang="en-GB" altLang="en-US" sz="5000" b="0" smtClean="0">
                <a:solidFill>
                  <a:srgbClr val="FFD624"/>
                </a:solidFill>
              </a:rPr>
            </a:br>
            <a:endParaRPr lang="fr-FR" altLang="en-US" sz="5000" b="0" smtClean="0">
              <a:solidFill>
                <a:srgbClr val="FFD624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41400" y="903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endParaRPr lang="en-US" alt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40964" name="Picture 4" descr="Maslows-Hierarchy-of-Enterprise-2_0-Needs-1024x8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1"/>
          <a:stretch>
            <a:fillRect/>
          </a:stretch>
        </p:blipFill>
        <p:spPr bwMode="auto">
          <a:xfrm>
            <a:off x="611188" y="1773238"/>
            <a:ext cx="7200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76375" y="1557338"/>
            <a:ext cx="504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58888" y="1341438"/>
            <a:ext cx="590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</a:rPr>
              <a:t>Maslow 2.0 for organisations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641-BF04-44CF-81CA-09594B86F82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99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400" i="1" smtClean="0"/>
              <a:t>Essential drivers for modern innovation policy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b="1" dirty="0" smtClean="0"/>
              <a:t>connectivity</a:t>
            </a:r>
          </a:p>
          <a:p>
            <a:r>
              <a:rPr lang="en-US" altLang="en-US" b="1" dirty="0" smtClean="0"/>
              <a:t>openness</a:t>
            </a:r>
          </a:p>
          <a:p>
            <a:r>
              <a:rPr lang="en-US" altLang="en-US" b="1" dirty="0" smtClean="0"/>
              <a:t>interaction</a:t>
            </a:r>
          </a:p>
          <a:p>
            <a:r>
              <a:rPr lang="en-US" altLang="en-US" b="1" dirty="0" smtClean="0"/>
              <a:t>“organic”  (Organi</a:t>
            </a:r>
            <a:r>
              <a:rPr lang="en-US" altLang="en-US" b="1" dirty="0" smtClean="0">
                <a:solidFill>
                  <a:srgbClr val="FF0000"/>
                </a:solidFill>
              </a:rPr>
              <a:t>C</a:t>
            </a:r>
            <a:r>
              <a:rPr lang="en-US" altLang="en-US" b="1" dirty="0" smtClean="0"/>
              <a:t>sations..)</a:t>
            </a:r>
          </a:p>
          <a:p>
            <a:r>
              <a:rPr lang="en-US" altLang="en-US" b="1" dirty="0" smtClean="0"/>
              <a:t>crowd resourcing</a:t>
            </a:r>
          </a:p>
          <a:p>
            <a:r>
              <a:rPr lang="en-US" altLang="en-US" b="1" dirty="0" smtClean="0"/>
              <a:t>catalytic IPR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NON-controllable, </a:t>
            </a:r>
            <a:r>
              <a:rPr lang="en-US" altLang="en-US" b="1" dirty="0" smtClean="0">
                <a:solidFill>
                  <a:srgbClr val="FF0000"/>
                </a:solidFill>
              </a:rPr>
              <a:t>only catalyzing possible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641-BF04-44CF-81CA-09594B86F826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440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12875"/>
            <a:ext cx="8388350" cy="585788"/>
          </a:xfrm>
        </p:spPr>
        <p:txBody>
          <a:bodyPr/>
          <a:lstStyle/>
          <a:p>
            <a:pPr indent="0" algn="ctr" eaLnBrk="1" hangingPunct="1"/>
            <a:r>
              <a:rPr lang="en-GB" altLang="en-US" sz="2000" smtClean="0">
                <a:solidFill>
                  <a:schemeClr val="accent2"/>
                </a:solidFill>
              </a:rPr>
              <a:t>Innovation moving out of the Lab</a:t>
            </a:r>
            <a:endParaRPr lang="en-US" altLang="en-US" sz="2000" smtClean="0">
              <a:solidFill>
                <a:schemeClr val="accent2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573463"/>
            <a:ext cx="2601912" cy="2457450"/>
          </a:xfrm>
        </p:spPr>
        <p:txBody>
          <a:bodyPr/>
          <a:lstStyle/>
          <a:p>
            <a:pPr marL="228600" indent="-50800" eaLnBrk="1" hangingPunct="1">
              <a:buFontTx/>
              <a:buNone/>
            </a:pPr>
            <a:r>
              <a:rPr lang="en-US" altLang="en-US" sz="2000" b="1" smtClean="0"/>
              <a:t>Centralized inward looking innovation</a:t>
            </a:r>
          </a:p>
          <a:p>
            <a:pPr marL="228600" indent="-50800" eaLnBrk="1" hangingPunct="1">
              <a:buFontTx/>
              <a:buNone/>
            </a:pPr>
            <a:r>
              <a:rPr lang="en-US" altLang="en-US" sz="2000" smtClean="0">
                <a:solidFill>
                  <a:schemeClr val="tx2"/>
                </a:solidFill>
              </a:rPr>
              <a:t>Closed Innovation</a:t>
            </a:r>
          </a:p>
          <a:p>
            <a:pPr marL="228600" indent="-50800" eaLnBrk="1" hangingPunct="1">
              <a:buFontTx/>
              <a:buNone/>
            </a:pPr>
            <a:endParaRPr lang="en-US" altLang="en-US" sz="2800" smtClean="0">
              <a:solidFill>
                <a:schemeClr val="tx2"/>
              </a:solidFill>
            </a:endParaRPr>
          </a:p>
          <a:p>
            <a:pPr marL="228600" indent="-50800" eaLnBrk="1" hangingPunct="1">
              <a:buFontTx/>
              <a:buNone/>
            </a:pPr>
            <a:endParaRPr lang="en-US" altLang="en-US" b="1" smtClean="0">
              <a:solidFill>
                <a:schemeClr val="tx2"/>
              </a:solidFill>
            </a:endParaRPr>
          </a:p>
          <a:p>
            <a:pPr marL="228600" indent="-50800" eaLnBrk="1" hangingPunct="1">
              <a:buFontTx/>
              <a:buNone/>
            </a:pPr>
            <a:endParaRPr lang="en-US" altLang="en-US" b="1" smtClean="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gray">
          <a:xfrm>
            <a:off x="6156325" y="3716338"/>
            <a:ext cx="280670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192088" indent="-14288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000" i="1" dirty="0">
                <a:solidFill>
                  <a:srgbClr val="0F5494"/>
                </a:solidFill>
                <a:ea typeface="+mn-ea"/>
              </a:rPr>
              <a:t>Ecosystem centric, cross-organizational innovation </a:t>
            </a:r>
          </a:p>
          <a:p>
            <a:pPr marL="192088" indent="-14288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000" b="0" i="1" dirty="0">
                <a:solidFill>
                  <a:srgbClr val="000000"/>
                </a:solidFill>
                <a:ea typeface="+mn-ea"/>
              </a:rPr>
              <a:t>Innovation </a:t>
            </a:r>
            <a:r>
              <a:rPr lang="en-US" sz="2000" b="0" i="1" dirty="0" smtClean="0">
                <a:solidFill>
                  <a:srgbClr val="000000"/>
                </a:solidFill>
                <a:ea typeface="+mn-ea"/>
              </a:rPr>
              <a:t>Constellations</a:t>
            </a:r>
            <a:r>
              <a:rPr lang="en-US" sz="2000" b="0" i="1" dirty="0" smtClean="0">
                <a:solidFill>
                  <a:srgbClr val="0F5494"/>
                </a:solidFill>
                <a:ea typeface="+mn-ea"/>
              </a:rPr>
              <a:t> </a:t>
            </a:r>
            <a:endParaRPr lang="en-US" sz="2000" b="0" i="1" dirty="0">
              <a:solidFill>
                <a:srgbClr val="0F5494"/>
              </a:solidFill>
              <a:ea typeface="+mn-ea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gray">
          <a:xfrm>
            <a:off x="5230813" y="6234113"/>
            <a:ext cx="35496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Sources: Chesbrough 2003, Forrester 2004, von Hippel 2005</a:t>
            </a: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1042988" y="2636838"/>
            <a:ext cx="1366837" cy="782637"/>
            <a:chOff x="4082" y="932"/>
            <a:chExt cx="975" cy="581"/>
          </a:xfrm>
        </p:grpSpPr>
        <p:sp>
          <p:nvSpPr>
            <p:cNvPr id="109575" name="Freeform 7"/>
            <p:cNvSpPr>
              <a:spLocks/>
            </p:cNvSpPr>
            <p:nvPr/>
          </p:nvSpPr>
          <p:spPr bwMode="auto">
            <a:xfrm>
              <a:off x="4116" y="932"/>
              <a:ext cx="931" cy="581"/>
            </a:xfrm>
            <a:custGeom>
              <a:avLst/>
              <a:gdLst>
                <a:gd name="T0" fmla="*/ 0 w 2592"/>
                <a:gd name="T1" fmla="*/ 0 h 1920"/>
                <a:gd name="T2" fmla="*/ 1200 w 2592"/>
                <a:gd name="T3" fmla="*/ 672 h 1920"/>
                <a:gd name="T4" fmla="*/ 2592 w 2592"/>
                <a:gd name="T5" fmla="*/ 816 h 1920"/>
                <a:gd name="T6" fmla="*/ 2592 w 2592"/>
                <a:gd name="T7" fmla="*/ 1104 h 1920"/>
                <a:gd name="T8" fmla="*/ 1152 w 2592"/>
                <a:gd name="T9" fmla="*/ 1248 h 1920"/>
                <a:gd name="T10" fmla="*/ 0 w 2592"/>
                <a:gd name="T11" fmla="*/ 1920 h 1920"/>
                <a:gd name="T12" fmla="*/ 0 w 2592"/>
                <a:gd name="T13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2" h="1920">
                  <a:moveTo>
                    <a:pt x="0" y="0"/>
                  </a:moveTo>
                  <a:lnTo>
                    <a:pt x="1200" y="672"/>
                  </a:lnTo>
                  <a:lnTo>
                    <a:pt x="2592" y="816"/>
                  </a:lnTo>
                  <a:lnTo>
                    <a:pt x="2592" y="1104"/>
                  </a:lnTo>
                  <a:lnTo>
                    <a:pt x="1152" y="1248"/>
                  </a:lnTo>
                  <a:lnTo>
                    <a:pt x="0" y="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>
              <a:off x="4341" y="1192"/>
              <a:ext cx="86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>
              <a:off x="4720" y="1179"/>
              <a:ext cx="86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34890" name="Group 10"/>
            <p:cNvGrpSpPr>
              <a:grpSpLocks/>
            </p:cNvGrpSpPr>
            <p:nvPr/>
          </p:nvGrpSpPr>
          <p:grpSpPr bwMode="auto">
            <a:xfrm>
              <a:off x="4082" y="1033"/>
              <a:ext cx="975" cy="378"/>
              <a:chOff x="1296" y="2016"/>
              <a:chExt cx="2715" cy="1248"/>
            </a:xfrm>
          </p:grpSpPr>
          <p:sp>
            <p:nvSpPr>
              <p:cNvPr id="109579" name="Line 11"/>
              <p:cNvSpPr>
                <a:spLocks noChangeShapeType="1"/>
              </p:cNvSpPr>
              <p:nvPr/>
            </p:nvSpPr>
            <p:spPr bwMode="auto">
              <a:xfrm rot="19800000">
                <a:off x="1296" y="3251"/>
                <a:ext cx="1391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 b="0">
                  <a:solidFill>
                    <a:srgbClr val="0F5494"/>
                  </a:solidFill>
                  <a:ea typeface="+mn-ea"/>
                </a:endParaRPr>
              </a:p>
            </p:txBody>
          </p:sp>
          <p:sp>
            <p:nvSpPr>
              <p:cNvPr id="109580" name="Line 12"/>
              <p:cNvSpPr>
                <a:spLocks noChangeShapeType="1"/>
              </p:cNvSpPr>
              <p:nvPr/>
            </p:nvSpPr>
            <p:spPr bwMode="auto">
              <a:xfrm rot="1800000">
                <a:off x="1296" y="2017"/>
                <a:ext cx="1391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 b="0">
                  <a:solidFill>
                    <a:srgbClr val="0F5494"/>
                  </a:solidFill>
                  <a:ea typeface="+mn-ea"/>
                </a:endParaRPr>
              </a:p>
            </p:txBody>
          </p:sp>
          <p:sp>
            <p:nvSpPr>
              <p:cNvPr id="109581" name="Line 13"/>
              <p:cNvSpPr>
                <a:spLocks noChangeShapeType="1"/>
              </p:cNvSpPr>
              <p:nvPr/>
            </p:nvSpPr>
            <p:spPr bwMode="auto">
              <a:xfrm rot="300000">
                <a:off x="2620" y="2414"/>
                <a:ext cx="1391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 b="0">
                  <a:solidFill>
                    <a:srgbClr val="0F5494"/>
                  </a:solidFill>
                  <a:ea typeface="+mn-ea"/>
                </a:endParaRPr>
              </a:p>
            </p:txBody>
          </p:sp>
          <p:sp>
            <p:nvSpPr>
              <p:cNvPr id="109582" name="Line 14"/>
              <p:cNvSpPr>
                <a:spLocks noChangeShapeType="1"/>
              </p:cNvSpPr>
              <p:nvPr/>
            </p:nvSpPr>
            <p:spPr bwMode="auto">
              <a:xfrm rot="21300000">
                <a:off x="2620" y="2858"/>
                <a:ext cx="1391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 b="0">
                  <a:solidFill>
                    <a:srgbClr val="0F5494"/>
                  </a:solidFill>
                  <a:ea typeface="+mn-ea"/>
                </a:endParaRPr>
              </a:p>
            </p:txBody>
          </p:sp>
        </p:grp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>
              <a:off x="4875" y="1222"/>
              <a:ext cx="121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584" name="Line 16"/>
            <p:cNvSpPr>
              <a:spLocks noChangeShapeType="1"/>
            </p:cNvSpPr>
            <p:nvPr/>
          </p:nvSpPr>
          <p:spPr bwMode="auto">
            <a:xfrm rot="21480000">
              <a:off x="4461" y="1222"/>
              <a:ext cx="223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 rot="21300000">
              <a:off x="4122" y="1243"/>
              <a:ext cx="206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586" name="Line 18"/>
            <p:cNvSpPr>
              <a:spLocks noChangeShapeType="1"/>
            </p:cNvSpPr>
            <p:nvPr/>
          </p:nvSpPr>
          <p:spPr bwMode="auto">
            <a:xfrm rot="21300000">
              <a:off x="4148" y="1042"/>
              <a:ext cx="209" cy="59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587" name="Line 19"/>
            <p:cNvSpPr>
              <a:spLocks noChangeShapeType="1"/>
            </p:cNvSpPr>
            <p:nvPr/>
          </p:nvSpPr>
          <p:spPr bwMode="auto">
            <a:xfrm rot="21300000" flipV="1">
              <a:off x="4139" y="1372"/>
              <a:ext cx="191" cy="72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</p:grpSp>
      <p:grpSp>
        <p:nvGrpSpPr>
          <p:cNvPr id="34823" name="Group 20"/>
          <p:cNvGrpSpPr>
            <a:grpSpLocks/>
          </p:cNvGrpSpPr>
          <p:nvPr/>
        </p:nvGrpSpPr>
        <p:grpSpPr bwMode="auto">
          <a:xfrm>
            <a:off x="3924300" y="2420938"/>
            <a:ext cx="1500188" cy="1030287"/>
            <a:chOff x="4601" y="1806"/>
            <a:chExt cx="945" cy="649"/>
          </a:xfrm>
        </p:grpSpPr>
        <p:sp>
          <p:nvSpPr>
            <p:cNvPr id="109589" name="Freeform 21"/>
            <p:cNvSpPr>
              <a:spLocks/>
            </p:cNvSpPr>
            <p:nvPr/>
          </p:nvSpPr>
          <p:spPr bwMode="auto">
            <a:xfrm>
              <a:off x="4694" y="1806"/>
              <a:ext cx="679" cy="602"/>
            </a:xfrm>
            <a:custGeom>
              <a:avLst/>
              <a:gdLst>
                <a:gd name="T0" fmla="*/ 0 w 2592"/>
                <a:gd name="T1" fmla="*/ 0 h 1920"/>
                <a:gd name="T2" fmla="*/ 1200 w 2592"/>
                <a:gd name="T3" fmla="*/ 672 h 1920"/>
                <a:gd name="T4" fmla="*/ 2592 w 2592"/>
                <a:gd name="T5" fmla="*/ 816 h 1920"/>
                <a:gd name="T6" fmla="*/ 2592 w 2592"/>
                <a:gd name="T7" fmla="*/ 1104 h 1920"/>
                <a:gd name="T8" fmla="*/ 1152 w 2592"/>
                <a:gd name="T9" fmla="*/ 1248 h 1920"/>
                <a:gd name="T10" fmla="*/ 0 w 2592"/>
                <a:gd name="T11" fmla="*/ 1920 h 1920"/>
                <a:gd name="T12" fmla="*/ 0 w 2592"/>
                <a:gd name="T13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2" h="1920">
                  <a:moveTo>
                    <a:pt x="0" y="0"/>
                  </a:moveTo>
                  <a:lnTo>
                    <a:pt x="1200" y="672"/>
                  </a:lnTo>
                  <a:lnTo>
                    <a:pt x="2592" y="816"/>
                  </a:lnTo>
                  <a:lnTo>
                    <a:pt x="2592" y="1104"/>
                  </a:lnTo>
                  <a:lnTo>
                    <a:pt x="1152" y="1248"/>
                  </a:lnTo>
                  <a:lnTo>
                    <a:pt x="0" y="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590" name="Oval 22"/>
            <p:cNvSpPr>
              <a:spLocks noChangeArrowheads="1"/>
            </p:cNvSpPr>
            <p:nvPr/>
          </p:nvSpPr>
          <p:spPr bwMode="auto">
            <a:xfrm>
              <a:off x="4793" y="2380"/>
              <a:ext cx="62" cy="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591" name="Oval 23"/>
            <p:cNvSpPr>
              <a:spLocks noChangeArrowheads="1"/>
            </p:cNvSpPr>
            <p:nvPr/>
          </p:nvSpPr>
          <p:spPr bwMode="auto">
            <a:xfrm>
              <a:off x="5384" y="2039"/>
              <a:ext cx="62" cy="7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592" name="Oval 24"/>
            <p:cNvSpPr>
              <a:spLocks noChangeArrowheads="1"/>
            </p:cNvSpPr>
            <p:nvPr/>
          </p:nvSpPr>
          <p:spPr bwMode="auto">
            <a:xfrm>
              <a:off x="4602" y="2105"/>
              <a:ext cx="64" cy="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593" name="Oval 25"/>
            <p:cNvSpPr>
              <a:spLocks noChangeArrowheads="1"/>
            </p:cNvSpPr>
            <p:nvPr/>
          </p:nvSpPr>
          <p:spPr bwMode="auto">
            <a:xfrm>
              <a:off x="5133" y="1811"/>
              <a:ext cx="63" cy="7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594" name="Oval 26"/>
            <p:cNvSpPr>
              <a:spLocks noChangeArrowheads="1"/>
            </p:cNvSpPr>
            <p:nvPr/>
          </p:nvSpPr>
          <p:spPr bwMode="auto">
            <a:xfrm>
              <a:off x="4762" y="2181"/>
              <a:ext cx="63" cy="7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595" name="Oval 27"/>
            <p:cNvSpPr>
              <a:spLocks noChangeArrowheads="1"/>
            </p:cNvSpPr>
            <p:nvPr/>
          </p:nvSpPr>
          <p:spPr bwMode="auto">
            <a:xfrm>
              <a:off x="4863" y="2055"/>
              <a:ext cx="62" cy="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596" name="Oval 28"/>
            <p:cNvSpPr>
              <a:spLocks noChangeArrowheads="1"/>
            </p:cNvSpPr>
            <p:nvPr/>
          </p:nvSpPr>
          <p:spPr bwMode="auto">
            <a:xfrm>
              <a:off x="5144" y="2055"/>
              <a:ext cx="62" cy="7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597" name="Oval 29"/>
            <p:cNvSpPr>
              <a:spLocks noChangeArrowheads="1"/>
            </p:cNvSpPr>
            <p:nvPr/>
          </p:nvSpPr>
          <p:spPr bwMode="auto">
            <a:xfrm>
              <a:off x="4601" y="1815"/>
              <a:ext cx="63" cy="7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34869" name="Group 30"/>
            <p:cNvGrpSpPr>
              <a:grpSpLocks/>
            </p:cNvGrpSpPr>
            <p:nvPr/>
          </p:nvGrpSpPr>
          <p:grpSpPr bwMode="auto">
            <a:xfrm>
              <a:off x="4670" y="1903"/>
              <a:ext cx="709" cy="391"/>
              <a:chOff x="1296" y="2016"/>
              <a:chExt cx="2715" cy="1248"/>
            </a:xfrm>
          </p:grpSpPr>
          <p:sp>
            <p:nvSpPr>
              <p:cNvPr id="109599" name="Line 31"/>
              <p:cNvSpPr>
                <a:spLocks noChangeShapeType="1"/>
              </p:cNvSpPr>
              <p:nvPr/>
            </p:nvSpPr>
            <p:spPr bwMode="auto">
              <a:xfrm rot="19800000">
                <a:off x="1296" y="3264"/>
                <a:ext cx="139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 b="0">
                  <a:solidFill>
                    <a:srgbClr val="0F5494"/>
                  </a:solidFill>
                  <a:ea typeface="+mn-ea"/>
                </a:endParaRPr>
              </a:p>
            </p:txBody>
          </p:sp>
          <p:sp>
            <p:nvSpPr>
              <p:cNvPr id="109600" name="Line 32"/>
              <p:cNvSpPr>
                <a:spLocks noChangeShapeType="1"/>
              </p:cNvSpPr>
              <p:nvPr/>
            </p:nvSpPr>
            <p:spPr bwMode="auto">
              <a:xfrm rot="1800000">
                <a:off x="1296" y="2016"/>
                <a:ext cx="139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 b="0">
                  <a:solidFill>
                    <a:srgbClr val="0F5494"/>
                  </a:solidFill>
                  <a:ea typeface="+mn-ea"/>
                </a:endParaRPr>
              </a:p>
            </p:txBody>
          </p:sp>
          <p:sp>
            <p:nvSpPr>
              <p:cNvPr id="109601" name="Line 33"/>
              <p:cNvSpPr>
                <a:spLocks noChangeShapeType="1"/>
              </p:cNvSpPr>
              <p:nvPr/>
            </p:nvSpPr>
            <p:spPr bwMode="auto">
              <a:xfrm rot="300000">
                <a:off x="2617" y="2415"/>
                <a:ext cx="139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 b="0">
                  <a:solidFill>
                    <a:srgbClr val="0F5494"/>
                  </a:solidFill>
                  <a:ea typeface="+mn-ea"/>
                </a:endParaRPr>
              </a:p>
            </p:txBody>
          </p:sp>
          <p:sp>
            <p:nvSpPr>
              <p:cNvPr id="109602" name="Line 34"/>
              <p:cNvSpPr>
                <a:spLocks noChangeShapeType="1"/>
              </p:cNvSpPr>
              <p:nvPr/>
            </p:nvSpPr>
            <p:spPr bwMode="auto">
              <a:xfrm rot="21300000">
                <a:off x="2617" y="2859"/>
                <a:ext cx="139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 b="0">
                  <a:solidFill>
                    <a:srgbClr val="0F5494"/>
                  </a:solidFill>
                  <a:ea typeface="+mn-ea"/>
                </a:endParaRPr>
              </a:p>
            </p:txBody>
          </p:sp>
        </p:grpSp>
        <p:sp>
          <p:nvSpPr>
            <p:cNvPr id="109603" name="Line 35"/>
            <p:cNvSpPr>
              <a:spLocks noChangeShapeType="1"/>
            </p:cNvSpPr>
            <p:nvPr/>
          </p:nvSpPr>
          <p:spPr bwMode="auto">
            <a:xfrm>
              <a:off x="5470" y="2082"/>
              <a:ext cx="76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04" name="Line 36"/>
            <p:cNvSpPr>
              <a:spLocks noChangeShapeType="1"/>
            </p:cNvSpPr>
            <p:nvPr/>
          </p:nvSpPr>
          <p:spPr bwMode="auto">
            <a:xfrm rot="21480000">
              <a:off x="4948" y="2082"/>
              <a:ext cx="163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05" name="Line 37"/>
            <p:cNvSpPr>
              <a:spLocks noChangeShapeType="1"/>
            </p:cNvSpPr>
            <p:nvPr/>
          </p:nvSpPr>
          <p:spPr bwMode="auto">
            <a:xfrm rot="21300000">
              <a:off x="4703" y="2114"/>
              <a:ext cx="152" cy="2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06" name="Line 38"/>
            <p:cNvSpPr>
              <a:spLocks noChangeShapeType="1"/>
            </p:cNvSpPr>
            <p:nvPr/>
          </p:nvSpPr>
          <p:spPr bwMode="auto">
            <a:xfrm>
              <a:off x="4829" y="2015"/>
              <a:ext cx="87" cy="1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07" name="Line 39"/>
            <p:cNvSpPr>
              <a:spLocks noChangeShapeType="1"/>
            </p:cNvSpPr>
            <p:nvPr/>
          </p:nvSpPr>
          <p:spPr bwMode="auto">
            <a:xfrm rot="20880000" flipV="1">
              <a:off x="4880" y="2262"/>
              <a:ext cx="261" cy="91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08" name="Freeform 40"/>
            <p:cNvSpPr>
              <a:spLocks/>
            </p:cNvSpPr>
            <p:nvPr/>
          </p:nvSpPr>
          <p:spPr bwMode="auto">
            <a:xfrm>
              <a:off x="5160" y="2189"/>
              <a:ext cx="87" cy="151"/>
            </a:xfrm>
            <a:custGeom>
              <a:avLst/>
              <a:gdLst>
                <a:gd name="T0" fmla="*/ 0 w 336"/>
                <a:gd name="T1" fmla="*/ 480 h 480"/>
                <a:gd name="T2" fmla="*/ 192 w 336"/>
                <a:gd name="T3" fmla="*/ 336 h 480"/>
                <a:gd name="T4" fmla="*/ 240 w 336"/>
                <a:gd name="T5" fmla="*/ 144 h 480"/>
                <a:gd name="T6" fmla="*/ 336 w 336"/>
                <a:gd name="T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480">
                  <a:moveTo>
                    <a:pt x="0" y="480"/>
                  </a:moveTo>
                  <a:cubicBezTo>
                    <a:pt x="76" y="436"/>
                    <a:pt x="152" y="392"/>
                    <a:pt x="192" y="336"/>
                  </a:cubicBezTo>
                  <a:cubicBezTo>
                    <a:pt x="232" y="280"/>
                    <a:pt x="216" y="200"/>
                    <a:pt x="240" y="144"/>
                  </a:cubicBezTo>
                  <a:cubicBezTo>
                    <a:pt x="264" y="88"/>
                    <a:pt x="300" y="44"/>
                    <a:pt x="336" y="0"/>
                  </a:cubicBezTo>
                </a:path>
              </a:pathLst>
            </a:custGeom>
            <a:noFill/>
            <a:ln w="76200" cap="flat" cmpd="sng">
              <a:solidFill>
                <a:srgbClr val="00808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09" name="Line 41"/>
            <p:cNvSpPr>
              <a:spLocks noChangeShapeType="1"/>
            </p:cNvSpPr>
            <p:nvPr/>
          </p:nvSpPr>
          <p:spPr bwMode="auto">
            <a:xfrm rot="20880000" flipV="1">
              <a:off x="5251" y="1927"/>
              <a:ext cx="127" cy="44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10" name="Freeform 42"/>
            <p:cNvSpPr>
              <a:spLocks/>
            </p:cNvSpPr>
            <p:nvPr/>
          </p:nvSpPr>
          <p:spPr bwMode="auto">
            <a:xfrm>
              <a:off x="5057" y="1899"/>
              <a:ext cx="87" cy="150"/>
            </a:xfrm>
            <a:custGeom>
              <a:avLst/>
              <a:gdLst>
                <a:gd name="T0" fmla="*/ 0 w 336"/>
                <a:gd name="T1" fmla="*/ 480 h 480"/>
                <a:gd name="T2" fmla="*/ 192 w 336"/>
                <a:gd name="T3" fmla="*/ 336 h 480"/>
                <a:gd name="T4" fmla="*/ 240 w 336"/>
                <a:gd name="T5" fmla="*/ 144 h 480"/>
                <a:gd name="T6" fmla="*/ 336 w 336"/>
                <a:gd name="T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480">
                  <a:moveTo>
                    <a:pt x="0" y="480"/>
                  </a:moveTo>
                  <a:cubicBezTo>
                    <a:pt x="76" y="436"/>
                    <a:pt x="152" y="392"/>
                    <a:pt x="192" y="336"/>
                  </a:cubicBezTo>
                  <a:cubicBezTo>
                    <a:pt x="232" y="280"/>
                    <a:pt x="216" y="200"/>
                    <a:pt x="240" y="144"/>
                  </a:cubicBezTo>
                  <a:cubicBezTo>
                    <a:pt x="264" y="88"/>
                    <a:pt x="300" y="44"/>
                    <a:pt x="336" y="0"/>
                  </a:cubicBezTo>
                </a:path>
              </a:pathLst>
            </a:custGeom>
            <a:noFill/>
            <a:ln w="76200" cap="flat" cmpd="sng">
              <a:solidFill>
                <a:srgbClr val="00808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11" name="Oval 43"/>
            <p:cNvSpPr>
              <a:spLocks noChangeArrowheads="1"/>
            </p:cNvSpPr>
            <p:nvPr/>
          </p:nvSpPr>
          <p:spPr bwMode="auto">
            <a:xfrm>
              <a:off x="4607" y="2257"/>
              <a:ext cx="63" cy="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12" name="Oval 44"/>
            <p:cNvSpPr>
              <a:spLocks noChangeArrowheads="1"/>
            </p:cNvSpPr>
            <p:nvPr/>
          </p:nvSpPr>
          <p:spPr bwMode="auto">
            <a:xfrm>
              <a:off x="4670" y="1969"/>
              <a:ext cx="62" cy="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13" name="Oval 45"/>
            <p:cNvSpPr>
              <a:spLocks noChangeArrowheads="1"/>
            </p:cNvSpPr>
            <p:nvPr/>
          </p:nvSpPr>
          <p:spPr bwMode="auto">
            <a:xfrm>
              <a:off x="5390" y="1844"/>
              <a:ext cx="63" cy="7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14" name="Oval 46"/>
            <p:cNvSpPr>
              <a:spLocks noChangeArrowheads="1"/>
            </p:cNvSpPr>
            <p:nvPr/>
          </p:nvSpPr>
          <p:spPr bwMode="auto">
            <a:xfrm>
              <a:off x="5078" y="2348"/>
              <a:ext cx="63" cy="7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15" name="Oval 47"/>
            <p:cNvSpPr>
              <a:spLocks noChangeArrowheads="1"/>
            </p:cNvSpPr>
            <p:nvPr/>
          </p:nvSpPr>
          <p:spPr bwMode="auto">
            <a:xfrm>
              <a:off x="4730" y="1864"/>
              <a:ext cx="63" cy="7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4824" name="Group 48"/>
          <p:cNvGrpSpPr>
            <a:grpSpLocks/>
          </p:cNvGrpSpPr>
          <p:nvPr/>
        </p:nvGrpSpPr>
        <p:grpSpPr bwMode="auto">
          <a:xfrm>
            <a:off x="6659563" y="2420938"/>
            <a:ext cx="1622425" cy="1150937"/>
            <a:chOff x="4435" y="762"/>
            <a:chExt cx="1022" cy="725"/>
          </a:xfrm>
        </p:grpSpPr>
        <p:sp>
          <p:nvSpPr>
            <p:cNvPr id="109617" name="Oval 49"/>
            <p:cNvSpPr>
              <a:spLocks noChangeArrowheads="1"/>
            </p:cNvSpPr>
            <p:nvPr/>
          </p:nvSpPr>
          <p:spPr bwMode="auto">
            <a:xfrm>
              <a:off x="4789" y="1073"/>
              <a:ext cx="79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18" name="Oval 50"/>
            <p:cNvSpPr>
              <a:spLocks noChangeArrowheads="1"/>
            </p:cNvSpPr>
            <p:nvPr/>
          </p:nvSpPr>
          <p:spPr bwMode="auto">
            <a:xfrm>
              <a:off x="4466" y="831"/>
              <a:ext cx="80" cy="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19" name="Oval 51"/>
            <p:cNvSpPr>
              <a:spLocks noChangeArrowheads="1"/>
            </p:cNvSpPr>
            <p:nvPr/>
          </p:nvSpPr>
          <p:spPr bwMode="auto">
            <a:xfrm>
              <a:off x="4766" y="780"/>
              <a:ext cx="79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20" name="Oval 52"/>
            <p:cNvSpPr>
              <a:spLocks noChangeArrowheads="1"/>
            </p:cNvSpPr>
            <p:nvPr/>
          </p:nvSpPr>
          <p:spPr bwMode="auto">
            <a:xfrm>
              <a:off x="5114" y="762"/>
              <a:ext cx="79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21" name="Oval 53"/>
            <p:cNvSpPr>
              <a:spLocks noChangeArrowheads="1"/>
            </p:cNvSpPr>
            <p:nvPr/>
          </p:nvSpPr>
          <p:spPr bwMode="auto">
            <a:xfrm>
              <a:off x="4511" y="1077"/>
              <a:ext cx="79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22" name="Oval 54"/>
            <p:cNvSpPr>
              <a:spLocks noChangeArrowheads="1"/>
            </p:cNvSpPr>
            <p:nvPr/>
          </p:nvSpPr>
          <p:spPr bwMode="auto">
            <a:xfrm>
              <a:off x="4782" y="968"/>
              <a:ext cx="80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23" name="Oval 55"/>
            <p:cNvSpPr>
              <a:spLocks noChangeArrowheads="1"/>
            </p:cNvSpPr>
            <p:nvPr/>
          </p:nvSpPr>
          <p:spPr bwMode="auto">
            <a:xfrm>
              <a:off x="5374" y="767"/>
              <a:ext cx="80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24" name="Line 56"/>
            <p:cNvSpPr>
              <a:spLocks noChangeShapeType="1"/>
            </p:cNvSpPr>
            <p:nvPr/>
          </p:nvSpPr>
          <p:spPr bwMode="auto">
            <a:xfrm>
              <a:off x="5257" y="814"/>
              <a:ext cx="111" cy="1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25" name="Line 57"/>
            <p:cNvSpPr>
              <a:spLocks noChangeShapeType="1"/>
            </p:cNvSpPr>
            <p:nvPr/>
          </p:nvSpPr>
          <p:spPr bwMode="auto">
            <a:xfrm rot="21480000">
              <a:off x="4878" y="814"/>
              <a:ext cx="205" cy="1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26" name="Line 58"/>
            <p:cNvSpPr>
              <a:spLocks noChangeShapeType="1"/>
            </p:cNvSpPr>
            <p:nvPr/>
          </p:nvSpPr>
          <p:spPr bwMode="auto">
            <a:xfrm rot="21300000">
              <a:off x="4565" y="849"/>
              <a:ext cx="190" cy="1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27" name="Line 59"/>
            <p:cNvSpPr>
              <a:spLocks noChangeShapeType="1"/>
            </p:cNvSpPr>
            <p:nvPr/>
          </p:nvSpPr>
          <p:spPr bwMode="auto">
            <a:xfrm rot="20880000" flipV="1">
              <a:off x="4924" y="900"/>
              <a:ext cx="199" cy="72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28" name="Oval 60"/>
            <p:cNvSpPr>
              <a:spLocks noChangeArrowheads="1"/>
            </p:cNvSpPr>
            <p:nvPr/>
          </p:nvSpPr>
          <p:spPr bwMode="auto">
            <a:xfrm>
              <a:off x="4462" y="954"/>
              <a:ext cx="78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29" name="Oval 61"/>
            <p:cNvSpPr>
              <a:spLocks noChangeArrowheads="1"/>
            </p:cNvSpPr>
            <p:nvPr/>
          </p:nvSpPr>
          <p:spPr bwMode="auto">
            <a:xfrm>
              <a:off x="5332" y="880"/>
              <a:ext cx="80" cy="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30" name="Oval 62"/>
            <p:cNvSpPr>
              <a:spLocks noChangeArrowheads="1"/>
            </p:cNvSpPr>
            <p:nvPr/>
          </p:nvSpPr>
          <p:spPr bwMode="auto">
            <a:xfrm>
              <a:off x="5129" y="1058"/>
              <a:ext cx="80" cy="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31" name="Line 63"/>
            <p:cNvSpPr>
              <a:spLocks noChangeShapeType="1"/>
            </p:cNvSpPr>
            <p:nvPr/>
          </p:nvSpPr>
          <p:spPr bwMode="auto">
            <a:xfrm rot="21480000" flipH="1" flipV="1">
              <a:off x="5231" y="1092"/>
              <a:ext cx="172" cy="1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32" name="Line 64"/>
            <p:cNvSpPr>
              <a:spLocks noChangeShapeType="1"/>
            </p:cNvSpPr>
            <p:nvPr/>
          </p:nvSpPr>
          <p:spPr bwMode="auto">
            <a:xfrm rot="21480000" flipH="1" flipV="1">
              <a:off x="4898" y="1092"/>
              <a:ext cx="171" cy="1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33" name="Line 65"/>
            <p:cNvSpPr>
              <a:spLocks noChangeShapeType="1"/>
            </p:cNvSpPr>
            <p:nvPr/>
          </p:nvSpPr>
          <p:spPr bwMode="auto">
            <a:xfrm rot="21480000" flipH="1">
              <a:off x="5218" y="936"/>
              <a:ext cx="113" cy="87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34" name="Line 66"/>
            <p:cNvSpPr>
              <a:spLocks noChangeShapeType="1"/>
            </p:cNvSpPr>
            <p:nvPr/>
          </p:nvSpPr>
          <p:spPr bwMode="auto">
            <a:xfrm rot="21480000" flipH="1" flipV="1">
              <a:off x="4621" y="1110"/>
              <a:ext cx="146" cy="1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35" name="Line 67"/>
            <p:cNvSpPr>
              <a:spLocks noChangeShapeType="1"/>
            </p:cNvSpPr>
            <p:nvPr/>
          </p:nvSpPr>
          <p:spPr bwMode="auto">
            <a:xfrm rot="21480000" flipH="1" flipV="1">
              <a:off x="4563" y="949"/>
              <a:ext cx="175" cy="86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36" name="Oval 68"/>
            <p:cNvSpPr>
              <a:spLocks noChangeArrowheads="1"/>
            </p:cNvSpPr>
            <p:nvPr/>
          </p:nvSpPr>
          <p:spPr bwMode="auto">
            <a:xfrm>
              <a:off x="5378" y="1245"/>
              <a:ext cx="79" cy="9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37" name="Oval 69"/>
            <p:cNvSpPr>
              <a:spLocks noChangeArrowheads="1"/>
            </p:cNvSpPr>
            <p:nvPr/>
          </p:nvSpPr>
          <p:spPr bwMode="auto">
            <a:xfrm>
              <a:off x="4537" y="1398"/>
              <a:ext cx="79" cy="8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38" name="Oval 70"/>
            <p:cNvSpPr>
              <a:spLocks noChangeArrowheads="1"/>
            </p:cNvSpPr>
            <p:nvPr/>
          </p:nvSpPr>
          <p:spPr bwMode="auto">
            <a:xfrm>
              <a:off x="4435" y="1259"/>
              <a:ext cx="80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39" name="Oval 71"/>
            <p:cNvSpPr>
              <a:spLocks noChangeArrowheads="1"/>
            </p:cNvSpPr>
            <p:nvPr/>
          </p:nvSpPr>
          <p:spPr bwMode="auto">
            <a:xfrm>
              <a:off x="4753" y="1190"/>
              <a:ext cx="78" cy="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40" name="Oval 72"/>
            <p:cNvSpPr>
              <a:spLocks noChangeArrowheads="1"/>
            </p:cNvSpPr>
            <p:nvPr/>
          </p:nvSpPr>
          <p:spPr bwMode="auto">
            <a:xfrm>
              <a:off x="5068" y="1155"/>
              <a:ext cx="79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41" name="Line 73"/>
            <p:cNvSpPr>
              <a:spLocks noChangeShapeType="1"/>
            </p:cNvSpPr>
            <p:nvPr/>
          </p:nvSpPr>
          <p:spPr bwMode="auto">
            <a:xfrm>
              <a:off x="4705" y="1394"/>
              <a:ext cx="110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42" name="Line 74"/>
            <p:cNvSpPr>
              <a:spLocks noChangeShapeType="1"/>
            </p:cNvSpPr>
            <p:nvPr/>
          </p:nvSpPr>
          <p:spPr bwMode="auto">
            <a:xfrm rot="1200000">
              <a:off x="5186" y="1260"/>
              <a:ext cx="205" cy="1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43" name="Line 75"/>
            <p:cNvSpPr>
              <a:spLocks noChangeShapeType="1"/>
            </p:cNvSpPr>
            <p:nvPr/>
          </p:nvSpPr>
          <p:spPr bwMode="auto">
            <a:xfrm rot="20880000">
              <a:off x="4531" y="1260"/>
              <a:ext cx="206" cy="1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  <p:sp>
          <p:nvSpPr>
            <p:cNvPr id="109644" name="Oval 76"/>
            <p:cNvSpPr>
              <a:spLocks noChangeArrowheads="1"/>
            </p:cNvSpPr>
            <p:nvPr/>
          </p:nvSpPr>
          <p:spPr bwMode="auto">
            <a:xfrm>
              <a:off x="4853" y="1354"/>
              <a:ext cx="80" cy="8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645" name="Line 77"/>
            <p:cNvSpPr>
              <a:spLocks noChangeShapeType="1"/>
            </p:cNvSpPr>
            <p:nvPr/>
          </p:nvSpPr>
          <p:spPr bwMode="auto">
            <a:xfrm rot="21480000" flipH="1" flipV="1">
              <a:off x="4878" y="1279"/>
              <a:ext cx="146" cy="1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ea typeface="+mn-ea"/>
              </a:endParaRPr>
            </a:p>
          </p:txBody>
        </p:sp>
      </p:grpSp>
      <p:sp>
        <p:nvSpPr>
          <p:cNvPr id="109646" name="Text Box 78"/>
          <p:cNvSpPr txBox="1">
            <a:spLocks noChangeArrowheads="1"/>
          </p:cNvSpPr>
          <p:nvPr/>
        </p:nvSpPr>
        <p:spPr bwMode="gray">
          <a:xfrm>
            <a:off x="3162300" y="4357688"/>
            <a:ext cx="300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BBE0E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9647" name="Rectangle 79"/>
          <p:cNvSpPr>
            <a:spLocks noChangeArrowheads="1"/>
          </p:cNvSpPr>
          <p:nvPr/>
        </p:nvSpPr>
        <p:spPr bwMode="gray">
          <a:xfrm>
            <a:off x="3419475" y="3644900"/>
            <a:ext cx="23368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192088" indent="-14288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000" i="1">
                <a:solidFill>
                  <a:srgbClr val="0F5494"/>
                </a:solidFill>
                <a:ea typeface="+mn-ea"/>
              </a:rPr>
              <a:t>Externally focused, collaborative innovation </a:t>
            </a:r>
          </a:p>
          <a:p>
            <a:pPr marL="192088" indent="-14288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000" i="1">
                <a:solidFill>
                  <a:srgbClr val="0F5494"/>
                </a:solidFill>
                <a:ea typeface="+mn-ea"/>
              </a:rPr>
              <a:t>                </a:t>
            </a:r>
          </a:p>
          <a:p>
            <a:pPr marL="192088" indent="-14288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000" b="0" i="1">
                <a:solidFill>
                  <a:srgbClr val="000000"/>
                </a:solidFill>
                <a:ea typeface="+mn-ea"/>
              </a:rPr>
              <a:t>Open Innovation</a:t>
            </a:r>
          </a:p>
          <a:p>
            <a:pPr marL="192088" indent="-14288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defRPr/>
            </a:pPr>
            <a:endParaRPr lang="en-GB" sz="2000" b="0" i="1">
              <a:solidFill>
                <a:srgbClr val="000000"/>
              </a:solidFill>
              <a:ea typeface="+mn-ea"/>
            </a:endParaRPr>
          </a:p>
          <a:p>
            <a:pPr marL="192088" indent="-14288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defRPr/>
            </a:pPr>
            <a:endParaRPr lang="en-US" sz="2000" b="0" i="1">
              <a:solidFill>
                <a:srgbClr val="000000"/>
              </a:solidFill>
              <a:ea typeface="+mn-ea"/>
            </a:endParaRPr>
          </a:p>
        </p:txBody>
      </p:sp>
      <p:sp>
        <p:nvSpPr>
          <p:cNvPr id="109648" name="Rectangle 80"/>
          <p:cNvSpPr>
            <a:spLocks noChangeArrowheads="1"/>
          </p:cNvSpPr>
          <p:nvPr/>
        </p:nvSpPr>
        <p:spPr bwMode="gray">
          <a:xfrm>
            <a:off x="304800" y="2276475"/>
            <a:ext cx="2771775" cy="3833813"/>
          </a:xfrm>
          <a:prstGeom prst="rect">
            <a:avLst/>
          </a:prstGeom>
          <a:noFill/>
          <a:ln w="28575" algn="ctr">
            <a:solidFill>
              <a:srgbClr val="6072F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>
              <a:defRPr/>
            </a:pPr>
            <a:endParaRPr lang="en-GB" sz="1200" b="0">
              <a:solidFill>
                <a:srgbClr val="0F5494"/>
              </a:solidFill>
              <a:ea typeface="+mn-ea"/>
            </a:endParaRPr>
          </a:p>
        </p:txBody>
      </p:sp>
      <p:sp>
        <p:nvSpPr>
          <p:cNvPr id="109649" name="Rectangle 81"/>
          <p:cNvSpPr>
            <a:spLocks noChangeArrowheads="1"/>
          </p:cNvSpPr>
          <p:nvPr/>
        </p:nvSpPr>
        <p:spPr bwMode="gray">
          <a:xfrm>
            <a:off x="3255963" y="2276475"/>
            <a:ext cx="2771775" cy="3827463"/>
          </a:xfrm>
          <a:prstGeom prst="rect">
            <a:avLst/>
          </a:prstGeom>
          <a:noFill/>
          <a:ln w="28575" algn="ctr">
            <a:solidFill>
              <a:srgbClr val="6072F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>
              <a:defRPr/>
            </a:pPr>
            <a:endParaRPr lang="en-GB" sz="1200" b="0">
              <a:solidFill>
                <a:srgbClr val="0F5494"/>
              </a:solidFill>
              <a:ea typeface="+mn-ea"/>
            </a:endParaRPr>
          </a:p>
        </p:txBody>
      </p:sp>
      <p:sp>
        <p:nvSpPr>
          <p:cNvPr id="109650" name="Rectangle 82"/>
          <p:cNvSpPr>
            <a:spLocks noChangeArrowheads="1"/>
          </p:cNvSpPr>
          <p:nvPr/>
        </p:nvSpPr>
        <p:spPr bwMode="gray">
          <a:xfrm>
            <a:off x="6192838" y="2276475"/>
            <a:ext cx="2771775" cy="3821113"/>
          </a:xfrm>
          <a:prstGeom prst="rect">
            <a:avLst/>
          </a:prstGeom>
          <a:noFill/>
          <a:ln w="28575" algn="ctr">
            <a:solidFill>
              <a:srgbClr val="6072F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>
              <a:defRPr/>
            </a:pPr>
            <a:endParaRPr lang="en-GB" sz="1200" b="0">
              <a:solidFill>
                <a:srgbClr val="0F5494"/>
              </a:solidFill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6DF4-B53D-40C7-9854-160030C4DB15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13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8278813" cy="1447800"/>
          </a:xfrm>
        </p:spPr>
        <p:txBody>
          <a:bodyPr/>
          <a:lstStyle/>
          <a:p>
            <a:r>
              <a:rPr lang="sv-SE" altLang="en-US" dirty="0" err="1" smtClean="0">
                <a:solidFill>
                  <a:schemeClr val="tx1"/>
                </a:solidFill>
              </a:rPr>
              <a:t>Innovating</a:t>
            </a:r>
            <a:r>
              <a:rPr lang="sv-SE" altLang="en-US" dirty="0" smtClean="0">
                <a:solidFill>
                  <a:schemeClr val="tx1"/>
                </a:solidFill>
              </a:rPr>
              <a:t> </a:t>
            </a:r>
            <a:r>
              <a:rPr lang="sv-SE" altLang="en-US" dirty="0" err="1" smtClean="0">
                <a:solidFill>
                  <a:schemeClr val="tx1"/>
                </a:solidFill>
              </a:rPr>
              <a:t>together</a:t>
            </a:r>
            <a:r>
              <a:rPr lang="sv-SE" altLang="en-US" dirty="0" smtClean="0">
                <a:solidFill>
                  <a:schemeClr val="tx1"/>
                </a:solidFill>
              </a:rPr>
              <a:t> in real </a:t>
            </a:r>
            <a:r>
              <a:rPr lang="sv-SE" altLang="en-US" dirty="0" err="1" smtClean="0">
                <a:solidFill>
                  <a:schemeClr val="tx1"/>
                </a:solidFill>
              </a:rPr>
              <a:t>world</a:t>
            </a:r>
            <a:r>
              <a:rPr lang="sv-SE" altLang="en-US" dirty="0" smtClean="0">
                <a:solidFill>
                  <a:schemeClr val="tx1"/>
                </a:solidFill>
              </a:rPr>
              <a:t> </a:t>
            </a:r>
            <a:r>
              <a:rPr lang="sv-SE" altLang="en-US" dirty="0" err="1" smtClean="0">
                <a:solidFill>
                  <a:schemeClr val="tx1"/>
                </a:solidFill>
              </a:rPr>
              <a:t>settings</a:t>
            </a:r>
            <a:r>
              <a:rPr lang="sv-SE" altLang="en-US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3238500" y="1557338"/>
            <a:ext cx="2665413" cy="1655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v-SE" altLang="en-US" sz="1800" i="0">
                <a:solidFill>
                  <a:srgbClr val="FFD624"/>
                </a:solidFill>
              </a:rPr>
              <a:t>Open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v-SE" altLang="en-US" sz="1800" i="0">
                <a:solidFill>
                  <a:srgbClr val="FFD624"/>
                </a:solidFill>
              </a:rPr>
              <a:t>Innovation 2.0</a:t>
            </a:r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1547813" y="4652963"/>
            <a:ext cx="1728787" cy="1233487"/>
            <a:chOff x="870" y="1207"/>
            <a:chExt cx="4012" cy="2501"/>
          </a:xfrm>
        </p:grpSpPr>
        <p:pic>
          <p:nvPicPr>
            <p:cNvPr id="33820" name="Picture 5" descr="bakgrund gågata"/>
            <p:cNvPicPr>
              <a:picLocks noChangeAspect="1" noChangeArrowheads="1"/>
            </p:cNvPicPr>
            <p:nvPr/>
          </p:nvPicPr>
          <p:blipFill>
            <a:blip r:embed="rId2">
              <a:lum bright="-4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5" t="11292" r="7675" b="11252"/>
            <a:stretch>
              <a:fillRect/>
            </a:stretch>
          </p:blipFill>
          <p:spPr bwMode="auto">
            <a:xfrm>
              <a:off x="1066" y="1253"/>
              <a:ext cx="3719" cy="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1" name="Freeform 6"/>
            <p:cNvSpPr>
              <a:spLocks/>
            </p:cNvSpPr>
            <p:nvPr/>
          </p:nvSpPr>
          <p:spPr bwMode="auto">
            <a:xfrm>
              <a:off x="870" y="3267"/>
              <a:ext cx="2188" cy="441"/>
            </a:xfrm>
            <a:custGeom>
              <a:avLst/>
              <a:gdLst>
                <a:gd name="T0" fmla="*/ 186 w 2188"/>
                <a:gd name="T1" fmla="*/ 61 h 441"/>
                <a:gd name="T2" fmla="*/ 234 w 2188"/>
                <a:gd name="T3" fmla="*/ 150 h 441"/>
                <a:gd name="T4" fmla="*/ 522 w 2188"/>
                <a:gd name="T5" fmla="*/ 253 h 441"/>
                <a:gd name="T6" fmla="*/ 981 w 2188"/>
                <a:gd name="T7" fmla="*/ 327 h 441"/>
                <a:gd name="T8" fmla="*/ 1245 w 2188"/>
                <a:gd name="T9" fmla="*/ 354 h 441"/>
                <a:gd name="T10" fmla="*/ 1677 w 2188"/>
                <a:gd name="T11" fmla="*/ 375 h 441"/>
                <a:gd name="T12" fmla="*/ 2058 w 2188"/>
                <a:gd name="T13" fmla="*/ 397 h 441"/>
                <a:gd name="T14" fmla="*/ 2097 w 2188"/>
                <a:gd name="T15" fmla="*/ 438 h 441"/>
                <a:gd name="T16" fmla="*/ 1509 w 2188"/>
                <a:gd name="T17" fmla="*/ 414 h 441"/>
                <a:gd name="T18" fmla="*/ 615 w 2188"/>
                <a:gd name="T19" fmla="*/ 417 h 441"/>
                <a:gd name="T20" fmla="*/ 96 w 2188"/>
                <a:gd name="T21" fmla="*/ 375 h 441"/>
                <a:gd name="T22" fmla="*/ 36 w 2188"/>
                <a:gd name="T23" fmla="*/ 60 h 441"/>
                <a:gd name="T24" fmla="*/ 186 w 2188"/>
                <a:gd name="T25" fmla="*/ 13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8" h="441">
                  <a:moveTo>
                    <a:pt x="186" y="61"/>
                  </a:moveTo>
                  <a:cubicBezTo>
                    <a:pt x="194" y="76"/>
                    <a:pt x="178" y="118"/>
                    <a:pt x="234" y="150"/>
                  </a:cubicBezTo>
                  <a:cubicBezTo>
                    <a:pt x="290" y="182"/>
                    <a:pt x="398" y="224"/>
                    <a:pt x="522" y="253"/>
                  </a:cubicBezTo>
                  <a:cubicBezTo>
                    <a:pt x="646" y="282"/>
                    <a:pt x="861" y="310"/>
                    <a:pt x="981" y="327"/>
                  </a:cubicBezTo>
                  <a:cubicBezTo>
                    <a:pt x="1101" y="344"/>
                    <a:pt x="1129" y="346"/>
                    <a:pt x="1245" y="354"/>
                  </a:cubicBezTo>
                  <a:cubicBezTo>
                    <a:pt x="1361" y="362"/>
                    <a:pt x="1542" y="368"/>
                    <a:pt x="1677" y="375"/>
                  </a:cubicBezTo>
                  <a:cubicBezTo>
                    <a:pt x="1812" y="382"/>
                    <a:pt x="1988" y="387"/>
                    <a:pt x="2058" y="397"/>
                  </a:cubicBezTo>
                  <a:cubicBezTo>
                    <a:pt x="2128" y="407"/>
                    <a:pt x="2188" y="435"/>
                    <a:pt x="2097" y="438"/>
                  </a:cubicBezTo>
                  <a:cubicBezTo>
                    <a:pt x="2006" y="441"/>
                    <a:pt x="1756" y="417"/>
                    <a:pt x="1509" y="414"/>
                  </a:cubicBezTo>
                  <a:cubicBezTo>
                    <a:pt x="1262" y="411"/>
                    <a:pt x="850" y="423"/>
                    <a:pt x="615" y="417"/>
                  </a:cubicBezTo>
                  <a:cubicBezTo>
                    <a:pt x="380" y="411"/>
                    <a:pt x="192" y="434"/>
                    <a:pt x="96" y="375"/>
                  </a:cubicBezTo>
                  <a:cubicBezTo>
                    <a:pt x="0" y="316"/>
                    <a:pt x="21" y="120"/>
                    <a:pt x="36" y="60"/>
                  </a:cubicBezTo>
                  <a:cubicBezTo>
                    <a:pt x="51" y="0"/>
                    <a:pt x="155" y="23"/>
                    <a:pt x="186" y="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2" name="Freeform 7"/>
            <p:cNvSpPr>
              <a:spLocks/>
            </p:cNvSpPr>
            <p:nvPr/>
          </p:nvSpPr>
          <p:spPr bwMode="auto">
            <a:xfrm>
              <a:off x="2762" y="3336"/>
              <a:ext cx="2120" cy="358"/>
            </a:xfrm>
            <a:custGeom>
              <a:avLst/>
              <a:gdLst>
                <a:gd name="T0" fmla="*/ 2042 w 2120"/>
                <a:gd name="T1" fmla="*/ 24 h 358"/>
                <a:gd name="T2" fmla="*/ 2000 w 2120"/>
                <a:gd name="T3" fmla="*/ 69 h 358"/>
                <a:gd name="T4" fmla="*/ 1841 w 2120"/>
                <a:gd name="T5" fmla="*/ 144 h 358"/>
                <a:gd name="T6" fmla="*/ 1589 w 2120"/>
                <a:gd name="T7" fmla="*/ 204 h 358"/>
                <a:gd name="T8" fmla="*/ 1313 w 2120"/>
                <a:gd name="T9" fmla="*/ 243 h 358"/>
                <a:gd name="T10" fmla="*/ 1028 w 2120"/>
                <a:gd name="T11" fmla="*/ 282 h 358"/>
                <a:gd name="T12" fmla="*/ 694 w 2120"/>
                <a:gd name="T13" fmla="*/ 303 h 358"/>
                <a:gd name="T14" fmla="*/ 446 w 2120"/>
                <a:gd name="T15" fmla="*/ 318 h 358"/>
                <a:gd name="T16" fmla="*/ 157 w 2120"/>
                <a:gd name="T17" fmla="*/ 324 h 358"/>
                <a:gd name="T18" fmla="*/ 278 w 2120"/>
                <a:gd name="T19" fmla="*/ 357 h 358"/>
                <a:gd name="T20" fmla="*/ 1826 w 2120"/>
                <a:gd name="T21" fmla="*/ 330 h 358"/>
                <a:gd name="T22" fmla="*/ 2045 w 2120"/>
                <a:gd name="T23" fmla="*/ 327 h 358"/>
                <a:gd name="T24" fmla="*/ 2042 w 2120"/>
                <a:gd name="T25" fmla="*/ 216 h 358"/>
                <a:gd name="T26" fmla="*/ 2042 w 2120"/>
                <a:gd name="T27" fmla="*/ 24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20" h="358">
                  <a:moveTo>
                    <a:pt x="2042" y="24"/>
                  </a:moveTo>
                  <a:cubicBezTo>
                    <a:pt x="2035" y="0"/>
                    <a:pt x="2033" y="49"/>
                    <a:pt x="2000" y="69"/>
                  </a:cubicBezTo>
                  <a:cubicBezTo>
                    <a:pt x="1967" y="89"/>
                    <a:pt x="1909" y="122"/>
                    <a:pt x="1841" y="144"/>
                  </a:cubicBezTo>
                  <a:cubicBezTo>
                    <a:pt x="1773" y="166"/>
                    <a:pt x="1677" y="188"/>
                    <a:pt x="1589" y="204"/>
                  </a:cubicBezTo>
                  <a:cubicBezTo>
                    <a:pt x="1501" y="220"/>
                    <a:pt x="1406" y="230"/>
                    <a:pt x="1313" y="243"/>
                  </a:cubicBezTo>
                  <a:cubicBezTo>
                    <a:pt x="1220" y="256"/>
                    <a:pt x="1131" y="272"/>
                    <a:pt x="1028" y="282"/>
                  </a:cubicBezTo>
                  <a:cubicBezTo>
                    <a:pt x="925" y="292"/>
                    <a:pt x="791" y="297"/>
                    <a:pt x="694" y="303"/>
                  </a:cubicBezTo>
                  <a:cubicBezTo>
                    <a:pt x="597" y="309"/>
                    <a:pt x="535" y="315"/>
                    <a:pt x="446" y="318"/>
                  </a:cubicBezTo>
                  <a:cubicBezTo>
                    <a:pt x="357" y="321"/>
                    <a:pt x="185" y="318"/>
                    <a:pt x="157" y="324"/>
                  </a:cubicBezTo>
                  <a:cubicBezTo>
                    <a:pt x="129" y="330"/>
                    <a:pt x="0" y="356"/>
                    <a:pt x="278" y="357"/>
                  </a:cubicBezTo>
                  <a:cubicBezTo>
                    <a:pt x="556" y="358"/>
                    <a:pt x="1532" y="335"/>
                    <a:pt x="1826" y="330"/>
                  </a:cubicBezTo>
                  <a:cubicBezTo>
                    <a:pt x="2120" y="325"/>
                    <a:pt x="2009" y="346"/>
                    <a:pt x="2045" y="327"/>
                  </a:cubicBezTo>
                  <a:cubicBezTo>
                    <a:pt x="2081" y="308"/>
                    <a:pt x="2042" y="266"/>
                    <a:pt x="2042" y="216"/>
                  </a:cubicBezTo>
                  <a:cubicBezTo>
                    <a:pt x="2042" y="166"/>
                    <a:pt x="2042" y="48"/>
                    <a:pt x="2042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3" name="Freeform 8"/>
            <p:cNvSpPr>
              <a:spLocks/>
            </p:cNvSpPr>
            <p:nvPr/>
          </p:nvSpPr>
          <p:spPr bwMode="auto">
            <a:xfrm>
              <a:off x="3243" y="1207"/>
              <a:ext cx="1633" cy="1679"/>
            </a:xfrm>
            <a:custGeom>
              <a:avLst/>
              <a:gdLst>
                <a:gd name="T0" fmla="*/ 0 w 1633"/>
                <a:gd name="T1" fmla="*/ 46 h 1679"/>
                <a:gd name="T2" fmla="*/ 181 w 1633"/>
                <a:gd name="T3" fmla="*/ 91 h 1679"/>
                <a:gd name="T4" fmla="*/ 360 w 1633"/>
                <a:gd name="T5" fmla="*/ 143 h 1679"/>
                <a:gd name="T6" fmla="*/ 588 w 1633"/>
                <a:gd name="T7" fmla="*/ 251 h 1679"/>
                <a:gd name="T8" fmla="*/ 702 w 1633"/>
                <a:gd name="T9" fmla="*/ 326 h 1679"/>
                <a:gd name="T10" fmla="*/ 822 w 1633"/>
                <a:gd name="T11" fmla="*/ 410 h 1679"/>
                <a:gd name="T12" fmla="*/ 1014 w 1633"/>
                <a:gd name="T13" fmla="*/ 587 h 1679"/>
                <a:gd name="T14" fmla="*/ 1116 w 1633"/>
                <a:gd name="T15" fmla="*/ 695 h 1679"/>
                <a:gd name="T16" fmla="*/ 1212 w 1633"/>
                <a:gd name="T17" fmla="*/ 821 h 1679"/>
                <a:gd name="T18" fmla="*/ 1299 w 1633"/>
                <a:gd name="T19" fmla="*/ 968 h 1679"/>
                <a:gd name="T20" fmla="*/ 1371 w 1633"/>
                <a:gd name="T21" fmla="*/ 1091 h 1679"/>
                <a:gd name="T22" fmla="*/ 1491 w 1633"/>
                <a:gd name="T23" fmla="*/ 1412 h 1679"/>
                <a:gd name="T24" fmla="*/ 1542 w 1633"/>
                <a:gd name="T25" fmla="*/ 1679 h 1679"/>
                <a:gd name="T26" fmla="*/ 1633 w 1633"/>
                <a:gd name="T27" fmla="*/ 1679 h 1679"/>
                <a:gd name="T28" fmla="*/ 1633 w 1633"/>
                <a:gd name="T29" fmla="*/ 772 h 1679"/>
                <a:gd name="T30" fmla="*/ 1605 w 1633"/>
                <a:gd name="T31" fmla="*/ 503 h 1679"/>
                <a:gd name="T32" fmla="*/ 1569 w 1633"/>
                <a:gd name="T33" fmla="*/ 23 h 1679"/>
                <a:gd name="T34" fmla="*/ 1359 w 1633"/>
                <a:gd name="T35" fmla="*/ 17 h 1679"/>
                <a:gd name="T36" fmla="*/ 849 w 1633"/>
                <a:gd name="T37" fmla="*/ 29 h 1679"/>
                <a:gd name="T38" fmla="*/ 544 w 1633"/>
                <a:gd name="T39" fmla="*/ 0 h 1679"/>
                <a:gd name="T40" fmla="*/ 272 w 1633"/>
                <a:gd name="T41" fmla="*/ 0 h 1679"/>
                <a:gd name="T42" fmla="*/ 0 w 1633"/>
                <a:gd name="T43" fmla="*/ 46 h 16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33" h="1679">
                  <a:moveTo>
                    <a:pt x="0" y="46"/>
                  </a:moveTo>
                  <a:lnTo>
                    <a:pt x="181" y="91"/>
                  </a:lnTo>
                  <a:lnTo>
                    <a:pt x="360" y="143"/>
                  </a:lnTo>
                  <a:lnTo>
                    <a:pt x="588" y="251"/>
                  </a:lnTo>
                  <a:lnTo>
                    <a:pt x="702" y="326"/>
                  </a:lnTo>
                  <a:lnTo>
                    <a:pt x="822" y="410"/>
                  </a:lnTo>
                  <a:lnTo>
                    <a:pt x="1014" y="587"/>
                  </a:lnTo>
                  <a:lnTo>
                    <a:pt x="1116" y="695"/>
                  </a:lnTo>
                  <a:lnTo>
                    <a:pt x="1212" y="821"/>
                  </a:lnTo>
                  <a:lnTo>
                    <a:pt x="1299" y="968"/>
                  </a:lnTo>
                  <a:lnTo>
                    <a:pt x="1371" y="1091"/>
                  </a:lnTo>
                  <a:lnTo>
                    <a:pt x="1491" y="1412"/>
                  </a:lnTo>
                  <a:lnTo>
                    <a:pt x="1542" y="1679"/>
                  </a:lnTo>
                  <a:lnTo>
                    <a:pt x="1633" y="1679"/>
                  </a:lnTo>
                  <a:lnTo>
                    <a:pt x="1633" y="772"/>
                  </a:lnTo>
                  <a:lnTo>
                    <a:pt x="1605" y="503"/>
                  </a:lnTo>
                  <a:lnTo>
                    <a:pt x="1569" y="23"/>
                  </a:lnTo>
                  <a:lnTo>
                    <a:pt x="1359" y="17"/>
                  </a:lnTo>
                  <a:lnTo>
                    <a:pt x="849" y="29"/>
                  </a:lnTo>
                  <a:lnTo>
                    <a:pt x="544" y="0"/>
                  </a:lnTo>
                  <a:lnTo>
                    <a:pt x="27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4" name="Freeform 9"/>
            <p:cNvSpPr>
              <a:spLocks/>
            </p:cNvSpPr>
            <p:nvPr/>
          </p:nvSpPr>
          <p:spPr bwMode="auto">
            <a:xfrm>
              <a:off x="930" y="1207"/>
              <a:ext cx="1827" cy="1739"/>
            </a:xfrm>
            <a:custGeom>
              <a:avLst/>
              <a:gdLst>
                <a:gd name="T0" fmla="*/ 1818 w 1827"/>
                <a:gd name="T1" fmla="*/ 17 h 1739"/>
                <a:gd name="T2" fmla="*/ 1452 w 1827"/>
                <a:gd name="T3" fmla="*/ 98 h 1739"/>
                <a:gd name="T4" fmla="*/ 1191 w 1827"/>
                <a:gd name="T5" fmla="*/ 194 h 1739"/>
                <a:gd name="T6" fmla="*/ 990 w 1827"/>
                <a:gd name="T7" fmla="*/ 314 h 1739"/>
                <a:gd name="T8" fmla="*/ 840 w 1827"/>
                <a:gd name="T9" fmla="*/ 422 h 1739"/>
                <a:gd name="T10" fmla="*/ 639 w 1827"/>
                <a:gd name="T11" fmla="*/ 611 h 1739"/>
                <a:gd name="T12" fmla="*/ 540 w 1827"/>
                <a:gd name="T13" fmla="*/ 728 h 1739"/>
                <a:gd name="T14" fmla="*/ 453 w 1827"/>
                <a:gd name="T15" fmla="*/ 839 h 1739"/>
                <a:gd name="T16" fmla="*/ 336 w 1827"/>
                <a:gd name="T17" fmla="*/ 1055 h 1739"/>
                <a:gd name="T18" fmla="*/ 249 w 1827"/>
                <a:gd name="T19" fmla="*/ 1256 h 1739"/>
                <a:gd name="T20" fmla="*/ 180 w 1827"/>
                <a:gd name="T21" fmla="*/ 1457 h 1739"/>
                <a:gd name="T22" fmla="*/ 150 w 1827"/>
                <a:gd name="T23" fmla="*/ 1586 h 1739"/>
                <a:gd name="T24" fmla="*/ 123 w 1827"/>
                <a:gd name="T25" fmla="*/ 1739 h 1739"/>
                <a:gd name="T26" fmla="*/ 0 w 1827"/>
                <a:gd name="T27" fmla="*/ 1724 h 1739"/>
                <a:gd name="T28" fmla="*/ 45 w 1827"/>
                <a:gd name="T29" fmla="*/ 1044 h 1739"/>
                <a:gd name="T30" fmla="*/ 78 w 1827"/>
                <a:gd name="T31" fmla="*/ 623 h 1739"/>
                <a:gd name="T32" fmla="*/ 120 w 1827"/>
                <a:gd name="T33" fmla="*/ 23 h 1739"/>
                <a:gd name="T34" fmla="*/ 771 w 1827"/>
                <a:gd name="T35" fmla="*/ 0 h 1739"/>
                <a:gd name="T36" fmla="*/ 1088 w 1827"/>
                <a:gd name="T37" fmla="*/ 0 h 1739"/>
                <a:gd name="T38" fmla="*/ 1827 w 1827"/>
                <a:gd name="T39" fmla="*/ 20 h 17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27" h="1739">
                  <a:moveTo>
                    <a:pt x="1818" y="17"/>
                  </a:moveTo>
                  <a:lnTo>
                    <a:pt x="1452" y="98"/>
                  </a:lnTo>
                  <a:lnTo>
                    <a:pt x="1191" y="194"/>
                  </a:lnTo>
                  <a:lnTo>
                    <a:pt x="990" y="314"/>
                  </a:lnTo>
                  <a:lnTo>
                    <a:pt x="840" y="422"/>
                  </a:lnTo>
                  <a:lnTo>
                    <a:pt x="639" y="611"/>
                  </a:lnTo>
                  <a:lnTo>
                    <a:pt x="540" y="728"/>
                  </a:lnTo>
                  <a:lnTo>
                    <a:pt x="453" y="839"/>
                  </a:lnTo>
                  <a:lnTo>
                    <a:pt x="336" y="1055"/>
                  </a:lnTo>
                  <a:lnTo>
                    <a:pt x="249" y="1256"/>
                  </a:lnTo>
                  <a:lnTo>
                    <a:pt x="180" y="1457"/>
                  </a:lnTo>
                  <a:lnTo>
                    <a:pt x="150" y="1586"/>
                  </a:lnTo>
                  <a:lnTo>
                    <a:pt x="123" y="1739"/>
                  </a:lnTo>
                  <a:lnTo>
                    <a:pt x="0" y="1724"/>
                  </a:lnTo>
                  <a:lnTo>
                    <a:pt x="45" y="1044"/>
                  </a:lnTo>
                  <a:lnTo>
                    <a:pt x="78" y="623"/>
                  </a:lnTo>
                  <a:lnTo>
                    <a:pt x="120" y="23"/>
                  </a:lnTo>
                  <a:lnTo>
                    <a:pt x="771" y="0"/>
                  </a:lnTo>
                  <a:lnTo>
                    <a:pt x="1088" y="0"/>
                  </a:lnTo>
                  <a:lnTo>
                    <a:pt x="1827" y="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5" name="Oval 10"/>
            <p:cNvSpPr>
              <a:spLocks noChangeArrowheads="1"/>
            </p:cNvSpPr>
            <p:nvPr/>
          </p:nvSpPr>
          <p:spPr bwMode="auto">
            <a:xfrm>
              <a:off x="1056" y="3024"/>
              <a:ext cx="3744" cy="6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7EA7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7600" i="0">
                <a:solidFill>
                  <a:srgbClr val="0070C0"/>
                </a:solidFill>
              </a:endParaRPr>
            </a:p>
          </p:txBody>
        </p:sp>
        <p:sp>
          <p:nvSpPr>
            <p:cNvPr id="33826" name="Freeform 11"/>
            <p:cNvSpPr>
              <a:spLocks/>
            </p:cNvSpPr>
            <p:nvPr/>
          </p:nvSpPr>
          <p:spPr bwMode="auto">
            <a:xfrm>
              <a:off x="1043" y="1226"/>
              <a:ext cx="3768" cy="2134"/>
            </a:xfrm>
            <a:custGeom>
              <a:avLst/>
              <a:gdLst>
                <a:gd name="T0" fmla="*/ 3760 w 3768"/>
                <a:gd name="T1" fmla="*/ 2116 h 2134"/>
                <a:gd name="T2" fmla="*/ 3766 w 3768"/>
                <a:gd name="T3" fmla="*/ 2008 h 2134"/>
                <a:gd name="T4" fmla="*/ 3766 w 3768"/>
                <a:gd name="T5" fmla="*/ 1876 h 2134"/>
                <a:gd name="T6" fmla="*/ 3754 w 3768"/>
                <a:gd name="T7" fmla="*/ 1714 h 2134"/>
                <a:gd name="T8" fmla="*/ 3727 w 3768"/>
                <a:gd name="T9" fmla="*/ 1546 h 2134"/>
                <a:gd name="T10" fmla="*/ 3688 w 3768"/>
                <a:gd name="T11" fmla="*/ 1381 h 2134"/>
                <a:gd name="T12" fmla="*/ 3652 w 3768"/>
                <a:gd name="T13" fmla="*/ 1264 h 2134"/>
                <a:gd name="T14" fmla="*/ 3607 w 3768"/>
                <a:gd name="T15" fmla="*/ 1156 h 2134"/>
                <a:gd name="T16" fmla="*/ 3562 w 3768"/>
                <a:gd name="T17" fmla="*/ 1060 h 2134"/>
                <a:gd name="T18" fmla="*/ 3493 w 3768"/>
                <a:gd name="T19" fmla="*/ 937 h 2134"/>
                <a:gd name="T20" fmla="*/ 3391 w 3768"/>
                <a:gd name="T21" fmla="*/ 775 h 2134"/>
                <a:gd name="T22" fmla="*/ 3253 w 3768"/>
                <a:gd name="T23" fmla="*/ 610 h 2134"/>
                <a:gd name="T24" fmla="*/ 3106 w 3768"/>
                <a:gd name="T25" fmla="*/ 463 h 2134"/>
                <a:gd name="T26" fmla="*/ 3052 w 3768"/>
                <a:gd name="T27" fmla="*/ 415 h 2134"/>
                <a:gd name="T28" fmla="*/ 3019 w 3768"/>
                <a:gd name="T29" fmla="*/ 388 h 2134"/>
                <a:gd name="T30" fmla="*/ 2977 w 3768"/>
                <a:gd name="T31" fmla="*/ 358 h 2134"/>
                <a:gd name="T32" fmla="*/ 2836 w 3768"/>
                <a:gd name="T33" fmla="*/ 265 h 2134"/>
                <a:gd name="T34" fmla="*/ 2563 w 3768"/>
                <a:gd name="T35" fmla="*/ 130 h 2134"/>
                <a:gd name="T36" fmla="*/ 2191 w 3768"/>
                <a:gd name="T37" fmla="*/ 28 h 2134"/>
                <a:gd name="T38" fmla="*/ 1870 w 3768"/>
                <a:gd name="T39" fmla="*/ 1 h 2134"/>
                <a:gd name="T40" fmla="*/ 1606 w 3768"/>
                <a:gd name="T41" fmla="*/ 22 h 2134"/>
                <a:gd name="T42" fmla="*/ 1321 w 3768"/>
                <a:gd name="T43" fmla="*/ 91 h 2134"/>
                <a:gd name="T44" fmla="*/ 1060 w 3768"/>
                <a:gd name="T45" fmla="*/ 196 h 2134"/>
                <a:gd name="T46" fmla="*/ 841 w 3768"/>
                <a:gd name="T47" fmla="*/ 325 h 2134"/>
                <a:gd name="T48" fmla="*/ 658 w 3768"/>
                <a:gd name="T49" fmla="*/ 469 h 2134"/>
                <a:gd name="T50" fmla="*/ 431 w 3768"/>
                <a:gd name="T51" fmla="*/ 707 h 2134"/>
                <a:gd name="T52" fmla="*/ 220 w 3768"/>
                <a:gd name="T53" fmla="*/ 1045 h 2134"/>
                <a:gd name="T54" fmla="*/ 88 w 3768"/>
                <a:gd name="T55" fmla="*/ 1384 h 2134"/>
                <a:gd name="T56" fmla="*/ 16 w 3768"/>
                <a:gd name="T57" fmla="*/ 1699 h 2134"/>
                <a:gd name="T58" fmla="*/ 1 w 3768"/>
                <a:gd name="T59" fmla="*/ 2008 h 2134"/>
                <a:gd name="T60" fmla="*/ 10 w 3768"/>
                <a:gd name="T61" fmla="*/ 2134 h 21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68" h="2134">
                  <a:moveTo>
                    <a:pt x="3760" y="2116"/>
                  </a:moveTo>
                  <a:cubicBezTo>
                    <a:pt x="3761" y="2098"/>
                    <a:pt x="3765" y="2048"/>
                    <a:pt x="3766" y="2008"/>
                  </a:cubicBezTo>
                  <a:cubicBezTo>
                    <a:pt x="3767" y="1968"/>
                    <a:pt x="3768" y="1925"/>
                    <a:pt x="3766" y="1876"/>
                  </a:cubicBezTo>
                  <a:cubicBezTo>
                    <a:pt x="3764" y="1827"/>
                    <a:pt x="3761" y="1769"/>
                    <a:pt x="3754" y="1714"/>
                  </a:cubicBezTo>
                  <a:cubicBezTo>
                    <a:pt x="3747" y="1659"/>
                    <a:pt x="3738" y="1601"/>
                    <a:pt x="3727" y="1546"/>
                  </a:cubicBezTo>
                  <a:cubicBezTo>
                    <a:pt x="3716" y="1491"/>
                    <a:pt x="3700" y="1428"/>
                    <a:pt x="3688" y="1381"/>
                  </a:cubicBezTo>
                  <a:lnTo>
                    <a:pt x="3652" y="1264"/>
                  </a:lnTo>
                  <a:lnTo>
                    <a:pt x="3607" y="1156"/>
                  </a:lnTo>
                  <a:cubicBezTo>
                    <a:pt x="3592" y="1122"/>
                    <a:pt x="3581" y="1096"/>
                    <a:pt x="3562" y="1060"/>
                  </a:cubicBezTo>
                  <a:cubicBezTo>
                    <a:pt x="3543" y="1024"/>
                    <a:pt x="3521" y="984"/>
                    <a:pt x="3493" y="937"/>
                  </a:cubicBezTo>
                  <a:cubicBezTo>
                    <a:pt x="3465" y="890"/>
                    <a:pt x="3431" y="829"/>
                    <a:pt x="3391" y="775"/>
                  </a:cubicBezTo>
                  <a:cubicBezTo>
                    <a:pt x="3351" y="721"/>
                    <a:pt x="3301" y="662"/>
                    <a:pt x="3253" y="610"/>
                  </a:cubicBezTo>
                  <a:cubicBezTo>
                    <a:pt x="3205" y="558"/>
                    <a:pt x="3139" y="495"/>
                    <a:pt x="3106" y="463"/>
                  </a:cubicBezTo>
                  <a:cubicBezTo>
                    <a:pt x="3073" y="431"/>
                    <a:pt x="3067" y="428"/>
                    <a:pt x="3052" y="415"/>
                  </a:cubicBezTo>
                  <a:cubicBezTo>
                    <a:pt x="3037" y="402"/>
                    <a:pt x="3031" y="397"/>
                    <a:pt x="3019" y="388"/>
                  </a:cubicBezTo>
                  <a:cubicBezTo>
                    <a:pt x="3007" y="379"/>
                    <a:pt x="3007" y="378"/>
                    <a:pt x="2977" y="358"/>
                  </a:cubicBezTo>
                  <a:cubicBezTo>
                    <a:pt x="2947" y="338"/>
                    <a:pt x="2905" y="303"/>
                    <a:pt x="2836" y="265"/>
                  </a:cubicBezTo>
                  <a:cubicBezTo>
                    <a:pt x="2767" y="227"/>
                    <a:pt x="2671" y="170"/>
                    <a:pt x="2563" y="130"/>
                  </a:cubicBezTo>
                  <a:cubicBezTo>
                    <a:pt x="2455" y="90"/>
                    <a:pt x="2306" y="49"/>
                    <a:pt x="2191" y="28"/>
                  </a:cubicBezTo>
                  <a:cubicBezTo>
                    <a:pt x="2076" y="7"/>
                    <a:pt x="1967" y="2"/>
                    <a:pt x="1870" y="1"/>
                  </a:cubicBezTo>
                  <a:cubicBezTo>
                    <a:pt x="1773" y="0"/>
                    <a:pt x="1697" y="7"/>
                    <a:pt x="1606" y="22"/>
                  </a:cubicBezTo>
                  <a:cubicBezTo>
                    <a:pt x="1515" y="37"/>
                    <a:pt x="1412" y="62"/>
                    <a:pt x="1321" y="91"/>
                  </a:cubicBezTo>
                  <a:cubicBezTo>
                    <a:pt x="1230" y="120"/>
                    <a:pt x="1140" y="157"/>
                    <a:pt x="1060" y="196"/>
                  </a:cubicBezTo>
                  <a:cubicBezTo>
                    <a:pt x="980" y="235"/>
                    <a:pt x="908" y="280"/>
                    <a:pt x="841" y="325"/>
                  </a:cubicBezTo>
                  <a:cubicBezTo>
                    <a:pt x="774" y="370"/>
                    <a:pt x="726" y="405"/>
                    <a:pt x="658" y="469"/>
                  </a:cubicBezTo>
                  <a:cubicBezTo>
                    <a:pt x="590" y="533"/>
                    <a:pt x="504" y="611"/>
                    <a:pt x="431" y="707"/>
                  </a:cubicBezTo>
                  <a:cubicBezTo>
                    <a:pt x="358" y="803"/>
                    <a:pt x="277" y="932"/>
                    <a:pt x="220" y="1045"/>
                  </a:cubicBezTo>
                  <a:cubicBezTo>
                    <a:pt x="163" y="1158"/>
                    <a:pt x="122" y="1275"/>
                    <a:pt x="88" y="1384"/>
                  </a:cubicBezTo>
                  <a:cubicBezTo>
                    <a:pt x="54" y="1493"/>
                    <a:pt x="31" y="1595"/>
                    <a:pt x="16" y="1699"/>
                  </a:cubicBezTo>
                  <a:cubicBezTo>
                    <a:pt x="1" y="1803"/>
                    <a:pt x="2" y="1936"/>
                    <a:pt x="1" y="2008"/>
                  </a:cubicBezTo>
                  <a:cubicBezTo>
                    <a:pt x="0" y="2080"/>
                    <a:pt x="8" y="2108"/>
                    <a:pt x="10" y="213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3798" name="Picture 12" descr="connec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84763"/>
            <a:ext cx="187166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3" descr="Stad_i_miniaty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2963"/>
            <a:ext cx="14001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4" descr="testpil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765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AutoShape 15"/>
          <p:cNvSpPr>
            <a:spLocks noChangeArrowheads="1"/>
          </p:cNvSpPr>
          <p:nvPr/>
        </p:nvSpPr>
        <p:spPr bwMode="auto">
          <a:xfrm rot="3255978">
            <a:off x="2267743" y="2780507"/>
            <a:ext cx="576263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3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0070C0"/>
              </a:solidFill>
            </a:endParaRPr>
          </a:p>
        </p:txBody>
      </p:sp>
      <p:sp>
        <p:nvSpPr>
          <p:cNvPr id="33802" name="AutoShape 16"/>
          <p:cNvSpPr>
            <a:spLocks noChangeArrowheads="1"/>
          </p:cNvSpPr>
          <p:nvPr/>
        </p:nvSpPr>
        <p:spPr bwMode="auto">
          <a:xfrm rot="2020991">
            <a:off x="3059113" y="3429000"/>
            <a:ext cx="576262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3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0070C0"/>
              </a:solidFill>
            </a:endParaRPr>
          </a:p>
        </p:txBody>
      </p:sp>
      <p:sp>
        <p:nvSpPr>
          <p:cNvPr id="33803" name="AutoShape 17"/>
          <p:cNvSpPr>
            <a:spLocks noChangeArrowheads="1"/>
          </p:cNvSpPr>
          <p:nvPr/>
        </p:nvSpPr>
        <p:spPr bwMode="auto">
          <a:xfrm>
            <a:off x="4283075" y="3644900"/>
            <a:ext cx="576263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3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0070C0"/>
              </a:solidFill>
            </a:endParaRPr>
          </a:p>
        </p:txBody>
      </p:sp>
      <p:sp>
        <p:nvSpPr>
          <p:cNvPr id="33804" name="Text Box 18"/>
          <p:cNvSpPr txBox="1">
            <a:spLocks noChangeArrowheads="1"/>
          </p:cNvSpPr>
          <p:nvPr/>
        </p:nvSpPr>
        <p:spPr bwMode="auto">
          <a:xfrm>
            <a:off x="1258888" y="2997200"/>
            <a:ext cx="109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>Citizens</a:t>
            </a:r>
            <a:b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</a:b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>and users</a:t>
            </a:r>
          </a:p>
        </p:txBody>
      </p:sp>
      <p:sp>
        <p:nvSpPr>
          <p:cNvPr id="33805" name="Text Box 19"/>
          <p:cNvSpPr txBox="1">
            <a:spLocks noChangeArrowheads="1"/>
          </p:cNvSpPr>
          <p:nvPr/>
        </p:nvSpPr>
        <p:spPr bwMode="auto">
          <a:xfrm>
            <a:off x="1970088" y="3932238"/>
            <a:ext cx="1511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>Application</a:t>
            </a:r>
            <a:b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</a:b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>Environments</a:t>
            </a:r>
          </a:p>
        </p:txBody>
      </p:sp>
      <p:sp>
        <p:nvSpPr>
          <p:cNvPr id="33806" name="Text Box 20"/>
          <p:cNvSpPr txBox="1">
            <a:spLocks noChangeArrowheads="1"/>
          </p:cNvSpPr>
          <p:nvPr/>
        </p:nvSpPr>
        <p:spPr bwMode="auto">
          <a:xfrm>
            <a:off x="3732213" y="4437063"/>
            <a:ext cx="1677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>Technology and</a:t>
            </a:r>
            <a:b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</a:b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>Infrastructure </a:t>
            </a:r>
          </a:p>
        </p:txBody>
      </p:sp>
      <p:sp>
        <p:nvSpPr>
          <p:cNvPr id="33807" name="Text Box 21"/>
          <p:cNvSpPr txBox="1">
            <a:spLocks noChangeArrowheads="1"/>
          </p:cNvSpPr>
          <p:nvPr/>
        </p:nvSpPr>
        <p:spPr bwMode="auto">
          <a:xfrm>
            <a:off x="5795963" y="3933825"/>
            <a:ext cx="14049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>Organisation</a:t>
            </a:r>
            <a:b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</a:b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>and methods</a:t>
            </a:r>
          </a:p>
        </p:txBody>
      </p:sp>
      <p:sp>
        <p:nvSpPr>
          <p:cNvPr id="33808" name="Text Box 22"/>
          <p:cNvSpPr txBox="1">
            <a:spLocks noChangeArrowheads="1"/>
          </p:cNvSpPr>
          <p:nvPr/>
        </p:nvSpPr>
        <p:spPr bwMode="auto">
          <a:xfrm>
            <a:off x="6948488" y="3068638"/>
            <a:ext cx="1082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/>
            </a:r>
            <a:b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</a:br>
            <a:r>
              <a:rPr lang="sv-SE" altLang="en-US" sz="1600" i="0">
                <a:solidFill>
                  <a:srgbClr val="0070C0"/>
                </a:solidFill>
                <a:latin typeface="Trebuchet MS" pitchFamily="34" charset="0"/>
              </a:rPr>
              <a:t>Expertise</a:t>
            </a:r>
          </a:p>
        </p:txBody>
      </p:sp>
      <p:sp>
        <p:nvSpPr>
          <p:cNvPr id="33809" name="AutoShape 23"/>
          <p:cNvSpPr>
            <a:spLocks noChangeArrowheads="1"/>
          </p:cNvSpPr>
          <p:nvPr/>
        </p:nvSpPr>
        <p:spPr bwMode="auto">
          <a:xfrm rot="-2443514">
            <a:off x="5508625" y="3429000"/>
            <a:ext cx="576263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3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0070C0"/>
              </a:solidFill>
            </a:endParaRPr>
          </a:p>
        </p:txBody>
      </p:sp>
      <p:sp>
        <p:nvSpPr>
          <p:cNvPr id="33810" name="AutoShape 24"/>
          <p:cNvSpPr>
            <a:spLocks noChangeArrowheads="1"/>
          </p:cNvSpPr>
          <p:nvPr/>
        </p:nvSpPr>
        <p:spPr bwMode="auto">
          <a:xfrm rot="18344022" flipH="1">
            <a:off x="6299993" y="2780507"/>
            <a:ext cx="576263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3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0070C0"/>
              </a:solidFill>
            </a:endParaRPr>
          </a:p>
        </p:txBody>
      </p:sp>
      <p:sp>
        <p:nvSpPr>
          <p:cNvPr id="33811" name="Freeform 25"/>
          <p:cNvSpPr>
            <a:spLocks/>
          </p:cNvSpPr>
          <p:nvPr/>
        </p:nvSpPr>
        <p:spPr bwMode="auto">
          <a:xfrm>
            <a:off x="1403350" y="1916113"/>
            <a:ext cx="1871663" cy="504825"/>
          </a:xfrm>
          <a:custGeom>
            <a:avLst/>
            <a:gdLst>
              <a:gd name="T0" fmla="*/ 2147483647 w 1179"/>
              <a:gd name="T1" fmla="*/ 2147483647 h 318"/>
              <a:gd name="T2" fmla="*/ 2147483647 w 1179"/>
              <a:gd name="T3" fmla="*/ 2147483647 h 318"/>
              <a:gd name="T4" fmla="*/ 2147483647 w 1179"/>
              <a:gd name="T5" fmla="*/ 2147483647 h 318"/>
              <a:gd name="T6" fmla="*/ 0 w 1179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79" h="318">
                <a:moveTo>
                  <a:pt x="1179" y="273"/>
                </a:moveTo>
                <a:lnTo>
                  <a:pt x="635" y="46"/>
                </a:lnTo>
                <a:lnTo>
                  <a:pt x="681" y="318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99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2" name="Freeform 26"/>
          <p:cNvSpPr>
            <a:spLocks/>
          </p:cNvSpPr>
          <p:nvPr/>
        </p:nvSpPr>
        <p:spPr bwMode="auto">
          <a:xfrm flipH="1">
            <a:off x="5867400" y="1916113"/>
            <a:ext cx="1871663" cy="504825"/>
          </a:xfrm>
          <a:custGeom>
            <a:avLst/>
            <a:gdLst>
              <a:gd name="T0" fmla="*/ 2147483647 w 1179"/>
              <a:gd name="T1" fmla="*/ 2147483647 h 318"/>
              <a:gd name="T2" fmla="*/ 2147483647 w 1179"/>
              <a:gd name="T3" fmla="*/ 2147483647 h 318"/>
              <a:gd name="T4" fmla="*/ 2147483647 w 1179"/>
              <a:gd name="T5" fmla="*/ 2147483647 h 318"/>
              <a:gd name="T6" fmla="*/ 0 w 1179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79" h="318">
                <a:moveTo>
                  <a:pt x="1179" y="273"/>
                </a:moveTo>
                <a:lnTo>
                  <a:pt x="635" y="46"/>
                </a:lnTo>
                <a:lnTo>
                  <a:pt x="681" y="318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99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3813" name="Picture 27" descr="expe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6449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4" name="Oval 28"/>
          <p:cNvSpPr>
            <a:spLocks noChangeArrowheads="1"/>
          </p:cNvSpPr>
          <p:nvPr/>
        </p:nvSpPr>
        <p:spPr bwMode="auto">
          <a:xfrm>
            <a:off x="0" y="2276475"/>
            <a:ext cx="3635375" cy="424815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0070C0"/>
              </a:solidFill>
            </a:endParaRPr>
          </a:p>
        </p:txBody>
      </p:sp>
      <p:sp>
        <p:nvSpPr>
          <p:cNvPr id="33815" name="Oval 29"/>
          <p:cNvSpPr>
            <a:spLocks noChangeArrowheads="1"/>
          </p:cNvSpPr>
          <p:nvPr/>
        </p:nvSpPr>
        <p:spPr bwMode="auto">
          <a:xfrm>
            <a:off x="2916238" y="3644900"/>
            <a:ext cx="3455987" cy="295275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0070C0"/>
              </a:solidFill>
            </a:endParaRPr>
          </a:p>
        </p:txBody>
      </p:sp>
      <p:sp>
        <p:nvSpPr>
          <p:cNvPr id="33816" name="Oval 30"/>
          <p:cNvSpPr>
            <a:spLocks noChangeArrowheads="1"/>
          </p:cNvSpPr>
          <p:nvPr/>
        </p:nvSpPr>
        <p:spPr bwMode="auto">
          <a:xfrm>
            <a:off x="6156325" y="2997200"/>
            <a:ext cx="2520131" cy="32924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0070C0"/>
              </a:solidFill>
            </a:endParaRPr>
          </a:p>
        </p:txBody>
      </p:sp>
      <p:sp>
        <p:nvSpPr>
          <p:cNvPr id="33817" name="Oval 31"/>
          <p:cNvSpPr>
            <a:spLocks noChangeArrowheads="1"/>
          </p:cNvSpPr>
          <p:nvPr/>
        </p:nvSpPr>
        <p:spPr bwMode="auto">
          <a:xfrm>
            <a:off x="827088" y="5013325"/>
            <a:ext cx="7058025" cy="1844675"/>
          </a:xfrm>
          <a:prstGeom prst="ellipse">
            <a:avLst/>
          </a:prstGeom>
          <a:solidFill>
            <a:srgbClr val="FAA4C5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33818" name="Text Box 32"/>
          <p:cNvSpPr txBox="1">
            <a:spLocks noChangeArrowheads="1"/>
          </p:cNvSpPr>
          <p:nvPr/>
        </p:nvSpPr>
        <p:spPr bwMode="auto">
          <a:xfrm>
            <a:off x="2176463" y="5897563"/>
            <a:ext cx="54213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b="1" i="0" dirty="0">
                <a:solidFill>
                  <a:schemeClr val="tx1"/>
                </a:solidFill>
              </a:rPr>
              <a:t>Creative Commons; </a:t>
            </a:r>
            <a:r>
              <a:rPr lang="de-DE" altLang="en-US" sz="1400" b="1" i="0" dirty="0" err="1">
                <a:solidFill>
                  <a:schemeClr val="tx1"/>
                </a:solidFill>
              </a:rPr>
              <a:t>tools</a:t>
            </a:r>
            <a:r>
              <a:rPr lang="de-DE" altLang="en-US" sz="1400" b="1" i="0" dirty="0">
                <a:solidFill>
                  <a:schemeClr val="tx1"/>
                </a:solidFill>
              </a:rPr>
              <a:t>, IPR, </a:t>
            </a:r>
            <a:r>
              <a:rPr lang="de-DE" altLang="en-US" sz="1400" b="1" i="0" dirty="0" err="1">
                <a:solidFill>
                  <a:schemeClr val="tx1"/>
                </a:solidFill>
              </a:rPr>
              <a:t>practise</a:t>
            </a:r>
            <a:r>
              <a:rPr lang="de-DE" altLang="en-US" sz="1400" b="1" i="0" dirty="0">
                <a:solidFill>
                  <a:schemeClr val="tx1"/>
                </a:solidFill>
              </a:rPr>
              <a:t>, </a:t>
            </a:r>
            <a:r>
              <a:rPr lang="de-DE" altLang="en-US" sz="1400" b="1" i="0" dirty="0" err="1">
                <a:solidFill>
                  <a:schemeClr val="tx1"/>
                </a:solidFill>
              </a:rPr>
              <a:t>experience</a:t>
            </a:r>
            <a:r>
              <a:rPr lang="de-DE" altLang="en-US" sz="1400" b="1" i="0" dirty="0">
                <a:solidFill>
                  <a:schemeClr val="tx1"/>
                </a:solidFill>
              </a:rPr>
              <a:t> </a:t>
            </a:r>
            <a:endParaRPr lang="en-GB" altLang="en-US" sz="1400" b="1" i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DDC0-89D2-4BEF-9C6E-FA351C479D47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0719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827088" y="1341438"/>
            <a:ext cx="7705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i="0" dirty="0" smtClean="0">
                <a:solidFill>
                  <a:srgbClr val="00B0F0"/>
                </a:solidFill>
              </a:rPr>
              <a:t>Open Innovation 2.0 key factors</a:t>
            </a:r>
            <a:endParaRPr lang="en-GB" altLang="en-US" sz="2800" b="1" i="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7099"/>
            <a:ext cx="1296144" cy="188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87325" y="387191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0">
                <a:solidFill>
                  <a:srgbClr val="7D2773"/>
                </a:solidFill>
              </a:rPr>
              <a:t>Experimentation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2408238"/>
            <a:ext cx="1827213" cy="189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2203450" y="4327525"/>
            <a:ext cx="1827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800" i="0">
                <a:solidFill>
                  <a:srgbClr val="FFD624"/>
                </a:solidFill>
              </a:rPr>
              <a:t>Photo credits: www.respectserendipity.com</a:t>
            </a:r>
          </a:p>
        </p:txBody>
      </p:sp>
      <p:sp>
        <p:nvSpPr>
          <p:cNvPr id="55303" name="TextBox 6"/>
          <p:cNvSpPr txBox="1">
            <a:spLocks noChangeArrowheads="1"/>
          </p:cNvSpPr>
          <p:nvPr/>
        </p:nvSpPr>
        <p:spPr bwMode="auto">
          <a:xfrm>
            <a:off x="2082800" y="2100263"/>
            <a:ext cx="2268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0">
                <a:solidFill>
                  <a:schemeClr val="tx1"/>
                </a:solidFill>
              </a:rPr>
              <a:t>Discovery Learning</a:t>
            </a:r>
          </a:p>
        </p:txBody>
      </p:sp>
      <p:pic>
        <p:nvPicPr>
          <p:cNvPr id="5530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052638"/>
            <a:ext cx="1585912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Box 8"/>
          <p:cNvSpPr txBox="1">
            <a:spLocks noChangeArrowheads="1"/>
          </p:cNvSpPr>
          <p:nvPr/>
        </p:nvSpPr>
        <p:spPr bwMode="auto">
          <a:xfrm>
            <a:off x="4262438" y="4464050"/>
            <a:ext cx="185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0">
                <a:solidFill>
                  <a:srgbClr val="327250"/>
                </a:solidFill>
              </a:rPr>
              <a:t>Embrace change</a:t>
            </a:r>
          </a:p>
        </p:txBody>
      </p:sp>
      <p:pic>
        <p:nvPicPr>
          <p:cNvPr id="5530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085975"/>
            <a:ext cx="25019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92850" y="4438650"/>
            <a:ext cx="25019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Evidence-based 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policy-making</a:t>
            </a:r>
          </a:p>
        </p:txBody>
      </p:sp>
      <p:pic>
        <p:nvPicPr>
          <p:cNvPr id="55308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229225"/>
            <a:ext cx="60642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Box 12"/>
          <p:cNvSpPr txBox="1">
            <a:spLocks noChangeArrowheads="1"/>
          </p:cNvSpPr>
          <p:nvPr/>
        </p:nvSpPr>
        <p:spPr bwMode="auto">
          <a:xfrm>
            <a:off x="2860675" y="4960938"/>
            <a:ext cx="332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0">
                <a:solidFill>
                  <a:schemeClr val="bg1"/>
                </a:solidFill>
              </a:rPr>
              <a:t>Orchestration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641-BF04-44CF-81CA-09594B86F826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17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287</TotalTime>
  <Words>483</Words>
  <Application>Microsoft Office PowerPoint</Application>
  <PresentationFormat>On-screen Show (4:3)</PresentationFormat>
  <Paragraphs>172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</vt:lpstr>
      <vt:lpstr>Clip</vt:lpstr>
      <vt:lpstr>Innovation at every level - open innovation ecosystems</vt:lpstr>
      <vt:lpstr>Innovation?</vt:lpstr>
      <vt:lpstr>Diversity means breakthrough probability</vt:lpstr>
      <vt:lpstr>PowerPoint Presentation</vt:lpstr>
      <vt:lpstr> </vt:lpstr>
      <vt:lpstr>Essential drivers for modern innovation policy</vt:lpstr>
      <vt:lpstr>Innovation moving out of the Lab</vt:lpstr>
      <vt:lpstr>Innovating together in real world settings!</vt:lpstr>
      <vt:lpstr>PowerPoint Presentation</vt:lpstr>
      <vt:lpstr>Paradigm change is REAL!</vt:lpstr>
      <vt:lpstr>Open Innovation 2.0</vt:lpstr>
      <vt:lpstr>New innovation space</vt:lpstr>
      <vt:lpstr>How to move forward</vt:lpstr>
      <vt:lpstr>Summary</vt:lpstr>
      <vt:lpstr>Thank You!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cities and Open Innovation</dc:title>
  <dc:creator>SALMELIN Bror (CNECT)</dc:creator>
  <cp:lastModifiedBy>SALMELIN Bror (CNECT)</cp:lastModifiedBy>
  <cp:revision>27</cp:revision>
  <dcterms:created xsi:type="dcterms:W3CDTF">2016-01-20T12:40:20Z</dcterms:created>
  <dcterms:modified xsi:type="dcterms:W3CDTF">2017-09-12T08:17:51Z</dcterms:modified>
</cp:coreProperties>
</file>