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2" r:id="rId3"/>
    <p:sldId id="263" r:id="rId4"/>
    <p:sldId id="265" r:id="rId5"/>
    <p:sldId id="275" r:id="rId6"/>
    <p:sldId id="264" r:id="rId7"/>
    <p:sldId id="261" r:id="rId8"/>
    <p:sldId id="268" r:id="rId9"/>
    <p:sldId id="270" r:id="rId10"/>
    <p:sldId id="276" r:id="rId1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3E6FD2"/>
    <a:srgbClr val="3166CF"/>
    <a:srgbClr val="2D5EC1"/>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ED117225-0D17-4670-A30D-FD878840DD51}" type="slidenum">
              <a:rPr lang="en-GB" altLang="en-US"/>
              <a:pPr/>
              <a:t>‹#›</a:t>
            </a:fld>
            <a:endParaRPr lang="en-GB" altLang="en-US"/>
          </a:p>
        </p:txBody>
      </p:sp>
    </p:spTree>
    <p:extLst>
      <p:ext uri="{BB962C8B-B14F-4D97-AF65-F5344CB8AC3E}">
        <p14:creationId xmlns:p14="http://schemas.microsoft.com/office/powerpoint/2010/main" val="1835155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7C02A69C-CFA8-4C28-AEAE-7A59F919B2A4}" type="slidenum">
              <a:rPr lang="en-GB" altLang="en-US"/>
              <a:pPr/>
              <a:t>‹#›</a:t>
            </a:fld>
            <a:endParaRPr lang="en-GB" altLang="en-US"/>
          </a:p>
        </p:txBody>
      </p:sp>
    </p:spTree>
    <p:extLst>
      <p:ext uri="{BB962C8B-B14F-4D97-AF65-F5344CB8AC3E}">
        <p14:creationId xmlns:p14="http://schemas.microsoft.com/office/powerpoint/2010/main" val="37555126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FD79A14-BF28-4C39-AC18-B9FCF8283765}"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FF8F202-B3ED-4B9E-8FDE-E5CA8839DC87}" type="slidenum">
              <a:rPr lang="en-GB" altLang="en-US"/>
              <a:pPr/>
              <a:t>‹#›</a:t>
            </a:fld>
            <a:endParaRPr lang="en-GB" altLang="en-US"/>
          </a:p>
        </p:txBody>
      </p:sp>
    </p:spTree>
    <p:extLst>
      <p:ext uri="{BB962C8B-B14F-4D97-AF65-F5344CB8AC3E}">
        <p14:creationId xmlns:p14="http://schemas.microsoft.com/office/powerpoint/2010/main" val="274724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6632409-B520-478B-B404-AF29E4C841DD}" type="slidenum">
              <a:rPr lang="en-GB" altLang="en-US"/>
              <a:pPr/>
              <a:t>‹#›</a:t>
            </a:fld>
            <a:endParaRPr lang="en-GB" altLang="en-US"/>
          </a:p>
        </p:txBody>
      </p:sp>
    </p:spTree>
    <p:extLst>
      <p:ext uri="{BB962C8B-B14F-4D97-AF65-F5344CB8AC3E}">
        <p14:creationId xmlns:p14="http://schemas.microsoft.com/office/powerpoint/2010/main" val="277078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02590D3-1478-4824-9163-339127A5A6B1}" type="slidenum">
              <a:rPr lang="en-GB" altLang="en-US"/>
              <a:pPr/>
              <a:t>‹#›</a:t>
            </a:fld>
            <a:endParaRPr lang="en-GB" altLang="en-US"/>
          </a:p>
        </p:txBody>
      </p:sp>
    </p:spTree>
    <p:extLst>
      <p:ext uri="{BB962C8B-B14F-4D97-AF65-F5344CB8AC3E}">
        <p14:creationId xmlns:p14="http://schemas.microsoft.com/office/powerpoint/2010/main" val="391809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B859495-0ACB-44A7-ACEA-B870B0FD5E62}" type="slidenum">
              <a:rPr lang="en-GB" altLang="en-US"/>
              <a:pPr/>
              <a:t>‹#›</a:t>
            </a:fld>
            <a:endParaRPr lang="en-GB" altLang="en-US"/>
          </a:p>
        </p:txBody>
      </p:sp>
    </p:spTree>
    <p:extLst>
      <p:ext uri="{BB962C8B-B14F-4D97-AF65-F5344CB8AC3E}">
        <p14:creationId xmlns:p14="http://schemas.microsoft.com/office/powerpoint/2010/main" val="159954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63BA4A2-1C39-4EA2-8C3B-676561F1CDD4}" type="slidenum">
              <a:rPr lang="en-GB" altLang="en-US"/>
              <a:pPr/>
              <a:t>‹#›</a:t>
            </a:fld>
            <a:endParaRPr lang="en-GB" altLang="en-US"/>
          </a:p>
        </p:txBody>
      </p:sp>
    </p:spTree>
    <p:extLst>
      <p:ext uri="{BB962C8B-B14F-4D97-AF65-F5344CB8AC3E}">
        <p14:creationId xmlns:p14="http://schemas.microsoft.com/office/powerpoint/2010/main" val="266709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EB2E4628-14ED-48F6-884E-0AB5C9D627B0}" type="slidenum">
              <a:rPr lang="en-GB" altLang="en-US"/>
              <a:pPr/>
              <a:t>‹#›</a:t>
            </a:fld>
            <a:endParaRPr lang="en-GB" altLang="en-US"/>
          </a:p>
        </p:txBody>
      </p:sp>
    </p:spTree>
    <p:extLst>
      <p:ext uri="{BB962C8B-B14F-4D97-AF65-F5344CB8AC3E}">
        <p14:creationId xmlns:p14="http://schemas.microsoft.com/office/powerpoint/2010/main" val="240070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E9BC4965-0C3D-4099-B285-252D12B2F313}" type="slidenum">
              <a:rPr lang="en-GB" altLang="en-US"/>
              <a:pPr/>
              <a:t>‹#›</a:t>
            </a:fld>
            <a:endParaRPr lang="en-GB" altLang="en-US"/>
          </a:p>
        </p:txBody>
      </p:sp>
    </p:spTree>
    <p:extLst>
      <p:ext uri="{BB962C8B-B14F-4D97-AF65-F5344CB8AC3E}">
        <p14:creationId xmlns:p14="http://schemas.microsoft.com/office/powerpoint/2010/main" val="242032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865B19F-522F-4864-B8FB-109FC8391727}" type="slidenum">
              <a:rPr lang="en-GB" altLang="en-US"/>
              <a:pPr/>
              <a:t>‹#›</a:t>
            </a:fld>
            <a:endParaRPr lang="en-GB" altLang="en-US"/>
          </a:p>
        </p:txBody>
      </p:sp>
    </p:spTree>
    <p:extLst>
      <p:ext uri="{BB962C8B-B14F-4D97-AF65-F5344CB8AC3E}">
        <p14:creationId xmlns:p14="http://schemas.microsoft.com/office/powerpoint/2010/main" val="427200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F834C0A-47BC-497F-A866-FC873E240FC8}" type="slidenum">
              <a:rPr lang="en-GB" altLang="en-US"/>
              <a:pPr/>
              <a:t>‹#›</a:t>
            </a:fld>
            <a:endParaRPr lang="en-GB" altLang="en-US"/>
          </a:p>
        </p:txBody>
      </p:sp>
    </p:spTree>
    <p:extLst>
      <p:ext uri="{BB962C8B-B14F-4D97-AF65-F5344CB8AC3E}">
        <p14:creationId xmlns:p14="http://schemas.microsoft.com/office/powerpoint/2010/main" val="247894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7D98015-7E02-4C9A-98C0-CF6A2EE7C7E8}" type="slidenum">
              <a:rPr lang="en-GB" altLang="en-US"/>
              <a:pPr/>
              <a:t>‹#›</a:t>
            </a:fld>
            <a:endParaRPr lang="en-GB" altLang="en-US"/>
          </a:p>
        </p:txBody>
      </p:sp>
    </p:spTree>
    <p:extLst>
      <p:ext uri="{BB962C8B-B14F-4D97-AF65-F5344CB8AC3E}">
        <p14:creationId xmlns:p14="http://schemas.microsoft.com/office/powerpoint/2010/main" val="217909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01A61EDF-7F24-49CA-A044-93BF4B3BFA49}"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611560" y="2636912"/>
            <a:ext cx="8064450" cy="1439143"/>
          </a:xfrm>
        </p:spPr>
        <p:txBody>
          <a:bodyPr/>
          <a:lstStyle/>
          <a:p>
            <a:pPr algn="ctr"/>
            <a:r>
              <a:rPr lang="en-GB" sz="4000" dirty="0" err="1" smtClean="0">
                <a:solidFill>
                  <a:srgbClr val="FFC000"/>
                </a:solidFill>
                <a:ea typeface="Microsoft YaHei"/>
              </a:rPr>
              <a:t>Planul</a:t>
            </a:r>
            <a:r>
              <a:rPr lang="en-GB" sz="4000" dirty="0" smtClean="0">
                <a:solidFill>
                  <a:srgbClr val="FFC000"/>
                </a:solidFill>
                <a:ea typeface="Microsoft YaHei"/>
              </a:rPr>
              <a:t> de </a:t>
            </a:r>
            <a:r>
              <a:rPr lang="en-GB" sz="4000" dirty="0" err="1" smtClean="0">
                <a:solidFill>
                  <a:srgbClr val="FFC000"/>
                </a:solidFill>
                <a:ea typeface="Microsoft YaHei"/>
              </a:rPr>
              <a:t>Investi</a:t>
            </a:r>
            <a:r>
              <a:rPr lang="ro-RO" sz="4000" dirty="0">
                <a:solidFill>
                  <a:srgbClr val="FFC000"/>
                </a:solidFill>
                <a:ea typeface="Microsoft YaHei"/>
              </a:rPr>
              <a:t>ț</a:t>
            </a:r>
            <a:r>
              <a:rPr lang="en-GB" sz="4000" dirty="0" smtClean="0">
                <a:solidFill>
                  <a:srgbClr val="FFC000"/>
                </a:solidFill>
                <a:ea typeface="Microsoft YaHei"/>
              </a:rPr>
              <a:t>ii pentru Europa</a:t>
            </a:r>
            <a:endParaRPr lang="en-GB" sz="4000" dirty="0"/>
          </a:p>
        </p:txBody>
      </p:sp>
      <p:sp>
        <p:nvSpPr>
          <p:cNvPr id="81926" name="Rectangle 6"/>
          <p:cNvSpPr>
            <a:spLocks noGrp="1" noChangeArrowheads="1"/>
          </p:cNvSpPr>
          <p:nvPr>
            <p:ph type="subTitle" idx="1"/>
          </p:nvPr>
        </p:nvSpPr>
        <p:spPr>
          <a:xfrm>
            <a:off x="323528" y="4869160"/>
            <a:ext cx="8532812" cy="1728787"/>
          </a:xfrm>
        </p:spPr>
        <p:txBody>
          <a:bodyPr/>
          <a:lstStyle/>
          <a:p>
            <a:pPr algn="ctr"/>
            <a:endParaRPr lang="en-US" sz="1800" dirty="0" smtClean="0"/>
          </a:p>
          <a:p>
            <a:pPr algn="ctr"/>
            <a:endParaRPr lang="en-US" sz="1800" dirty="0"/>
          </a:p>
          <a:p>
            <a:r>
              <a:rPr lang="en-GB" sz="1800" dirty="0" smtClean="0"/>
              <a:t>     </a:t>
            </a:r>
            <a:r>
              <a:rPr lang="en-GB" sz="1800" i="1" dirty="0" smtClean="0"/>
              <a:t>#</a:t>
            </a:r>
            <a:r>
              <a:rPr lang="en-GB" sz="1800" i="1" dirty="0" err="1"/>
              <a:t>investEU</a:t>
            </a:r>
            <a:r>
              <a:rPr lang="en-GB" sz="1800" i="1" dirty="0"/>
              <a:t> in Northern Transylvania</a:t>
            </a:r>
          </a:p>
          <a:p>
            <a:r>
              <a:rPr lang="en-US" altLang="en-US" sz="1800" i="1" dirty="0" smtClean="0"/>
              <a:t>     </a:t>
            </a:r>
          </a:p>
          <a:p>
            <a:r>
              <a:rPr lang="en-US" altLang="en-US" sz="1800" i="1" dirty="0"/>
              <a:t> </a:t>
            </a:r>
            <a:r>
              <a:rPr lang="en-US" altLang="en-US" sz="1800" i="1" dirty="0" smtClean="0"/>
              <a:t>    </a:t>
            </a:r>
            <a:r>
              <a:rPr lang="en-US" altLang="en-US" sz="1800" dirty="0" smtClean="0"/>
              <a:t>Cluj-Napoca</a:t>
            </a:r>
            <a:r>
              <a:rPr lang="ro-RO" altLang="en-US" sz="1800" dirty="0" smtClean="0"/>
              <a:t>, </a:t>
            </a:r>
            <a:r>
              <a:rPr lang="en-US" altLang="en-US" sz="1800" dirty="0" smtClean="0"/>
              <a:t>31</a:t>
            </a:r>
            <a:r>
              <a:rPr lang="ro-RO" altLang="en-US" sz="1800" dirty="0" smtClean="0"/>
              <a:t> </a:t>
            </a:r>
            <a:r>
              <a:rPr lang="en-US" altLang="en-US" sz="1800" dirty="0"/>
              <a:t>m</a:t>
            </a:r>
            <a:r>
              <a:rPr lang="ro-RO" altLang="en-US" sz="1800" dirty="0" smtClean="0"/>
              <a:t>ai 2017</a:t>
            </a:r>
            <a:endParaRPr lang="en-GB"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140968"/>
            <a:ext cx="8229600" cy="936625"/>
          </a:xfrm>
        </p:spPr>
        <p:txBody>
          <a:bodyPr/>
          <a:lstStyle/>
          <a:p>
            <a:pPr algn="ctr">
              <a:lnSpc>
                <a:spcPct val="150000"/>
              </a:lnSpc>
            </a:pPr>
            <a:r>
              <a:rPr lang="en-US" dirty="0" smtClean="0"/>
              <a:t>V</a:t>
            </a:r>
            <a:r>
              <a:rPr lang="ro-RO" dirty="0" smtClean="0"/>
              <a:t>ă</a:t>
            </a:r>
            <a:r>
              <a:rPr lang="en-US" dirty="0" smtClean="0"/>
              <a:t> </a:t>
            </a:r>
            <a:r>
              <a:rPr lang="en-US" dirty="0" err="1" smtClean="0"/>
              <a:t>mul</a:t>
            </a:r>
            <a:r>
              <a:rPr lang="ro-RO" dirty="0" smtClean="0"/>
              <a:t>ț</a:t>
            </a:r>
            <a:r>
              <a:rPr lang="en-US" dirty="0" err="1" smtClean="0"/>
              <a:t>umesc</a:t>
            </a:r>
            <a:r>
              <a:rPr lang="en-US" dirty="0" smtClean="0"/>
              <a:t>!</a:t>
            </a:r>
            <a:br>
              <a:rPr lang="en-US" dirty="0" smtClean="0"/>
            </a:br>
            <a:r>
              <a:rPr lang="en-US" dirty="0"/>
              <a:t/>
            </a:r>
            <a:br>
              <a:rPr lang="en-US" dirty="0"/>
            </a:br>
            <a:r>
              <a:rPr lang="en-US" sz="1400" dirty="0" err="1"/>
              <a:t>Drago</a:t>
            </a:r>
            <a:r>
              <a:rPr lang="ro-RO" sz="1400" dirty="0"/>
              <a:t>ș</a:t>
            </a:r>
            <a:r>
              <a:rPr lang="en-US" sz="1400" dirty="0"/>
              <a:t> </a:t>
            </a:r>
            <a:r>
              <a:rPr lang="en-US" sz="1400" dirty="0" err="1"/>
              <a:t>Drumen</a:t>
            </a:r>
            <a:r>
              <a:rPr lang="en-US" sz="1400" b="0" dirty="0"/>
              <a:t/>
            </a:r>
            <a:br>
              <a:rPr lang="en-US" sz="1400" b="0" dirty="0"/>
            </a:br>
            <a:r>
              <a:rPr lang="en-US" sz="1400" b="0" dirty="0" err="1"/>
              <a:t>Consilier</a:t>
            </a:r>
            <a:r>
              <a:rPr lang="en-US" sz="1400" b="0" dirty="0"/>
              <a:t> Economic</a:t>
            </a:r>
            <a:br>
              <a:rPr lang="en-US" sz="1400" b="0" dirty="0"/>
            </a:br>
            <a:r>
              <a:rPr lang="en-US" sz="1400" b="0" dirty="0" err="1"/>
              <a:t>Reprezentan</a:t>
            </a:r>
            <a:r>
              <a:rPr lang="ro-RO" sz="1400" b="0" dirty="0"/>
              <a:t>ț</a:t>
            </a:r>
            <a:r>
              <a:rPr lang="en-US" sz="1400" b="0" dirty="0"/>
              <a:t>a </a:t>
            </a:r>
            <a:r>
              <a:rPr lang="en-US" sz="1400" b="0" dirty="0" err="1"/>
              <a:t>Comisiei</a:t>
            </a:r>
            <a:r>
              <a:rPr lang="en-US" sz="1400" b="0" dirty="0"/>
              <a:t> </a:t>
            </a:r>
            <a:r>
              <a:rPr lang="en-US" sz="1400" b="0" dirty="0" err="1"/>
              <a:t>Europene</a:t>
            </a:r>
            <a:r>
              <a:rPr lang="en-US" sz="1400" b="0" dirty="0"/>
              <a:t> </a:t>
            </a:r>
            <a:r>
              <a:rPr lang="ro-RO" sz="1400" b="0" dirty="0"/>
              <a:t>î</a:t>
            </a:r>
            <a:r>
              <a:rPr lang="en-US" sz="1400" b="0" dirty="0"/>
              <a:t>n Rom</a:t>
            </a:r>
            <a:r>
              <a:rPr lang="ro-RO" sz="1400" b="0" dirty="0"/>
              <a:t>â</a:t>
            </a:r>
            <a:r>
              <a:rPr lang="en-US" sz="1400" b="0" dirty="0" err="1"/>
              <a:t>nia</a:t>
            </a:r>
            <a:r>
              <a:rPr lang="en-US" sz="1400" b="0" dirty="0"/>
              <a:t/>
            </a:r>
            <a:br>
              <a:rPr lang="en-US" sz="1400" b="0" dirty="0"/>
            </a:br>
            <a:r>
              <a:rPr lang="en-US" sz="1400" b="0" dirty="0"/>
              <a:t>dragos.drumen@ec.europa.eu</a:t>
            </a:r>
            <a:endParaRPr lang="en-GB" sz="1400" dirty="0"/>
          </a:p>
        </p:txBody>
      </p:sp>
    </p:spTree>
    <p:extLst>
      <p:ext uri="{BB962C8B-B14F-4D97-AF65-F5344CB8AC3E}">
        <p14:creationId xmlns:p14="http://schemas.microsoft.com/office/powerpoint/2010/main" val="373970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12776"/>
            <a:ext cx="1906971"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412776"/>
            <a:ext cx="1512168" cy="75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27784" y="2564904"/>
            <a:ext cx="3779179" cy="646331"/>
          </a:xfrm>
          <a:prstGeom prst="rect">
            <a:avLst/>
          </a:prstGeom>
          <a:solidFill>
            <a:srgbClr val="0F5494"/>
          </a:solidFill>
        </p:spPr>
        <p:txBody>
          <a:bodyPr wrap="square" rtlCol="0">
            <a:spAutoFit/>
          </a:bodyPr>
          <a:lstStyle/>
          <a:p>
            <a:pPr algn="ctr">
              <a:lnSpc>
                <a:spcPct val="150000"/>
              </a:lnSpc>
            </a:pPr>
            <a:r>
              <a:rPr lang="en-US" b="1" dirty="0" smtClean="0">
                <a:solidFill>
                  <a:schemeClr val="bg1"/>
                </a:solidFill>
              </a:rPr>
              <a:t>EFSI </a:t>
            </a:r>
          </a:p>
          <a:p>
            <a:pPr algn="ctr">
              <a:lnSpc>
                <a:spcPct val="150000"/>
              </a:lnSpc>
            </a:pPr>
            <a:r>
              <a:rPr lang="en-US" b="1" dirty="0" smtClean="0">
                <a:solidFill>
                  <a:schemeClr val="bg1"/>
                </a:solidFill>
              </a:rPr>
              <a:t>21 </a:t>
            </a:r>
            <a:r>
              <a:rPr lang="en-US" b="1" dirty="0" err="1" smtClean="0">
                <a:solidFill>
                  <a:schemeClr val="bg1"/>
                </a:solidFill>
              </a:rPr>
              <a:t>mld</a:t>
            </a:r>
            <a:r>
              <a:rPr lang="en-US" b="1" dirty="0" smtClean="0">
                <a:solidFill>
                  <a:schemeClr val="bg1"/>
                </a:solidFill>
              </a:rPr>
              <a:t> euro </a:t>
            </a:r>
            <a:r>
              <a:rPr lang="en-US" b="1" dirty="0" err="1" smtClean="0">
                <a:solidFill>
                  <a:schemeClr val="bg1"/>
                </a:solidFill>
              </a:rPr>
              <a:t>garan</a:t>
            </a:r>
            <a:r>
              <a:rPr lang="ro-RO" b="1" dirty="0" smtClean="0">
                <a:solidFill>
                  <a:schemeClr val="bg1"/>
                </a:solidFill>
              </a:rPr>
              <a:t>ț</a:t>
            </a:r>
            <a:r>
              <a:rPr lang="en-US" b="1" dirty="0" err="1" smtClean="0">
                <a:solidFill>
                  <a:schemeClr val="bg1"/>
                </a:solidFill>
              </a:rPr>
              <a:t>ie</a:t>
            </a:r>
            <a:endParaRPr lang="en-GB" b="1" dirty="0">
              <a:solidFill>
                <a:schemeClr val="bg1"/>
              </a:solidFill>
            </a:endParaRPr>
          </a:p>
        </p:txBody>
      </p:sp>
      <p:sp>
        <p:nvSpPr>
          <p:cNvPr id="5" name="Down Arrow 4"/>
          <p:cNvSpPr/>
          <p:nvPr/>
        </p:nvSpPr>
        <p:spPr bwMode="auto">
          <a:xfrm>
            <a:off x="3365866" y="2458430"/>
            <a:ext cx="180020" cy="216024"/>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3E6FD2"/>
              </a:solidFill>
              <a:effectLst/>
              <a:latin typeface="Verdana" pitchFamily="34" charset="0"/>
            </a:endParaRPr>
          </a:p>
        </p:txBody>
      </p:sp>
      <p:sp>
        <p:nvSpPr>
          <p:cNvPr id="7" name="Down Arrow 6"/>
          <p:cNvSpPr/>
          <p:nvPr/>
        </p:nvSpPr>
        <p:spPr bwMode="auto">
          <a:xfrm>
            <a:off x="3275856" y="3501008"/>
            <a:ext cx="1872208" cy="1584176"/>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 name="Down Arrow 8"/>
          <p:cNvSpPr/>
          <p:nvPr/>
        </p:nvSpPr>
        <p:spPr bwMode="auto">
          <a:xfrm>
            <a:off x="3005826" y="2167322"/>
            <a:ext cx="630070" cy="39758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Down Arrow 11"/>
          <p:cNvSpPr/>
          <p:nvPr/>
        </p:nvSpPr>
        <p:spPr bwMode="auto">
          <a:xfrm>
            <a:off x="5078642" y="2167322"/>
            <a:ext cx="630070" cy="39758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 name="Left-Right Arrow 9"/>
          <p:cNvSpPr/>
          <p:nvPr/>
        </p:nvSpPr>
        <p:spPr bwMode="auto">
          <a:xfrm>
            <a:off x="3455876" y="3429000"/>
            <a:ext cx="2036192" cy="360040"/>
          </a:xfrm>
          <a:prstGeom prst="leftRight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Rectangle 10"/>
          <p:cNvSpPr/>
          <p:nvPr/>
        </p:nvSpPr>
        <p:spPr bwMode="auto">
          <a:xfrm>
            <a:off x="4427984" y="4653136"/>
            <a:ext cx="65065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Down Arrow 14"/>
          <p:cNvSpPr/>
          <p:nvPr/>
        </p:nvSpPr>
        <p:spPr bwMode="auto">
          <a:xfrm>
            <a:off x="4355976" y="3212976"/>
            <a:ext cx="305413"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6" name="TextBox 15"/>
          <p:cNvSpPr txBox="1"/>
          <p:nvPr/>
        </p:nvSpPr>
        <p:spPr>
          <a:xfrm>
            <a:off x="827584" y="3396139"/>
            <a:ext cx="2628292" cy="369332"/>
          </a:xfrm>
          <a:prstGeom prst="rect">
            <a:avLst/>
          </a:prstGeom>
          <a:solidFill>
            <a:srgbClr val="0F5494"/>
          </a:solidFill>
        </p:spPr>
        <p:txBody>
          <a:bodyPr wrap="square" rtlCol="0">
            <a:spAutoFit/>
          </a:bodyPr>
          <a:lstStyle/>
          <a:p>
            <a:pPr algn="ctr">
              <a:lnSpc>
                <a:spcPct val="150000"/>
              </a:lnSpc>
            </a:pPr>
            <a:r>
              <a:rPr lang="en-US" b="1" dirty="0" err="1" smtClean="0">
                <a:solidFill>
                  <a:srgbClr val="FFC000"/>
                </a:solidFill>
              </a:rPr>
              <a:t>Infrastructur</a:t>
            </a:r>
            <a:r>
              <a:rPr lang="ro-RO" b="1" dirty="0" smtClean="0">
                <a:solidFill>
                  <a:srgbClr val="FFC000"/>
                </a:solidFill>
              </a:rPr>
              <a:t>ă</a:t>
            </a:r>
            <a:r>
              <a:rPr lang="en-US" b="1" dirty="0" smtClean="0">
                <a:solidFill>
                  <a:srgbClr val="FFC000"/>
                </a:solidFill>
              </a:rPr>
              <a:t> </a:t>
            </a:r>
            <a:r>
              <a:rPr lang="ro-RO" b="1" dirty="0" smtClean="0">
                <a:solidFill>
                  <a:srgbClr val="FFC000"/>
                </a:solidFill>
              </a:rPr>
              <a:t>ș</a:t>
            </a:r>
            <a:r>
              <a:rPr lang="en-US" b="1" dirty="0" err="1" smtClean="0">
                <a:solidFill>
                  <a:srgbClr val="FFC000"/>
                </a:solidFill>
              </a:rPr>
              <a:t>i</a:t>
            </a:r>
            <a:r>
              <a:rPr lang="en-US" b="1" dirty="0" smtClean="0">
                <a:solidFill>
                  <a:srgbClr val="FFC000"/>
                </a:solidFill>
              </a:rPr>
              <a:t> </a:t>
            </a:r>
            <a:r>
              <a:rPr lang="en-US" b="1" dirty="0" err="1" smtClean="0">
                <a:solidFill>
                  <a:srgbClr val="FFC000"/>
                </a:solidFill>
              </a:rPr>
              <a:t>Inovare</a:t>
            </a:r>
            <a:endParaRPr lang="en-GB" b="1" dirty="0">
              <a:solidFill>
                <a:srgbClr val="FFC000"/>
              </a:solidFill>
            </a:endParaRPr>
          </a:p>
        </p:txBody>
      </p:sp>
      <p:sp>
        <p:nvSpPr>
          <p:cNvPr id="17" name="TextBox 16"/>
          <p:cNvSpPr txBox="1"/>
          <p:nvPr/>
        </p:nvSpPr>
        <p:spPr>
          <a:xfrm>
            <a:off x="5484428" y="3410026"/>
            <a:ext cx="2831988" cy="332014"/>
          </a:xfrm>
          <a:prstGeom prst="rect">
            <a:avLst/>
          </a:prstGeom>
          <a:solidFill>
            <a:srgbClr val="0F5494"/>
          </a:solidFill>
        </p:spPr>
        <p:txBody>
          <a:bodyPr wrap="square" rtlCol="0">
            <a:spAutoFit/>
          </a:bodyPr>
          <a:lstStyle/>
          <a:p>
            <a:pPr algn="ctr">
              <a:lnSpc>
                <a:spcPct val="150000"/>
              </a:lnSpc>
            </a:pPr>
            <a:r>
              <a:rPr lang="en-US" b="1" dirty="0" smtClean="0">
                <a:solidFill>
                  <a:srgbClr val="FFC000"/>
                </a:solidFill>
              </a:rPr>
              <a:t>SME Window</a:t>
            </a:r>
            <a:endParaRPr lang="en-GB" b="1" dirty="0">
              <a:solidFill>
                <a:srgbClr val="FFC000"/>
              </a:solidFill>
            </a:endParaRPr>
          </a:p>
        </p:txBody>
      </p:sp>
      <p:sp>
        <p:nvSpPr>
          <p:cNvPr id="18" name="TextBox 17"/>
          <p:cNvSpPr txBox="1"/>
          <p:nvPr/>
        </p:nvSpPr>
        <p:spPr>
          <a:xfrm>
            <a:off x="827584" y="4078813"/>
            <a:ext cx="2618792" cy="646331"/>
          </a:xfrm>
          <a:prstGeom prst="rect">
            <a:avLst/>
          </a:prstGeom>
          <a:solidFill>
            <a:srgbClr val="0F5494"/>
          </a:solidFill>
        </p:spPr>
        <p:txBody>
          <a:bodyPr wrap="square" rtlCol="0">
            <a:spAutoFit/>
          </a:bodyPr>
          <a:lstStyle/>
          <a:p>
            <a:pPr algn="ctr">
              <a:lnSpc>
                <a:spcPct val="150000"/>
              </a:lnSpc>
            </a:pPr>
            <a:r>
              <a:rPr lang="en-US" b="1" dirty="0" err="1" smtClean="0">
                <a:solidFill>
                  <a:schemeClr val="bg1"/>
                </a:solidFill>
              </a:rPr>
              <a:t>Finan</a:t>
            </a:r>
            <a:r>
              <a:rPr lang="ro-RO" b="1" dirty="0" smtClean="0">
                <a:solidFill>
                  <a:schemeClr val="bg1"/>
                </a:solidFill>
              </a:rPr>
              <a:t>ț</a:t>
            </a:r>
            <a:r>
              <a:rPr lang="en-US" b="1" dirty="0" smtClean="0">
                <a:solidFill>
                  <a:schemeClr val="bg1"/>
                </a:solidFill>
              </a:rPr>
              <a:t>are </a:t>
            </a:r>
            <a:r>
              <a:rPr lang="en-US" b="1" dirty="0" err="1" smtClean="0">
                <a:solidFill>
                  <a:schemeClr val="bg1"/>
                </a:solidFill>
              </a:rPr>
              <a:t>Banca</a:t>
            </a:r>
            <a:r>
              <a:rPr lang="en-US" b="1" dirty="0" smtClean="0">
                <a:solidFill>
                  <a:schemeClr val="bg1"/>
                </a:solidFill>
              </a:rPr>
              <a:t> European</a:t>
            </a:r>
            <a:r>
              <a:rPr lang="ro-RO" b="1" dirty="0" smtClean="0">
                <a:solidFill>
                  <a:schemeClr val="bg1"/>
                </a:solidFill>
              </a:rPr>
              <a:t>ă</a:t>
            </a:r>
            <a:r>
              <a:rPr lang="en-US" b="1" dirty="0" smtClean="0">
                <a:solidFill>
                  <a:schemeClr val="bg1"/>
                </a:solidFill>
              </a:rPr>
              <a:t> de </a:t>
            </a:r>
            <a:r>
              <a:rPr lang="en-US" b="1" dirty="0" err="1" smtClean="0">
                <a:solidFill>
                  <a:schemeClr val="bg1"/>
                </a:solidFill>
              </a:rPr>
              <a:t>Investi</a:t>
            </a:r>
            <a:r>
              <a:rPr lang="ro-RO" b="1" dirty="0" smtClean="0">
                <a:solidFill>
                  <a:schemeClr val="bg1"/>
                </a:solidFill>
              </a:rPr>
              <a:t>ț</a:t>
            </a:r>
            <a:r>
              <a:rPr lang="en-US" b="1" dirty="0" smtClean="0">
                <a:solidFill>
                  <a:schemeClr val="bg1"/>
                </a:solidFill>
              </a:rPr>
              <a:t>ii (BEI)</a:t>
            </a:r>
            <a:endParaRPr lang="en-GB" b="1" dirty="0">
              <a:solidFill>
                <a:schemeClr val="bg1"/>
              </a:solidFill>
            </a:endParaRPr>
          </a:p>
        </p:txBody>
      </p:sp>
      <p:sp>
        <p:nvSpPr>
          <p:cNvPr id="19" name="TextBox 18"/>
          <p:cNvSpPr txBox="1"/>
          <p:nvPr/>
        </p:nvSpPr>
        <p:spPr>
          <a:xfrm>
            <a:off x="5508104" y="4077072"/>
            <a:ext cx="2808312" cy="646331"/>
          </a:xfrm>
          <a:prstGeom prst="rect">
            <a:avLst/>
          </a:prstGeom>
          <a:solidFill>
            <a:srgbClr val="0F5494"/>
          </a:solidFill>
        </p:spPr>
        <p:txBody>
          <a:bodyPr wrap="square" rtlCol="0">
            <a:spAutoFit/>
          </a:bodyPr>
          <a:lstStyle/>
          <a:p>
            <a:pPr algn="ctr">
              <a:lnSpc>
                <a:spcPct val="150000"/>
              </a:lnSpc>
            </a:pPr>
            <a:r>
              <a:rPr lang="en-US" b="1" dirty="0" err="1" smtClean="0">
                <a:solidFill>
                  <a:schemeClr val="bg1"/>
                </a:solidFill>
              </a:rPr>
              <a:t>Finan</a:t>
            </a:r>
            <a:r>
              <a:rPr lang="ro-RO" b="1" dirty="0" smtClean="0">
                <a:solidFill>
                  <a:schemeClr val="bg1"/>
                </a:solidFill>
              </a:rPr>
              <a:t>ț</a:t>
            </a:r>
            <a:r>
              <a:rPr lang="en-US" b="1" dirty="0" smtClean="0">
                <a:solidFill>
                  <a:schemeClr val="bg1"/>
                </a:solidFill>
              </a:rPr>
              <a:t>are </a:t>
            </a:r>
            <a:r>
              <a:rPr lang="en-US" b="1" dirty="0" err="1" smtClean="0">
                <a:solidFill>
                  <a:schemeClr val="bg1"/>
                </a:solidFill>
              </a:rPr>
              <a:t>Fondul</a:t>
            </a:r>
            <a:r>
              <a:rPr lang="en-US" b="1" dirty="0" smtClean="0">
                <a:solidFill>
                  <a:schemeClr val="bg1"/>
                </a:solidFill>
              </a:rPr>
              <a:t> European de </a:t>
            </a:r>
            <a:r>
              <a:rPr lang="en-US" b="1" dirty="0" err="1" smtClean="0">
                <a:solidFill>
                  <a:schemeClr val="bg1"/>
                </a:solidFill>
              </a:rPr>
              <a:t>Investi</a:t>
            </a:r>
            <a:r>
              <a:rPr lang="ro-RO" b="1" dirty="0" smtClean="0">
                <a:solidFill>
                  <a:schemeClr val="bg1"/>
                </a:solidFill>
              </a:rPr>
              <a:t>ț</a:t>
            </a:r>
            <a:r>
              <a:rPr lang="en-US" b="1" dirty="0" smtClean="0">
                <a:solidFill>
                  <a:schemeClr val="bg1"/>
                </a:solidFill>
              </a:rPr>
              <a:t>ii (FEI)</a:t>
            </a:r>
          </a:p>
        </p:txBody>
      </p:sp>
      <p:sp>
        <p:nvSpPr>
          <p:cNvPr id="20" name="TextBox 19"/>
          <p:cNvSpPr txBox="1"/>
          <p:nvPr/>
        </p:nvSpPr>
        <p:spPr>
          <a:xfrm>
            <a:off x="827584" y="5013176"/>
            <a:ext cx="2628292" cy="646331"/>
          </a:xfrm>
          <a:prstGeom prst="rect">
            <a:avLst/>
          </a:prstGeom>
          <a:solidFill>
            <a:srgbClr val="0F5494"/>
          </a:solidFill>
        </p:spPr>
        <p:txBody>
          <a:bodyPr wrap="square" rtlCol="0">
            <a:spAutoFit/>
          </a:bodyPr>
          <a:lstStyle/>
          <a:p>
            <a:pPr algn="ctr">
              <a:lnSpc>
                <a:spcPct val="150000"/>
              </a:lnSpc>
            </a:pPr>
            <a:r>
              <a:rPr lang="en-US" b="1" dirty="0" err="1" smtClean="0">
                <a:solidFill>
                  <a:schemeClr val="bg1"/>
                </a:solidFill>
              </a:rPr>
              <a:t>Investi</a:t>
            </a:r>
            <a:r>
              <a:rPr lang="ro-RO" b="1" dirty="0" smtClean="0">
                <a:solidFill>
                  <a:schemeClr val="bg1"/>
                </a:solidFill>
              </a:rPr>
              <a:t>ț</a:t>
            </a:r>
            <a:r>
              <a:rPr lang="en-US" b="1" dirty="0" smtClean="0">
                <a:solidFill>
                  <a:schemeClr val="bg1"/>
                </a:solidFill>
              </a:rPr>
              <a:t>ii </a:t>
            </a:r>
            <a:r>
              <a:rPr lang="en-US" b="1" dirty="0" err="1" smtClean="0">
                <a:solidFill>
                  <a:schemeClr val="bg1"/>
                </a:solidFill>
              </a:rPr>
              <a:t>pe</a:t>
            </a:r>
            <a:r>
              <a:rPr lang="en-US" b="1" dirty="0" smtClean="0">
                <a:solidFill>
                  <a:schemeClr val="bg1"/>
                </a:solidFill>
              </a:rPr>
              <a:t> </a:t>
            </a:r>
            <a:r>
              <a:rPr lang="en-US" b="1" dirty="0" err="1" smtClean="0">
                <a:solidFill>
                  <a:schemeClr val="bg1"/>
                </a:solidFill>
              </a:rPr>
              <a:t>termen</a:t>
            </a:r>
            <a:r>
              <a:rPr lang="en-US" b="1" dirty="0" smtClean="0">
                <a:solidFill>
                  <a:schemeClr val="bg1"/>
                </a:solidFill>
              </a:rPr>
              <a:t> lung</a:t>
            </a:r>
          </a:p>
          <a:p>
            <a:pPr algn="ctr">
              <a:lnSpc>
                <a:spcPct val="150000"/>
              </a:lnSpc>
            </a:pPr>
            <a:r>
              <a:rPr lang="en-US" b="1" dirty="0" smtClean="0">
                <a:solidFill>
                  <a:schemeClr val="bg1"/>
                </a:solidFill>
              </a:rPr>
              <a:t>240 </a:t>
            </a:r>
            <a:r>
              <a:rPr lang="en-US" b="1" dirty="0" err="1" smtClean="0">
                <a:solidFill>
                  <a:schemeClr val="bg1"/>
                </a:solidFill>
              </a:rPr>
              <a:t>mld</a:t>
            </a:r>
            <a:r>
              <a:rPr lang="en-US" b="1" dirty="0" smtClean="0">
                <a:solidFill>
                  <a:schemeClr val="bg1"/>
                </a:solidFill>
              </a:rPr>
              <a:t> euro</a:t>
            </a:r>
            <a:endParaRPr lang="en-GB" b="1" dirty="0">
              <a:solidFill>
                <a:schemeClr val="bg1"/>
              </a:solidFill>
            </a:endParaRPr>
          </a:p>
        </p:txBody>
      </p:sp>
      <p:sp>
        <p:nvSpPr>
          <p:cNvPr id="21" name="TextBox 20"/>
          <p:cNvSpPr txBox="1"/>
          <p:nvPr/>
        </p:nvSpPr>
        <p:spPr>
          <a:xfrm>
            <a:off x="5508104" y="5013176"/>
            <a:ext cx="2808312" cy="646331"/>
          </a:xfrm>
          <a:prstGeom prst="rect">
            <a:avLst/>
          </a:prstGeom>
          <a:solidFill>
            <a:srgbClr val="0F5494"/>
          </a:solidFill>
        </p:spPr>
        <p:txBody>
          <a:bodyPr wrap="square" rtlCol="0">
            <a:spAutoFit/>
          </a:bodyPr>
          <a:lstStyle/>
          <a:p>
            <a:pPr algn="ctr">
              <a:lnSpc>
                <a:spcPct val="150000"/>
              </a:lnSpc>
            </a:pPr>
            <a:r>
              <a:rPr lang="en-US" b="1" dirty="0" smtClean="0">
                <a:solidFill>
                  <a:schemeClr val="bg1"/>
                </a:solidFill>
              </a:rPr>
              <a:t>IMM-</a:t>
            </a:r>
            <a:r>
              <a:rPr lang="en-US" b="1" dirty="0" err="1" smtClean="0">
                <a:solidFill>
                  <a:schemeClr val="bg1"/>
                </a:solidFill>
              </a:rPr>
              <a:t>uri</a:t>
            </a:r>
            <a:r>
              <a:rPr lang="en-US" b="1" dirty="0" smtClean="0">
                <a:solidFill>
                  <a:schemeClr val="bg1"/>
                </a:solidFill>
              </a:rPr>
              <a:t>/</a:t>
            </a:r>
            <a:r>
              <a:rPr lang="en-US" b="1" dirty="0" err="1" smtClean="0">
                <a:solidFill>
                  <a:schemeClr val="bg1"/>
                </a:solidFill>
              </a:rPr>
              <a:t>companii</a:t>
            </a:r>
            <a:r>
              <a:rPr lang="en-US" b="1" dirty="0" smtClean="0">
                <a:solidFill>
                  <a:schemeClr val="bg1"/>
                </a:solidFill>
              </a:rPr>
              <a:t> </a:t>
            </a:r>
            <a:r>
              <a:rPr lang="en-US" b="1" dirty="0" err="1" smtClean="0">
                <a:solidFill>
                  <a:schemeClr val="bg1"/>
                </a:solidFill>
              </a:rPr>
              <a:t>talie</a:t>
            </a:r>
            <a:r>
              <a:rPr lang="en-US" b="1" dirty="0" smtClean="0">
                <a:solidFill>
                  <a:schemeClr val="bg1"/>
                </a:solidFill>
              </a:rPr>
              <a:t> </a:t>
            </a:r>
            <a:r>
              <a:rPr lang="en-US" b="1" dirty="0" err="1" smtClean="0">
                <a:solidFill>
                  <a:schemeClr val="bg1"/>
                </a:solidFill>
              </a:rPr>
              <a:t>medie</a:t>
            </a:r>
            <a:r>
              <a:rPr lang="en-US" b="1" dirty="0" smtClean="0">
                <a:solidFill>
                  <a:schemeClr val="bg1"/>
                </a:solidFill>
              </a:rPr>
              <a:t> </a:t>
            </a:r>
          </a:p>
          <a:p>
            <a:pPr algn="ctr">
              <a:lnSpc>
                <a:spcPct val="150000"/>
              </a:lnSpc>
            </a:pPr>
            <a:r>
              <a:rPr lang="en-US" b="1" dirty="0" smtClean="0">
                <a:solidFill>
                  <a:schemeClr val="bg1"/>
                </a:solidFill>
              </a:rPr>
              <a:t>75 </a:t>
            </a:r>
            <a:r>
              <a:rPr lang="en-US" b="1" dirty="0" err="1" smtClean="0">
                <a:solidFill>
                  <a:schemeClr val="bg1"/>
                </a:solidFill>
              </a:rPr>
              <a:t>mld</a:t>
            </a:r>
            <a:r>
              <a:rPr lang="en-US" b="1" dirty="0" smtClean="0">
                <a:solidFill>
                  <a:schemeClr val="bg1"/>
                </a:solidFill>
              </a:rPr>
              <a:t> euro</a:t>
            </a:r>
            <a:endParaRPr lang="en-GB" b="1" dirty="0">
              <a:solidFill>
                <a:schemeClr val="bg1"/>
              </a:solidFill>
            </a:endParaRPr>
          </a:p>
        </p:txBody>
      </p:sp>
      <p:sp>
        <p:nvSpPr>
          <p:cNvPr id="22" name="TextBox 21"/>
          <p:cNvSpPr txBox="1"/>
          <p:nvPr/>
        </p:nvSpPr>
        <p:spPr>
          <a:xfrm>
            <a:off x="827584" y="5951021"/>
            <a:ext cx="7488832" cy="646331"/>
          </a:xfrm>
          <a:prstGeom prst="rect">
            <a:avLst/>
          </a:prstGeom>
          <a:solidFill>
            <a:srgbClr val="0F5494"/>
          </a:solidFill>
        </p:spPr>
        <p:txBody>
          <a:bodyPr wrap="square" rtlCol="0">
            <a:spAutoFit/>
          </a:bodyPr>
          <a:lstStyle/>
          <a:p>
            <a:pPr algn="ctr">
              <a:lnSpc>
                <a:spcPct val="150000"/>
              </a:lnSpc>
            </a:pPr>
            <a:r>
              <a:rPr lang="en-US" b="1" dirty="0" smtClean="0">
                <a:solidFill>
                  <a:schemeClr val="bg1"/>
                </a:solidFill>
              </a:rPr>
              <a:t>Total 2015–2017</a:t>
            </a:r>
          </a:p>
          <a:p>
            <a:pPr algn="ctr">
              <a:lnSpc>
                <a:spcPct val="150000"/>
              </a:lnSpc>
            </a:pPr>
            <a:r>
              <a:rPr lang="en-US" b="1" dirty="0" smtClean="0">
                <a:solidFill>
                  <a:schemeClr val="bg1"/>
                </a:solidFill>
              </a:rPr>
              <a:t>315 </a:t>
            </a:r>
            <a:r>
              <a:rPr lang="en-US" b="1" dirty="0" err="1" smtClean="0">
                <a:solidFill>
                  <a:schemeClr val="bg1"/>
                </a:solidFill>
              </a:rPr>
              <a:t>mld</a:t>
            </a:r>
            <a:r>
              <a:rPr lang="en-US" b="1" dirty="0" smtClean="0">
                <a:solidFill>
                  <a:schemeClr val="bg1"/>
                </a:solidFill>
              </a:rPr>
              <a:t> euro (</a:t>
            </a:r>
            <a:r>
              <a:rPr lang="en-US" b="1" dirty="0" err="1" smtClean="0">
                <a:solidFill>
                  <a:schemeClr val="bg1"/>
                </a:solidFill>
              </a:rPr>
              <a:t>efect</a:t>
            </a:r>
            <a:r>
              <a:rPr lang="en-US" b="1" dirty="0" smtClean="0">
                <a:solidFill>
                  <a:schemeClr val="bg1"/>
                </a:solidFill>
              </a:rPr>
              <a:t> de </a:t>
            </a:r>
            <a:r>
              <a:rPr lang="en-US" b="1" dirty="0" err="1" smtClean="0">
                <a:solidFill>
                  <a:schemeClr val="bg1"/>
                </a:solidFill>
              </a:rPr>
              <a:t>multiplicare</a:t>
            </a:r>
            <a:r>
              <a:rPr lang="en-US" b="1" dirty="0">
                <a:solidFill>
                  <a:schemeClr val="bg1"/>
                </a:solidFill>
              </a:rPr>
              <a:t> </a:t>
            </a:r>
            <a:r>
              <a:rPr lang="en-US" b="1" dirty="0" smtClean="0">
                <a:solidFill>
                  <a:schemeClr val="bg1"/>
                </a:solidFill>
              </a:rPr>
              <a:t>1:15)</a:t>
            </a:r>
            <a:endParaRPr lang="en-GB" b="1" dirty="0">
              <a:solidFill>
                <a:schemeClr val="bg1"/>
              </a:solidFill>
            </a:endParaRPr>
          </a:p>
        </p:txBody>
      </p:sp>
      <p:sp>
        <p:nvSpPr>
          <p:cNvPr id="23" name="Down Arrow 22"/>
          <p:cNvSpPr/>
          <p:nvPr/>
        </p:nvSpPr>
        <p:spPr bwMode="auto">
          <a:xfrm>
            <a:off x="1893643" y="3779358"/>
            <a:ext cx="374102" cy="297714"/>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4" name="Down Arrow 23"/>
          <p:cNvSpPr/>
          <p:nvPr/>
        </p:nvSpPr>
        <p:spPr bwMode="auto">
          <a:xfrm>
            <a:off x="6725209" y="3779358"/>
            <a:ext cx="374102" cy="297714"/>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5" name="Down Arrow 24"/>
          <p:cNvSpPr/>
          <p:nvPr/>
        </p:nvSpPr>
        <p:spPr bwMode="auto">
          <a:xfrm>
            <a:off x="1893643" y="4725144"/>
            <a:ext cx="374102"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6" name="Down Arrow 25"/>
          <p:cNvSpPr/>
          <p:nvPr/>
        </p:nvSpPr>
        <p:spPr bwMode="auto">
          <a:xfrm>
            <a:off x="6725209" y="4725144"/>
            <a:ext cx="374102" cy="297714"/>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7" name="Down Arrow 26"/>
          <p:cNvSpPr/>
          <p:nvPr/>
        </p:nvSpPr>
        <p:spPr bwMode="auto">
          <a:xfrm>
            <a:off x="1869312" y="5662989"/>
            <a:ext cx="374102"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8" name="Down Arrow 27"/>
          <p:cNvSpPr/>
          <p:nvPr/>
        </p:nvSpPr>
        <p:spPr bwMode="auto">
          <a:xfrm>
            <a:off x="6725209" y="5662989"/>
            <a:ext cx="374102" cy="288032"/>
          </a:xfrm>
          <a:prstGeom prst="downArrow">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44986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229600" cy="936625"/>
          </a:xfrm>
        </p:spPr>
        <p:txBody>
          <a:bodyPr/>
          <a:lstStyle/>
          <a:p>
            <a:r>
              <a:rPr lang="vi-VN" dirty="0"/>
              <a:t>Platforma europeană de consiliere în materie de </a:t>
            </a:r>
            <a:r>
              <a:rPr lang="vi-VN" dirty="0" smtClean="0"/>
              <a:t>investiți</a:t>
            </a:r>
            <a:r>
              <a:rPr lang="en-US" dirty="0" err="1" smtClean="0"/>
              <a:t>i</a:t>
            </a:r>
            <a:r>
              <a:rPr lang="en-US" dirty="0" smtClean="0"/>
              <a:t> (EIAH)</a:t>
            </a:r>
            <a:r>
              <a:rPr lang="en-GB" dirty="0">
                <a:solidFill>
                  <a:schemeClr val="bg1"/>
                </a:solidFill>
              </a:rPr>
              <a:t/>
            </a:r>
            <a:br>
              <a:rPr lang="en-GB" dirty="0">
                <a:solidFill>
                  <a:schemeClr val="bg1"/>
                </a:solidFill>
              </a:rPr>
            </a:br>
            <a:endParaRPr lang="en-GB" dirty="0"/>
          </a:p>
        </p:txBody>
      </p:sp>
      <p:sp>
        <p:nvSpPr>
          <p:cNvPr id="4" name="TextBox 3"/>
          <p:cNvSpPr txBox="1"/>
          <p:nvPr/>
        </p:nvSpPr>
        <p:spPr>
          <a:xfrm>
            <a:off x="827584" y="2348880"/>
            <a:ext cx="6480720" cy="318548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sz="1400" dirty="0" err="1" smtClean="0"/>
              <a:t>Platforma</a:t>
            </a:r>
            <a:r>
              <a:rPr lang="en-US" sz="1400" dirty="0" smtClean="0"/>
              <a:t> </a:t>
            </a:r>
            <a:r>
              <a:rPr lang="en-US" sz="1400" dirty="0" err="1" smtClean="0"/>
              <a:t>este</a:t>
            </a:r>
            <a:r>
              <a:rPr lang="en-US" sz="1400" dirty="0" smtClean="0"/>
              <a:t> </a:t>
            </a:r>
            <a:r>
              <a:rPr lang="en-US" sz="1400" dirty="0" err="1" smtClean="0"/>
              <a:t>constituit</a:t>
            </a:r>
            <a:r>
              <a:rPr lang="ro-RO" sz="1400" dirty="0" smtClean="0"/>
              <a:t>ă</a:t>
            </a:r>
            <a:r>
              <a:rPr lang="en-US" sz="1400" dirty="0" smtClean="0"/>
              <a:t> </a:t>
            </a:r>
            <a:r>
              <a:rPr lang="ro-RO" sz="1400" dirty="0" smtClean="0"/>
              <a:t>î</a:t>
            </a:r>
            <a:r>
              <a:rPr lang="en-US" sz="1400" dirty="0" smtClean="0"/>
              <a:t>n </a:t>
            </a:r>
            <a:r>
              <a:rPr lang="en-US" sz="1400" dirty="0" err="1" smtClean="0"/>
              <a:t>urma</a:t>
            </a:r>
            <a:r>
              <a:rPr lang="en-US" sz="1400" dirty="0" smtClean="0"/>
              <a:t> </a:t>
            </a:r>
            <a:r>
              <a:rPr lang="en-US" sz="1400" dirty="0" err="1" smtClean="0"/>
              <a:t>unui</a:t>
            </a:r>
            <a:r>
              <a:rPr lang="en-US" sz="1400" dirty="0" smtClean="0"/>
              <a:t> </a:t>
            </a:r>
            <a:r>
              <a:rPr lang="en-US" sz="1400" dirty="0" err="1" smtClean="0"/>
              <a:t>parteneriat</a:t>
            </a:r>
            <a:r>
              <a:rPr lang="en-US" sz="1400" dirty="0"/>
              <a:t> </a:t>
            </a:r>
            <a:r>
              <a:rPr lang="ro-RO" sz="1400" dirty="0" smtClean="0"/>
              <a:t>î</a:t>
            </a:r>
            <a:r>
              <a:rPr lang="en-US" sz="1400" dirty="0" err="1" smtClean="0"/>
              <a:t>ntre</a:t>
            </a:r>
            <a:r>
              <a:rPr lang="en-US" sz="1400" dirty="0" smtClean="0"/>
              <a:t> Comisia </a:t>
            </a:r>
            <a:r>
              <a:rPr lang="en-US" sz="1400" dirty="0" err="1" smtClean="0"/>
              <a:t>Europeana</a:t>
            </a:r>
            <a:r>
              <a:rPr lang="en-US" sz="1400" dirty="0" smtClean="0"/>
              <a:t> </a:t>
            </a:r>
            <a:r>
              <a:rPr lang="ro-RO" sz="1400" dirty="0" smtClean="0"/>
              <a:t>ș</a:t>
            </a:r>
            <a:r>
              <a:rPr lang="en-US" sz="1400" dirty="0" err="1" smtClean="0"/>
              <a:t>i</a:t>
            </a:r>
            <a:r>
              <a:rPr lang="en-US" sz="1400" dirty="0" smtClean="0"/>
              <a:t> BEI</a:t>
            </a:r>
          </a:p>
          <a:p>
            <a:pPr marL="171450" indent="-171450" algn="just">
              <a:lnSpc>
                <a:spcPct val="150000"/>
              </a:lnSpc>
              <a:buFont typeface="Arial" panose="020B0604020202020204" pitchFamily="34" charset="0"/>
              <a:buChar char="•"/>
            </a:pPr>
            <a:r>
              <a:rPr lang="en-US" sz="1400" dirty="0" err="1" smtClean="0"/>
              <a:t>Punct</a:t>
            </a:r>
            <a:r>
              <a:rPr lang="en-US" sz="1400" dirty="0" smtClean="0"/>
              <a:t> </a:t>
            </a:r>
            <a:r>
              <a:rPr lang="en-US" sz="1400" dirty="0" err="1" smtClean="0"/>
              <a:t>unic</a:t>
            </a:r>
            <a:r>
              <a:rPr lang="en-US" sz="1400" dirty="0" smtClean="0"/>
              <a:t> pentru o gam</a:t>
            </a:r>
            <a:r>
              <a:rPr lang="ro-RO" sz="1400" dirty="0" smtClean="0"/>
              <a:t>ă</a:t>
            </a:r>
            <a:r>
              <a:rPr lang="en-US" sz="1400" dirty="0" smtClean="0"/>
              <a:t> </a:t>
            </a:r>
            <a:r>
              <a:rPr lang="en-US" sz="1400" dirty="0" err="1" smtClean="0"/>
              <a:t>variat</a:t>
            </a:r>
            <a:r>
              <a:rPr lang="ro-RO" sz="1400" dirty="0" smtClean="0"/>
              <a:t>ă</a:t>
            </a:r>
            <a:r>
              <a:rPr lang="en-US" sz="1400" dirty="0" smtClean="0"/>
              <a:t> de </a:t>
            </a:r>
            <a:r>
              <a:rPr lang="en-US" sz="1400" dirty="0" err="1" smtClean="0"/>
              <a:t>servicii</a:t>
            </a:r>
            <a:r>
              <a:rPr lang="en-US" sz="1400" dirty="0" smtClean="0"/>
              <a:t> de </a:t>
            </a:r>
            <a:r>
              <a:rPr lang="en-US" sz="1400" dirty="0" err="1" smtClean="0"/>
              <a:t>consultan</a:t>
            </a:r>
            <a:r>
              <a:rPr lang="ro-RO" sz="1400" dirty="0" err="1" smtClean="0"/>
              <a:t>ță</a:t>
            </a:r>
            <a:r>
              <a:rPr lang="en-US" sz="1400" dirty="0" smtClean="0"/>
              <a:t> </a:t>
            </a:r>
            <a:r>
              <a:rPr lang="ro-RO" sz="1400" dirty="0" smtClean="0"/>
              <a:t>ș</a:t>
            </a:r>
            <a:r>
              <a:rPr lang="en-US" sz="1400" dirty="0" err="1" smtClean="0"/>
              <a:t>i</a:t>
            </a:r>
            <a:r>
              <a:rPr lang="en-US" sz="1400" dirty="0" smtClean="0"/>
              <a:t> </a:t>
            </a:r>
            <a:r>
              <a:rPr lang="en-US" sz="1400" dirty="0" err="1" smtClean="0"/>
              <a:t>asisten</a:t>
            </a:r>
            <a:r>
              <a:rPr lang="ro-RO" sz="1400" dirty="0" err="1" smtClean="0"/>
              <a:t>ță</a:t>
            </a:r>
            <a:r>
              <a:rPr lang="en-US" sz="1400" dirty="0" smtClean="0"/>
              <a:t> </a:t>
            </a:r>
            <a:r>
              <a:rPr lang="en-US" sz="1400" dirty="0" err="1" smtClean="0"/>
              <a:t>tehnic</a:t>
            </a:r>
            <a:r>
              <a:rPr lang="ro-RO" sz="1400" dirty="0" smtClean="0"/>
              <a:t>ă</a:t>
            </a:r>
            <a:r>
              <a:rPr lang="en-US" sz="1400" dirty="0" smtClean="0"/>
              <a:t> pentru </a:t>
            </a:r>
            <a:r>
              <a:rPr lang="en-US" sz="1400" dirty="0" err="1" smtClean="0"/>
              <a:t>beneficiarii</a:t>
            </a:r>
            <a:r>
              <a:rPr lang="en-US" sz="1400" dirty="0" smtClean="0"/>
              <a:t> </a:t>
            </a:r>
            <a:r>
              <a:rPr lang="en-US" sz="1400" dirty="0" err="1" smtClean="0"/>
              <a:t>publici</a:t>
            </a:r>
            <a:r>
              <a:rPr lang="en-US" sz="1400" dirty="0" smtClean="0"/>
              <a:t> </a:t>
            </a:r>
            <a:r>
              <a:rPr lang="en-US" sz="1400" dirty="0" err="1" smtClean="0"/>
              <a:t>sau</a:t>
            </a:r>
            <a:r>
              <a:rPr lang="en-US" sz="1400" dirty="0" smtClean="0"/>
              <a:t> </a:t>
            </a:r>
            <a:r>
              <a:rPr lang="en-US" sz="1400" dirty="0" err="1" smtClean="0"/>
              <a:t>priva</a:t>
            </a:r>
            <a:r>
              <a:rPr lang="ro-RO" sz="1400" dirty="0" smtClean="0"/>
              <a:t>ț</a:t>
            </a:r>
            <a:r>
              <a:rPr lang="en-US" sz="1400" dirty="0" err="1" smtClean="0"/>
              <a:t>i</a:t>
            </a:r>
            <a:r>
              <a:rPr lang="en-US" sz="1400" dirty="0" smtClean="0"/>
              <a:t>, </a:t>
            </a:r>
            <a:r>
              <a:rPr lang="en-US" sz="1400" dirty="0" err="1" smtClean="0"/>
              <a:t>oferit</a:t>
            </a:r>
            <a:r>
              <a:rPr lang="ro-RO" sz="1400" dirty="0" smtClean="0"/>
              <a:t>ă</a:t>
            </a:r>
            <a:r>
              <a:rPr lang="en-US" sz="1400" dirty="0" smtClean="0"/>
              <a:t> de </a:t>
            </a:r>
            <a:r>
              <a:rPr lang="en-US" sz="1400" dirty="0" err="1" smtClean="0"/>
              <a:t>exper</a:t>
            </a:r>
            <a:r>
              <a:rPr lang="ro-RO" sz="1400" dirty="0" smtClean="0"/>
              <a:t>ț</a:t>
            </a:r>
            <a:r>
              <a:rPr lang="en-US" sz="1400" dirty="0" err="1" smtClean="0"/>
              <a:t>i</a:t>
            </a:r>
            <a:r>
              <a:rPr lang="en-US" sz="1400" dirty="0" smtClean="0"/>
              <a:t> de </a:t>
            </a:r>
            <a:r>
              <a:rPr lang="en-US" sz="1400" dirty="0" err="1" smtClean="0"/>
              <a:t>nivel</a:t>
            </a:r>
            <a:r>
              <a:rPr lang="en-US" sz="1400" dirty="0" smtClean="0"/>
              <a:t> </a:t>
            </a:r>
            <a:r>
              <a:rPr lang="ro-RO" sz="1400" dirty="0" smtClean="0"/>
              <a:t>î</a:t>
            </a:r>
            <a:r>
              <a:rPr lang="en-US" sz="1400" dirty="0" err="1" smtClean="0"/>
              <a:t>nalt</a:t>
            </a:r>
            <a:endParaRPr lang="en-US" sz="1400" dirty="0"/>
          </a:p>
          <a:p>
            <a:pPr marL="171450" indent="-171450" algn="just">
              <a:lnSpc>
                <a:spcPct val="150000"/>
              </a:lnSpc>
              <a:buFont typeface="Arial" panose="020B0604020202020204" pitchFamily="34" charset="0"/>
              <a:buChar char="•"/>
            </a:pPr>
            <a:r>
              <a:rPr lang="en-US" sz="1400" dirty="0" err="1" smtClean="0"/>
              <a:t>Platforma</a:t>
            </a:r>
            <a:r>
              <a:rPr lang="en-US" sz="1400" dirty="0" smtClean="0"/>
              <a:t> de </a:t>
            </a:r>
            <a:r>
              <a:rPr lang="en-US" sz="1400" dirty="0" err="1" smtClean="0"/>
              <a:t>cooperare</a:t>
            </a:r>
            <a:r>
              <a:rPr lang="en-US" sz="1400" dirty="0" smtClean="0"/>
              <a:t> pentru a </a:t>
            </a:r>
            <a:r>
              <a:rPr lang="en-US" sz="1400" dirty="0" err="1" smtClean="0"/>
              <a:t>disemina</a:t>
            </a:r>
            <a:r>
              <a:rPr lang="en-US" sz="1400" dirty="0" smtClean="0"/>
              <a:t> </a:t>
            </a:r>
            <a:r>
              <a:rPr lang="en-US" sz="1400" dirty="0" err="1" smtClean="0"/>
              <a:t>expertiza</a:t>
            </a:r>
            <a:r>
              <a:rPr lang="en-US" sz="1400" dirty="0" smtClean="0"/>
              <a:t>/</a:t>
            </a:r>
            <a:r>
              <a:rPr lang="en-US" sz="1400" dirty="0" err="1" smtClean="0"/>
              <a:t>experien</a:t>
            </a:r>
            <a:r>
              <a:rPr lang="ro-RO" sz="1400" dirty="0"/>
              <a:t>ț</a:t>
            </a:r>
            <a:r>
              <a:rPr lang="en-US" sz="1400" dirty="0" smtClean="0"/>
              <a:t>a </a:t>
            </a:r>
            <a:r>
              <a:rPr lang="ro-RO" sz="1400" dirty="0" smtClean="0"/>
              <a:t>î</a:t>
            </a:r>
            <a:r>
              <a:rPr lang="en-US" sz="1400" dirty="0" err="1" smtClean="0"/>
              <a:t>ntre</a:t>
            </a:r>
            <a:r>
              <a:rPr lang="en-US" sz="1400" dirty="0" smtClean="0"/>
              <a:t> </a:t>
            </a:r>
            <a:r>
              <a:rPr lang="en-US" sz="1400" dirty="0" err="1" smtClean="0"/>
              <a:t>beneficiari</a:t>
            </a:r>
            <a:r>
              <a:rPr lang="en-US" sz="1400" dirty="0" smtClean="0"/>
              <a:t> </a:t>
            </a:r>
            <a:r>
              <a:rPr lang="ro-RO" sz="1400" dirty="0" smtClean="0"/>
              <a:t>ș</a:t>
            </a:r>
            <a:r>
              <a:rPr lang="en-US" sz="1400" dirty="0" err="1" smtClean="0"/>
              <a:t>i</a:t>
            </a:r>
            <a:r>
              <a:rPr lang="en-US" sz="1400" dirty="0" smtClean="0"/>
              <a:t> </a:t>
            </a:r>
            <a:r>
              <a:rPr lang="en-US" sz="1400" dirty="0" err="1" smtClean="0"/>
              <a:t>alte</a:t>
            </a:r>
            <a:r>
              <a:rPr lang="en-US" sz="1400" dirty="0" smtClean="0"/>
              <a:t> </a:t>
            </a:r>
            <a:r>
              <a:rPr lang="en-US" sz="1400" dirty="0" err="1" smtClean="0"/>
              <a:t>institu</a:t>
            </a:r>
            <a:r>
              <a:rPr lang="ro-RO" sz="1400" dirty="0" smtClean="0"/>
              <a:t>ț</a:t>
            </a:r>
            <a:r>
              <a:rPr lang="en-US" sz="1400" dirty="0" smtClean="0"/>
              <a:t>ii</a:t>
            </a:r>
          </a:p>
          <a:p>
            <a:pPr marL="171450" indent="-171450" algn="just">
              <a:lnSpc>
                <a:spcPct val="150000"/>
              </a:lnSpc>
              <a:buFont typeface="Arial" panose="020B0604020202020204" pitchFamily="34" charset="0"/>
              <a:buChar char="•"/>
            </a:pPr>
            <a:r>
              <a:rPr lang="en-US" sz="1400" dirty="0" smtClean="0"/>
              <a:t>Un instrument </a:t>
            </a:r>
            <a:r>
              <a:rPr lang="en-US" sz="1400" dirty="0" err="1" smtClean="0"/>
              <a:t>ce</a:t>
            </a:r>
            <a:r>
              <a:rPr lang="en-US" sz="1400" dirty="0" smtClean="0"/>
              <a:t> vine </a:t>
            </a:r>
            <a:r>
              <a:rPr lang="ro-RO" sz="1400" dirty="0" smtClean="0"/>
              <a:t>î</a:t>
            </a:r>
            <a:r>
              <a:rPr lang="en-US" sz="1400" dirty="0" smtClean="0"/>
              <a:t>n </a:t>
            </a:r>
            <a:r>
              <a:rPr lang="en-US" sz="1400" dirty="0" err="1" smtClean="0"/>
              <a:t>sprijinul</a:t>
            </a:r>
            <a:r>
              <a:rPr lang="en-US" sz="1400" dirty="0" smtClean="0"/>
              <a:t> </a:t>
            </a:r>
            <a:r>
              <a:rPr lang="en-US" sz="1400" dirty="0" err="1" smtClean="0"/>
              <a:t>nevoii</a:t>
            </a:r>
            <a:r>
              <a:rPr lang="en-US" sz="1400" dirty="0" smtClean="0"/>
              <a:t> de a </a:t>
            </a:r>
            <a:r>
              <a:rPr lang="en-US" sz="1400" dirty="0" err="1" smtClean="0"/>
              <a:t>extinde</a:t>
            </a:r>
            <a:r>
              <a:rPr lang="en-US" sz="1400" dirty="0" smtClean="0"/>
              <a:t> </a:t>
            </a:r>
            <a:r>
              <a:rPr lang="en-US" sz="1400" dirty="0" err="1" smtClean="0"/>
              <a:t>serviciile</a:t>
            </a:r>
            <a:r>
              <a:rPr lang="en-US" sz="1400" dirty="0" smtClean="0"/>
              <a:t> de </a:t>
            </a:r>
            <a:r>
              <a:rPr lang="en-US" sz="1400" dirty="0" err="1" smtClean="0"/>
              <a:t>asisten</a:t>
            </a:r>
            <a:r>
              <a:rPr lang="ro-RO" sz="1400" dirty="0" err="1" smtClean="0"/>
              <a:t>ță</a:t>
            </a:r>
            <a:r>
              <a:rPr lang="en-US" sz="1400" dirty="0" smtClean="0"/>
              <a:t> </a:t>
            </a:r>
            <a:r>
              <a:rPr lang="en-US" sz="1400" dirty="0" err="1" smtClean="0"/>
              <a:t>tehnic</a:t>
            </a:r>
            <a:r>
              <a:rPr lang="ro-RO" sz="1400" dirty="0" smtClean="0"/>
              <a:t>ă</a:t>
            </a:r>
            <a:r>
              <a:rPr lang="en-US" sz="1400" dirty="0" smtClean="0"/>
              <a:t> pentru </a:t>
            </a:r>
            <a:r>
              <a:rPr lang="en-US" sz="1400" dirty="0" err="1" smtClean="0"/>
              <a:t>beneficiari</a:t>
            </a:r>
            <a:endParaRPr lang="en-US" sz="1400" dirty="0" smtClean="0"/>
          </a:p>
          <a:p>
            <a:pPr marL="171450" indent="-171450">
              <a:buFont typeface="Arial" panose="020B0604020202020204" pitchFamily="34" charset="0"/>
              <a:buChar char="•"/>
            </a:pPr>
            <a:endParaRPr lang="en-GB"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rcRect t="7143" r="8253" b="29608"/>
          <a:stretch>
            <a:fillRect/>
          </a:stretch>
        </p:blipFill>
        <p:spPr bwMode="auto">
          <a:xfrm>
            <a:off x="5508104" y="5085183"/>
            <a:ext cx="3024336" cy="138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492" y="6154190"/>
            <a:ext cx="2519462" cy="32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03648" y="5768321"/>
            <a:ext cx="3286477" cy="338554"/>
          </a:xfrm>
          <a:prstGeom prst="rect">
            <a:avLst/>
          </a:prstGeom>
        </p:spPr>
        <p:txBody>
          <a:bodyPr wrap="none">
            <a:spAutoFit/>
          </a:bodyPr>
          <a:lstStyle/>
          <a:p>
            <a:r>
              <a:rPr lang="en-GB" sz="1600" b="1" dirty="0"/>
              <a:t>http://www.eib.org/eiah/</a:t>
            </a:r>
          </a:p>
        </p:txBody>
      </p:sp>
    </p:spTree>
    <p:extLst>
      <p:ext uri="{BB962C8B-B14F-4D97-AF65-F5344CB8AC3E}">
        <p14:creationId xmlns:p14="http://schemas.microsoft.com/office/powerpoint/2010/main" val="280525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40247"/>
            <a:ext cx="8229600" cy="936625"/>
          </a:xfrm>
        </p:spPr>
        <p:txBody>
          <a:bodyPr/>
          <a:lstStyle/>
          <a:p>
            <a:r>
              <a:rPr lang="en-US" dirty="0" err="1" smtClean="0"/>
              <a:t>Exemple</a:t>
            </a:r>
            <a:r>
              <a:rPr lang="en-US" dirty="0"/>
              <a:t> </a:t>
            </a:r>
            <a:r>
              <a:rPr lang="en-US" dirty="0" err="1" smtClean="0"/>
              <a:t>proiecte</a:t>
            </a:r>
            <a:r>
              <a:rPr lang="en-US" dirty="0" smtClean="0"/>
              <a:t> </a:t>
            </a:r>
            <a:r>
              <a:rPr lang="en-US" dirty="0" err="1" smtClean="0"/>
              <a:t>sprijinite</a:t>
            </a:r>
            <a:r>
              <a:rPr lang="en-US" dirty="0" smtClean="0"/>
              <a:t> </a:t>
            </a:r>
            <a:r>
              <a:rPr lang="en-US" dirty="0" err="1" smtClean="0"/>
              <a:t>prin</a:t>
            </a:r>
            <a:r>
              <a:rPr lang="en-US" dirty="0" smtClean="0"/>
              <a:t> EIAH</a:t>
            </a:r>
            <a:endParaRPr lang="en-GB" dirty="0"/>
          </a:p>
        </p:txBody>
      </p:sp>
      <p:pic>
        <p:nvPicPr>
          <p:cNvPr id="1026" name="Picture 2" descr="U:\Political\3_ESO\Events 2017\Mai\Investment Plan EDIC conferences\Prezentari\Poze EIAH\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5459" y="2307098"/>
            <a:ext cx="2295923" cy="1717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9019" y="2276872"/>
            <a:ext cx="5544616" cy="1754326"/>
          </a:xfrm>
          <a:prstGeom prst="rect">
            <a:avLst/>
          </a:prstGeom>
          <a:noFill/>
        </p:spPr>
        <p:txBody>
          <a:bodyPr wrap="square" rtlCol="0">
            <a:spAutoFit/>
          </a:bodyPr>
          <a:lstStyle/>
          <a:p>
            <a:pPr algn="just">
              <a:lnSpc>
                <a:spcPct val="150000"/>
              </a:lnSpc>
            </a:pPr>
            <a:r>
              <a:rPr lang="ro-RO" dirty="0"/>
              <a:t>Proiectul </a:t>
            </a:r>
            <a:r>
              <a:rPr lang="en-US" dirty="0" smtClean="0"/>
              <a:t>de transport gaze </a:t>
            </a:r>
            <a:r>
              <a:rPr lang="en-US" dirty="0" err="1" smtClean="0"/>
              <a:t>naturale</a:t>
            </a:r>
            <a:r>
              <a:rPr lang="en-US" dirty="0" smtClean="0"/>
              <a:t> </a:t>
            </a:r>
            <a:r>
              <a:rPr lang="ro-RO" dirty="0" err="1" smtClean="0"/>
              <a:t>Gustorzyn-Rembelszczyna</a:t>
            </a:r>
            <a:r>
              <a:rPr lang="ro-RO" dirty="0" smtClean="0"/>
              <a:t> </a:t>
            </a:r>
            <a:r>
              <a:rPr lang="en-US" dirty="0" smtClean="0"/>
              <a:t>din </a:t>
            </a:r>
            <a:r>
              <a:rPr lang="en-US" dirty="0" err="1" smtClean="0"/>
              <a:t>Polonia</a:t>
            </a:r>
            <a:r>
              <a:rPr lang="en-US" dirty="0" smtClean="0"/>
              <a:t> </a:t>
            </a:r>
            <a:r>
              <a:rPr lang="en-US" dirty="0" err="1" smtClean="0"/>
              <a:t>i</a:t>
            </a:r>
            <a:r>
              <a:rPr lang="ro-RO" dirty="0"/>
              <a:t>ș</a:t>
            </a:r>
            <a:r>
              <a:rPr lang="en-US" dirty="0" err="1" smtClean="0"/>
              <a:t>i</a:t>
            </a:r>
            <a:r>
              <a:rPr lang="en-US" dirty="0" smtClean="0"/>
              <a:t> </a:t>
            </a:r>
            <a:r>
              <a:rPr lang="ro-RO" dirty="0" smtClean="0"/>
              <a:t>propune </a:t>
            </a:r>
            <a:r>
              <a:rPr lang="ro-RO" dirty="0"/>
              <a:t>să </a:t>
            </a:r>
            <a:r>
              <a:rPr lang="ro-RO" dirty="0" smtClean="0"/>
              <a:t>îmbunătățească</a:t>
            </a:r>
            <a:r>
              <a:rPr lang="en-US" dirty="0" smtClean="0"/>
              <a:t> </a:t>
            </a:r>
            <a:r>
              <a:rPr lang="ro-RO" dirty="0" err="1" smtClean="0"/>
              <a:t>infrastructur</a:t>
            </a:r>
            <a:r>
              <a:rPr lang="en-US" dirty="0" smtClean="0"/>
              <a:t>a</a:t>
            </a:r>
            <a:r>
              <a:rPr lang="ro-RO" dirty="0" smtClean="0"/>
              <a:t> </a:t>
            </a:r>
            <a:r>
              <a:rPr lang="ro-RO" dirty="0"/>
              <a:t>de gaze naturale din Polonia pentru </a:t>
            </a:r>
            <a:r>
              <a:rPr lang="en-US" dirty="0" smtClean="0"/>
              <a:t>a </a:t>
            </a:r>
            <a:r>
              <a:rPr lang="ro-RO" dirty="0" smtClean="0"/>
              <a:t>permite </a:t>
            </a:r>
            <a:r>
              <a:rPr lang="ro-RO" dirty="0"/>
              <a:t>utilizarea conductelor de gaz la presiunea pentru care au fost proiectate. </a:t>
            </a:r>
            <a:r>
              <a:rPr lang="en-US" dirty="0" smtClean="0"/>
              <a:t>EIAH</a:t>
            </a:r>
            <a:r>
              <a:rPr lang="ro-RO" dirty="0" smtClean="0"/>
              <a:t> </a:t>
            </a:r>
            <a:r>
              <a:rPr lang="en-US" dirty="0" smtClean="0"/>
              <a:t>a </a:t>
            </a:r>
            <a:r>
              <a:rPr lang="ro-RO" dirty="0" smtClean="0"/>
              <a:t>oferit </a:t>
            </a:r>
            <a:r>
              <a:rPr lang="en-US" dirty="0" err="1" smtClean="0"/>
              <a:t>asisten</a:t>
            </a:r>
            <a:r>
              <a:rPr lang="ro-RO" dirty="0" err="1" smtClean="0"/>
              <a:t>ță</a:t>
            </a:r>
            <a:r>
              <a:rPr lang="en-US" dirty="0" smtClean="0"/>
              <a:t> </a:t>
            </a:r>
            <a:r>
              <a:rPr lang="en-US" dirty="0" err="1" smtClean="0"/>
              <a:t>tehnic</a:t>
            </a:r>
            <a:r>
              <a:rPr lang="ro-RO" dirty="0" smtClean="0"/>
              <a:t>ă, </a:t>
            </a:r>
            <a:r>
              <a:rPr lang="ro-RO" dirty="0"/>
              <a:t>participând la discuțiile pe proiecte și furnizând feedback asupra documentelor de </a:t>
            </a:r>
            <a:r>
              <a:rPr lang="ro-RO" dirty="0" smtClean="0"/>
              <a:t>proiect.</a:t>
            </a:r>
            <a:endParaRPr lang="en-GB" dirty="0"/>
          </a:p>
        </p:txBody>
      </p:sp>
      <p:pic>
        <p:nvPicPr>
          <p:cNvPr id="1027" name="Picture 3" descr="U:\Political\3_ESO\Events 2017\Mai\Investment Plan EDIC conferences\Prezentari\Poze EIAH\Untitled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4413847"/>
            <a:ext cx="2315313"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5856" y="4413847"/>
            <a:ext cx="5365526" cy="1754326"/>
          </a:xfrm>
          <a:prstGeom prst="rect">
            <a:avLst/>
          </a:prstGeom>
          <a:noFill/>
        </p:spPr>
        <p:txBody>
          <a:bodyPr wrap="square" rtlCol="0">
            <a:spAutoFit/>
          </a:bodyPr>
          <a:lstStyle/>
          <a:p>
            <a:pPr algn="just">
              <a:lnSpc>
                <a:spcPct val="150000"/>
              </a:lnSpc>
            </a:pPr>
            <a:r>
              <a:rPr lang="ro-RO" dirty="0"/>
              <a:t>Parcul eolian </a:t>
            </a:r>
            <a:r>
              <a:rPr lang="ro-RO" dirty="0" err="1"/>
              <a:t>Pelpin</a:t>
            </a:r>
            <a:r>
              <a:rPr lang="ro-RO" dirty="0"/>
              <a:t> de 48 MW din Polonia găzduiește 24 de turbine eoliene, cu palete cu rotor reglabil în funcție de condițiile vântului, ceea ce permite un echilibru adecvat între producția maximă de energie și nivelul minim de zgomot. Echipa JASPERS a </a:t>
            </a:r>
            <a:r>
              <a:rPr lang="en-US" dirty="0" err="1" smtClean="0"/>
              <a:t>oferit</a:t>
            </a:r>
            <a:r>
              <a:rPr lang="en-US" dirty="0" smtClean="0"/>
              <a:t> </a:t>
            </a:r>
            <a:r>
              <a:rPr lang="en-US" dirty="0" err="1" smtClean="0"/>
              <a:t>sprijin</a:t>
            </a:r>
            <a:r>
              <a:rPr lang="en-US" dirty="0" smtClean="0"/>
              <a:t> </a:t>
            </a:r>
            <a:r>
              <a:rPr lang="en-US" dirty="0" err="1" smtClean="0"/>
              <a:t>beneficiarului</a:t>
            </a:r>
            <a:r>
              <a:rPr lang="en-US" dirty="0"/>
              <a:t> </a:t>
            </a:r>
            <a:r>
              <a:rPr lang="ro-RO" dirty="0" smtClean="0"/>
              <a:t>pentru </a:t>
            </a:r>
            <a:r>
              <a:rPr lang="ro-RO" dirty="0"/>
              <a:t>a se asigura că proiectul este fezabil, viabil și </a:t>
            </a:r>
            <a:r>
              <a:rPr lang="ro-RO" dirty="0" smtClean="0"/>
              <a:t>justificat.</a:t>
            </a:r>
            <a:endParaRPr lang="en-GB" dirty="0"/>
          </a:p>
        </p:txBody>
      </p:sp>
    </p:spTree>
    <p:extLst>
      <p:ext uri="{BB962C8B-B14F-4D97-AF65-F5344CB8AC3E}">
        <p14:creationId xmlns:p14="http://schemas.microsoft.com/office/powerpoint/2010/main" val="355498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32" y="1268760"/>
            <a:ext cx="9324528" cy="936625"/>
          </a:xfrm>
        </p:spPr>
        <p:txBody>
          <a:bodyPr/>
          <a:lstStyle/>
          <a:p>
            <a:r>
              <a:rPr lang="en-US" dirty="0" err="1" smtClean="0"/>
              <a:t>Proiecte</a:t>
            </a:r>
            <a:r>
              <a:rPr lang="en-US" dirty="0" smtClean="0"/>
              <a:t> </a:t>
            </a:r>
            <a:r>
              <a:rPr lang="en-US" dirty="0" err="1"/>
              <a:t>sprijinite</a:t>
            </a:r>
            <a:r>
              <a:rPr lang="en-US" dirty="0"/>
              <a:t> </a:t>
            </a:r>
            <a:r>
              <a:rPr lang="en-US" dirty="0" err="1"/>
              <a:t>prin</a:t>
            </a:r>
            <a:r>
              <a:rPr lang="en-US" dirty="0"/>
              <a:t> </a:t>
            </a:r>
            <a:r>
              <a:rPr lang="en-US" dirty="0" smtClean="0"/>
              <a:t>EIAH in Romania</a:t>
            </a:r>
            <a:endParaRPr lang="en-GB" dirty="0"/>
          </a:p>
        </p:txBody>
      </p:sp>
      <p:sp>
        <p:nvSpPr>
          <p:cNvPr id="4" name="TextBox 3"/>
          <p:cNvSpPr txBox="1"/>
          <p:nvPr/>
        </p:nvSpPr>
        <p:spPr>
          <a:xfrm>
            <a:off x="827584" y="2492896"/>
            <a:ext cx="7416824" cy="203132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vi-VN" sz="1400" dirty="0"/>
              <a:t>În data de 5 decembrie 2016,</a:t>
            </a:r>
            <a:r>
              <a:rPr lang="vi-VN" sz="1400" b="1" dirty="0"/>
              <a:t> </a:t>
            </a:r>
            <a:r>
              <a:rPr lang="en-US" sz="1400" dirty="0" err="1" smtClean="0"/>
              <a:t>Ministerul</a:t>
            </a:r>
            <a:r>
              <a:rPr lang="en-US" sz="1400" dirty="0" smtClean="0"/>
              <a:t> S</a:t>
            </a:r>
            <a:r>
              <a:rPr lang="ro-RO" sz="1400" dirty="0" smtClean="0"/>
              <a:t>ă</a:t>
            </a:r>
            <a:r>
              <a:rPr lang="en-US" sz="1400" dirty="0" smtClean="0"/>
              <a:t>n</a:t>
            </a:r>
            <a:r>
              <a:rPr lang="ro-RO" sz="1400" dirty="0" smtClean="0"/>
              <a:t>ă</a:t>
            </a:r>
            <a:r>
              <a:rPr lang="en-US" sz="1400" dirty="0" smtClean="0"/>
              <a:t>t</a:t>
            </a:r>
            <a:r>
              <a:rPr lang="ro-RO" sz="1400" dirty="0" err="1" smtClean="0"/>
              <a:t>ăț</a:t>
            </a:r>
            <a:r>
              <a:rPr lang="en-US" sz="1400" dirty="0" smtClean="0"/>
              <a:t>ii </a:t>
            </a:r>
            <a:r>
              <a:rPr lang="vi-VN" sz="1400" dirty="0" smtClean="0"/>
              <a:t>și </a:t>
            </a:r>
            <a:r>
              <a:rPr lang="en-US" sz="1400" dirty="0" smtClean="0"/>
              <a:t>BEI</a:t>
            </a:r>
            <a:r>
              <a:rPr lang="vi-VN" sz="1400" dirty="0" smtClean="0"/>
              <a:t> </a:t>
            </a:r>
            <a:r>
              <a:rPr lang="vi-VN" sz="1400" dirty="0"/>
              <a:t>au semnat un acord de servicii de consiliere, finanțat de către EIAH, având ca scop facilitarea pregătirii proiectelor în vederea construirii a trei spitale regionale </a:t>
            </a:r>
            <a:r>
              <a:rPr lang="vi-VN" sz="1400" dirty="0" smtClean="0"/>
              <a:t>la</a:t>
            </a:r>
            <a:r>
              <a:rPr lang="en-US" sz="1400" dirty="0" smtClean="0"/>
              <a:t>:</a:t>
            </a:r>
          </a:p>
          <a:p>
            <a:pPr marL="1200150" lvl="2" indent="-285750">
              <a:lnSpc>
                <a:spcPct val="150000"/>
              </a:lnSpc>
              <a:buFont typeface="Arial" panose="020B0604020202020204" pitchFamily="34" charset="0"/>
              <a:buChar char="•"/>
            </a:pPr>
            <a:r>
              <a:rPr lang="vi-VN" sz="1400" dirty="0" smtClean="0"/>
              <a:t>Iași</a:t>
            </a:r>
            <a:endParaRPr lang="en-US" sz="1400" dirty="0" smtClean="0"/>
          </a:p>
          <a:p>
            <a:pPr marL="1200150" lvl="2" indent="-285750">
              <a:lnSpc>
                <a:spcPct val="150000"/>
              </a:lnSpc>
              <a:buFont typeface="Arial" panose="020B0604020202020204" pitchFamily="34" charset="0"/>
              <a:buChar char="•"/>
            </a:pPr>
            <a:r>
              <a:rPr lang="vi-VN" sz="1400" dirty="0" smtClean="0"/>
              <a:t>Cluj-Napoca</a:t>
            </a:r>
            <a:endParaRPr lang="en-US" sz="1400" dirty="0" smtClean="0"/>
          </a:p>
          <a:p>
            <a:pPr marL="1200150" lvl="2" indent="-285750">
              <a:lnSpc>
                <a:spcPct val="150000"/>
              </a:lnSpc>
              <a:buFont typeface="Arial" panose="020B0604020202020204" pitchFamily="34" charset="0"/>
              <a:buChar char="•"/>
            </a:pPr>
            <a:r>
              <a:rPr lang="vi-VN" sz="1400" dirty="0" smtClean="0"/>
              <a:t>Craiova</a:t>
            </a:r>
            <a:endParaRPr lang="en-GB" sz="1400"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t="14854" r="584" b="37285"/>
          <a:stretch>
            <a:fillRect/>
          </a:stretch>
        </p:blipFill>
        <p:spPr>
          <a:xfrm>
            <a:off x="3995936" y="3717032"/>
            <a:ext cx="4242365" cy="1944216"/>
          </a:xfr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301208"/>
            <a:ext cx="2808312" cy="35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732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Portalul</a:t>
            </a:r>
            <a:r>
              <a:rPr lang="en-GB" dirty="0"/>
              <a:t> </a:t>
            </a:r>
            <a:r>
              <a:rPr lang="en-GB" dirty="0" err="1"/>
              <a:t>european</a:t>
            </a:r>
            <a:r>
              <a:rPr lang="en-GB" dirty="0"/>
              <a:t> pentru </a:t>
            </a:r>
            <a:r>
              <a:rPr lang="en-GB" dirty="0" err="1"/>
              <a:t>proiecte</a:t>
            </a:r>
            <a:r>
              <a:rPr lang="en-GB" dirty="0"/>
              <a:t> de </a:t>
            </a:r>
            <a:r>
              <a:rPr lang="en-GB" dirty="0" err="1" smtClean="0"/>
              <a:t>investiții</a:t>
            </a:r>
            <a:r>
              <a:rPr lang="en-GB" dirty="0" smtClean="0"/>
              <a:t> (EIPP)</a:t>
            </a:r>
            <a:endParaRPr lang="en-GB" dirty="0"/>
          </a:p>
        </p:txBody>
      </p:sp>
      <p:sp>
        <p:nvSpPr>
          <p:cNvPr id="4" name="TextBox 3"/>
          <p:cNvSpPr txBox="1"/>
          <p:nvPr/>
        </p:nvSpPr>
        <p:spPr>
          <a:xfrm>
            <a:off x="2659410" y="5805264"/>
            <a:ext cx="4320480" cy="400110"/>
          </a:xfrm>
          <a:prstGeom prst="rect">
            <a:avLst/>
          </a:prstGeom>
          <a:noFill/>
        </p:spPr>
        <p:txBody>
          <a:bodyPr wrap="square" rtlCol="0">
            <a:spAutoFit/>
          </a:bodyPr>
          <a:lstStyle/>
          <a:p>
            <a:r>
              <a:rPr lang="en-GB" sz="2000" b="1" dirty="0"/>
              <a:t>https://ec.europa.eu/eipp</a:t>
            </a:r>
          </a:p>
        </p:txBody>
      </p:sp>
      <p:sp>
        <p:nvSpPr>
          <p:cNvPr id="6" name="TextBox 5"/>
          <p:cNvSpPr txBox="1"/>
          <p:nvPr/>
        </p:nvSpPr>
        <p:spPr>
          <a:xfrm>
            <a:off x="899592" y="2564904"/>
            <a:ext cx="7416824" cy="3000821"/>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vi-VN" sz="1400" dirty="0"/>
              <a:t>Scopul portalului pentru proiecte este </a:t>
            </a:r>
            <a:r>
              <a:rPr lang="vi-VN" sz="1400" b="1" dirty="0"/>
              <a:t>să ofere informații</a:t>
            </a:r>
            <a:r>
              <a:rPr lang="vi-VN" sz="1400" dirty="0"/>
              <a:t> potențialilor investitori </a:t>
            </a:r>
            <a:r>
              <a:rPr lang="vi-VN" sz="1400" b="1" dirty="0"/>
              <a:t>cu privire la proiecte care necesită </a:t>
            </a:r>
            <a:r>
              <a:rPr lang="vi-VN" sz="1400" b="1" dirty="0" smtClean="0"/>
              <a:t>investitori</a:t>
            </a:r>
            <a:endParaRPr lang="en-US" sz="1400" dirty="0"/>
          </a:p>
          <a:p>
            <a:pPr marL="171450" indent="-171450" algn="just">
              <a:lnSpc>
                <a:spcPct val="150000"/>
              </a:lnSpc>
              <a:buFont typeface="Arial" panose="020B0604020202020204" pitchFamily="34" charset="0"/>
              <a:buChar char="•"/>
            </a:pPr>
            <a:r>
              <a:rPr lang="en-US" sz="1400" dirty="0" smtClean="0"/>
              <a:t>S</a:t>
            </a:r>
            <a:r>
              <a:rPr lang="vi-VN" sz="1400" dirty="0" smtClean="0"/>
              <a:t>ă </a:t>
            </a:r>
            <a:r>
              <a:rPr lang="vi-VN" sz="1400" dirty="0"/>
              <a:t>sporească vizibilitatea </a:t>
            </a:r>
            <a:r>
              <a:rPr lang="en-US" sz="1400" dirty="0" err="1" smtClean="0"/>
              <a:t>proiectelor</a:t>
            </a:r>
            <a:r>
              <a:rPr lang="vi-VN" sz="1400" dirty="0" smtClean="0"/>
              <a:t> </a:t>
            </a:r>
            <a:r>
              <a:rPr lang="vi-VN" sz="1400" dirty="0"/>
              <a:t>și să </a:t>
            </a:r>
            <a:r>
              <a:rPr lang="vi-VN" sz="1400" dirty="0" smtClean="0"/>
              <a:t>contribuie</a:t>
            </a:r>
            <a:r>
              <a:rPr lang="en-US" sz="1400" dirty="0" smtClean="0"/>
              <a:t> </a:t>
            </a:r>
            <a:r>
              <a:rPr lang="vi-VN" sz="1400" dirty="0" smtClean="0"/>
              <a:t>la efici</a:t>
            </a:r>
            <a:r>
              <a:rPr lang="en-US" sz="1400" dirty="0" err="1" smtClean="0"/>
              <a:t>enta</a:t>
            </a:r>
            <a:r>
              <a:rPr lang="vi-VN" sz="1400" dirty="0" smtClean="0"/>
              <a:t> </a:t>
            </a:r>
            <a:r>
              <a:rPr lang="vi-VN" sz="1400" dirty="0"/>
              <a:t>Fondului european pentru investiții strategice. </a:t>
            </a:r>
            <a:endParaRPr lang="en-US" sz="1400" dirty="0" smtClean="0"/>
          </a:p>
          <a:p>
            <a:pPr marL="171450" indent="-171450" algn="just">
              <a:lnSpc>
                <a:spcPct val="150000"/>
              </a:lnSpc>
              <a:buFont typeface="Arial" panose="020B0604020202020204" pitchFamily="34" charset="0"/>
              <a:buChar char="•"/>
            </a:pPr>
            <a:r>
              <a:rPr lang="vi-VN" sz="1400" dirty="0" smtClean="0"/>
              <a:t>Portalul </a:t>
            </a:r>
            <a:r>
              <a:rPr lang="vi-VN" sz="1400" dirty="0"/>
              <a:t>prezintă proiecte </a:t>
            </a:r>
            <a:r>
              <a:rPr lang="vi-VN" sz="1400" b="1" dirty="0"/>
              <a:t>doar în scop </a:t>
            </a:r>
            <a:r>
              <a:rPr lang="vi-VN" sz="1400" b="1" dirty="0" smtClean="0"/>
              <a:t>informativ</a:t>
            </a:r>
            <a:r>
              <a:rPr lang="vi-VN" sz="1400" dirty="0" smtClean="0"/>
              <a:t>:</a:t>
            </a:r>
            <a:r>
              <a:rPr lang="en-US" sz="1400" dirty="0" smtClean="0"/>
              <a:t> </a:t>
            </a:r>
            <a:r>
              <a:rPr lang="vi-VN" sz="1400" dirty="0" smtClean="0"/>
              <a:t>proiectele </a:t>
            </a:r>
            <a:r>
              <a:rPr lang="vi-VN" sz="1400" dirty="0"/>
              <a:t>care figurează în portal nu sunt preselectate pentru finanțare din Fondul european pentru investiții strategice sau din programele UE</a:t>
            </a:r>
            <a:r>
              <a:rPr lang="vi-VN" sz="1400" dirty="0" smtClean="0"/>
              <a:t>.</a:t>
            </a:r>
            <a:endParaRPr lang="en-US" sz="1400" dirty="0" smtClean="0"/>
          </a:p>
          <a:p>
            <a:pPr marL="171450" indent="-171450" algn="just">
              <a:lnSpc>
                <a:spcPct val="150000"/>
              </a:lnSpc>
              <a:buFont typeface="Arial" panose="020B0604020202020204" pitchFamily="34" charset="0"/>
              <a:buChar char="•"/>
            </a:pPr>
            <a:r>
              <a:rPr lang="vi-VN" sz="1400" dirty="0"/>
              <a:t>La finele lunii </a:t>
            </a:r>
            <a:r>
              <a:rPr lang="en-US" sz="1400" dirty="0" err="1" smtClean="0"/>
              <a:t>mai</a:t>
            </a:r>
            <a:r>
              <a:rPr lang="vi-VN" sz="1400" dirty="0" smtClean="0"/>
              <a:t> 201</a:t>
            </a:r>
            <a:r>
              <a:rPr lang="en-US" sz="1400" dirty="0" smtClean="0"/>
              <a:t>7</a:t>
            </a:r>
            <a:r>
              <a:rPr lang="vi-VN" sz="1400" dirty="0" smtClean="0"/>
              <a:t>, </a:t>
            </a:r>
            <a:r>
              <a:rPr lang="vi-VN" sz="1400" dirty="0"/>
              <a:t>platforma oferea </a:t>
            </a:r>
            <a:r>
              <a:rPr lang="vi-VN" sz="1400" b="1" dirty="0"/>
              <a:t>informații despre </a:t>
            </a:r>
            <a:r>
              <a:rPr lang="en-US" sz="1400" b="1" dirty="0" smtClean="0"/>
              <a:t>11 </a:t>
            </a:r>
            <a:r>
              <a:rPr lang="en-US" sz="1400" b="1" dirty="0" err="1" smtClean="0"/>
              <a:t>proiecte</a:t>
            </a:r>
            <a:r>
              <a:rPr lang="en-US" sz="1400" b="1" dirty="0" smtClean="0"/>
              <a:t> din Romania</a:t>
            </a:r>
            <a:r>
              <a:rPr lang="en-US" sz="1400" dirty="0" smtClean="0"/>
              <a:t>, </a:t>
            </a:r>
            <a:r>
              <a:rPr lang="en-US" sz="1400" dirty="0" err="1" smtClean="0"/>
              <a:t>transmise</a:t>
            </a:r>
            <a:r>
              <a:rPr lang="en-US" sz="1400" dirty="0" smtClean="0"/>
              <a:t> direct </a:t>
            </a:r>
            <a:r>
              <a:rPr lang="en-US" sz="1400" dirty="0" err="1" smtClean="0"/>
              <a:t>Comisiei</a:t>
            </a:r>
            <a:r>
              <a:rPr lang="en-US" sz="1400" dirty="0" smtClean="0"/>
              <a:t> de </a:t>
            </a:r>
            <a:r>
              <a:rPr lang="en-US" sz="1400" dirty="0" err="1" smtClean="0"/>
              <a:t>catre</a:t>
            </a:r>
            <a:r>
              <a:rPr lang="en-US" sz="1400" dirty="0" smtClean="0"/>
              <a:t> </a:t>
            </a:r>
            <a:r>
              <a:rPr lang="en-US" sz="1400" dirty="0" err="1" smtClean="0"/>
              <a:t>promotorii</a:t>
            </a:r>
            <a:r>
              <a:rPr lang="en-US" sz="1400" dirty="0" smtClean="0"/>
              <a:t> de </a:t>
            </a:r>
            <a:r>
              <a:rPr lang="en-US" sz="1400" dirty="0" err="1" smtClean="0"/>
              <a:t>proiecte</a:t>
            </a:r>
            <a:r>
              <a:rPr lang="en-US" sz="1400" dirty="0" smtClean="0"/>
              <a:t>.</a:t>
            </a:r>
            <a:endParaRPr lang="en-GB" dirty="0"/>
          </a:p>
        </p:txBody>
      </p:sp>
    </p:spTree>
    <p:extLst>
      <p:ext uri="{BB962C8B-B14F-4D97-AF65-F5344CB8AC3E}">
        <p14:creationId xmlns:p14="http://schemas.microsoft.com/office/powerpoint/2010/main" val="112633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936625"/>
          </a:xfrm>
        </p:spPr>
        <p:txBody>
          <a:bodyPr/>
          <a:lstStyle/>
          <a:p>
            <a:r>
              <a:rPr lang="en-US" dirty="0" err="1" smtClean="0"/>
              <a:t>Proiecte</a:t>
            </a:r>
            <a:r>
              <a:rPr lang="en-US" dirty="0" smtClean="0"/>
              <a:t> EFSI in Rom</a:t>
            </a:r>
            <a:r>
              <a:rPr lang="ro-RO" dirty="0" smtClean="0"/>
              <a:t>â</a:t>
            </a:r>
            <a:r>
              <a:rPr lang="en-US" dirty="0" err="1" smtClean="0"/>
              <a:t>nia</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44824"/>
            <a:ext cx="4176464" cy="2044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603" y="4437112"/>
            <a:ext cx="415137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862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Utilizarea</a:t>
            </a:r>
            <a:r>
              <a:rPr lang="en-US" dirty="0" smtClean="0"/>
              <a:t> </a:t>
            </a:r>
            <a:r>
              <a:rPr lang="ro-RO" dirty="0" smtClean="0"/>
              <a:t>î</a:t>
            </a:r>
            <a:r>
              <a:rPr lang="en-US" dirty="0" smtClean="0"/>
              <a:t>n </a:t>
            </a:r>
            <a:r>
              <a:rPr lang="en-US" dirty="0" err="1" smtClean="0"/>
              <a:t>comun</a:t>
            </a:r>
            <a:r>
              <a:rPr lang="en-US" dirty="0" smtClean="0"/>
              <a:t> a </a:t>
            </a:r>
            <a:r>
              <a:rPr lang="en-US" dirty="0" err="1" smtClean="0"/>
              <a:t>Planului</a:t>
            </a:r>
            <a:r>
              <a:rPr lang="en-US" dirty="0" smtClean="0"/>
              <a:t> de </a:t>
            </a:r>
            <a:r>
              <a:rPr lang="en-US" dirty="0" err="1" smtClean="0"/>
              <a:t>Investi</a:t>
            </a:r>
            <a:r>
              <a:rPr lang="ro-RO" dirty="0" smtClean="0"/>
              <a:t>ț</a:t>
            </a:r>
            <a:r>
              <a:rPr lang="en-US" dirty="0" smtClean="0"/>
              <a:t>ii </a:t>
            </a:r>
            <a:r>
              <a:rPr lang="ro-RO" dirty="0" smtClean="0"/>
              <a:t>ș</a:t>
            </a:r>
            <a:r>
              <a:rPr lang="en-US" dirty="0" err="1" smtClean="0"/>
              <a:t>i</a:t>
            </a:r>
            <a:r>
              <a:rPr lang="en-US" dirty="0" smtClean="0"/>
              <a:t> a </a:t>
            </a:r>
            <a:r>
              <a:rPr lang="en-US" dirty="0" err="1" smtClean="0"/>
              <a:t>fondurilor</a:t>
            </a:r>
            <a:r>
              <a:rPr lang="en-US" dirty="0" smtClean="0"/>
              <a:t> </a:t>
            </a:r>
            <a:r>
              <a:rPr lang="en-US" dirty="0" err="1" smtClean="0"/>
              <a:t>structurale</a:t>
            </a:r>
            <a:endParaRPr lang="en-GB" dirty="0"/>
          </a:p>
        </p:txBody>
      </p:sp>
      <p:sp>
        <p:nvSpPr>
          <p:cNvPr id="5" name="TextBox 4"/>
          <p:cNvSpPr txBox="1"/>
          <p:nvPr/>
        </p:nvSpPr>
        <p:spPr>
          <a:xfrm>
            <a:off x="899592" y="2492896"/>
            <a:ext cx="7488832" cy="4154984"/>
          </a:xfrm>
          <a:prstGeom prst="rect">
            <a:avLst/>
          </a:prstGeom>
          <a:noFill/>
        </p:spPr>
        <p:txBody>
          <a:bodyPr wrap="square" rtlCol="0">
            <a:spAutoFit/>
          </a:bodyPr>
          <a:lstStyle/>
          <a:p>
            <a:pPr algn="just">
              <a:lnSpc>
                <a:spcPct val="150000"/>
              </a:lnSpc>
              <a:buFont typeface="Wingdings" panose="05000000000000000000" pitchFamily="2" charset="2"/>
              <a:buChar char="Ø"/>
            </a:pPr>
            <a:r>
              <a:rPr lang="ro-RO" dirty="0" smtClean="0"/>
              <a:t>În </a:t>
            </a:r>
            <a:r>
              <a:rPr lang="ro-RO" dirty="0"/>
              <a:t>cadrul </a:t>
            </a:r>
            <a:r>
              <a:rPr lang="ro-RO" dirty="0" smtClean="0"/>
              <a:t>noii</a:t>
            </a:r>
            <a:r>
              <a:rPr lang="en-US" dirty="0" smtClean="0"/>
              <a:t> </a:t>
            </a:r>
            <a:r>
              <a:rPr lang="ro-RO" dirty="0" smtClean="0"/>
              <a:t>propuneri</a:t>
            </a:r>
            <a:r>
              <a:rPr lang="en-US" dirty="0" smtClean="0"/>
              <a:t> (EFSI 2.0)</a:t>
            </a:r>
            <a:r>
              <a:rPr lang="ro-RO" dirty="0" smtClean="0"/>
              <a:t>, va fi mai </a:t>
            </a:r>
            <a:r>
              <a:rPr lang="en-US" dirty="0" smtClean="0"/>
              <a:t>u</a:t>
            </a:r>
            <a:r>
              <a:rPr lang="ro-RO" dirty="0" smtClean="0"/>
              <a:t>ș</a:t>
            </a:r>
            <a:r>
              <a:rPr lang="en-US" dirty="0" smtClean="0"/>
              <a:t>or de </a:t>
            </a:r>
            <a:r>
              <a:rPr lang="en-US" dirty="0" err="1" smtClean="0"/>
              <a:t>utilizat</a:t>
            </a:r>
            <a:r>
              <a:rPr lang="en-US" dirty="0" smtClean="0"/>
              <a:t> </a:t>
            </a:r>
            <a:r>
              <a:rPr lang="ro-RO" dirty="0" smtClean="0"/>
              <a:t>î</a:t>
            </a:r>
            <a:r>
              <a:rPr lang="en-US" dirty="0" smtClean="0"/>
              <a:t>n </a:t>
            </a:r>
            <a:r>
              <a:rPr lang="en-US" dirty="0" err="1" smtClean="0"/>
              <a:t>comun</a:t>
            </a:r>
            <a:r>
              <a:rPr lang="en-US" dirty="0" smtClean="0"/>
              <a:t> </a:t>
            </a:r>
            <a:r>
              <a:rPr lang="ro-RO" dirty="0" smtClean="0"/>
              <a:t>finanțarea </a:t>
            </a:r>
            <a:r>
              <a:rPr lang="ro-RO" dirty="0"/>
              <a:t>EFSI cu alte surse de finanțare UE - inclusiv </a:t>
            </a:r>
            <a:r>
              <a:rPr lang="ro-RO" dirty="0" smtClean="0"/>
              <a:t>fondurile</a:t>
            </a:r>
            <a:r>
              <a:rPr lang="en-US" dirty="0" smtClean="0"/>
              <a:t> </a:t>
            </a:r>
            <a:r>
              <a:rPr lang="ro-RO" dirty="0" smtClean="0"/>
              <a:t>structurale </a:t>
            </a:r>
            <a:r>
              <a:rPr lang="ro-RO" dirty="0"/>
              <a:t>și de </a:t>
            </a:r>
            <a:r>
              <a:rPr lang="en-US" dirty="0" err="1" smtClean="0"/>
              <a:t>coeziune</a:t>
            </a:r>
            <a:r>
              <a:rPr lang="ro-RO" dirty="0" smtClean="0"/>
              <a:t> </a:t>
            </a:r>
            <a:r>
              <a:rPr lang="ro-RO" dirty="0"/>
              <a:t>(</a:t>
            </a:r>
            <a:r>
              <a:rPr lang="ro-RO" dirty="0" smtClean="0"/>
              <a:t>ESI</a:t>
            </a:r>
            <a:r>
              <a:rPr lang="en-US" dirty="0" smtClean="0"/>
              <a:t>F</a:t>
            </a:r>
            <a:r>
              <a:rPr lang="ro-RO" dirty="0" smtClean="0"/>
              <a:t>). </a:t>
            </a:r>
            <a:endParaRPr lang="en-US" dirty="0" smtClean="0"/>
          </a:p>
          <a:p>
            <a:pPr algn="just">
              <a:lnSpc>
                <a:spcPct val="150000"/>
              </a:lnSpc>
              <a:buFont typeface="Wingdings" panose="05000000000000000000" pitchFamily="2" charset="2"/>
              <a:buChar char="Ø"/>
            </a:pPr>
            <a:endParaRPr lang="en-US" dirty="0" smtClean="0"/>
          </a:p>
          <a:p>
            <a:pPr algn="just">
              <a:lnSpc>
                <a:spcPct val="150000"/>
              </a:lnSpc>
              <a:buFont typeface="Wingdings" panose="05000000000000000000" pitchFamily="2" charset="2"/>
              <a:buChar char="Ø"/>
            </a:pPr>
            <a:r>
              <a:rPr lang="ro-RO" dirty="0" smtClean="0"/>
              <a:t>Î</a:t>
            </a:r>
            <a:r>
              <a:rPr lang="en-US" dirty="0" smtClean="0"/>
              <a:t>n data de </a:t>
            </a:r>
            <a:r>
              <a:rPr lang="ro-RO" dirty="0" smtClean="0"/>
              <a:t>14 septembrie</a:t>
            </a:r>
            <a:r>
              <a:rPr lang="en-US" dirty="0" smtClean="0"/>
              <a:t> 2016</a:t>
            </a:r>
            <a:r>
              <a:rPr lang="ro-RO" dirty="0" smtClean="0"/>
              <a:t>, </a:t>
            </a:r>
            <a:r>
              <a:rPr lang="ro-RO" dirty="0"/>
              <a:t>Comisia </a:t>
            </a:r>
            <a:r>
              <a:rPr lang="en-US" dirty="0" smtClean="0"/>
              <a:t>European</a:t>
            </a:r>
            <a:r>
              <a:rPr lang="ro-RO" dirty="0" smtClean="0"/>
              <a:t>ă</a:t>
            </a:r>
            <a:r>
              <a:rPr lang="en-US" dirty="0" smtClean="0"/>
              <a:t> </a:t>
            </a:r>
            <a:r>
              <a:rPr lang="ro-RO" dirty="0" smtClean="0"/>
              <a:t>a </a:t>
            </a:r>
            <a:r>
              <a:rPr lang="ro-RO" dirty="0"/>
              <a:t>propus simplificarea Regulamentului </a:t>
            </a:r>
            <a:r>
              <a:rPr lang="en-US" dirty="0" smtClean="0"/>
              <a:t>EFSI </a:t>
            </a:r>
            <a:r>
              <a:rPr lang="ro-RO" dirty="0" smtClean="0"/>
              <a:t>pentru </a:t>
            </a:r>
            <a:r>
              <a:rPr lang="ro-RO" dirty="0"/>
              <a:t>a facilita </a:t>
            </a:r>
            <a:r>
              <a:rPr lang="en-US" dirty="0" err="1" smtClean="0"/>
              <a:t>utilizarea</a:t>
            </a:r>
            <a:r>
              <a:rPr lang="en-US" dirty="0" smtClean="0"/>
              <a:t> </a:t>
            </a:r>
            <a:r>
              <a:rPr lang="ro-RO" dirty="0" smtClean="0"/>
              <a:t>î</a:t>
            </a:r>
            <a:r>
              <a:rPr lang="en-US" dirty="0" smtClean="0"/>
              <a:t>n </a:t>
            </a:r>
            <a:r>
              <a:rPr lang="en-US" dirty="0" err="1" smtClean="0"/>
              <a:t>comun</a:t>
            </a:r>
            <a:r>
              <a:rPr lang="en-US" dirty="0" smtClean="0"/>
              <a:t> a </a:t>
            </a:r>
            <a:r>
              <a:rPr lang="en-US" dirty="0" err="1" smtClean="0"/>
              <a:t>finan</a:t>
            </a:r>
            <a:r>
              <a:rPr lang="ro-RO" dirty="0" err="1" smtClean="0"/>
              <a:t>ță</a:t>
            </a:r>
            <a:r>
              <a:rPr lang="en-US" dirty="0" err="1" smtClean="0"/>
              <a:t>rilor</a:t>
            </a:r>
            <a:r>
              <a:rPr lang="en-US" dirty="0" smtClean="0"/>
              <a:t> EFSI </a:t>
            </a:r>
            <a:r>
              <a:rPr lang="ro-RO" dirty="0" err="1"/>
              <a:t>ș</a:t>
            </a:r>
            <a:r>
              <a:rPr lang="en-US" dirty="0" err="1" smtClean="0"/>
              <a:t>i</a:t>
            </a:r>
            <a:r>
              <a:rPr lang="en-US" dirty="0" smtClean="0"/>
              <a:t> a </a:t>
            </a:r>
            <a:r>
              <a:rPr lang="en-US" dirty="0" err="1" smtClean="0"/>
              <a:t>fondurilor</a:t>
            </a:r>
            <a:r>
              <a:rPr lang="en-US" dirty="0" smtClean="0"/>
              <a:t> </a:t>
            </a:r>
            <a:r>
              <a:rPr lang="en-US" dirty="0" err="1" smtClean="0"/>
              <a:t>structurale</a:t>
            </a:r>
            <a:r>
              <a:rPr lang="ro-RO" dirty="0" smtClean="0"/>
              <a:t>.</a:t>
            </a:r>
            <a:endParaRPr lang="en-US" dirty="0" smtClean="0"/>
          </a:p>
          <a:p>
            <a:pPr algn="just">
              <a:lnSpc>
                <a:spcPct val="150000"/>
              </a:lnSpc>
            </a:pPr>
            <a:r>
              <a:rPr lang="ro-RO" dirty="0" smtClean="0"/>
              <a:t> </a:t>
            </a:r>
            <a:endParaRPr lang="en-US" dirty="0" smtClean="0"/>
          </a:p>
          <a:p>
            <a:pPr algn="just">
              <a:lnSpc>
                <a:spcPct val="150000"/>
              </a:lnSpc>
              <a:buFont typeface="Wingdings" panose="05000000000000000000" pitchFamily="2" charset="2"/>
              <a:buChar char="Ø"/>
            </a:pPr>
            <a:r>
              <a:rPr lang="ro-RO" dirty="0"/>
              <a:t>Î</a:t>
            </a:r>
            <a:r>
              <a:rPr lang="en-US" dirty="0" smtClean="0"/>
              <a:t>n </a:t>
            </a:r>
            <a:r>
              <a:rPr lang="en-US" dirty="0" err="1" smtClean="0"/>
              <a:t>acest</a:t>
            </a:r>
            <a:r>
              <a:rPr lang="en-US" dirty="0" smtClean="0"/>
              <a:t> </a:t>
            </a:r>
            <a:r>
              <a:rPr lang="en-US" dirty="0" err="1" smtClean="0"/>
              <a:t>sens</a:t>
            </a:r>
            <a:r>
              <a:rPr lang="ro-RO" dirty="0" smtClean="0"/>
              <a:t>, Comisia</a:t>
            </a:r>
            <a:r>
              <a:rPr lang="en-US" dirty="0" smtClean="0"/>
              <a:t> European</a:t>
            </a:r>
            <a:r>
              <a:rPr lang="ro-RO" dirty="0" smtClean="0"/>
              <a:t>ă, </a:t>
            </a:r>
            <a:r>
              <a:rPr lang="ro-RO" dirty="0"/>
              <a:t>BEI și autoritățile naționale elaborează un prim set de proiecte, care </a:t>
            </a:r>
            <a:r>
              <a:rPr lang="en-US" dirty="0" smtClean="0"/>
              <a:t>s</a:t>
            </a:r>
            <a:r>
              <a:rPr lang="ro-RO" dirty="0" smtClean="0"/>
              <a:t>ă</a:t>
            </a:r>
            <a:r>
              <a:rPr lang="en-US" dirty="0" smtClean="0"/>
              <a:t> </a:t>
            </a:r>
            <a:r>
              <a:rPr lang="en-US" dirty="0" err="1" smtClean="0"/>
              <a:t>arate</a:t>
            </a:r>
            <a:r>
              <a:rPr lang="en-US" dirty="0" smtClean="0"/>
              <a:t> </a:t>
            </a:r>
            <a:r>
              <a:rPr lang="ro-RO" dirty="0" smtClean="0"/>
              <a:t>modul </a:t>
            </a:r>
            <a:r>
              <a:rPr lang="ro-RO" dirty="0"/>
              <a:t>în care această </a:t>
            </a:r>
            <a:r>
              <a:rPr lang="en-US" dirty="0" err="1" smtClean="0"/>
              <a:t>initia</a:t>
            </a:r>
            <a:r>
              <a:rPr lang="ro-RO" dirty="0" smtClean="0"/>
              <a:t>ț</a:t>
            </a:r>
            <a:r>
              <a:rPr lang="en-US" dirty="0" smtClean="0"/>
              <a:t>iv</a:t>
            </a:r>
            <a:r>
              <a:rPr lang="ro-RO" dirty="0"/>
              <a:t>ă</a:t>
            </a:r>
            <a:r>
              <a:rPr lang="en-US" dirty="0" smtClean="0"/>
              <a:t> </a:t>
            </a:r>
            <a:r>
              <a:rPr lang="ro-RO" dirty="0" smtClean="0"/>
              <a:t>funcționează </a:t>
            </a:r>
            <a:r>
              <a:rPr lang="ro-RO" dirty="0"/>
              <a:t>în </a:t>
            </a:r>
            <a:r>
              <a:rPr lang="ro-RO" dirty="0" smtClean="0"/>
              <a:t>practică</a:t>
            </a:r>
            <a:endParaRPr lang="en-US" dirty="0" smtClean="0"/>
          </a:p>
          <a:p>
            <a:pPr algn="just">
              <a:lnSpc>
                <a:spcPct val="150000"/>
              </a:lnSpc>
              <a:buFont typeface="Wingdings" panose="05000000000000000000" pitchFamily="2" charset="2"/>
              <a:buChar char="Ø"/>
            </a:pPr>
            <a:endParaRPr lang="en-US" dirty="0" smtClean="0"/>
          </a:p>
          <a:p>
            <a:pPr algn="just">
              <a:lnSpc>
                <a:spcPct val="150000"/>
              </a:lnSpc>
              <a:buFont typeface="Wingdings" panose="05000000000000000000" pitchFamily="2" charset="2"/>
              <a:buChar char="Ø"/>
            </a:pPr>
            <a:r>
              <a:rPr lang="en-US" dirty="0" smtClean="0"/>
              <a:t>Un</a:t>
            </a:r>
            <a:r>
              <a:rPr lang="ro-RO" dirty="0" smtClean="0"/>
              <a:t> exemplu</a:t>
            </a:r>
            <a:r>
              <a:rPr lang="en-US" dirty="0" smtClean="0"/>
              <a:t> relevant de </a:t>
            </a:r>
            <a:r>
              <a:rPr lang="en-US" dirty="0" err="1" smtClean="0"/>
              <a:t>proiect</a:t>
            </a:r>
            <a:r>
              <a:rPr lang="en-US" dirty="0" smtClean="0"/>
              <a:t> </a:t>
            </a:r>
            <a:r>
              <a:rPr lang="en-US" dirty="0" err="1" smtClean="0"/>
              <a:t>este</a:t>
            </a:r>
            <a:r>
              <a:rPr lang="en-US" dirty="0"/>
              <a:t> </a:t>
            </a:r>
            <a:r>
              <a:rPr lang="en-US" dirty="0" err="1" smtClean="0"/>
              <a:t>implementat</a:t>
            </a:r>
            <a:r>
              <a:rPr lang="en-US" dirty="0" smtClean="0"/>
              <a:t> </a:t>
            </a:r>
            <a:r>
              <a:rPr lang="ro-RO" dirty="0" smtClean="0"/>
              <a:t>î</a:t>
            </a:r>
            <a:r>
              <a:rPr lang="en-US" dirty="0" smtClean="0"/>
              <a:t>n Riga, </a:t>
            </a:r>
            <a:r>
              <a:rPr lang="en-US" dirty="0" err="1" smtClean="0"/>
              <a:t>Letonia</a:t>
            </a:r>
            <a:r>
              <a:rPr lang="ro-RO" dirty="0" smtClean="0"/>
              <a:t>, </a:t>
            </a:r>
            <a:r>
              <a:rPr lang="ro-RO" dirty="0"/>
              <a:t>unde EFSI sprijină compania de </a:t>
            </a:r>
            <a:r>
              <a:rPr lang="ro-RO" dirty="0" smtClean="0"/>
              <a:t>transport</a:t>
            </a:r>
            <a:r>
              <a:rPr lang="en-US" dirty="0" smtClean="0"/>
              <a:t> </a:t>
            </a:r>
            <a:r>
              <a:rPr lang="ro-RO" dirty="0" smtClean="0"/>
              <a:t>î</a:t>
            </a:r>
            <a:r>
              <a:rPr lang="en-US" dirty="0" smtClean="0"/>
              <a:t>n </a:t>
            </a:r>
            <a:r>
              <a:rPr lang="en-US" dirty="0" err="1" smtClean="0"/>
              <a:t>comun</a:t>
            </a:r>
            <a:r>
              <a:rPr lang="ro-RO" dirty="0" smtClean="0"/>
              <a:t> </a:t>
            </a:r>
            <a:r>
              <a:rPr lang="en-US" dirty="0" smtClean="0"/>
              <a:t>pentru</a:t>
            </a:r>
            <a:r>
              <a:rPr lang="ro-RO" dirty="0" smtClean="0"/>
              <a:t> </a:t>
            </a:r>
            <a:r>
              <a:rPr lang="ro-RO" dirty="0"/>
              <a:t>construirea infrastructurii de combustibil pe bază de </a:t>
            </a:r>
            <a:r>
              <a:rPr lang="ro-RO" dirty="0" smtClean="0"/>
              <a:t>hidrogen</a:t>
            </a:r>
            <a:r>
              <a:rPr lang="en-US" dirty="0" smtClean="0"/>
              <a:t>, cu </a:t>
            </a:r>
            <a:r>
              <a:rPr lang="en-US" dirty="0" err="1" smtClean="0"/>
              <a:t>scopul</a:t>
            </a:r>
            <a:r>
              <a:rPr lang="en-US" dirty="0" smtClean="0"/>
              <a:t> de</a:t>
            </a:r>
            <a:r>
              <a:rPr lang="en-US" dirty="0"/>
              <a:t> </a:t>
            </a:r>
            <a:r>
              <a:rPr lang="ro-RO" dirty="0" smtClean="0"/>
              <a:t>a </a:t>
            </a:r>
            <a:r>
              <a:rPr lang="ro-RO" dirty="0"/>
              <a:t>rula autobuze cu celule de combustibil pe bază de hidrogen. Acest proiect combină un împrumut EFSI cu </a:t>
            </a:r>
            <a:r>
              <a:rPr lang="en-US" smtClean="0"/>
              <a:t>o </a:t>
            </a:r>
            <a:r>
              <a:rPr lang="ro-RO" smtClean="0"/>
              <a:t>finanțare </a:t>
            </a:r>
            <a:r>
              <a:rPr lang="ro-RO" dirty="0"/>
              <a:t>nerambursabilă din mecanismul </a:t>
            </a:r>
            <a:r>
              <a:rPr lang="ro-RO" i="1" dirty="0" smtClean="0"/>
              <a:t>Con</a:t>
            </a:r>
            <a:r>
              <a:rPr lang="en-US" i="1" dirty="0" err="1" smtClean="0"/>
              <a:t>necting</a:t>
            </a:r>
            <a:r>
              <a:rPr lang="en-US" i="1" dirty="0" smtClean="0"/>
              <a:t> Europe Facility</a:t>
            </a:r>
            <a:r>
              <a:rPr lang="ro-RO" dirty="0" smtClean="0"/>
              <a:t>. </a:t>
            </a:r>
            <a:endParaRPr lang="en-GB" dirty="0"/>
          </a:p>
          <a:p>
            <a:endParaRPr lang="en-GB" dirty="0"/>
          </a:p>
        </p:txBody>
      </p:sp>
    </p:spTree>
    <p:extLst>
      <p:ext uri="{BB962C8B-B14F-4D97-AF65-F5344CB8AC3E}">
        <p14:creationId xmlns:p14="http://schemas.microsoft.com/office/powerpoint/2010/main" val="963732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Resurse</a:t>
            </a:r>
            <a:r>
              <a:rPr lang="en-US" dirty="0" smtClean="0"/>
              <a:t> utile</a:t>
            </a:r>
            <a:endParaRPr lang="en-GB" dirty="0"/>
          </a:p>
        </p:txBody>
      </p:sp>
      <p:sp>
        <p:nvSpPr>
          <p:cNvPr id="4" name="TextBox 3"/>
          <p:cNvSpPr txBox="1"/>
          <p:nvPr/>
        </p:nvSpPr>
        <p:spPr>
          <a:xfrm>
            <a:off x="821084" y="2601863"/>
            <a:ext cx="7639347" cy="3046988"/>
          </a:xfrm>
          <a:prstGeom prst="rect">
            <a:avLst/>
          </a:prstGeom>
          <a:noFill/>
        </p:spPr>
        <p:txBody>
          <a:bodyPr wrap="square" rtlCol="0">
            <a:spAutoFit/>
          </a:bodyPr>
          <a:lstStyle/>
          <a:p>
            <a:r>
              <a:rPr lang="en-US" dirty="0" err="1" smtClean="0"/>
              <a:t>Banca</a:t>
            </a:r>
            <a:r>
              <a:rPr lang="en-US" dirty="0" smtClean="0"/>
              <a:t> European</a:t>
            </a:r>
            <a:r>
              <a:rPr lang="ro-RO" dirty="0"/>
              <a:t>ă</a:t>
            </a:r>
            <a:r>
              <a:rPr lang="en-US" dirty="0" smtClean="0"/>
              <a:t> de </a:t>
            </a:r>
            <a:r>
              <a:rPr lang="en-US" dirty="0" err="1" smtClean="0"/>
              <a:t>Investi</a:t>
            </a:r>
            <a:r>
              <a:rPr lang="ro-RO" dirty="0" smtClean="0"/>
              <a:t>ț</a:t>
            </a:r>
            <a:r>
              <a:rPr lang="en-US" dirty="0" smtClean="0"/>
              <a:t>ii</a:t>
            </a:r>
            <a:r>
              <a:rPr lang="en-US" dirty="0"/>
              <a:t>: </a:t>
            </a:r>
            <a:r>
              <a:rPr lang="en-US" b="1" dirty="0"/>
              <a:t>http://</a:t>
            </a:r>
            <a:r>
              <a:rPr lang="en-US" b="1" dirty="0" smtClean="0"/>
              <a:t>www.eib.org/efsi</a:t>
            </a:r>
          </a:p>
          <a:p>
            <a:endParaRPr lang="en-US" dirty="0"/>
          </a:p>
          <a:p>
            <a:endParaRPr lang="en-US" dirty="0" smtClean="0"/>
          </a:p>
          <a:p>
            <a:r>
              <a:rPr lang="en-US" dirty="0" err="1" smtClean="0"/>
              <a:t>Fondul</a:t>
            </a:r>
            <a:r>
              <a:rPr lang="en-US" dirty="0" smtClean="0"/>
              <a:t> European de </a:t>
            </a:r>
            <a:r>
              <a:rPr lang="en-US" dirty="0" err="1" smtClean="0"/>
              <a:t>Investi</a:t>
            </a:r>
            <a:r>
              <a:rPr lang="ro-RO" dirty="0" smtClean="0"/>
              <a:t>ț</a:t>
            </a:r>
            <a:r>
              <a:rPr lang="en-US" dirty="0" smtClean="0"/>
              <a:t>ii</a:t>
            </a:r>
            <a:r>
              <a:rPr lang="en-US" dirty="0"/>
              <a:t>: </a:t>
            </a:r>
            <a:r>
              <a:rPr lang="en-US" b="1" dirty="0"/>
              <a:t>http://</a:t>
            </a:r>
            <a:r>
              <a:rPr lang="en-US" b="1" dirty="0" smtClean="0"/>
              <a:t>www.eif.org/what_we_do/efsi</a:t>
            </a:r>
          </a:p>
          <a:p>
            <a:endParaRPr lang="en-US" dirty="0" smtClean="0"/>
          </a:p>
          <a:p>
            <a:endParaRPr lang="en-US" dirty="0"/>
          </a:p>
          <a:p>
            <a:r>
              <a:rPr lang="en-US" dirty="0" err="1" smtClean="0"/>
              <a:t>Comisia</a:t>
            </a:r>
            <a:r>
              <a:rPr lang="en-US" dirty="0" smtClean="0"/>
              <a:t> European</a:t>
            </a:r>
            <a:r>
              <a:rPr lang="ro-RO" dirty="0" smtClean="0"/>
              <a:t>ă</a:t>
            </a:r>
            <a:r>
              <a:rPr lang="en-US" dirty="0" smtClean="0"/>
              <a:t>: </a:t>
            </a:r>
            <a:r>
              <a:rPr lang="en-US" b="1" dirty="0"/>
              <a:t>https://ec.europa.eu</a:t>
            </a:r>
            <a:endParaRPr lang="en-US" b="1" dirty="0" smtClean="0"/>
          </a:p>
          <a:p>
            <a:endParaRPr lang="en-US" dirty="0" smtClean="0"/>
          </a:p>
          <a:p>
            <a:endParaRPr lang="en-US" dirty="0" smtClean="0"/>
          </a:p>
          <a:p>
            <a:r>
              <a:rPr lang="vi-VN" dirty="0" smtClean="0"/>
              <a:t>Platforma </a:t>
            </a:r>
            <a:r>
              <a:rPr lang="vi-VN" dirty="0"/>
              <a:t>europeană de consiliere în materie de investiți</a:t>
            </a:r>
            <a:r>
              <a:rPr lang="en-US" dirty="0" smtClean="0"/>
              <a:t>i: </a:t>
            </a:r>
            <a:r>
              <a:rPr lang="en-GB" b="1" dirty="0" smtClean="0"/>
              <a:t>http</a:t>
            </a:r>
            <a:r>
              <a:rPr lang="en-GB" b="1" dirty="0"/>
              <a:t>://www.eib.org/eiah/</a:t>
            </a:r>
          </a:p>
          <a:p>
            <a:endParaRPr lang="en-US" dirty="0" smtClean="0"/>
          </a:p>
          <a:p>
            <a:endParaRPr lang="en-US" dirty="0"/>
          </a:p>
          <a:p>
            <a:r>
              <a:rPr lang="en-GB" dirty="0" err="1"/>
              <a:t>Portalul</a:t>
            </a:r>
            <a:r>
              <a:rPr lang="en-GB" dirty="0"/>
              <a:t> </a:t>
            </a:r>
            <a:r>
              <a:rPr lang="en-GB" dirty="0" err="1"/>
              <a:t>european</a:t>
            </a:r>
            <a:r>
              <a:rPr lang="en-GB" dirty="0"/>
              <a:t> pentru </a:t>
            </a:r>
            <a:r>
              <a:rPr lang="en-GB" dirty="0" err="1"/>
              <a:t>proiecte</a:t>
            </a:r>
            <a:r>
              <a:rPr lang="en-GB" dirty="0"/>
              <a:t> de </a:t>
            </a:r>
            <a:r>
              <a:rPr lang="en-GB" dirty="0" err="1" smtClean="0"/>
              <a:t>investi</a:t>
            </a:r>
            <a:r>
              <a:rPr lang="ro-RO" dirty="0" smtClean="0"/>
              <a:t>ț</a:t>
            </a:r>
            <a:r>
              <a:rPr lang="en-GB" dirty="0" smtClean="0"/>
              <a:t>ii </a:t>
            </a:r>
            <a:r>
              <a:rPr lang="en-GB" dirty="0"/>
              <a:t>(EIPP</a:t>
            </a:r>
            <a:r>
              <a:rPr lang="en-GB" dirty="0" smtClean="0"/>
              <a:t>): </a:t>
            </a:r>
            <a:r>
              <a:rPr lang="en-GB" b="1" dirty="0"/>
              <a:t>https://ec.europa.eu/eipp</a:t>
            </a:r>
          </a:p>
          <a:p>
            <a:endParaRPr lang="en-US" dirty="0" smtClean="0"/>
          </a:p>
          <a:p>
            <a:endParaRPr lang="en-US" dirty="0"/>
          </a:p>
          <a:p>
            <a:endParaRPr lang="en-GB" dirty="0"/>
          </a:p>
        </p:txBody>
      </p:sp>
    </p:spTree>
    <p:extLst>
      <p:ext uri="{BB962C8B-B14F-4D97-AF65-F5344CB8AC3E}">
        <p14:creationId xmlns:p14="http://schemas.microsoft.com/office/powerpoint/2010/main" val="2866896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3868</TotalTime>
  <Words>728</Words>
  <Application>Microsoft Office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vt:lpstr>
      <vt:lpstr>Planul de Investiții pentru Europa</vt:lpstr>
      <vt:lpstr>PowerPoint Presentation</vt:lpstr>
      <vt:lpstr>Platforma europeană de consiliere în materie de investiții (EIAH) </vt:lpstr>
      <vt:lpstr>Exemple proiecte sprijinite prin EIAH</vt:lpstr>
      <vt:lpstr>Proiecte sprijinite prin EIAH in Romania</vt:lpstr>
      <vt:lpstr>Portalul european pentru proiecte de investiții (EIPP)</vt:lpstr>
      <vt:lpstr>Proiecte EFSI in România</vt:lpstr>
      <vt:lpstr>Utilizarea în comun a Planului de Investiții și a fondurilor structurale</vt:lpstr>
      <vt:lpstr>Resurse utile</vt:lpstr>
      <vt:lpstr>Vă mulțumesc!  Dragoș Drumen Consilier Economic Reprezentanța Comisiei Europene în România dragos.drumen@ec.europa.eu</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DRUMEN Dragos (COMM-BUCHAREST)</dc:creator>
  <cp:lastModifiedBy>DRUMEN Dragos (COMM-BUCHAREST)</cp:lastModifiedBy>
  <cp:revision>192</cp:revision>
  <dcterms:created xsi:type="dcterms:W3CDTF">2017-05-12T09:22:56Z</dcterms:created>
  <dcterms:modified xsi:type="dcterms:W3CDTF">2017-05-29T11:02:02Z</dcterms:modified>
</cp:coreProperties>
</file>