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2" r:id="rId3"/>
    <p:sldMasterId id="2147483688" r:id="rId4"/>
    <p:sldMasterId id="2147483712" r:id="rId5"/>
    <p:sldMasterId id="2147483748" r:id="rId6"/>
    <p:sldMasterId id="2147483760" r:id="rId7"/>
    <p:sldMasterId id="2147483772" r:id="rId8"/>
  </p:sldMasterIdLst>
  <p:notesMasterIdLst>
    <p:notesMasterId r:id="rId42"/>
  </p:notesMasterIdLst>
  <p:handoutMasterIdLst>
    <p:handoutMasterId r:id="rId43"/>
  </p:handoutMasterIdLst>
  <p:sldIdLst>
    <p:sldId id="256" r:id="rId9"/>
    <p:sldId id="741" r:id="rId10"/>
    <p:sldId id="764" r:id="rId11"/>
    <p:sldId id="748" r:id="rId12"/>
    <p:sldId id="780" r:id="rId13"/>
    <p:sldId id="784" r:id="rId14"/>
    <p:sldId id="757" r:id="rId15"/>
    <p:sldId id="793" r:id="rId16"/>
    <p:sldId id="751" r:id="rId17"/>
    <p:sldId id="789" r:id="rId18"/>
    <p:sldId id="758" r:id="rId19"/>
    <p:sldId id="776" r:id="rId20"/>
    <p:sldId id="739" r:id="rId21"/>
    <p:sldId id="790" r:id="rId22"/>
    <p:sldId id="816" r:id="rId23"/>
    <p:sldId id="765" r:id="rId24"/>
    <p:sldId id="766" r:id="rId25"/>
    <p:sldId id="794" r:id="rId26"/>
    <p:sldId id="795" r:id="rId27"/>
    <p:sldId id="797" r:id="rId28"/>
    <p:sldId id="813" r:id="rId29"/>
    <p:sldId id="808" r:id="rId30"/>
    <p:sldId id="798" r:id="rId31"/>
    <p:sldId id="814" r:id="rId32"/>
    <p:sldId id="801" r:id="rId33"/>
    <p:sldId id="812" r:id="rId34"/>
    <p:sldId id="803" r:id="rId35"/>
    <p:sldId id="804" r:id="rId36"/>
    <p:sldId id="811" r:id="rId37"/>
    <p:sldId id="805" r:id="rId38"/>
    <p:sldId id="756" r:id="rId39"/>
    <p:sldId id="715" r:id="rId40"/>
    <p:sldId id="809" r:id="rId41"/>
  </p:sldIdLst>
  <p:sldSz cx="9144000" cy="6858000" type="screen4x3"/>
  <p:notesSz cx="6808788" cy="9940925"/>
  <p:defaultTextStyle>
    <a:defPPr>
      <a:defRPr lang="en-US"/>
    </a:defPPr>
    <a:lvl1pPr algn="l" rtl="0" fontAlgn="base">
      <a:spcBef>
        <a:spcPct val="20000"/>
      </a:spcBef>
      <a:spcAft>
        <a:spcPct val="0"/>
      </a:spcAft>
      <a:buChar char="•"/>
      <a:defRPr sz="2000" kern="1200">
        <a:solidFill>
          <a:schemeClr val="tx1"/>
        </a:solidFill>
        <a:latin typeface="Arial" charset="0"/>
        <a:ea typeface="+mn-ea"/>
        <a:cs typeface="Times New Roman" pitchFamily="18" charset="0"/>
      </a:defRPr>
    </a:lvl1pPr>
    <a:lvl2pPr marL="457200" algn="l" rtl="0" fontAlgn="base">
      <a:spcBef>
        <a:spcPct val="20000"/>
      </a:spcBef>
      <a:spcAft>
        <a:spcPct val="0"/>
      </a:spcAft>
      <a:buChar char="•"/>
      <a:defRPr sz="2000" kern="1200">
        <a:solidFill>
          <a:schemeClr val="tx1"/>
        </a:solidFill>
        <a:latin typeface="Arial" charset="0"/>
        <a:ea typeface="+mn-ea"/>
        <a:cs typeface="Times New Roman" pitchFamily="18" charset="0"/>
      </a:defRPr>
    </a:lvl2pPr>
    <a:lvl3pPr marL="914400" algn="l" rtl="0" fontAlgn="base">
      <a:spcBef>
        <a:spcPct val="20000"/>
      </a:spcBef>
      <a:spcAft>
        <a:spcPct val="0"/>
      </a:spcAft>
      <a:buChar char="•"/>
      <a:defRPr sz="2000" kern="1200">
        <a:solidFill>
          <a:schemeClr val="tx1"/>
        </a:solidFill>
        <a:latin typeface="Arial" charset="0"/>
        <a:ea typeface="+mn-ea"/>
        <a:cs typeface="Times New Roman" pitchFamily="18" charset="0"/>
      </a:defRPr>
    </a:lvl3pPr>
    <a:lvl4pPr marL="1371600" algn="l" rtl="0" fontAlgn="base">
      <a:spcBef>
        <a:spcPct val="20000"/>
      </a:spcBef>
      <a:spcAft>
        <a:spcPct val="0"/>
      </a:spcAft>
      <a:buChar char="•"/>
      <a:defRPr sz="2000" kern="1200">
        <a:solidFill>
          <a:schemeClr val="tx1"/>
        </a:solidFill>
        <a:latin typeface="Arial" charset="0"/>
        <a:ea typeface="+mn-ea"/>
        <a:cs typeface="Times New Roman" pitchFamily="18" charset="0"/>
      </a:defRPr>
    </a:lvl4pPr>
    <a:lvl5pPr marL="1828800" algn="l" rtl="0" fontAlgn="base">
      <a:spcBef>
        <a:spcPct val="20000"/>
      </a:spcBef>
      <a:spcAft>
        <a:spcPct val="0"/>
      </a:spcAft>
      <a:buChar char="•"/>
      <a:defRPr sz="2000" kern="1200">
        <a:solidFill>
          <a:schemeClr val="tx1"/>
        </a:solidFill>
        <a:latin typeface="Arial" charset="0"/>
        <a:ea typeface="+mn-ea"/>
        <a:cs typeface="Times New Roman" pitchFamily="18" charset="0"/>
      </a:defRPr>
    </a:lvl5pPr>
    <a:lvl6pPr marL="2286000" algn="l" defTabSz="914400" rtl="0" eaLnBrk="1" latinLnBrk="0" hangingPunct="1">
      <a:defRPr sz="2000" kern="1200">
        <a:solidFill>
          <a:schemeClr val="tx1"/>
        </a:solidFill>
        <a:latin typeface="Arial" charset="0"/>
        <a:ea typeface="+mn-ea"/>
        <a:cs typeface="Times New Roman" pitchFamily="18" charset="0"/>
      </a:defRPr>
    </a:lvl6pPr>
    <a:lvl7pPr marL="2743200" algn="l" defTabSz="914400" rtl="0" eaLnBrk="1" latinLnBrk="0" hangingPunct="1">
      <a:defRPr sz="2000" kern="1200">
        <a:solidFill>
          <a:schemeClr val="tx1"/>
        </a:solidFill>
        <a:latin typeface="Arial" charset="0"/>
        <a:ea typeface="+mn-ea"/>
        <a:cs typeface="Times New Roman" pitchFamily="18" charset="0"/>
      </a:defRPr>
    </a:lvl7pPr>
    <a:lvl8pPr marL="3200400" algn="l" defTabSz="914400" rtl="0" eaLnBrk="1" latinLnBrk="0" hangingPunct="1">
      <a:defRPr sz="2000" kern="1200">
        <a:solidFill>
          <a:schemeClr val="tx1"/>
        </a:solidFill>
        <a:latin typeface="Arial" charset="0"/>
        <a:ea typeface="+mn-ea"/>
        <a:cs typeface="Times New Roman" pitchFamily="18" charset="0"/>
      </a:defRPr>
    </a:lvl8pPr>
    <a:lvl9pPr marL="3657600" algn="l" defTabSz="914400" rtl="0" eaLnBrk="1" latinLnBrk="0" hangingPunct="1">
      <a:defRPr sz="2000" kern="1200">
        <a:solidFill>
          <a:schemeClr val="tx1"/>
        </a:solidFill>
        <a:latin typeface="Arial" charset="0"/>
        <a:ea typeface="+mn-ea"/>
        <a:cs typeface="Times New Roman" pitchFamily="18" charset="0"/>
      </a:defRPr>
    </a:lvl9pPr>
  </p:defaultTextStyle>
  <p:extLst>
    <p:ext uri="{EFAFB233-063F-42B5-8137-9DF3F51BA10A}">
      <p15:sldGuideLst xmlns="" xmlns:p15="http://schemas.microsoft.com/office/powerpoint/2012/main">
        <p15:guide id="1" orient="horz" pos="2296">
          <p15:clr>
            <a:srgbClr val="A4A3A4"/>
          </p15:clr>
        </p15:guide>
        <p15:guide id="2" orient="horz" pos="3566">
          <p15:clr>
            <a:srgbClr val="A4A3A4"/>
          </p15:clr>
        </p15:guide>
        <p15:guide id="3" orient="horz" pos="3974">
          <p15:clr>
            <a:srgbClr val="A4A3A4"/>
          </p15:clr>
        </p15:guide>
        <p15:guide id="4" orient="horz" pos="2886">
          <p15:clr>
            <a:srgbClr val="A4A3A4"/>
          </p15:clr>
        </p15:guide>
        <p15:guide id="5" orient="horz" pos="1344">
          <p15:clr>
            <a:srgbClr val="A4A3A4"/>
          </p15:clr>
        </p15:guide>
        <p15:guide id="6" orient="horz" pos="2636">
          <p15:clr>
            <a:srgbClr val="A4A3A4"/>
          </p15:clr>
        </p15:guide>
        <p15:guide id="7" orient="horz" pos="890">
          <p15:clr>
            <a:srgbClr val="A4A3A4"/>
          </p15:clr>
        </p15:guide>
        <p15:guide id="8" orient="horz" pos="278">
          <p15:clr>
            <a:srgbClr val="A4A3A4"/>
          </p15:clr>
        </p15:guide>
        <p15:guide id="9" orient="horz" pos="1865">
          <p15:clr>
            <a:srgbClr val="A4A3A4"/>
          </p15:clr>
        </p15:guide>
        <p15:guide id="10" orient="horz" pos="119">
          <p15:clr>
            <a:srgbClr val="A4A3A4"/>
          </p15:clr>
        </p15:guide>
        <p15:guide id="11" orient="horz" pos="527">
          <p15:clr>
            <a:srgbClr val="A4A3A4"/>
          </p15:clr>
        </p15:guide>
        <p15:guide id="12" orient="horz" pos="686">
          <p15:clr>
            <a:srgbClr val="A4A3A4"/>
          </p15:clr>
        </p15:guide>
        <p15:guide id="13" orient="horz" pos="1117">
          <p15:clr>
            <a:srgbClr val="A4A3A4"/>
          </p15:clr>
        </p15:guide>
        <p15:guide id="14" pos="2880">
          <p15:clr>
            <a:srgbClr val="A4A3A4"/>
          </p15:clr>
        </p15:guide>
        <p15:guide id="15" pos="158">
          <p15:clr>
            <a:srgbClr val="A4A3A4"/>
          </p15:clr>
        </p15:guide>
        <p15:guide id="16" pos="5602">
          <p15:clr>
            <a:srgbClr val="A4A3A4"/>
          </p15:clr>
        </p15:guide>
        <p15:guide id="17" pos="3787">
          <p15:clr>
            <a:srgbClr val="A4A3A4"/>
          </p15:clr>
        </p15:guide>
        <p15:guide id="18" pos="1973">
          <p15:clr>
            <a:srgbClr val="A4A3A4"/>
          </p15:clr>
        </p15:guide>
        <p15:guide id="19" pos="1066">
          <p15:clr>
            <a:srgbClr val="A4A3A4"/>
          </p15:clr>
        </p15:guide>
        <p15:guide id="20" pos="4694">
          <p15:clr>
            <a:srgbClr val="A4A3A4"/>
          </p15:clr>
        </p15:guide>
        <p15:guide id="21" pos="1859">
          <p15:clr>
            <a:srgbClr val="A4A3A4"/>
          </p15:clr>
        </p15:guide>
        <p15:guide id="22" pos="2064">
          <p15:clr>
            <a:srgbClr val="A4A3A4"/>
          </p15:clr>
        </p15:guide>
      </p15:sldGuideLst>
    </p:ext>
    <p:ext uri="{2D200454-40CA-4A62-9FC3-DE9A4176ACB9}">
      <p15:notesGuideLst xmlns="" xmlns:p15="http://schemas.microsoft.com/office/powerpoint/2012/main">
        <p15:guide id="1" orient="horz" pos="3126">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39F"/>
    <a:srgbClr val="015CAB"/>
    <a:srgbClr val="FFC000"/>
    <a:srgbClr val="FFFF00"/>
    <a:srgbClr val="DCE6F2"/>
    <a:srgbClr val="FFFF99"/>
    <a:srgbClr val="FFFFCC"/>
    <a:srgbClr val="CCECFF"/>
    <a:srgbClr val="92A2CC"/>
    <a:srgbClr val="1453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27" autoAdjust="0"/>
    <p:restoredTop sz="99290" autoAdjust="0"/>
  </p:normalViewPr>
  <p:slideViewPr>
    <p:cSldViewPr showGuides="1">
      <p:cViewPr>
        <p:scale>
          <a:sx n="75" d="100"/>
          <a:sy n="75" d="100"/>
        </p:scale>
        <p:origin x="-2010" y="-450"/>
      </p:cViewPr>
      <p:guideLst>
        <p:guide orient="horz" pos="2296"/>
        <p:guide orient="horz" pos="3566"/>
        <p:guide orient="horz" pos="3974"/>
        <p:guide orient="horz" pos="2886"/>
        <p:guide orient="horz" pos="1344"/>
        <p:guide orient="horz" pos="2636"/>
        <p:guide orient="horz" pos="890"/>
        <p:guide orient="horz" pos="278"/>
        <p:guide orient="horz" pos="1865"/>
        <p:guide orient="horz" pos="119"/>
        <p:guide orient="horz" pos="527"/>
        <p:guide orient="horz" pos="686"/>
        <p:guide orient="horz" pos="1117"/>
        <p:guide pos="2880"/>
        <p:guide pos="158"/>
        <p:guide pos="5602"/>
        <p:guide pos="3787"/>
        <p:guide pos="1973"/>
        <p:guide pos="1066"/>
        <p:guide pos="4694"/>
        <p:guide pos="1859"/>
        <p:guide pos="206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howGuides="1">
      <p:cViewPr>
        <p:scale>
          <a:sx n="100" d="100"/>
          <a:sy n="100" d="100"/>
        </p:scale>
        <p:origin x="-1566" y="1374"/>
      </p:cViewPr>
      <p:guideLst>
        <p:guide orient="horz" pos="3130"/>
        <p:guide pos="2143"/>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hdr" sz="quarter"/>
          </p:nvPr>
        </p:nvSpPr>
        <p:spPr bwMode="auto">
          <a:xfrm>
            <a:off x="3" y="1"/>
            <a:ext cx="2949626" cy="497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354" tIns="44177" rIns="88354" bIns="44177" numCol="1" anchor="t" anchorCtr="0" compatLnSpc="1">
            <a:prstTxWarp prst="textNoShape">
              <a:avLst/>
            </a:prstTxWarp>
          </a:bodyPr>
          <a:lstStyle>
            <a:lvl1pPr>
              <a:spcBef>
                <a:spcPct val="0"/>
              </a:spcBef>
              <a:buFontTx/>
              <a:buNone/>
              <a:defRPr sz="1200">
                <a:latin typeface="Times New Roman" pitchFamily="18" charset="0"/>
              </a:defRPr>
            </a:lvl1pPr>
          </a:lstStyle>
          <a:p>
            <a:pPr>
              <a:defRPr/>
            </a:pPr>
            <a:endParaRPr lang="en-GB"/>
          </a:p>
        </p:txBody>
      </p:sp>
      <p:sp>
        <p:nvSpPr>
          <p:cNvPr id="137219" name="Rectangle 3"/>
          <p:cNvSpPr>
            <a:spLocks noGrp="1" noChangeArrowheads="1"/>
          </p:cNvSpPr>
          <p:nvPr>
            <p:ph type="dt" sz="quarter" idx="1"/>
          </p:nvPr>
        </p:nvSpPr>
        <p:spPr bwMode="auto">
          <a:xfrm>
            <a:off x="3857574" y="1"/>
            <a:ext cx="2949626" cy="497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354" tIns="44177" rIns="88354" bIns="44177" numCol="1" anchor="t" anchorCtr="0" compatLnSpc="1">
            <a:prstTxWarp prst="textNoShape">
              <a:avLst/>
            </a:prstTxWarp>
          </a:bodyPr>
          <a:lstStyle>
            <a:lvl1pPr algn="r">
              <a:spcBef>
                <a:spcPct val="0"/>
              </a:spcBef>
              <a:buFontTx/>
              <a:buNone/>
              <a:defRPr sz="1200">
                <a:latin typeface="Times New Roman" pitchFamily="18" charset="0"/>
              </a:defRPr>
            </a:lvl1pPr>
          </a:lstStyle>
          <a:p>
            <a:pPr>
              <a:defRPr/>
            </a:pPr>
            <a:endParaRPr lang="en-GB"/>
          </a:p>
        </p:txBody>
      </p:sp>
      <p:sp>
        <p:nvSpPr>
          <p:cNvPr id="137220" name="Rectangle 4"/>
          <p:cNvSpPr>
            <a:spLocks noGrp="1" noChangeArrowheads="1"/>
          </p:cNvSpPr>
          <p:nvPr>
            <p:ph type="ftr" sz="quarter" idx="2"/>
          </p:nvPr>
        </p:nvSpPr>
        <p:spPr bwMode="auto">
          <a:xfrm>
            <a:off x="3" y="9441812"/>
            <a:ext cx="2949626" cy="497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354" tIns="44177" rIns="88354" bIns="44177" numCol="1" anchor="b" anchorCtr="0" compatLnSpc="1">
            <a:prstTxWarp prst="textNoShape">
              <a:avLst/>
            </a:prstTxWarp>
          </a:bodyPr>
          <a:lstStyle>
            <a:lvl1pPr>
              <a:spcBef>
                <a:spcPct val="0"/>
              </a:spcBef>
              <a:buFontTx/>
              <a:buNone/>
              <a:defRPr sz="1200">
                <a:latin typeface="Times New Roman" pitchFamily="18" charset="0"/>
              </a:defRPr>
            </a:lvl1pPr>
          </a:lstStyle>
          <a:p>
            <a:pPr>
              <a:defRPr/>
            </a:pPr>
            <a:endParaRPr lang="en-GB"/>
          </a:p>
        </p:txBody>
      </p:sp>
      <p:sp>
        <p:nvSpPr>
          <p:cNvPr id="137221" name="Rectangle 5"/>
          <p:cNvSpPr>
            <a:spLocks noGrp="1" noChangeArrowheads="1"/>
          </p:cNvSpPr>
          <p:nvPr>
            <p:ph type="sldNum" sz="quarter" idx="3"/>
          </p:nvPr>
        </p:nvSpPr>
        <p:spPr bwMode="auto">
          <a:xfrm>
            <a:off x="3857574" y="9441812"/>
            <a:ext cx="2949626" cy="497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354" tIns="44177" rIns="88354" bIns="44177" numCol="1" anchor="b" anchorCtr="0" compatLnSpc="1">
            <a:prstTxWarp prst="textNoShape">
              <a:avLst/>
            </a:prstTxWarp>
          </a:bodyPr>
          <a:lstStyle>
            <a:lvl1pPr algn="r">
              <a:spcBef>
                <a:spcPct val="0"/>
              </a:spcBef>
              <a:buFontTx/>
              <a:buNone/>
              <a:defRPr sz="1200">
                <a:latin typeface="Times New Roman" pitchFamily="18" charset="0"/>
              </a:defRPr>
            </a:lvl1pPr>
          </a:lstStyle>
          <a:p>
            <a:pPr>
              <a:defRPr/>
            </a:pPr>
            <a:fld id="{07E6E10F-A96B-455F-927C-613E3EF0BBA7}" type="slidenum">
              <a:rPr lang="en-GB"/>
              <a:pPr>
                <a:defRPr/>
              </a:pPr>
              <a:t>‹#›</a:t>
            </a:fld>
            <a:endParaRPr lang="en-GB"/>
          </a:p>
        </p:txBody>
      </p:sp>
    </p:spTree>
    <p:extLst>
      <p:ext uri="{BB962C8B-B14F-4D97-AF65-F5344CB8AC3E}">
        <p14:creationId xmlns:p14="http://schemas.microsoft.com/office/powerpoint/2010/main" val="9404071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3" y="1"/>
            <a:ext cx="2949626" cy="497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354" tIns="44177" rIns="88354" bIns="44177" numCol="1" anchor="t" anchorCtr="0" compatLnSpc="1">
            <a:prstTxWarp prst="textNoShape">
              <a:avLst/>
            </a:prstTxWarp>
          </a:bodyPr>
          <a:lstStyle>
            <a:lvl1pPr>
              <a:spcBef>
                <a:spcPct val="0"/>
              </a:spcBef>
              <a:buFontTx/>
              <a:buNone/>
              <a:defRPr sz="1200"/>
            </a:lvl1pPr>
          </a:lstStyle>
          <a:p>
            <a:pPr>
              <a:defRPr/>
            </a:pPr>
            <a:endParaRPr lang="en-US"/>
          </a:p>
        </p:txBody>
      </p:sp>
      <p:sp>
        <p:nvSpPr>
          <p:cNvPr id="3075" name="Rectangle 3"/>
          <p:cNvSpPr>
            <a:spLocks noGrp="1" noChangeArrowheads="1"/>
          </p:cNvSpPr>
          <p:nvPr>
            <p:ph type="dt" idx="1"/>
          </p:nvPr>
        </p:nvSpPr>
        <p:spPr bwMode="auto">
          <a:xfrm>
            <a:off x="3859163" y="1"/>
            <a:ext cx="2949625" cy="497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354" tIns="44177" rIns="88354" bIns="44177" numCol="1" anchor="t" anchorCtr="0" compatLnSpc="1">
            <a:prstTxWarp prst="textNoShape">
              <a:avLst/>
            </a:prstTxWarp>
          </a:bodyPr>
          <a:lstStyle>
            <a:lvl1pPr algn="r">
              <a:spcBef>
                <a:spcPct val="0"/>
              </a:spcBef>
              <a:buFontTx/>
              <a:buNone/>
              <a:defRPr sz="1200"/>
            </a:lvl1pPr>
          </a:lstStyle>
          <a:p>
            <a:pPr>
              <a:defRPr/>
            </a:pPr>
            <a:endParaRPr lang="en-US"/>
          </a:p>
        </p:txBody>
      </p:sp>
      <p:sp>
        <p:nvSpPr>
          <p:cNvPr id="30724" name="Rectangle 4"/>
          <p:cNvSpPr>
            <a:spLocks noGrp="1" noRot="1" noChangeAspect="1" noChangeArrowheads="1" noTextEdit="1"/>
          </p:cNvSpPr>
          <p:nvPr>
            <p:ph type="sldImg" idx="2"/>
          </p:nvPr>
        </p:nvSpPr>
        <p:spPr bwMode="auto">
          <a:xfrm>
            <a:off x="920750" y="747713"/>
            <a:ext cx="4967288" cy="372586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07945" y="4720909"/>
            <a:ext cx="4992899" cy="447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354" tIns="44177" rIns="88354" bIns="4417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3" y="9443404"/>
            <a:ext cx="2949626" cy="497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354" tIns="44177" rIns="88354" bIns="44177" numCol="1" anchor="b" anchorCtr="0" compatLnSpc="1">
            <a:prstTxWarp prst="textNoShape">
              <a:avLst/>
            </a:prstTxWarp>
          </a:bodyPr>
          <a:lstStyle>
            <a:lvl1pPr>
              <a:spcBef>
                <a:spcPct val="0"/>
              </a:spcBef>
              <a:buFontTx/>
              <a:buNone/>
              <a:defRPr sz="1200"/>
            </a:lvl1pPr>
          </a:lstStyle>
          <a:p>
            <a:pPr>
              <a:defRPr/>
            </a:pPr>
            <a:endParaRPr lang="en-US"/>
          </a:p>
        </p:txBody>
      </p:sp>
      <p:sp>
        <p:nvSpPr>
          <p:cNvPr id="3079" name="Rectangle 7"/>
          <p:cNvSpPr>
            <a:spLocks noGrp="1" noChangeArrowheads="1"/>
          </p:cNvSpPr>
          <p:nvPr>
            <p:ph type="sldNum" sz="quarter" idx="5"/>
          </p:nvPr>
        </p:nvSpPr>
        <p:spPr bwMode="auto">
          <a:xfrm>
            <a:off x="3859163" y="9443404"/>
            <a:ext cx="2949625" cy="497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354" tIns="44177" rIns="88354" bIns="44177" numCol="1" anchor="b" anchorCtr="0" compatLnSpc="1">
            <a:prstTxWarp prst="textNoShape">
              <a:avLst/>
            </a:prstTxWarp>
          </a:bodyPr>
          <a:lstStyle>
            <a:lvl1pPr algn="r">
              <a:spcBef>
                <a:spcPct val="0"/>
              </a:spcBef>
              <a:buFontTx/>
              <a:buNone/>
              <a:defRPr sz="1200"/>
            </a:lvl1pPr>
          </a:lstStyle>
          <a:p>
            <a:pPr>
              <a:defRPr/>
            </a:pPr>
            <a:fld id="{CCAF20D7-C36A-4456-B8A5-0098FFEE3BB0}" type="slidenum">
              <a:rPr lang="en-US"/>
              <a:pPr>
                <a:defRPr/>
              </a:pPr>
              <a:t>‹#›</a:t>
            </a:fld>
            <a:endParaRPr lang="en-US"/>
          </a:p>
        </p:txBody>
      </p:sp>
    </p:spTree>
    <p:extLst>
      <p:ext uri="{BB962C8B-B14F-4D97-AF65-F5344CB8AC3E}">
        <p14:creationId xmlns:p14="http://schemas.microsoft.com/office/powerpoint/2010/main" val="1613834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Times New Roman" pitchFamily="18" charset="0"/>
      </a:defRPr>
    </a:lvl1pPr>
    <a:lvl2pPr marL="457200" algn="l" rtl="0" eaLnBrk="0" fontAlgn="base" hangingPunct="0">
      <a:spcBef>
        <a:spcPct val="30000"/>
      </a:spcBef>
      <a:spcAft>
        <a:spcPct val="0"/>
      </a:spcAft>
      <a:defRPr sz="1200" kern="1200">
        <a:solidFill>
          <a:schemeClr val="tx1"/>
        </a:solidFill>
        <a:latin typeface="Arial" charset="0"/>
        <a:ea typeface="+mn-ea"/>
        <a:cs typeface="Times New Roman" pitchFamily="18" charset="0"/>
      </a:defRPr>
    </a:lvl2pPr>
    <a:lvl3pPr marL="914400" algn="l" rtl="0" eaLnBrk="0" fontAlgn="base" hangingPunct="0">
      <a:spcBef>
        <a:spcPct val="30000"/>
      </a:spcBef>
      <a:spcAft>
        <a:spcPct val="0"/>
      </a:spcAft>
      <a:defRPr sz="1200" kern="1200">
        <a:solidFill>
          <a:schemeClr val="tx1"/>
        </a:solidFill>
        <a:latin typeface="Arial" charset="0"/>
        <a:ea typeface="+mn-ea"/>
        <a:cs typeface="Times New Roman" pitchFamily="18"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Times New Roman" pitchFamily="18"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Times New Roman"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1900">
                <a:solidFill>
                  <a:schemeClr val="tx1"/>
                </a:solidFill>
                <a:latin typeface="Arial" charset="0"/>
                <a:cs typeface="Times New Roman" pitchFamily="18" charset="0"/>
              </a:defRPr>
            </a:lvl1pPr>
            <a:lvl2pPr marL="717876" indent="-276106" eaLnBrk="0" hangingPunct="0">
              <a:defRPr sz="1900">
                <a:solidFill>
                  <a:schemeClr val="tx1"/>
                </a:solidFill>
                <a:latin typeface="Arial" charset="0"/>
                <a:cs typeface="Times New Roman" pitchFamily="18" charset="0"/>
              </a:defRPr>
            </a:lvl2pPr>
            <a:lvl3pPr marL="1104425" indent="-220885" eaLnBrk="0" hangingPunct="0">
              <a:defRPr sz="1900">
                <a:solidFill>
                  <a:schemeClr val="tx1"/>
                </a:solidFill>
                <a:latin typeface="Arial" charset="0"/>
                <a:cs typeface="Times New Roman" pitchFamily="18" charset="0"/>
              </a:defRPr>
            </a:lvl3pPr>
            <a:lvl4pPr marL="1546195" indent="-220885" eaLnBrk="0" hangingPunct="0">
              <a:defRPr sz="1900">
                <a:solidFill>
                  <a:schemeClr val="tx1"/>
                </a:solidFill>
                <a:latin typeface="Arial" charset="0"/>
                <a:cs typeface="Times New Roman" pitchFamily="18" charset="0"/>
              </a:defRPr>
            </a:lvl4pPr>
            <a:lvl5pPr marL="1987964" indent="-220885" eaLnBrk="0" hangingPunct="0">
              <a:defRPr sz="1900">
                <a:solidFill>
                  <a:schemeClr val="tx1"/>
                </a:solidFill>
                <a:latin typeface="Arial" charset="0"/>
                <a:cs typeface="Times New Roman" pitchFamily="18" charset="0"/>
              </a:defRPr>
            </a:lvl5pPr>
            <a:lvl6pPr marL="2429735" indent="-220885" eaLnBrk="0" fontAlgn="base" hangingPunct="0">
              <a:spcBef>
                <a:spcPct val="20000"/>
              </a:spcBef>
              <a:spcAft>
                <a:spcPct val="0"/>
              </a:spcAft>
              <a:buChar char="•"/>
              <a:defRPr sz="1900">
                <a:solidFill>
                  <a:schemeClr val="tx1"/>
                </a:solidFill>
                <a:latin typeface="Arial" charset="0"/>
                <a:cs typeface="Times New Roman" pitchFamily="18" charset="0"/>
              </a:defRPr>
            </a:lvl6pPr>
            <a:lvl7pPr marL="2871504" indent="-220885" eaLnBrk="0" fontAlgn="base" hangingPunct="0">
              <a:spcBef>
                <a:spcPct val="20000"/>
              </a:spcBef>
              <a:spcAft>
                <a:spcPct val="0"/>
              </a:spcAft>
              <a:buChar char="•"/>
              <a:defRPr sz="1900">
                <a:solidFill>
                  <a:schemeClr val="tx1"/>
                </a:solidFill>
                <a:latin typeface="Arial" charset="0"/>
                <a:cs typeface="Times New Roman" pitchFamily="18" charset="0"/>
              </a:defRPr>
            </a:lvl7pPr>
            <a:lvl8pPr marL="3313274" indent="-220885" eaLnBrk="0" fontAlgn="base" hangingPunct="0">
              <a:spcBef>
                <a:spcPct val="20000"/>
              </a:spcBef>
              <a:spcAft>
                <a:spcPct val="0"/>
              </a:spcAft>
              <a:buChar char="•"/>
              <a:defRPr sz="1900">
                <a:solidFill>
                  <a:schemeClr val="tx1"/>
                </a:solidFill>
                <a:latin typeface="Arial" charset="0"/>
                <a:cs typeface="Times New Roman" pitchFamily="18" charset="0"/>
              </a:defRPr>
            </a:lvl8pPr>
            <a:lvl9pPr marL="3755044" indent="-220885" eaLnBrk="0" fontAlgn="base" hangingPunct="0">
              <a:spcBef>
                <a:spcPct val="20000"/>
              </a:spcBef>
              <a:spcAft>
                <a:spcPct val="0"/>
              </a:spcAft>
              <a:buChar char="•"/>
              <a:defRPr sz="1900">
                <a:solidFill>
                  <a:schemeClr val="tx1"/>
                </a:solidFill>
                <a:latin typeface="Arial" charset="0"/>
                <a:cs typeface="Times New Roman" pitchFamily="18" charset="0"/>
              </a:defRPr>
            </a:lvl9pPr>
          </a:lstStyle>
          <a:p>
            <a:pPr eaLnBrk="1" hangingPunct="1"/>
            <a:fld id="{D38CCC35-96A8-4F02-8F6A-52156453D5CC}" type="slidenum">
              <a:rPr lang="en-US" sz="1200"/>
              <a:pPr eaLnBrk="1" hangingPunct="1"/>
              <a:t>1</a:t>
            </a:fld>
            <a:endParaRPr lang="en-US" sz="1200"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endParaRPr lang="en-GB" dirty="0" smtClean="0"/>
          </a:p>
        </p:txBody>
      </p:sp>
    </p:spTree>
    <p:extLst>
      <p:ext uri="{BB962C8B-B14F-4D97-AF65-F5344CB8AC3E}">
        <p14:creationId xmlns:p14="http://schemas.microsoft.com/office/powerpoint/2010/main" val="1246255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Ginkgo Fund II (the “Fund”):</a:t>
            </a:r>
            <a:r>
              <a:rPr lang="en-US" baseline="0" dirty="0" smtClean="0"/>
              <a:t> </a:t>
            </a:r>
            <a:r>
              <a:rPr lang="en-US" dirty="0" smtClean="0"/>
              <a:t>EUR 120m private equity fund)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dirty="0" smtClean="0">
              <a:solidFill>
                <a:schemeClr val="bg1"/>
              </a:solidFill>
            </a:endParaRPr>
          </a:p>
          <a:p>
            <a:pPr marL="171450" indent="-171450" fontAlgn="base">
              <a:spcBef>
                <a:spcPct val="20000"/>
              </a:spcBef>
              <a:spcAft>
                <a:spcPct val="0"/>
              </a:spcAft>
              <a:buFont typeface="Arial" panose="020B0604020202020204" pitchFamily="34" charset="0"/>
              <a:buChar char="•"/>
            </a:pPr>
            <a:r>
              <a:rPr lang="en-US" sz="1200" b="1" dirty="0" smtClean="0">
                <a:solidFill>
                  <a:schemeClr val="bg1"/>
                </a:solidFill>
              </a:rPr>
              <a:t>Complex financing structures and associated risks require equity investments for the land remediation.</a:t>
            </a:r>
          </a:p>
          <a:p>
            <a:pPr marL="0" indent="0">
              <a:buFont typeface="Arial" panose="020B0604020202020204" pitchFamily="34" charset="0"/>
              <a:buNone/>
            </a:pPr>
            <a:r>
              <a:rPr lang="en-US" dirty="0" smtClean="0"/>
              <a:t>	</a:t>
            </a:r>
          </a:p>
          <a:p>
            <a:pPr marL="171450" indent="-171450">
              <a:buFont typeface="Arial" panose="020B0604020202020204" pitchFamily="34" charset="0"/>
              <a:buChar char="•"/>
            </a:pPr>
            <a:r>
              <a:rPr lang="en-US" b="1" dirty="0" smtClean="0"/>
              <a:t>The operation benefits from the EU guarantee in accordance with the EFSI Regulation and the terms of the EFSI Agreement given: </a:t>
            </a:r>
          </a:p>
          <a:p>
            <a:endParaRPr lang="en-GB" dirty="0" smtClean="0"/>
          </a:p>
          <a:p>
            <a:r>
              <a:rPr lang="en-US" dirty="0" err="1" smtClean="0"/>
              <a:t>i</a:t>
            </a:r>
            <a:r>
              <a:rPr lang="en-US" dirty="0" smtClean="0"/>
              <a:t>) the Fund’s focus on an EFSI priority sectors (environment and resource efficiency); </a:t>
            </a:r>
          </a:p>
          <a:p>
            <a:r>
              <a:rPr lang="en-US" dirty="0" smtClean="0"/>
              <a:t>ii) its clear intention to crowd-in institutional investors that have not invested in this sector or the predecessor fund and are anticipated to account for more than 50% of the Fund’s commitments. An EIB investment might have important signaling effect for private sector investors; and </a:t>
            </a:r>
          </a:p>
          <a:p>
            <a:endParaRPr lang="en-US" dirty="0" smtClean="0"/>
          </a:p>
          <a:p>
            <a:r>
              <a:rPr lang="en-US" b="1" dirty="0" smtClean="0"/>
              <a:t>Ginkgo</a:t>
            </a:r>
            <a:r>
              <a:rPr lang="en-US" b="1" baseline="0" dirty="0" smtClean="0"/>
              <a:t> I related:</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a full investment in a follow-on fund, the Bank would normally require that the predecessor fund is fully committed and has successfully exited its investment. The </a:t>
            </a:r>
            <a:r>
              <a:rPr lang="en-US" i="1" dirty="0" smtClean="0"/>
              <a:t>additionality</a:t>
            </a:r>
            <a:r>
              <a:rPr lang="en-US" dirty="0" smtClean="0"/>
              <a:t> for the envisaged EFSI support stems from the fact that the Bank would have proposed a significant smaller investment into the Fund in absence of EFSI given the associated risks and the lack of a full track record as the predecessor fund has been almost fully committed but no full exit has been achieved yet.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EIB has invested EUR 15m in Gingko I, the FM’s predecessor fund (Size EUR 80m and </a:t>
            </a:r>
            <a:r>
              <a:rPr lang="en-US" dirty="0" err="1" smtClean="0"/>
              <a:t>Serapis</a:t>
            </a:r>
            <a:r>
              <a:rPr lang="en-US" dirty="0" smtClean="0"/>
              <a:t> no: 2008-0189). Ginkgo I has completed its investment period in December 2015 and it has already committed circa 98% of its investable capital in seven projects. Ginkgo I is performing in line with expectations (IRR 7.82%) and the first partial exits (two investments) are underway (expected to achieve net IRR of circa 13%).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involvement of the EIB was key to convincing other investors to put their money into the first Ginkgo fund. The Fund manager, Bruno Farber, expects the same to be true for Ginkgo II. “The EIB’s role must be stressed,” he says. “As a cornerstone investor, the EIB’s presence showed other institutions that real, in-depth due diligence had been carried out, and that the predecessor fund had been well managed in a challenging economic context.”  &gt; EIB endorsement  is important factor for their investment decision. </a:t>
            </a:r>
            <a:endParaRPr lang="en-GB" dirty="0"/>
          </a:p>
        </p:txBody>
      </p:sp>
      <p:sp>
        <p:nvSpPr>
          <p:cNvPr id="4" name="Slide Number Placeholder 3"/>
          <p:cNvSpPr>
            <a:spLocks noGrp="1"/>
          </p:cNvSpPr>
          <p:nvPr>
            <p:ph type="sldNum" sz="quarter" idx="10"/>
          </p:nvPr>
        </p:nvSpPr>
        <p:spPr/>
        <p:txBody>
          <a:bodyPr/>
          <a:lstStyle/>
          <a:p>
            <a:fld id="{331EDA4A-41B0-44F1-A270-2D877C932896}"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3755443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Strong EIB commitment to fund a large share of the expansion of </a:t>
            </a:r>
            <a:r>
              <a:rPr lang="en-GB" sz="1200" kern="1200" dirty="0" err="1" smtClean="0">
                <a:solidFill>
                  <a:schemeClr val="tx1"/>
                </a:solidFill>
                <a:effectLst/>
                <a:latin typeface="+mn-lt"/>
                <a:ea typeface="+mn-ea"/>
                <a:cs typeface="+mn-cs"/>
              </a:rPr>
              <a:t>Bruck</a:t>
            </a:r>
            <a:r>
              <a:rPr lang="en-GB" sz="1200" kern="1200" dirty="0" smtClean="0">
                <a:solidFill>
                  <a:schemeClr val="tx1"/>
                </a:solidFill>
                <a:effectLst/>
                <a:latin typeface="+mn-lt"/>
                <a:ea typeface="+mn-ea"/>
                <a:cs typeface="+mn-cs"/>
              </a:rPr>
              <a:t> without a third-party guarantee accelerated the financing.</a:t>
            </a:r>
          </a:p>
          <a:p>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Bruck</a:t>
            </a:r>
            <a:r>
              <a:rPr lang="en-GB" sz="1200" kern="1200" dirty="0" smtClean="0">
                <a:solidFill>
                  <a:schemeClr val="tx1"/>
                </a:solidFill>
                <a:effectLst/>
                <a:latin typeface="+mn-lt"/>
                <a:ea typeface="+mn-ea"/>
                <a:cs typeface="+mn-cs"/>
              </a:rPr>
              <a:t> expansion is highly leveraged in comparison to standard non-recourse projects, because it is largely financed by external debt. (The envisaged project structure with the use of EFSI support will allow for a higher</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leverage (13% equity / 87% debt) than previously accepted by the Bank in onshore wind projects.</a:t>
            </a:r>
          </a:p>
          <a:p>
            <a:pPr marL="171450" indent="-171450">
              <a:buFont typeface="Arial" panose="020B0604020202020204" pitchFamily="34" charset="0"/>
              <a:buChar char="•"/>
            </a:pP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In addition the shareholders consisting of a large group of small private investors including local farmers with poor financial resources if compared to any strategic or financial investor represent a higher risk during the construction period and in case of cost overruns.</a:t>
            </a:r>
          </a:p>
          <a:p>
            <a:r>
              <a:rPr lang="en-GB"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331EDA4A-41B0-44F1-A270-2D877C932896}"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1150629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200"/>
              </a:spcBef>
              <a:buClr>
                <a:srgbClr val="003399"/>
              </a:buClr>
              <a:buFont typeface="Arial" panose="020B0604020202020204" pitchFamily="34" charset="0"/>
              <a:buNone/>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The offshore wind industry could easily have wiped out in 2008, when the global financial crisis made investors especially leery of risk. Though </a:t>
            </a:r>
            <a:r>
              <a:rPr lang="en-US" sz="1200" b="0" i="1" kern="1200" dirty="0" smtClean="0">
                <a:solidFill>
                  <a:schemeClr val="tx1"/>
                </a:solidFill>
                <a:effectLst/>
                <a:latin typeface="+mn-lt"/>
                <a:ea typeface="+mn-ea"/>
                <a:cs typeface="+mn-cs"/>
              </a:rPr>
              <a:t>onshore</a:t>
            </a:r>
            <a:r>
              <a:rPr lang="en-US" sz="1200" b="0" i="0" kern="1200" dirty="0" smtClean="0">
                <a:solidFill>
                  <a:schemeClr val="tx1"/>
                </a:solidFill>
                <a:effectLst/>
                <a:latin typeface="+mn-lt"/>
                <a:ea typeface="+mn-ea"/>
                <a:cs typeface="+mn-cs"/>
              </a:rPr>
              <a:t> wind farms were relatively well-developed, </a:t>
            </a:r>
            <a:r>
              <a:rPr lang="en-US" sz="1200" b="0" i="1" kern="1200" dirty="0" smtClean="0">
                <a:solidFill>
                  <a:schemeClr val="tx1"/>
                </a:solidFill>
                <a:effectLst/>
                <a:latin typeface="+mn-lt"/>
                <a:ea typeface="+mn-ea"/>
                <a:cs typeface="+mn-cs"/>
              </a:rPr>
              <a:t>offshore</a:t>
            </a:r>
            <a:r>
              <a:rPr lang="en-US" sz="1200" b="0" i="0" kern="1200" dirty="0" smtClean="0">
                <a:solidFill>
                  <a:schemeClr val="tx1"/>
                </a:solidFill>
                <a:effectLst/>
                <a:latin typeface="+mn-lt"/>
                <a:ea typeface="+mn-ea"/>
                <a:cs typeface="+mn-cs"/>
              </a:rPr>
              <a:t> technology was still in its early stages.</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“Commercial banks were very reluctant to take the risk,” says Peter Jacobs, head of the EIB’s Western Europe project finance division. “This industry wouldn’t have started moving without the presence of the EIB.”</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Private investors put off back by: high investment and operational costs extreme weather and environment costly logistics</a:t>
            </a:r>
            <a:r>
              <a:rPr lang="fr-CH" sz="1200" b="0" i="0" kern="1200" dirty="0" smtClean="0">
                <a:solidFill>
                  <a:schemeClr val="tx1"/>
                </a:solidFill>
                <a:effectLst/>
                <a:latin typeface="+mn-lt"/>
                <a:ea typeface="+mn-ea"/>
                <a:cs typeface="+mn-cs"/>
              </a:rPr>
              <a:t>.</a:t>
            </a:r>
          </a:p>
          <a:p>
            <a:endParaRPr lang="fr-CH" sz="1200" b="0" i="0" kern="1200" dirty="0" smtClean="0">
              <a:solidFill>
                <a:schemeClr val="tx1"/>
              </a:solidFill>
              <a:effectLst/>
              <a:latin typeface="+mn-lt"/>
              <a:ea typeface="+mn-ea"/>
              <a:cs typeface="+mn-cs"/>
            </a:endParaRPr>
          </a:p>
          <a:p>
            <a:pPr marL="244475" indent="-244475">
              <a:lnSpc>
                <a:spcPct val="90000"/>
              </a:lnSpc>
              <a:spcBef>
                <a:spcPts val="1200"/>
              </a:spcBef>
              <a:buClr>
                <a:srgbClr val="003399"/>
              </a:buClr>
              <a:buFont typeface="Arial" panose="020B0604020202020204" pitchFamily="34" charset="0"/>
              <a:buChar char="•"/>
            </a:pPr>
            <a:r>
              <a:rPr lang="fr-CH" sz="900" kern="1200" dirty="0" smtClean="0">
                <a:solidFill>
                  <a:srgbClr val="003399"/>
                </a:solidFill>
                <a:latin typeface="Corbel" pitchFamily="34" charset="0"/>
                <a:ea typeface="+mn-ea"/>
                <a:cs typeface="+mn-cs"/>
              </a:rPr>
              <a:t>84 Siemens SWT 7.0-154 </a:t>
            </a:r>
            <a:r>
              <a:rPr lang="fr-CH" sz="900" kern="1200" dirty="0" err="1" smtClean="0">
                <a:solidFill>
                  <a:srgbClr val="003399"/>
                </a:solidFill>
                <a:latin typeface="Corbel" pitchFamily="34" charset="0"/>
                <a:ea typeface="+mn-ea"/>
                <a:cs typeface="+mn-cs"/>
              </a:rPr>
              <a:t>Trubines</a:t>
            </a:r>
            <a:endParaRPr lang="fr-CH" sz="900" kern="1200" dirty="0" smtClean="0">
              <a:solidFill>
                <a:srgbClr val="003399"/>
              </a:solidFill>
              <a:latin typeface="Corbel" pitchFamily="34" charset="0"/>
              <a:ea typeface="+mn-ea"/>
              <a:cs typeface="+mn-cs"/>
            </a:endParaRPr>
          </a:p>
          <a:p>
            <a:pPr marL="244475" indent="-244475">
              <a:lnSpc>
                <a:spcPct val="90000"/>
              </a:lnSpc>
              <a:spcBef>
                <a:spcPts val="1200"/>
              </a:spcBef>
              <a:buClr>
                <a:srgbClr val="003399"/>
              </a:buClr>
              <a:buFont typeface="Arial" panose="020B0604020202020204" pitchFamily="34" charset="0"/>
              <a:buChar char="•"/>
            </a:pPr>
            <a:r>
              <a:rPr lang="fr-CH" sz="900" kern="1200" dirty="0" smtClean="0">
                <a:solidFill>
                  <a:srgbClr val="003399"/>
                </a:solidFill>
                <a:latin typeface="Corbel" pitchFamily="34" charset="0"/>
                <a:ea typeface="+mn-ea"/>
                <a:cs typeface="+mn-cs"/>
              </a:rPr>
              <a:t>33kV Offshore-</a:t>
            </a:r>
            <a:r>
              <a:rPr lang="fr-CH" sz="900" kern="1200" dirty="0" err="1" smtClean="0">
                <a:solidFill>
                  <a:srgbClr val="003399"/>
                </a:solidFill>
                <a:latin typeface="Corbel" pitchFamily="34" charset="0"/>
                <a:ea typeface="+mn-ea"/>
                <a:cs typeface="+mn-cs"/>
              </a:rPr>
              <a:t>Converter</a:t>
            </a:r>
            <a:r>
              <a:rPr lang="fr-CH" sz="900" kern="1200" dirty="0" smtClean="0">
                <a:solidFill>
                  <a:srgbClr val="003399"/>
                </a:solidFill>
                <a:latin typeface="Corbel" pitchFamily="34" charset="0"/>
                <a:ea typeface="+mn-ea"/>
                <a:cs typeface="+mn-cs"/>
              </a:rPr>
              <a:t>; 65 km </a:t>
            </a:r>
            <a:r>
              <a:rPr lang="fr-CH" sz="900" kern="1200" dirty="0" err="1" smtClean="0">
                <a:solidFill>
                  <a:srgbClr val="003399"/>
                </a:solidFill>
                <a:latin typeface="Corbel" pitchFamily="34" charset="0"/>
                <a:ea typeface="+mn-ea"/>
                <a:cs typeface="+mn-cs"/>
              </a:rPr>
              <a:t>cable</a:t>
            </a:r>
            <a:endParaRPr lang="fr-CH" sz="900" kern="1200" dirty="0" smtClean="0">
              <a:solidFill>
                <a:srgbClr val="003399"/>
              </a:solidFill>
              <a:latin typeface="Corbel"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331EDA4A-41B0-44F1-A270-2D877C932896}"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1610054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noProof="0" dirty="0" smtClean="0"/>
              <a:t>Offshore wind remains a relatively young renewable energy technology sector and is at the higher end of what constitutes</a:t>
            </a:r>
            <a:r>
              <a:rPr lang="en-GB" baseline="0" noProof="0" dirty="0" smtClean="0"/>
              <a:t> an acceptable risk for any project finance bank.</a:t>
            </a:r>
            <a:endParaRPr lang="en-GB" noProof="0" dirty="0" smtClean="0"/>
          </a:p>
          <a:p>
            <a:endParaRPr lang="en-GB" dirty="0" smtClean="0"/>
          </a:p>
          <a:p>
            <a:pPr marL="171450" indent="-171450">
              <a:buFont typeface="Arial" panose="020B0604020202020204" pitchFamily="34" charset="0"/>
              <a:buChar char="•"/>
            </a:pPr>
            <a:r>
              <a:rPr lang="en-GB" dirty="0" smtClean="0"/>
              <a:t>The project involves the design, construction, operation and maintenance of an offshore wind farm of 294 MW, located in the North Sea, 42 km from Ostend harbour, in the Exclusive Economic Zone (EEZ) of Belgium</a:t>
            </a:r>
          </a:p>
          <a:p>
            <a:endParaRPr lang="fr-CH"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It will become one of the largest offshore wind farms in Belgian territorial waters with a capacity of 294 MW, roughly equivalent to the energy consumption of around 219.000 households. The windfarm will be located some 32 km off the coast of Belgium, between the currently operational C-Power and </a:t>
            </a:r>
            <a:r>
              <a:rPr lang="en-GB" sz="1200" kern="1200" dirty="0" err="1" smtClean="0">
                <a:solidFill>
                  <a:schemeClr val="tx1"/>
                </a:solidFill>
                <a:effectLst/>
                <a:latin typeface="+mn-lt"/>
                <a:ea typeface="+mn-ea"/>
                <a:cs typeface="+mn-cs"/>
              </a:rPr>
              <a:t>Northwind</a:t>
            </a:r>
            <a:r>
              <a:rPr lang="en-GB" sz="1200" kern="1200" dirty="0" smtClean="0">
                <a:solidFill>
                  <a:schemeClr val="tx1"/>
                </a:solidFill>
                <a:effectLst/>
                <a:latin typeface="+mn-lt"/>
                <a:ea typeface="+mn-ea"/>
                <a:cs typeface="+mn-cs"/>
              </a:rPr>
              <a:t> projects, which have also been supported by the EIB. The project will employ a new, larger turbine model built by Siemens. </a:t>
            </a:r>
          </a:p>
          <a:p>
            <a:endParaRPr lang="fr-CH" dirty="0" smtClean="0"/>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After reaching its financial close, offshore construction is set to begin in the second quarter of 2017. </a:t>
            </a:r>
          </a:p>
          <a:p>
            <a:pPr marL="171450" indent="-171450">
              <a:buFont typeface="Arial" panose="020B0604020202020204" pitchFamily="34" charset="0"/>
              <a:buChar char="•"/>
            </a:pPr>
            <a:endParaRPr lang="en-GB" sz="1200" kern="120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smtClean="0">
                <a:solidFill>
                  <a:schemeClr val="tx1"/>
                </a:solidFill>
                <a:effectLst/>
                <a:latin typeface="+mn-lt"/>
                <a:ea typeface="+mn-ea"/>
                <a:cs typeface="+mn-cs"/>
              </a:rPr>
              <a:t>With </a:t>
            </a:r>
            <a:r>
              <a:rPr lang="en-GB" sz="1200" kern="1200" dirty="0" smtClean="0">
                <a:solidFill>
                  <a:schemeClr val="tx1"/>
                </a:solidFill>
                <a:effectLst/>
                <a:latin typeface="+mn-lt"/>
                <a:ea typeface="+mn-ea"/>
                <a:cs typeface="+mn-cs"/>
              </a:rPr>
              <a:t>some EUR 250 million of the EIB investment in the project provided under EFSI, </a:t>
            </a:r>
            <a:r>
              <a:rPr lang="en-GB" sz="1200" kern="1200" dirty="0" err="1" smtClean="0">
                <a:solidFill>
                  <a:schemeClr val="tx1"/>
                </a:solidFill>
                <a:effectLst/>
                <a:latin typeface="+mn-lt"/>
                <a:ea typeface="+mn-ea"/>
                <a:cs typeface="+mn-cs"/>
              </a:rPr>
              <a:t>Rentel</a:t>
            </a:r>
            <a:r>
              <a:rPr lang="en-GB" sz="1200" kern="1200" dirty="0" smtClean="0">
                <a:solidFill>
                  <a:schemeClr val="tx1"/>
                </a:solidFill>
                <a:effectLst/>
                <a:latin typeface="+mn-lt"/>
                <a:ea typeface="+mn-ea"/>
                <a:cs typeface="+mn-cs"/>
              </a:rPr>
              <a:t> would match last year’s “</a:t>
            </a:r>
            <a:r>
              <a:rPr lang="en-GB" sz="1200" kern="1200" dirty="0" err="1" smtClean="0">
                <a:solidFill>
                  <a:schemeClr val="tx1"/>
                </a:solidFill>
                <a:effectLst/>
                <a:latin typeface="+mn-lt"/>
                <a:ea typeface="+mn-ea"/>
                <a:cs typeface="+mn-cs"/>
              </a:rPr>
              <a:t>Nobelwind</a:t>
            </a:r>
            <a:r>
              <a:rPr lang="en-GB" sz="1200" kern="1200" dirty="0" smtClean="0">
                <a:solidFill>
                  <a:schemeClr val="tx1"/>
                </a:solidFill>
                <a:effectLst/>
                <a:latin typeface="+mn-lt"/>
                <a:ea typeface="+mn-ea"/>
                <a:cs typeface="+mn-cs"/>
              </a:rPr>
              <a:t>” project as the largest project in Belgium under the “Investment Plan for Europe” to date. The development of offshore wind energy will support EU and national targets for renewable energy generation and contribute to security of energy supply and environmental objectives.</a:t>
            </a:r>
          </a:p>
          <a:p>
            <a:r>
              <a:rPr lang="en-GB" sz="1200" kern="1200" dirty="0" smtClean="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331EDA4A-41B0-44F1-A270-2D877C932896}"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1150629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widening from four to six lanes of 25.5 km of the A6 motorway between junctions AS </a:t>
            </a:r>
            <a:r>
              <a:rPr lang="en-US" sz="1200" b="0" i="0" u="none" strike="noStrike" kern="1200" baseline="0" dirty="0" err="1" smtClean="0">
                <a:solidFill>
                  <a:schemeClr val="tx1"/>
                </a:solidFill>
                <a:latin typeface="+mn-lt"/>
                <a:ea typeface="+mn-ea"/>
                <a:cs typeface="+mn-cs"/>
              </a:rPr>
              <a:t>Wiesloch</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Rauenberg</a:t>
            </a:r>
            <a:r>
              <a:rPr lang="en-US" sz="1200" b="0" i="0" u="none" strike="noStrike" kern="1200" baseline="0" dirty="0" smtClean="0">
                <a:solidFill>
                  <a:schemeClr val="tx1"/>
                </a:solidFill>
                <a:latin typeface="+mn-lt"/>
                <a:ea typeface="+mn-ea"/>
                <a:cs typeface="+mn-cs"/>
              </a:rPr>
              <a:t> and AK </a:t>
            </a:r>
            <a:r>
              <a:rPr lang="en-US" sz="1200" b="0" i="0" u="none" strike="noStrike" kern="1200" baseline="0" dirty="0" err="1" smtClean="0">
                <a:solidFill>
                  <a:schemeClr val="tx1"/>
                </a:solidFill>
                <a:latin typeface="+mn-lt"/>
                <a:ea typeface="+mn-ea"/>
                <a:cs typeface="+mn-cs"/>
              </a:rPr>
              <a:t>Weinsberg</a:t>
            </a:r>
            <a:r>
              <a:rPr lang="en-US" sz="1200" b="0" i="0" u="none" strike="noStrike" kern="1200" baseline="0" dirty="0" smtClean="0">
                <a:solidFill>
                  <a:schemeClr val="tx1"/>
                </a:solidFill>
                <a:latin typeface="+mn-lt"/>
                <a:ea typeface="+mn-ea"/>
                <a:cs typeface="+mn-cs"/>
              </a:rPr>
              <a:t>, under a 30-years PPP – DBFO concession.</a:t>
            </a:r>
          </a:p>
          <a:p>
            <a:pPr marL="171450" indent="-171450">
              <a:buFont typeface="Arial" panose="020B0604020202020204" pitchFamily="34" charset="0"/>
              <a:buChar char="•"/>
            </a:pPr>
            <a:endParaRPr lang="en-US"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replacement of a 1.3 km long viaduct which crosses the Neckar Valley and the operation and maintenance of 47.1 km of road</a:t>
            </a:r>
          </a:p>
          <a:p>
            <a:pPr marL="171450" indent="-171450">
              <a:buFont typeface="Arial" panose="020B0604020202020204" pitchFamily="34" charset="0"/>
              <a:buChar char="•"/>
            </a:pPr>
            <a:endParaRPr lang="en-US"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the new 1350m long viaduct over river Neckar, to be constructed on temporary supports and moved horizontally by 15-20 meters into its final position. </a:t>
            </a:r>
          </a:p>
          <a:p>
            <a:pPr marL="171450" indent="-171450">
              <a:buFont typeface="Arial" panose="020B0604020202020204" pitchFamily="34" charset="0"/>
              <a:buChar char="•"/>
            </a:pPr>
            <a:endParaRPr lang="en-US"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construction period of 5 years = longer than usual</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31EDA4A-41B0-44F1-A270-2D877C932896}"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77264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3D6ACF16-B5B3-4CAB-ACDC-194B4218CB81}"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352788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Clr>
                <a:schemeClr val="tx2"/>
              </a:buClr>
              <a:buSzPct val="102000"/>
              <a:buFont typeface="Wingdings" panose="05000000000000000000" pitchFamily="2" charset="2"/>
              <a:buChar char="q"/>
            </a:pPr>
            <a:r>
              <a:rPr lang="en-US" sz="2000" b="0" dirty="0" smtClean="0">
                <a:latin typeface="Calibri" panose="020F0502020204030204" pitchFamily="34" charset="0"/>
                <a:cs typeface="Calibri" panose="020F0502020204030204" pitchFamily="34" charset="0"/>
              </a:rPr>
              <a:t>seed money is used to encourage private investment and other funding</a:t>
            </a:r>
          </a:p>
          <a:p>
            <a:pPr algn="just">
              <a:buClr>
                <a:schemeClr val="tx2"/>
              </a:buClr>
              <a:buSzPct val="102000"/>
              <a:buFont typeface="Wingdings" panose="05000000000000000000" pitchFamily="2" charset="2"/>
              <a:buChar char="q"/>
            </a:pPr>
            <a:r>
              <a:rPr lang="en-US" sz="2000" dirty="0" smtClean="0">
                <a:latin typeface="Calibri" panose="020F0502020204030204" pitchFamily="34" charset="0"/>
                <a:cs typeface="Calibri" panose="020F0502020204030204" pitchFamily="34" charset="0"/>
              </a:rPr>
              <a:t>multiplier = 	internal leverage </a:t>
            </a:r>
            <a:r>
              <a:rPr lang="en-US" sz="2000" b="0" dirty="0" smtClean="0">
                <a:latin typeface="Calibri" panose="020F0502020204030204" pitchFamily="34" charset="0"/>
                <a:cs typeface="Calibri" panose="020F0502020204030204" pitchFamily="34" charset="0"/>
              </a:rPr>
              <a:t>(project signatures /consumed capital) 			</a:t>
            </a:r>
            <a:r>
              <a:rPr lang="en-US" sz="2000" dirty="0" smtClean="0">
                <a:latin typeface="Calibri" panose="020F0502020204030204" pitchFamily="34" charset="0"/>
                <a:cs typeface="Calibri" panose="020F0502020204030204" pitchFamily="34" charset="0"/>
              </a:rPr>
              <a:t>+ external leverage </a:t>
            </a:r>
            <a:r>
              <a:rPr lang="en-US" sz="2000" b="0" dirty="0" smtClean="0">
                <a:latin typeface="Calibri" panose="020F0502020204030204" pitchFamily="34" charset="0"/>
                <a:cs typeface="Calibri" panose="020F0502020204030204" pitchFamily="34" charset="0"/>
              </a:rPr>
              <a:t>(total investment costs /project signatures) </a:t>
            </a:r>
          </a:p>
          <a:p>
            <a:pPr algn="just">
              <a:buClr>
                <a:schemeClr val="tx2"/>
              </a:buClr>
              <a:buSzPct val="102000"/>
              <a:buFont typeface="Wingdings" panose="05000000000000000000" pitchFamily="2" charset="2"/>
              <a:buChar char="q"/>
            </a:pPr>
            <a:r>
              <a:rPr lang="en-US" sz="2000" dirty="0" smtClean="0">
                <a:latin typeface="Calibri" panose="020F0502020204030204" pitchFamily="34" charset="0"/>
                <a:cs typeface="Calibri" panose="020F0502020204030204" pitchFamily="34" charset="0"/>
              </a:rPr>
              <a:t>multiplier on each project varies </a:t>
            </a:r>
            <a:r>
              <a:rPr lang="en-US" sz="2000" b="0" dirty="0" smtClean="0">
                <a:latin typeface="Calibri" panose="020F0502020204030204" pitchFamily="34" charset="0"/>
                <a:cs typeface="Calibri" panose="020F0502020204030204" pitchFamily="34" charset="0"/>
              </a:rPr>
              <a:t>depending on</a:t>
            </a:r>
          </a:p>
          <a:p>
            <a:pPr lvl="1">
              <a:spcBef>
                <a:spcPts val="0"/>
              </a:spcBef>
            </a:pPr>
            <a:r>
              <a:rPr lang="en-US" sz="2000" dirty="0" smtClean="0">
                <a:latin typeface="Calibri" panose="020F0502020204030204" pitchFamily="34" charset="0"/>
                <a:cs typeface="Calibri" panose="020F0502020204030204" pitchFamily="34" charset="0"/>
              </a:rPr>
              <a:t>sector</a:t>
            </a:r>
          </a:p>
          <a:p>
            <a:pPr lvl="1">
              <a:spcBef>
                <a:spcPts val="0"/>
              </a:spcBef>
            </a:pPr>
            <a:r>
              <a:rPr lang="en-US" sz="2000" dirty="0" smtClean="0">
                <a:latin typeface="Calibri" panose="020F0502020204030204" pitchFamily="34" charset="0"/>
                <a:cs typeface="Calibri" panose="020F0502020204030204" pitchFamily="34" charset="0"/>
              </a:rPr>
              <a:t>geography</a:t>
            </a:r>
          </a:p>
          <a:p>
            <a:pPr lvl="1">
              <a:spcBef>
                <a:spcPts val="0"/>
              </a:spcBef>
            </a:pPr>
            <a:r>
              <a:rPr lang="en-US" sz="2000" dirty="0" smtClean="0">
                <a:latin typeface="Calibri" panose="020F0502020204030204" pitchFamily="34" charset="0"/>
                <a:cs typeface="Calibri" panose="020F0502020204030204" pitchFamily="34" charset="0"/>
              </a:rPr>
              <a:t>project setup and financing solution</a:t>
            </a:r>
          </a:p>
          <a:p>
            <a:pPr lvl="1">
              <a:spcBef>
                <a:spcPts val="0"/>
              </a:spcBef>
            </a:pPr>
            <a:r>
              <a:rPr lang="en-US" sz="2000" dirty="0" smtClean="0">
                <a:latin typeface="Calibri" panose="020F0502020204030204" pitchFamily="34" charset="0"/>
                <a:cs typeface="Calibri" panose="020F0502020204030204" pitchFamily="34" charset="0"/>
              </a:rPr>
              <a:t>inherent risk</a:t>
            </a:r>
          </a:p>
          <a:p>
            <a:pPr algn="just">
              <a:buClr>
                <a:schemeClr val="tx2"/>
              </a:buClr>
              <a:buSzPct val="102000"/>
              <a:buFont typeface="Wingdings" panose="05000000000000000000" pitchFamily="2" charset="2"/>
              <a:buChar char="q"/>
            </a:pPr>
            <a:r>
              <a:rPr lang="en-US" sz="2000" dirty="0" smtClean="0">
                <a:latin typeface="Calibri" panose="020F0502020204030204" pitchFamily="34" charset="0"/>
                <a:cs typeface="Calibri" panose="020F0502020204030204" pitchFamily="34" charset="0"/>
              </a:rPr>
              <a:t>average multiplier effect of 1:15 </a:t>
            </a:r>
            <a:r>
              <a:rPr lang="en-US" sz="2000" b="0" dirty="0" smtClean="0">
                <a:latin typeface="Calibri" panose="020F0502020204030204" pitchFamily="34" charset="0"/>
                <a:cs typeface="Calibri" panose="020F0502020204030204" pitchFamily="34" charset="0"/>
              </a:rPr>
              <a:t>= prudent estimate</a:t>
            </a:r>
          </a:p>
          <a:p>
            <a:pPr algn="just">
              <a:buClr>
                <a:schemeClr val="tx2"/>
              </a:buClr>
              <a:buSzPct val="102000"/>
              <a:buFont typeface="Wingdings" panose="05000000000000000000" pitchFamily="2" charset="2"/>
              <a:buChar char="q"/>
            </a:pPr>
            <a:r>
              <a:rPr lang="en-US" sz="2000" b="0" dirty="0" smtClean="0">
                <a:latin typeface="Calibri" panose="020F0502020204030204" pitchFamily="34" charset="0"/>
                <a:cs typeface="Calibri" panose="020F0502020204030204" pitchFamily="34" charset="0"/>
              </a:rPr>
              <a:t>Past experience: capital increase 1:18, </a:t>
            </a:r>
            <a:r>
              <a:rPr lang="en-US" sz="2000" b="0" dirty="0" err="1" smtClean="0">
                <a:latin typeface="Calibri" panose="020F0502020204030204" pitchFamily="34" charset="0"/>
                <a:cs typeface="Calibri" panose="020F0502020204030204" pitchFamily="34" charset="0"/>
              </a:rPr>
              <a:t>InnovFin</a:t>
            </a:r>
            <a:r>
              <a:rPr lang="en-US" sz="2000" b="0" dirty="0" smtClean="0">
                <a:latin typeface="Calibri" panose="020F0502020204030204" pitchFamily="34" charset="0"/>
                <a:cs typeface="Calibri" panose="020F0502020204030204" pitchFamily="34" charset="0"/>
              </a:rPr>
              <a:t> around 1:16</a:t>
            </a:r>
          </a:p>
          <a:p>
            <a:endParaRPr lang="en-GB" dirty="0"/>
          </a:p>
        </p:txBody>
      </p:sp>
      <p:sp>
        <p:nvSpPr>
          <p:cNvPr id="4" name="Slide Number Placeholder 3"/>
          <p:cNvSpPr>
            <a:spLocks noGrp="1"/>
          </p:cNvSpPr>
          <p:nvPr>
            <p:ph type="sldNum" sz="quarter" idx="10"/>
          </p:nvPr>
        </p:nvSpPr>
        <p:spPr/>
        <p:txBody>
          <a:bodyPr/>
          <a:lstStyle/>
          <a:p>
            <a:pPr>
              <a:defRPr/>
            </a:pPr>
            <a:fld id="{CCAF20D7-C36A-4456-B8A5-0098FFEE3BB0}" type="slidenum">
              <a:rPr lang="en-US" smtClean="0"/>
              <a:pPr>
                <a:defRPr/>
              </a:pPr>
              <a:t>5</a:t>
            </a:fld>
            <a:endParaRPr lang="en-US"/>
          </a:p>
        </p:txBody>
      </p:sp>
    </p:spTree>
    <p:extLst>
      <p:ext uri="{BB962C8B-B14F-4D97-AF65-F5344CB8AC3E}">
        <p14:creationId xmlns:p14="http://schemas.microsoft.com/office/powerpoint/2010/main" val="59414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CAF20D7-C36A-4456-B8A5-0098FFEE3BB0}" type="slidenum">
              <a:rPr lang="en-US" smtClean="0"/>
              <a:pPr>
                <a:defRPr/>
              </a:pPr>
              <a:t>7</a:t>
            </a:fld>
            <a:endParaRPr lang="en-US"/>
          </a:p>
        </p:txBody>
      </p:sp>
    </p:spTree>
    <p:extLst>
      <p:ext uri="{BB962C8B-B14F-4D97-AF65-F5344CB8AC3E}">
        <p14:creationId xmlns:p14="http://schemas.microsoft.com/office/powerpoint/2010/main" val="3881491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COSME - Loan Guarantee Facility</a:t>
            </a:r>
            <a:r>
              <a:rPr lang="en-GB" b="1" baseline="0" dirty="0" smtClean="0"/>
              <a:t> </a:t>
            </a:r>
            <a:r>
              <a:rPr lang="en-GB" b="1" dirty="0" smtClean="0"/>
              <a:t>(LGF)</a:t>
            </a:r>
          </a:p>
          <a:p>
            <a:r>
              <a:rPr lang="fr-CH" dirty="0" smtClean="0"/>
              <a:t>http://www.eif.org/what_we_do/guarantees/single_eu_debt_instrument/cosme-loan-facility-growth/index.htm</a:t>
            </a:r>
          </a:p>
          <a:p>
            <a:pPr marL="171450" indent="-171450">
              <a:buFont typeface="Arial" panose="020B0604020202020204" pitchFamily="34" charset="0"/>
              <a:buChar char="•"/>
            </a:pPr>
            <a:r>
              <a:rPr lang="en-GB" sz="1200" b="0" i="0" u="none" strike="noStrike" kern="1200" baseline="0" dirty="0" err="1" smtClean="0">
                <a:solidFill>
                  <a:schemeClr val="tx1"/>
                </a:solidFill>
                <a:latin typeface="+mn-lt"/>
                <a:ea typeface="+mn-ea"/>
                <a:cs typeface="+mn-cs"/>
              </a:rPr>
              <a:t>Raiffeisen</a:t>
            </a:r>
            <a:r>
              <a:rPr lang="en-GB" sz="1200" b="0" i="0" u="none" strike="noStrike" kern="1200" baseline="0" dirty="0" smtClean="0">
                <a:solidFill>
                  <a:schemeClr val="tx1"/>
                </a:solidFill>
                <a:latin typeface="+mn-lt"/>
                <a:ea typeface="+mn-ea"/>
                <a:cs typeface="+mn-cs"/>
              </a:rPr>
              <a:t> Bank Romania S.A., https://www.raiffeisen.ro/	</a:t>
            </a:r>
          </a:p>
          <a:p>
            <a:endParaRPr lang="fr-CH" dirty="0" smtClean="0"/>
          </a:p>
          <a:p>
            <a:endParaRPr lang="fr-CH"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err="1" smtClean="0">
                <a:solidFill>
                  <a:srgbClr val="015CAB"/>
                </a:solidFill>
                <a:latin typeface="Calibri" panose="020F0502020204030204" pitchFamily="34" charset="0"/>
                <a:ea typeface="+mn-ea"/>
                <a:cs typeface="+mn-cs"/>
              </a:rPr>
              <a:t>InnovFin</a:t>
            </a:r>
            <a:r>
              <a:rPr lang="en-GB" sz="1200" b="1" dirty="0" smtClean="0">
                <a:latin typeface="Calibri" panose="020F0502020204030204" pitchFamily="34" charset="0"/>
              </a:rPr>
              <a:t> </a:t>
            </a:r>
            <a:r>
              <a:rPr lang="en-GB" sz="1200" b="1" kern="1200" dirty="0" smtClean="0">
                <a:solidFill>
                  <a:srgbClr val="015CAB"/>
                </a:solidFill>
                <a:latin typeface="Calibri" panose="020F0502020204030204" pitchFamily="34" charset="0"/>
                <a:ea typeface="+mn-ea"/>
                <a:cs typeface="+mn-cs"/>
              </a:rPr>
              <a:t>SME</a:t>
            </a:r>
            <a:r>
              <a:rPr lang="en-GB" sz="1200" b="1" dirty="0" smtClean="0">
                <a:latin typeface="Calibri" panose="020F0502020204030204" pitchFamily="34" charset="0"/>
              </a:rPr>
              <a:t> </a:t>
            </a:r>
            <a:r>
              <a:rPr lang="en-GB" sz="1200" b="1" kern="1200" dirty="0" smtClean="0">
                <a:solidFill>
                  <a:srgbClr val="015CAB"/>
                </a:solidFill>
                <a:latin typeface="Calibri" panose="020F0502020204030204" pitchFamily="34" charset="0"/>
                <a:ea typeface="+mn-ea"/>
                <a:cs typeface="+mn-cs"/>
              </a:rPr>
              <a:t>Guarantee</a:t>
            </a:r>
            <a:r>
              <a:rPr lang="en-GB" sz="1200" b="1" dirty="0" smtClean="0">
                <a:latin typeface="Calibri" panose="020F0502020204030204" pitchFamily="34" charset="0"/>
              </a:rPr>
              <a:t> </a:t>
            </a:r>
            <a:r>
              <a:rPr lang="en-GB" sz="1200" b="1" kern="1200" dirty="0" smtClean="0">
                <a:solidFill>
                  <a:srgbClr val="015CAB"/>
                </a:solidFill>
                <a:latin typeface="Calibri" panose="020F0502020204030204" pitchFamily="34" charset="0"/>
                <a:ea typeface="+mn-ea"/>
                <a:cs typeface="+mn-cs"/>
              </a:rPr>
              <a:t>Facility</a:t>
            </a:r>
          </a:p>
          <a:p>
            <a:r>
              <a:rPr lang="en-GB" sz="1200" b="0" i="0" u="none" strike="noStrike" kern="1200" baseline="0" dirty="0" smtClean="0">
                <a:solidFill>
                  <a:schemeClr val="tx1"/>
                </a:solidFill>
                <a:latin typeface="+mn-lt"/>
                <a:ea typeface="+mn-ea"/>
                <a:cs typeface="+mn-cs"/>
              </a:rPr>
              <a:t>http://www.eif.org/what_we_do/guarantees/single_eu_debt_instrument/innovfin-guarantee-facility/index.htm?lang=-en</a:t>
            </a:r>
          </a:p>
          <a:p>
            <a:endParaRPr lang="en-GB"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Procredit Bank Romania	http://www.procreditbank.ro	</a:t>
            </a:r>
          </a:p>
          <a:p>
            <a:pPr marL="171450" indent="-171450">
              <a:buFont typeface="Arial" panose="020B0604020202020204" pitchFamily="34" charset="0"/>
              <a:buChar char="•"/>
            </a:pPr>
            <a:r>
              <a:rPr lang="en-GB" sz="1200" b="0" i="0" u="none" strike="noStrike" kern="1200" baseline="0" dirty="0" err="1" smtClean="0">
                <a:solidFill>
                  <a:schemeClr val="tx1"/>
                </a:solidFill>
                <a:latin typeface="+mn-lt"/>
                <a:ea typeface="+mn-ea"/>
                <a:cs typeface="+mn-cs"/>
              </a:rPr>
              <a:t>UniCredit</a:t>
            </a:r>
            <a:r>
              <a:rPr lang="en-GB" sz="1200" b="0" i="0" u="none" strike="noStrike" kern="1200" baseline="0" dirty="0" smtClean="0">
                <a:solidFill>
                  <a:schemeClr val="tx1"/>
                </a:solidFill>
                <a:latin typeface="+mn-lt"/>
                <a:ea typeface="+mn-ea"/>
                <a:cs typeface="+mn-cs"/>
              </a:rPr>
              <a:t> Bank S.A.,    http://www.unicredit.ro/en/persoane-fizice.html	</a:t>
            </a:r>
          </a:p>
          <a:p>
            <a:endParaRPr lang="en-GB" dirty="0"/>
          </a:p>
        </p:txBody>
      </p:sp>
      <p:sp>
        <p:nvSpPr>
          <p:cNvPr id="4" name="Slide Number Placeholder 3"/>
          <p:cNvSpPr>
            <a:spLocks noGrp="1"/>
          </p:cNvSpPr>
          <p:nvPr>
            <p:ph type="sldNum" sz="quarter" idx="10"/>
          </p:nvPr>
        </p:nvSpPr>
        <p:spPr/>
        <p:txBody>
          <a:bodyPr/>
          <a:lstStyle/>
          <a:p>
            <a:fld id="{4AFC587B-31E8-442A-9EA8-46FFB8404403}" type="slidenum">
              <a:rPr lang="en-GB" smtClean="0"/>
              <a:t>15</a:t>
            </a:fld>
            <a:endParaRPr lang="en-GB"/>
          </a:p>
        </p:txBody>
      </p:sp>
    </p:spTree>
    <p:extLst>
      <p:ext uri="{BB962C8B-B14F-4D97-AF65-F5344CB8AC3E}">
        <p14:creationId xmlns:p14="http://schemas.microsoft.com/office/powerpoint/2010/main" val="2261771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1EDA4A-41B0-44F1-A270-2D877C932896}" type="slidenum">
              <a:rPr lang="en-GB" smtClean="0"/>
              <a:t>18</a:t>
            </a:fld>
            <a:endParaRPr lang="en-GB"/>
          </a:p>
        </p:txBody>
      </p:sp>
    </p:spTree>
    <p:extLst>
      <p:ext uri="{BB962C8B-B14F-4D97-AF65-F5344CB8AC3E}">
        <p14:creationId xmlns:p14="http://schemas.microsoft.com/office/powerpoint/2010/main" val="3081154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smtClean="0"/>
              <a:t>17 patents worldwide since 2001</a:t>
            </a:r>
            <a:r>
              <a:rPr lang="en-US" dirty="0" smtClean="0"/>
              <a:t> </a:t>
            </a:r>
          </a:p>
          <a:p>
            <a:pPr marL="171450" indent="-171450">
              <a:buFont typeface="Arial" panose="020B0604020202020204" pitchFamily="34" charset="0"/>
              <a:buChar char="•"/>
            </a:pPr>
            <a:endParaRPr lang="en-US" b="1" dirty="0" smtClean="0"/>
          </a:p>
          <a:p>
            <a:pPr marL="171450" indent="-171450">
              <a:buFont typeface="Arial" panose="020B0604020202020204" pitchFamily="34" charset="0"/>
              <a:buChar char="•"/>
            </a:pPr>
            <a:r>
              <a:rPr lang="en-US" b="1" dirty="0" smtClean="0"/>
              <a:t>5 times the average RDI spending of its peers in the food sector</a:t>
            </a:r>
          </a:p>
          <a:p>
            <a:pPr marL="171450" indent="-171450">
              <a:buFont typeface="Arial" panose="020B0604020202020204" pitchFamily="34" charset="0"/>
              <a:buChar char="•"/>
            </a:pPr>
            <a:r>
              <a:rPr lang="en-US" dirty="0" smtClean="0"/>
              <a:t> </a:t>
            </a:r>
          </a:p>
          <a:p>
            <a:pPr marL="171450" indent="-171450">
              <a:buFont typeface="Arial" panose="020B0604020202020204" pitchFamily="34" charset="0"/>
              <a:buChar char="•"/>
            </a:pPr>
            <a:r>
              <a:rPr lang="en-US" b="1" dirty="0" smtClean="0"/>
              <a:t>first EFSI operation in Greece</a:t>
            </a:r>
            <a:r>
              <a:rPr lang="en-US" dirty="0" smtClean="0"/>
              <a:t>. Provides an example of European financing of a Greek company and potentially shows the way to other international banks in stepping back into the Greek market. </a:t>
            </a:r>
          </a:p>
          <a:p>
            <a:pPr marL="171450" indent="-171450">
              <a:buFont typeface="Arial" panose="020B0604020202020204" pitchFamily="34" charset="0"/>
              <a:buChar char="•"/>
            </a:pP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smtClean="0">
                <a:solidFill>
                  <a:schemeClr val="bg1"/>
                </a:solidFill>
              </a:rPr>
              <a:t>Biggest player in the Greek cold-cuts market</a:t>
            </a:r>
            <a:endParaRPr lang="en-US" dirty="0" smtClean="0"/>
          </a:p>
          <a:p>
            <a:pPr marL="171450" indent="-171450">
              <a:buFont typeface="Arial" panose="020B0604020202020204" pitchFamily="34" charset="0"/>
              <a:buChar char="•"/>
            </a:pPr>
            <a:r>
              <a:rPr lang="en-US" b="1" dirty="0" smtClean="0"/>
              <a:t>Greece level of R&amp;D expenditure (0.7% of GDP) is significantly below the EU average of 2.0% of GDP</a:t>
            </a:r>
            <a:r>
              <a:rPr lang="en-US" dirty="0" smtClean="0"/>
              <a:t>. </a:t>
            </a:r>
            <a:r>
              <a:rPr lang="en-US" b="1" dirty="0" smtClean="0"/>
              <a:t>This transaction finances a major Greek company which has constantly been contributing to Greek employment despite the difficult economic environment in the country</a:t>
            </a:r>
            <a:r>
              <a:rPr lang="en-US" dirty="0" smtClean="0"/>
              <a:t>. </a:t>
            </a:r>
          </a:p>
          <a:p>
            <a:pPr marL="171450" indent="-171450">
              <a:buFont typeface="Arial" panose="020B0604020202020204" pitchFamily="34" charset="0"/>
              <a:buChar char="•"/>
            </a:pPr>
            <a:endParaRPr lang="fr-CH" dirty="0" smtClean="0"/>
          </a:p>
          <a:p>
            <a:pPr marL="171450" indent="-171450">
              <a:buFont typeface="Arial" panose="020B0604020202020204" pitchFamily="34" charset="0"/>
              <a:buChar char="•"/>
            </a:pPr>
            <a:r>
              <a:rPr lang="en-US" dirty="0" smtClean="0"/>
              <a:t>Its new strategy </a:t>
            </a:r>
            <a:r>
              <a:rPr lang="en-US" b="1" dirty="0" smtClean="0"/>
              <a:t>targets international growth opportunities</a:t>
            </a:r>
            <a:r>
              <a:rPr lang="en-US" dirty="0" smtClean="0"/>
              <a:t> from direct exports and licensing agreements </a:t>
            </a:r>
            <a:r>
              <a:rPr lang="en-US" b="1" dirty="0" smtClean="0"/>
              <a:t>in overseas markets</a:t>
            </a:r>
            <a:r>
              <a:rPr lang="en-US" dirty="0" smtClean="0"/>
              <a:t>. </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331EDA4A-41B0-44F1-A270-2D877C932896}"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648223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err="1" smtClean="0"/>
              <a:t>Novamont</a:t>
            </a:r>
            <a:r>
              <a:rPr lang="en-US" b="1" dirty="0" smtClean="0"/>
              <a:t> is a world leader in the sector of bioplastics </a:t>
            </a:r>
          </a:p>
          <a:p>
            <a:pPr marL="171450" indent="-171450">
              <a:buFont typeface="Arial" panose="020B0604020202020204" pitchFamily="34" charset="0"/>
              <a:buChar char="•"/>
            </a:pPr>
            <a:endParaRPr lang="en-US" b="1" dirty="0" smtClean="0"/>
          </a:p>
          <a:p>
            <a:pPr marL="171450" indent="-171450">
              <a:buFont typeface="Arial" panose="020B0604020202020204" pitchFamily="34" charset="0"/>
              <a:buChar char="•"/>
            </a:pPr>
            <a:r>
              <a:rPr lang="en-US" b="1" dirty="0" smtClean="0"/>
              <a:t>concept of a </a:t>
            </a:r>
            <a:r>
              <a:rPr lang="en-US" b="1" dirty="0" err="1" smtClean="0"/>
              <a:t>biorefinery</a:t>
            </a:r>
            <a:r>
              <a:rPr lang="en-US" b="1" dirty="0" smtClean="0"/>
              <a:t>: fully integrated with the local agricultural supply chain and dedicated primarily to the production of bioplastics and chemicals from renewable biomass resources.</a:t>
            </a:r>
          </a:p>
          <a:p>
            <a:pPr marL="171450" indent="-171450">
              <a:buFont typeface="Arial" panose="020B0604020202020204" pitchFamily="34" charset="0"/>
              <a:buChar char="•"/>
            </a:pPr>
            <a:endParaRPr lang="en-US" b="1" dirty="0" smtClean="0"/>
          </a:p>
          <a:p>
            <a:endParaRPr lang="en-GB" dirty="0"/>
          </a:p>
        </p:txBody>
      </p:sp>
      <p:sp>
        <p:nvSpPr>
          <p:cNvPr id="4" name="Slide Number Placeholder 3"/>
          <p:cNvSpPr>
            <a:spLocks noGrp="1"/>
          </p:cNvSpPr>
          <p:nvPr>
            <p:ph type="sldNum" sz="quarter" idx="10"/>
          </p:nvPr>
        </p:nvSpPr>
        <p:spPr/>
        <p:txBody>
          <a:bodyPr/>
          <a:lstStyle/>
          <a:p>
            <a:fld id="{331EDA4A-41B0-44F1-A270-2D877C932896}"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1150629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 In the Ile-de-France region (most populated region in France with 12 million inhabitants) people live mainly in joint ownership residential and social housing buildings. Hence, the region has developed a dedicated company to support and finance energy efficiency retrofit in these buildings: the SEM Energies POSIT'IF. </a:t>
            </a:r>
          </a:p>
          <a:p>
            <a:pPr marL="171450" indent="-171450">
              <a:buFont typeface="Arial" panose="020B0604020202020204" pitchFamily="34" charset="0"/>
              <a:buChar char="•"/>
            </a:pPr>
            <a:endParaRPr lang="en-US" sz="1200" b="0" i="0" u="none" strike="noStrike" kern="1200" baseline="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SEM are </a:t>
            </a:r>
            <a:r>
              <a:rPr lang="en-US" sz="1200" b="0" i="0" u="none" strike="noStrike" kern="1200" baseline="0" dirty="0" err="1" smtClean="0">
                <a:solidFill>
                  <a:schemeClr val="tx1"/>
                </a:solidFill>
                <a:latin typeface="+mn-lt"/>
                <a:ea typeface="+mn-ea"/>
                <a:cs typeface="+mn-cs"/>
              </a:rPr>
              <a:t>sociétés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anonymes</a:t>
            </a:r>
            <a:r>
              <a:rPr lang="en-US" sz="1200" b="0" i="0" u="none" strike="noStrike" kern="1200" baseline="0" dirty="0" smtClean="0">
                <a:solidFill>
                  <a:schemeClr val="tx1"/>
                </a:solidFill>
                <a:latin typeface="+mn-lt"/>
                <a:ea typeface="+mn-ea"/>
                <a:cs typeface="+mn-cs"/>
              </a:rPr>
              <a:t> (SA) created by local authorities with a mix of public and private shareholders. SEM can run any services of general interest, including commercial activities. Local authorities can give mandates to SEM through regular procurement procedure.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The Bank has no history of lending to SEM, however there are over one thousand SEM and other EPL in France with a combined turnover of 12 billion euros and over 52,000 direct jobs (source: </a:t>
            </a:r>
            <a:r>
              <a:rPr lang="en-US" sz="1200" b="0" i="0" u="none" strike="noStrike" kern="1200" baseline="0" dirty="0" err="1" smtClean="0">
                <a:solidFill>
                  <a:schemeClr val="tx1"/>
                </a:solidFill>
                <a:latin typeface="+mn-lt"/>
                <a:ea typeface="+mn-ea"/>
                <a:cs typeface="+mn-cs"/>
              </a:rPr>
              <a:t>Fédération</a:t>
            </a:r>
            <a:r>
              <a:rPr lang="en-US" sz="1200" b="0" i="0" u="none" strike="noStrike" kern="1200" baseline="0" dirty="0" smtClean="0">
                <a:solidFill>
                  <a:schemeClr val="tx1"/>
                </a:solidFill>
                <a:latin typeface="+mn-lt"/>
                <a:ea typeface="+mn-ea"/>
                <a:cs typeface="+mn-cs"/>
              </a:rPr>
              <a:t> des EPL). In the area of urban renewal, EPL are the most frequent type of vehicle used by local authorities. The Bank has nevertheless a history of lending operations with several of the shareholders of the Borrower.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smtClean="0">
                <a:solidFill>
                  <a:schemeClr val="tx1"/>
                </a:solidFill>
                <a:latin typeface="+mn-lt"/>
                <a:ea typeface="+mn-ea"/>
                <a:cs typeface="+mn-cs"/>
              </a:rPr>
              <a:t>	</a:t>
            </a:r>
          </a:p>
          <a:p>
            <a:pPr marL="0" indent="0">
              <a:buFont typeface="Arial" panose="020B0604020202020204" pitchFamily="34" charset="0"/>
              <a:buNone/>
            </a:pPr>
            <a:r>
              <a:rPr lang="en-US" sz="1200" b="0" i="0" u="none" strike="noStrike" kern="1200" baseline="0" dirty="0" smtClean="0">
                <a:solidFill>
                  <a:schemeClr val="tx1"/>
                </a:solidFill>
                <a:latin typeface="+mn-lt"/>
                <a:ea typeface="+mn-ea"/>
                <a:cs typeface="+mn-cs"/>
              </a:rPr>
              <a:t>	</a:t>
            </a:r>
          </a:p>
          <a:p>
            <a:pPr marL="171450" indent="-171450">
              <a:buFont typeface="Arial" panose="020B0604020202020204" pitchFamily="34" charset="0"/>
              <a:buChar char="•"/>
            </a:pPr>
            <a:endParaRPr lang="en-US"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smtClean="0">
                <a:solidFill>
                  <a:schemeClr val="tx1"/>
                </a:solidFill>
                <a:latin typeface="+mn-lt"/>
                <a:ea typeface="+mn-ea"/>
                <a:cs typeface="+mn-cs"/>
              </a:rPr>
              <a:t>	</a:t>
            </a:r>
          </a:p>
          <a:p>
            <a:pPr marL="171450" indent="-171450">
              <a:buFont typeface="Arial" panose="020B0604020202020204" pitchFamily="34" charset="0"/>
              <a:buChar char="•"/>
            </a:pP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31EDA4A-41B0-44F1-A270-2D877C932896}"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1150629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1EDA4A-41B0-44F1-A270-2D877C932896}"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1610054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irst Cover">
    <p:spTree>
      <p:nvGrpSpPr>
        <p:cNvPr id="1" name=""/>
        <p:cNvGrpSpPr/>
        <p:nvPr/>
      </p:nvGrpSpPr>
      <p:grpSpPr>
        <a:xfrm>
          <a:off x="0" y="0"/>
          <a:ext cx="0" cy="0"/>
          <a:chOff x="0" y="0"/>
          <a:chExt cx="0" cy="0"/>
        </a:xfrm>
      </p:grpSpPr>
      <p:sp>
        <p:nvSpPr>
          <p:cNvPr id="2" name="Title 1"/>
          <p:cNvSpPr>
            <a:spLocks noGrp="1"/>
          </p:cNvSpPr>
          <p:nvPr>
            <p:ph type="title"/>
          </p:nvPr>
        </p:nvSpPr>
        <p:spPr>
          <a:xfrm>
            <a:off x="1223963" y="2636317"/>
            <a:ext cx="6696075" cy="1143000"/>
          </a:xfrm>
          <a:prstGeom prst="rect">
            <a:avLst/>
          </a:prstGeom>
        </p:spPr>
        <p:txBody>
          <a:bodyPr/>
          <a:lstStyle/>
          <a:p>
            <a:r>
              <a:rPr lang="en-US" smtClean="0"/>
              <a:t>Click to edit Master title style</a:t>
            </a:r>
            <a:endParaRPr lang="en-GB"/>
          </a:p>
        </p:txBody>
      </p:sp>
      <p:sp>
        <p:nvSpPr>
          <p:cNvPr id="6" name="Text Placeholder 2"/>
          <p:cNvSpPr>
            <a:spLocks noGrp="1"/>
          </p:cNvSpPr>
          <p:nvPr>
            <p:ph idx="1"/>
          </p:nvPr>
        </p:nvSpPr>
        <p:spPr>
          <a:xfrm>
            <a:off x="1223963" y="4041068"/>
            <a:ext cx="6696075" cy="2052228"/>
          </a:xfrm>
          <a:prstGeom prst="rect">
            <a:avLst/>
          </a:prstGeom>
        </p:spPr>
        <p:txBody>
          <a:bodyPr rtlCol="0">
            <a:noAutofit/>
          </a:bodyPr>
          <a:lstStyle/>
          <a:p>
            <a:pPr lvl="0"/>
            <a:r>
              <a:rPr lang="en-US" noProof="0" dirty="0" smtClean="0"/>
              <a:t>Click to edit Master text styles</a:t>
            </a:r>
          </a:p>
          <a:p>
            <a:pPr lvl="0"/>
            <a:r>
              <a:rPr lang="en-US" noProof="0" dirty="0" smtClean="0"/>
              <a:t>Who</a:t>
            </a:r>
          </a:p>
          <a:p>
            <a:pPr lvl="0"/>
            <a:r>
              <a:rPr lang="en-US" noProof="0" dirty="0" smtClean="0"/>
              <a:t>Title</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28/02/2013</a:t>
            </a: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1F786915-64FE-434E-BA38-6F07F4871FD2}" type="slidenum">
              <a:rPr lang="en-US"/>
              <a:pPr>
                <a:defRPr/>
              </a:pPr>
              <a:t>‹#›</a:t>
            </a:fld>
            <a:endParaRPr lang="en-US"/>
          </a:p>
        </p:txBody>
      </p:sp>
      <p:sp>
        <p:nvSpPr>
          <p:cNvPr id="7" name="Rectangle 7"/>
          <p:cNvSpPr>
            <a:spLocks noGrp="1" noChangeArrowheads="1"/>
          </p:cNvSpPr>
          <p:nvPr>
            <p:ph type="ftr" sz="quarter" idx="12"/>
          </p:nvPr>
        </p:nvSpPr>
        <p:spPr>
          <a:ln/>
        </p:spPr>
        <p:txBody>
          <a:bodyPr/>
          <a:lstStyle>
            <a:lvl1pPr>
              <a:defRPr/>
            </a:lvl1pPr>
          </a:lstStyle>
          <a:p>
            <a:pPr>
              <a:defRPr/>
            </a:pPr>
            <a:r>
              <a:rPr lang="en-GB" smtClean="0"/>
              <a:t>European Investment Bank Group</a:t>
            </a:r>
            <a:endParaRPr lang="en-GB"/>
          </a:p>
        </p:txBody>
      </p:sp>
    </p:spTree>
    <p:extLst>
      <p:ext uri="{BB962C8B-B14F-4D97-AF65-F5344CB8AC3E}">
        <p14:creationId xmlns:p14="http://schemas.microsoft.com/office/powerpoint/2010/main" val="332890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u="none"/>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Rectangle 6"/>
          <p:cNvSpPr>
            <a:spLocks noGrp="1" noChangeArrowheads="1"/>
          </p:cNvSpPr>
          <p:nvPr>
            <p:ph type="sldNum" sz="quarter" idx="11"/>
          </p:nvPr>
        </p:nvSpPr>
        <p:spPr>
          <a:xfrm>
            <a:off x="7772400" y="6443997"/>
            <a:ext cx="990600" cy="333375"/>
          </a:xfrm>
          <a:ln/>
        </p:spPr>
        <p:txBody>
          <a:bodyPr/>
          <a:lstStyle>
            <a:lvl1pPr>
              <a:defRPr/>
            </a:lvl1pPr>
          </a:lstStyle>
          <a:p>
            <a:pPr>
              <a:defRPr/>
            </a:pPr>
            <a:fld id="{A6CB47FB-FC65-487E-B87F-ED7EF06A87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0396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6"/>
          <p:cNvSpPr>
            <a:spLocks noGrp="1" noChangeArrowheads="1"/>
          </p:cNvSpPr>
          <p:nvPr>
            <p:ph type="sldNum" sz="quarter" idx="11"/>
          </p:nvPr>
        </p:nvSpPr>
        <p:spPr>
          <a:ln/>
        </p:spPr>
        <p:txBody>
          <a:bodyPr/>
          <a:lstStyle>
            <a:lvl1pPr>
              <a:defRPr/>
            </a:lvl1pPr>
          </a:lstStyle>
          <a:p>
            <a:pPr>
              <a:defRPr/>
            </a:pPr>
            <a:fld id="{24E64112-6234-4670-BB8E-5C690AF8654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3885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rst Cov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6" name="Text Placeholder 2"/>
          <p:cNvSpPr>
            <a:spLocks noGrp="1"/>
          </p:cNvSpPr>
          <p:nvPr>
            <p:ph idx="1"/>
          </p:nvPr>
        </p:nvSpPr>
        <p:spPr>
          <a:xfrm>
            <a:off x="1223963" y="3104964"/>
            <a:ext cx="6696075" cy="2052228"/>
          </a:xfrm>
          <a:prstGeom prst="rect">
            <a:avLst/>
          </a:prstGeom>
        </p:spPr>
        <p:txBody>
          <a:bodyPr rtlCol="0">
            <a:noAutofit/>
          </a:bodyPr>
          <a:lstStyle/>
          <a:p>
            <a:pPr lvl="0"/>
            <a:r>
              <a:rPr lang="en-US" noProof="0" dirty="0" smtClean="0"/>
              <a:t>Click to edit Master text styles</a:t>
            </a:r>
          </a:p>
          <a:p>
            <a:pPr lvl="0"/>
            <a:r>
              <a:rPr lang="en-US" noProof="0" dirty="0" smtClean="0"/>
              <a:t>Who</a:t>
            </a:r>
          </a:p>
          <a:p>
            <a:pPr lvl="0"/>
            <a:r>
              <a:rPr lang="en-US" noProof="0" dirty="0" smtClean="0"/>
              <a:t>Title</a:t>
            </a:r>
          </a:p>
        </p:txBody>
      </p:sp>
      <p:sp>
        <p:nvSpPr>
          <p:cNvPr id="5" name="Rectangle 6"/>
          <p:cNvSpPr>
            <a:spLocks noGrp="1" noChangeArrowheads="1"/>
          </p:cNvSpPr>
          <p:nvPr>
            <p:ph type="sldNum" sz="quarter" idx="11"/>
          </p:nvPr>
        </p:nvSpPr>
        <p:spPr>
          <a:xfrm>
            <a:off x="7772400" y="6453336"/>
            <a:ext cx="990600" cy="333375"/>
          </a:xfrm>
          <a:ln/>
        </p:spPr>
        <p:txBody>
          <a:bodyPr/>
          <a:lstStyle>
            <a:lvl1pPr>
              <a:defRPr/>
            </a:lvl1pPr>
          </a:lstStyle>
          <a:p>
            <a:pPr>
              <a:defRPr/>
            </a:pPr>
            <a:fld id="{1F786915-64FE-434E-BA38-6F07F4871F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4062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74608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23787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78561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35610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84452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47679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63717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Cover">
    <p:spTree>
      <p:nvGrpSpPr>
        <p:cNvPr id="1" name=""/>
        <p:cNvGrpSpPr/>
        <p:nvPr/>
      </p:nvGrpSpPr>
      <p:grpSpPr>
        <a:xfrm>
          <a:off x="0" y="0"/>
          <a:ext cx="0" cy="0"/>
          <a:chOff x="0" y="0"/>
          <a:chExt cx="0" cy="0"/>
        </a:xfrm>
      </p:grpSpPr>
      <p:sp>
        <p:nvSpPr>
          <p:cNvPr id="2" name="Title 1"/>
          <p:cNvSpPr>
            <a:spLocks noGrp="1"/>
          </p:cNvSpPr>
          <p:nvPr>
            <p:ph type="title"/>
          </p:nvPr>
        </p:nvSpPr>
        <p:spPr>
          <a:xfrm>
            <a:off x="1223963" y="2826060"/>
            <a:ext cx="6696075" cy="1143000"/>
          </a:xfrm>
          <a:prstGeom prst="rect">
            <a:avLst/>
          </a:prstGeom>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28/02/2013</a:t>
            </a: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60E6FE1F-C046-465B-9A25-EEFEEBB97569}" type="slidenum">
              <a:rPr lang="en-US"/>
              <a:pPr>
                <a:defRPr/>
              </a:pPr>
              <a:t>‹#›</a:t>
            </a:fld>
            <a:endParaRPr lang="en-US"/>
          </a:p>
        </p:txBody>
      </p:sp>
      <p:sp>
        <p:nvSpPr>
          <p:cNvPr id="5" name="Rectangle 7"/>
          <p:cNvSpPr>
            <a:spLocks noGrp="1" noChangeArrowheads="1"/>
          </p:cNvSpPr>
          <p:nvPr>
            <p:ph type="ftr" sz="quarter" idx="12"/>
          </p:nvPr>
        </p:nvSpPr>
        <p:spPr>
          <a:ln/>
        </p:spPr>
        <p:txBody>
          <a:bodyPr/>
          <a:lstStyle>
            <a:lvl1pPr>
              <a:defRPr/>
            </a:lvl1pPr>
          </a:lstStyle>
          <a:p>
            <a:pPr>
              <a:defRPr/>
            </a:pPr>
            <a:r>
              <a:rPr lang="en-GB" smtClean="0"/>
              <a:t>European Investment Bank Group</a:t>
            </a:r>
            <a:endParaRPr lang="en-GB"/>
          </a:p>
        </p:txBody>
      </p:sp>
    </p:spTree>
    <p:extLst>
      <p:ext uri="{BB962C8B-B14F-4D97-AF65-F5344CB8AC3E}">
        <p14:creationId xmlns:p14="http://schemas.microsoft.com/office/powerpoint/2010/main" val="2438116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89823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008115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79704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042961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01944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6972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473876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931200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379151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68906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4" name="Rectangle 6"/>
          <p:cNvSpPr>
            <a:spLocks noGrp="1" noChangeArrowheads="1"/>
          </p:cNvSpPr>
          <p:nvPr>
            <p:ph type="sldNum" sz="quarter" idx="11"/>
          </p:nvPr>
        </p:nvSpPr>
        <p:spPr>
          <a:ln/>
        </p:spPr>
        <p:txBody>
          <a:bodyPr/>
          <a:lstStyle>
            <a:lvl1pPr>
              <a:defRPr/>
            </a:lvl1pPr>
          </a:lstStyle>
          <a:p>
            <a:pPr>
              <a:defRPr/>
            </a:pPr>
            <a:fld id="{37CA8608-E7D6-497C-9B4E-B2551A23B22D}" type="slidenum">
              <a:rPr lang="en-US"/>
              <a:pPr>
                <a:defRPr/>
              </a:pPr>
              <a:t>‹#›</a:t>
            </a:fld>
            <a:endParaRPr lang="en-US"/>
          </a:p>
        </p:txBody>
      </p:sp>
    </p:spTree>
    <p:extLst>
      <p:ext uri="{BB962C8B-B14F-4D97-AF65-F5344CB8AC3E}">
        <p14:creationId xmlns:p14="http://schemas.microsoft.com/office/powerpoint/2010/main" val="4986943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114519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394676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81508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529408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897959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481876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518821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745028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859550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71215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u="none"/>
            </a:lvl1pPr>
          </a:lstStyle>
          <a:p>
            <a:r>
              <a:rPr lang="en-US" dirty="0" smtClean="0"/>
              <a:t>Click to edit Master title style</a:t>
            </a:r>
            <a:endParaRPr lang="en-GB" dirty="0"/>
          </a:p>
        </p:txBody>
      </p:sp>
      <p:sp>
        <p:nvSpPr>
          <p:cNvPr id="3" name="Content Placeholder 2"/>
          <p:cNvSpPr>
            <a:spLocks noGrp="1"/>
          </p:cNvSpPr>
          <p:nvPr>
            <p:ph idx="1"/>
          </p:nvPr>
        </p:nvSpPr>
        <p:spPr>
          <a:xfrm>
            <a:off x="250826" y="1052513"/>
            <a:ext cx="8642350" cy="5329237"/>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Rectangle 6"/>
          <p:cNvSpPr>
            <a:spLocks noGrp="1" noChangeArrowheads="1"/>
          </p:cNvSpPr>
          <p:nvPr>
            <p:ph type="sldNum" sz="quarter" idx="11"/>
          </p:nvPr>
        </p:nvSpPr>
        <p:spPr>
          <a:ln/>
        </p:spPr>
        <p:txBody>
          <a:bodyPr/>
          <a:lstStyle>
            <a:lvl1pPr>
              <a:defRPr/>
            </a:lvl1pPr>
          </a:lstStyle>
          <a:p>
            <a:pPr>
              <a:defRPr/>
            </a:pPr>
            <a:fld id="{A6CB47FB-FC65-487E-B87F-ED7EF06A8745}" type="slidenum">
              <a:rPr lang="en-US"/>
              <a:pPr>
                <a:defRPr/>
              </a:pPr>
              <a:t>‹#›</a:t>
            </a:fld>
            <a:endParaRPr lang="en-US"/>
          </a:p>
        </p:txBody>
      </p:sp>
    </p:spTree>
    <p:extLst>
      <p:ext uri="{BB962C8B-B14F-4D97-AF65-F5344CB8AC3E}">
        <p14:creationId xmlns:p14="http://schemas.microsoft.com/office/powerpoint/2010/main" val="31537943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153673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393316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833658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051102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579507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616663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615091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32120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711318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20473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6"/>
          <p:cNvSpPr>
            <a:spLocks noGrp="1" noChangeArrowheads="1"/>
          </p:cNvSpPr>
          <p:nvPr>
            <p:ph type="sldNum" sz="quarter" idx="11"/>
          </p:nvPr>
        </p:nvSpPr>
        <p:spPr>
          <a:ln/>
        </p:spPr>
        <p:txBody>
          <a:bodyPr/>
          <a:lstStyle>
            <a:lvl1pPr>
              <a:defRPr/>
            </a:lvl1pPr>
          </a:lstStyle>
          <a:p>
            <a:pPr>
              <a:defRPr/>
            </a:pPr>
            <a:fld id="{24E64112-6234-4670-BB8E-5C690AF86543}" type="slidenum">
              <a:rPr lang="en-US"/>
              <a:pPr>
                <a:defRPr/>
              </a:pPr>
              <a:t>‹#›</a:t>
            </a:fld>
            <a:endParaRPr lang="en-US"/>
          </a:p>
        </p:txBody>
      </p:sp>
    </p:spTree>
    <p:extLst>
      <p:ext uri="{BB962C8B-B14F-4D97-AF65-F5344CB8AC3E}">
        <p14:creationId xmlns:p14="http://schemas.microsoft.com/office/powerpoint/2010/main" val="2859234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68791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450743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695075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381072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584360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853325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484117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085247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114920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51780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First Cov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6" name="Text Placeholder 2"/>
          <p:cNvSpPr>
            <a:spLocks noGrp="1"/>
          </p:cNvSpPr>
          <p:nvPr>
            <p:ph idx="1"/>
          </p:nvPr>
        </p:nvSpPr>
        <p:spPr>
          <a:xfrm>
            <a:off x="1223963" y="3104964"/>
            <a:ext cx="6696075" cy="2052228"/>
          </a:xfrm>
          <a:prstGeom prst="rect">
            <a:avLst/>
          </a:prstGeom>
        </p:spPr>
        <p:txBody>
          <a:bodyPr rtlCol="0">
            <a:noAutofit/>
          </a:bodyPr>
          <a:lstStyle/>
          <a:p>
            <a:pPr lvl="0"/>
            <a:r>
              <a:rPr lang="en-US" noProof="0" dirty="0" smtClean="0"/>
              <a:t>Click to edit Master text styles</a:t>
            </a:r>
          </a:p>
          <a:p>
            <a:pPr lvl="0"/>
            <a:r>
              <a:rPr lang="en-US" noProof="0" dirty="0" smtClean="0"/>
              <a:t>Who</a:t>
            </a:r>
          </a:p>
          <a:p>
            <a:pPr lvl="0"/>
            <a:r>
              <a:rPr lang="en-US" noProof="0" dirty="0" smtClean="0"/>
              <a:t>Title</a:t>
            </a:r>
          </a:p>
        </p:txBody>
      </p:sp>
      <p:sp>
        <p:nvSpPr>
          <p:cNvPr id="5" name="Rectangle 6"/>
          <p:cNvSpPr>
            <a:spLocks noGrp="1" noChangeArrowheads="1"/>
          </p:cNvSpPr>
          <p:nvPr>
            <p:ph type="sldNum" sz="quarter" idx="11"/>
          </p:nvPr>
        </p:nvSpPr>
        <p:spPr>
          <a:ln/>
        </p:spPr>
        <p:txBody>
          <a:bodyPr/>
          <a:lstStyle>
            <a:lvl1pPr>
              <a:defRPr/>
            </a:lvl1pPr>
          </a:lstStyle>
          <a:p>
            <a:pPr>
              <a:defRPr/>
            </a:pPr>
            <a:fld id="{1F786915-64FE-434E-BA38-6F07F4871FD2}" type="slidenum">
              <a:rPr lang="en-US"/>
              <a:pPr>
                <a:defRPr/>
              </a:pPr>
              <a:t>‹#›</a:t>
            </a:fld>
            <a:endParaRPr lang="en-US"/>
          </a:p>
        </p:txBody>
      </p:sp>
    </p:spTree>
    <p:extLst>
      <p:ext uri="{BB962C8B-B14F-4D97-AF65-F5344CB8AC3E}">
        <p14:creationId xmlns:p14="http://schemas.microsoft.com/office/powerpoint/2010/main" val="27337452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177423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523698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553573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798145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707854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157486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489715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3FC5914-BA5D-4059-B0EA-BD78424109E6}" type="datetimeFigureOut">
              <a:rPr lang="en-GB" smtClean="0">
                <a:solidFill>
                  <a:prstClr val="black">
                    <a:tint val="75000"/>
                  </a:prstClr>
                </a:solidFill>
              </a:rPr>
              <a:pPr/>
              <a:t>29/05/2017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B1B92AF-3EA2-46F2-B75E-FC561CADD3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84194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50827" y="1268760"/>
            <a:ext cx="4244975" cy="489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648202" y="1268760"/>
            <a:ext cx="4244975" cy="489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Slide Number Placeholder 6"/>
          <p:cNvSpPr>
            <a:spLocks noGrp="1"/>
          </p:cNvSpPr>
          <p:nvPr>
            <p:ph type="sldNum" sz="quarter" idx="12"/>
          </p:nvPr>
        </p:nvSpPr>
        <p:spPr/>
        <p:txBody>
          <a:bodyPr/>
          <a:lstStyle/>
          <a:p>
            <a:fld id="{7B5726B0-BA77-4468-99C9-1D2C1D064D21}" type="slidenum">
              <a:rPr lang="en-GB" smtClean="0"/>
              <a:t>‹#›</a:t>
            </a:fld>
            <a:endParaRPr lang="en-GB" dirty="0"/>
          </a:p>
        </p:txBody>
      </p:sp>
    </p:spTree>
    <p:extLst>
      <p:ext uri="{BB962C8B-B14F-4D97-AF65-F5344CB8AC3E}">
        <p14:creationId xmlns:p14="http://schemas.microsoft.com/office/powerpoint/2010/main" val="42246594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3FC5914-BA5D-4059-B0EA-BD78424109E6}" type="datetimeFigureOut">
              <a:rPr lang="en-GB" smtClean="0"/>
              <a:t>29/05/2017</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EB1B92AF-3EA2-46F2-B75E-FC561CADD3DF}" type="slidenum">
              <a:rPr lang="en-GB" smtClean="0"/>
              <a:t>‹#›</a:t>
            </a:fld>
            <a:endParaRPr lang="en-GB"/>
          </a:p>
        </p:txBody>
      </p:sp>
    </p:spTree>
    <p:extLst>
      <p:ext uri="{BB962C8B-B14F-4D97-AF65-F5344CB8AC3E}">
        <p14:creationId xmlns:p14="http://schemas.microsoft.com/office/powerpoint/2010/main" val="3738354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4" name="Rectangle 6"/>
          <p:cNvSpPr>
            <a:spLocks noGrp="1" noChangeArrowheads="1"/>
          </p:cNvSpPr>
          <p:nvPr>
            <p:ph type="sldNum" sz="quarter" idx="11"/>
          </p:nvPr>
        </p:nvSpPr>
        <p:spPr>
          <a:xfrm>
            <a:off x="7772400" y="6443997"/>
            <a:ext cx="990600" cy="333375"/>
          </a:xfrm>
          <a:ln/>
        </p:spPr>
        <p:txBody>
          <a:bodyPr/>
          <a:lstStyle>
            <a:lvl1pPr>
              <a:defRPr/>
            </a:lvl1pPr>
          </a:lstStyle>
          <a:p>
            <a:pPr>
              <a:defRPr/>
            </a:pPr>
            <a:fld id="{37CA8608-E7D6-497C-9B4E-B2551A23B22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55879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381000" y="6597352"/>
            <a:ext cx="990600" cy="260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000">
                <a:solidFill>
                  <a:schemeClr val="bg1"/>
                </a:solidFill>
              </a:defRPr>
            </a:lvl1pPr>
          </a:lstStyle>
          <a:p>
            <a:pPr>
              <a:defRPr/>
            </a:pPr>
            <a:r>
              <a:rPr lang="en-US" smtClean="0"/>
              <a:t>28/02/2013</a:t>
            </a:r>
            <a:endParaRPr lang="en-US" dirty="0"/>
          </a:p>
        </p:txBody>
      </p:sp>
      <p:sp>
        <p:nvSpPr>
          <p:cNvPr id="1030" name="Rectangle 6"/>
          <p:cNvSpPr>
            <a:spLocks noGrp="1" noChangeArrowheads="1"/>
          </p:cNvSpPr>
          <p:nvPr>
            <p:ph type="sldNum" sz="quarter" idx="4"/>
          </p:nvPr>
        </p:nvSpPr>
        <p:spPr bwMode="auto">
          <a:xfrm>
            <a:off x="7772400" y="6633356"/>
            <a:ext cx="990600" cy="224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000">
                <a:solidFill>
                  <a:schemeClr val="bg1"/>
                </a:solidFill>
              </a:defRPr>
            </a:lvl1pPr>
          </a:lstStyle>
          <a:p>
            <a:pPr>
              <a:defRPr/>
            </a:pPr>
            <a:fld id="{C7FEBAE1-2B60-4AE4-BA5C-9E2DBEC9D052}" type="slidenum">
              <a:rPr lang="en-US"/>
              <a:pPr>
                <a:defRPr/>
              </a:pPr>
              <a:t>‹#›</a:t>
            </a:fld>
            <a:endParaRPr lang="en-US" dirty="0"/>
          </a:p>
        </p:txBody>
      </p:sp>
      <p:sp>
        <p:nvSpPr>
          <p:cNvPr id="1031" name="Rectangle 7"/>
          <p:cNvSpPr>
            <a:spLocks noGrp="1" noChangeArrowheads="1"/>
          </p:cNvSpPr>
          <p:nvPr>
            <p:ph type="ftr" sz="quarter" idx="3"/>
          </p:nvPr>
        </p:nvSpPr>
        <p:spPr bwMode="auto">
          <a:xfrm>
            <a:off x="1403350" y="6624017"/>
            <a:ext cx="633730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200" b="1">
                <a:solidFill>
                  <a:schemeClr val="bg1"/>
                </a:solidFill>
              </a:defRPr>
            </a:lvl1pPr>
          </a:lstStyle>
          <a:p>
            <a:pPr>
              <a:defRPr/>
            </a:pPr>
            <a:r>
              <a:rPr lang="en-GB" smtClean="0"/>
              <a:t>European Investment Bank Group</a:t>
            </a:r>
            <a:endParaRPr lang="en-GB" dirty="0"/>
          </a:p>
        </p:txBody>
      </p:sp>
      <p:sp>
        <p:nvSpPr>
          <p:cNvPr id="2" name="Text Placeholder 2"/>
          <p:cNvSpPr>
            <a:spLocks noGrp="1"/>
          </p:cNvSpPr>
          <p:nvPr>
            <p:ph type="body" idx="1"/>
          </p:nvPr>
        </p:nvSpPr>
        <p:spPr bwMode="auto">
          <a:xfrm>
            <a:off x="1223963" y="3105150"/>
            <a:ext cx="6696075"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text styles</a:t>
            </a:r>
          </a:p>
          <a:p>
            <a:pPr lvl="0"/>
            <a:r>
              <a:rPr lang="en-US" smtClean="0"/>
              <a:t>Who</a:t>
            </a:r>
          </a:p>
          <a:p>
            <a:pPr lvl="0"/>
            <a:r>
              <a:rPr lang="en-US" smtClean="0"/>
              <a:t>Title</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Lst>
  <p:timing>
    <p:tnLst>
      <p:par>
        <p:cTn id="1" dur="indefinite" restart="never" nodeType="tmRoot"/>
      </p:par>
    </p:tnLst>
  </p:timing>
  <p:hf hdr="0"/>
  <p:txStyles>
    <p:titleStyle>
      <a:lvl1pPr algn="ctr" rtl="0" eaLnBrk="0" fontAlgn="base" hangingPunct="0">
        <a:spcBef>
          <a:spcPct val="0"/>
        </a:spcBef>
        <a:spcAft>
          <a:spcPct val="0"/>
        </a:spcAft>
        <a:defRPr sz="3600" b="1">
          <a:solidFill>
            <a:srgbClr val="015CAB"/>
          </a:solidFill>
          <a:latin typeface="+mj-lt"/>
          <a:ea typeface="+mj-ea"/>
          <a:cs typeface="+mj-cs"/>
        </a:defRPr>
      </a:lvl1pPr>
      <a:lvl2pPr algn="ctr" rtl="0" eaLnBrk="0" fontAlgn="base" hangingPunct="0">
        <a:spcBef>
          <a:spcPct val="0"/>
        </a:spcBef>
        <a:spcAft>
          <a:spcPct val="0"/>
        </a:spcAft>
        <a:defRPr sz="3600" b="1">
          <a:solidFill>
            <a:srgbClr val="015CAB"/>
          </a:solidFill>
          <a:latin typeface="Arial" charset="0"/>
          <a:cs typeface="Times New Roman" pitchFamily="18" charset="0"/>
        </a:defRPr>
      </a:lvl2pPr>
      <a:lvl3pPr algn="ctr" rtl="0" eaLnBrk="0" fontAlgn="base" hangingPunct="0">
        <a:spcBef>
          <a:spcPct val="0"/>
        </a:spcBef>
        <a:spcAft>
          <a:spcPct val="0"/>
        </a:spcAft>
        <a:defRPr sz="3600" b="1">
          <a:solidFill>
            <a:srgbClr val="015CAB"/>
          </a:solidFill>
          <a:latin typeface="Arial" charset="0"/>
          <a:cs typeface="Times New Roman" pitchFamily="18" charset="0"/>
        </a:defRPr>
      </a:lvl3pPr>
      <a:lvl4pPr algn="ctr" rtl="0" eaLnBrk="0" fontAlgn="base" hangingPunct="0">
        <a:spcBef>
          <a:spcPct val="0"/>
        </a:spcBef>
        <a:spcAft>
          <a:spcPct val="0"/>
        </a:spcAft>
        <a:defRPr sz="3600" b="1">
          <a:solidFill>
            <a:srgbClr val="015CAB"/>
          </a:solidFill>
          <a:latin typeface="Arial" charset="0"/>
          <a:cs typeface="Times New Roman" pitchFamily="18" charset="0"/>
        </a:defRPr>
      </a:lvl4pPr>
      <a:lvl5pPr algn="ctr" rtl="0" eaLnBrk="0" fontAlgn="base" hangingPunct="0">
        <a:spcBef>
          <a:spcPct val="0"/>
        </a:spcBef>
        <a:spcAft>
          <a:spcPct val="0"/>
        </a:spcAft>
        <a:defRPr sz="3600" b="1">
          <a:solidFill>
            <a:srgbClr val="015CAB"/>
          </a:solidFill>
          <a:latin typeface="Arial" charset="0"/>
          <a:cs typeface="Times New Roman" pitchFamily="18" charset="0"/>
        </a:defRPr>
      </a:lvl5pPr>
      <a:lvl6pPr marL="457200" algn="l" rtl="0" fontAlgn="base">
        <a:spcBef>
          <a:spcPct val="0"/>
        </a:spcBef>
        <a:spcAft>
          <a:spcPct val="0"/>
        </a:spcAft>
        <a:defRPr sz="2200" b="1">
          <a:solidFill>
            <a:srgbClr val="015CAB"/>
          </a:solidFill>
          <a:latin typeface="Arial" charset="0"/>
          <a:cs typeface="Times New Roman" pitchFamily="18" charset="0"/>
        </a:defRPr>
      </a:lvl6pPr>
      <a:lvl7pPr marL="914400" algn="l" rtl="0" fontAlgn="base">
        <a:spcBef>
          <a:spcPct val="0"/>
        </a:spcBef>
        <a:spcAft>
          <a:spcPct val="0"/>
        </a:spcAft>
        <a:defRPr sz="2200" b="1">
          <a:solidFill>
            <a:srgbClr val="015CAB"/>
          </a:solidFill>
          <a:latin typeface="Arial" charset="0"/>
          <a:cs typeface="Times New Roman" pitchFamily="18" charset="0"/>
        </a:defRPr>
      </a:lvl7pPr>
      <a:lvl8pPr marL="1371600" algn="l" rtl="0" fontAlgn="base">
        <a:spcBef>
          <a:spcPct val="0"/>
        </a:spcBef>
        <a:spcAft>
          <a:spcPct val="0"/>
        </a:spcAft>
        <a:defRPr sz="2200" b="1">
          <a:solidFill>
            <a:srgbClr val="015CAB"/>
          </a:solidFill>
          <a:latin typeface="Arial" charset="0"/>
          <a:cs typeface="Times New Roman" pitchFamily="18" charset="0"/>
        </a:defRPr>
      </a:lvl8pPr>
      <a:lvl9pPr marL="1828800" algn="l" rtl="0" fontAlgn="base">
        <a:spcBef>
          <a:spcPct val="0"/>
        </a:spcBef>
        <a:spcAft>
          <a:spcPct val="0"/>
        </a:spcAft>
        <a:defRPr sz="2200" b="1">
          <a:solidFill>
            <a:srgbClr val="015CAB"/>
          </a:solidFill>
          <a:latin typeface="Arial" charset="0"/>
          <a:cs typeface="Times New Roman" pitchFamily="18" charset="0"/>
        </a:defRPr>
      </a:lvl9pPr>
    </p:titleStyle>
    <p:bodyStyle>
      <a:lvl1pPr marL="342900" indent="-342900" algn="ctr" rtl="0" eaLnBrk="0" fontAlgn="base" hangingPunct="0">
        <a:spcBef>
          <a:spcPct val="20000"/>
        </a:spcBef>
        <a:spcAft>
          <a:spcPct val="0"/>
        </a:spcAft>
        <a:defRPr sz="3200">
          <a:solidFill>
            <a:srgbClr val="00539F"/>
          </a:solidFill>
          <a:latin typeface="+mn-lt"/>
          <a:ea typeface="+mn-ea"/>
          <a:cs typeface="+mn-cs"/>
        </a:defRPr>
      </a:lvl1pPr>
      <a:lvl2pPr marL="457200" algn="ctr" rtl="0" eaLnBrk="0" fontAlgn="base" hangingPunct="0">
        <a:spcBef>
          <a:spcPct val="20000"/>
        </a:spcBef>
        <a:spcAft>
          <a:spcPct val="0"/>
        </a:spcAft>
        <a:defRPr sz="2200">
          <a:solidFill>
            <a:srgbClr val="00539F"/>
          </a:solidFill>
          <a:latin typeface="+mn-lt"/>
          <a:cs typeface="+mn-cs"/>
        </a:defRPr>
      </a:lvl2pPr>
      <a:lvl3pPr marL="914400" algn="ctr" rtl="0" eaLnBrk="0" fontAlgn="base" hangingPunct="0">
        <a:spcBef>
          <a:spcPct val="20000"/>
        </a:spcBef>
        <a:spcAft>
          <a:spcPct val="0"/>
        </a:spcAft>
        <a:defRPr sz="2000">
          <a:solidFill>
            <a:srgbClr val="00539F"/>
          </a:solidFill>
          <a:latin typeface="+mn-lt"/>
          <a:cs typeface="+mn-cs"/>
        </a:defRPr>
      </a:lvl3pPr>
      <a:lvl4pPr marL="1371600" algn="ctr" rtl="0" eaLnBrk="0" fontAlgn="base" hangingPunct="0">
        <a:spcBef>
          <a:spcPct val="20000"/>
        </a:spcBef>
        <a:spcAft>
          <a:spcPct val="0"/>
        </a:spcAft>
        <a:defRPr sz="2000">
          <a:solidFill>
            <a:srgbClr val="00539F"/>
          </a:solidFill>
          <a:latin typeface="+mn-lt"/>
          <a:cs typeface="+mn-cs"/>
        </a:defRPr>
      </a:lvl4pPr>
      <a:lvl5pPr marL="1828800" algn="ctr" rtl="0" eaLnBrk="0" fontAlgn="base" hangingPunct="0">
        <a:spcBef>
          <a:spcPct val="20000"/>
        </a:spcBef>
        <a:spcAft>
          <a:spcPct val="0"/>
        </a:spcAft>
        <a:defRPr sz="2000">
          <a:solidFill>
            <a:srgbClr val="00539F"/>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411413" y="44450"/>
            <a:ext cx="6481762"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p>
            <a:pPr lvl="0"/>
            <a:r>
              <a:rPr lang="en-GB" smtClean="0"/>
              <a:t>Click to edit Master title style</a:t>
            </a:r>
          </a:p>
        </p:txBody>
      </p:sp>
      <p:sp>
        <p:nvSpPr>
          <p:cNvPr id="1030" name="Rectangle 6"/>
          <p:cNvSpPr>
            <a:spLocks noGrp="1" noChangeArrowheads="1"/>
          </p:cNvSpPr>
          <p:nvPr>
            <p:ph type="sldNum" sz="quarter" idx="4"/>
          </p:nvPr>
        </p:nvSpPr>
        <p:spPr bwMode="auto">
          <a:xfrm>
            <a:off x="7772400" y="6443997"/>
            <a:ext cx="99060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000">
                <a:solidFill>
                  <a:schemeClr val="bg1"/>
                </a:solidFill>
              </a:defRPr>
            </a:lvl1pPr>
          </a:lstStyle>
          <a:p>
            <a:pPr>
              <a:defRPr/>
            </a:pPr>
            <a:fld id="{05AB43B9-8847-41C8-A5CF-57EF914C1A9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1" r:id="rId5"/>
    <p:sldLayoutId id="2147483687" r:id="rId6"/>
  </p:sldLayoutIdLst>
  <p:timing>
    <p:tnLst>
      <p:par>
        <p:cTn id="1" dur="indefinite" restart="never" nodeType="tmRoot"/>
      </p:par>
    </p:tnLst>
  </p:timing>
  <p:hf hdr="0"/>
  <p:txStyles>
    <p:titleStyle>
      <a:lvl1pPr algn="r" rtl="0" eaLnBrk="0" fontAlgn="base" hangingPunct="0">
        <a:spcBef>
          <a:spcPct val="0"/>
        </a:spcBef>
        <a:spcAft>
          <a:spcPct val="0"/>
        </a:spcAft>
        <a:defRPr sz="1600" b="1">
          <a:solidFill>
            <a:srgbClr val="015CAB"/>
          </a:solidFill>
          <a:latin typeface="+mj-lt"/>
          <a:ea typeface="+mj-ea"/>
          <a:cs typeface="+mj-cs"/>
        </a:defRPr>
      </a:lvl1pPr>
      <a:lvl2pPr algn="r" rtl="0" eaLnBrk="0" fontAlgn="base" hangingPunct="0">
        <a:spcBef>
          <a:spcPct val="0"/>
        </a:spcBef>
        <a:spcAft>
          <a:spcPct val="0"/>
        </a:spcAft>
        <a:defRPr sz="1600" b="1">
          <a:solidFill>
            <a:srgbClr val="015CAB"/>
          </a:solidFill>
          <a:latin typeface="Arial" charset="0"/>
          <a:cs typeface="Times New Roman" pitchFamily="18" charset="0"/>
        </a:defRPr>
      </a:lvl2pPr>
      <a:lvl3pPr algn="r" rtl="0" eaLnBrk="0" fontAlgn="base" hangingPunct="0">
        <a:spcBef>
          <a:spcPct val="0"/>
        </a:spcBef>
        <a:spcAft>
          <a:spcPct val="0"/>
        </a:spcAft>
        <a:defRPr sz="1600" b="1">
          <a:solidFill>
            <a:srgbClr val="015CAB"/>
          </a:solidFill>
          <a:latin typeface="Arial" charset="0"/>
          <a:cs typeface="Times New Roman" pitchFamily="18" charset="0"/>
        </a:defRPr>
      </a:lvl3pPr>
      <a:lvl4pPr algn="r" rtl="0" eaLnBrk="0" fontAlgn="base" hangingPunct="0">
        <a:spcBef>
          <a:spcPct val="0"/>
        </a:spcBef>
        <a:spcAft>
          <a:spcPct val="0"/>
        </a:spcAft>
        <a:defRPr sz="1600" b="1">
          <a:solidFill>
            <a:srgbClr val="015CAB"/>
          </a:solidFill>
          <a:latin typeface="Arial" charset="0"/>
          <a:cs typeface="Times New Roman" pitchFamily="18" charset="0"/>
        </a:defRPr>
      </a:lvl4pPr>
      <a:lvl5pPr algn="r" rtl="0" eaLnBrk="0" fontAlgn="base" hangingPunct="0">
        <a:spcBef>
          <a:spcPct val="0"/>
        </a:spcBef>
        <a:spcAft>
          <a:spcPct val="0"/>
        </a:spcAft>
        <a:defRPr sz="1600" b="1">
          <a:solidFill>
            <a:srgbClr val="015CAB"/>
          </a:solidFill>
          <a:latin typeface="Arial" charset="0"/>
          <a:cs typeface="Times New Roman" pitchFamily="18" charset="0"/>
        </a:defRPr>
      </a:lvl5pPr>
      <a:lvl6pPr marL="457200" algn="l" rtl="0" fontAlgn="base">
        <a:spcBef>
          <a:spcPct val="0"/>
        </a:spcBef>
        <a:spcAft>
          <a:spcPct val="0"/>
        </a:spcAft>
        <a:defRPr sz="2200" b="1">
          <a:solidFill>
            <a:srgbClr val="015CAB"/>
          </a:solidFill>
          <a:latin typeface="Arial" charset="0"/>
          <a:cs typeface="Times New Roman" pitchFamily="18" charset="0"/>
        </a:defRPr>
      </a:lvl6pPr>
      <a:lvl7pPr marL="914400" algn="l" rtl="0" fontAlgn="base">
        <a:spcBef>
          <a:spcPct val="0"/>
        </a:spcBef>
        <a:spcAft>
          <a:spcPct val="0"/>
        </a:spcAft>
        <a:defRPr sz="2200" b="1">
          <a:solidFill>
            <a:srgbClr val="015CAB"/>
          </a:solidFill>
          <a:latin typeface="Arial" charset="0"/>
          <a:cs typeface="Times New Roman" pitchFamily="18" charset="0"/>
        </a:defRPr>
      </a:lvl7pPr>
      <a:lvl8pPr marL="1371600" algn="l" rtl="0" fontAlgn="base">
        <a:spcBef>
          <a:spcPct val="0"/>
        </a:spcBef>
        <a:spcAft>
          <a:spcPct val="0"/>
        </a:spcAft>
        <a:defRPr sz="2200" b="1">
          <a:solidFill>
            <a:srgbClr val="015CAB"/>
          </a:solidFill>
          <a:latin typeface="Arial" charset="0"/>
          <a:cs typeface="Times New Roman" pitchFamily="18" charset="0"/>
        </a:defRPr>
      </a:lvl8pPr>
      <a:lvl9pPr marL="1828800" algn="l" rtl="0" fontAlgn="base">
        <a:spcBef>
          <a:spcPct val="0"/>
        </a:spcBef>
        <a:spcAft>
          <a:spcPct val="0"/>
        </a:spcAft>
        <a:defRPr sz="2200" b="1">
          <a:solidFill>
            <a:srgbClr val="015CAB"/>
          </a:solidFill>
          <a:latin typeface="Arial" charset="0"/>
          <a:cs typeface="Times New Roman" pitchFamily="18"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cs typeface="+mn-cs"/>
        </a:defRPr>
      </a:lvl2pPr>
      <a:lvl3pPr marL="1143000" indent="-228600" algn="l" rtl="0" eaLnBrk="0" fontAlgn="base" hangingPunct="0">
        <a:spcBef>
          <a:spcPct val="20000"/>
        </a:spcBef>
        <a:spcAft>
          <a:spcPct val="0"/>
        </a:spcAft>
        <a:buChar char="•"/>
        <a:defRPr sz="20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411413" y="44450"/>
            <a:ext cx="6481762"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p>
            <a:pPr lvl="0"/>
            <a:r>
              <a:rPr lang="en-GB" smtClean="0"/>
              <a:t>Click to edit Master title style</a:t>
            </a:r>
          </a:p>
        </p:txBody>
      </p:sp>
      <p:sp>
        <p:nvSpPr>
          <p:cNvPr id="2051" name="Rectangle 3"/>
          <p:cNvSpPr>
            <a:spLocks noGrp="1" noChangeArrowheads="1"/>
          </p:cNvSpPr>
          <p:nvPr>
            <p:ph type="body" idx="1"/>
          </p:nvPr>
        </p:nvSpPr>
        <p:spPr bwMode="auto">
          <a:xfrm>
            <a:off x="250826" y="1052513"/>
            <a:ext cx="8642350" cy="532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30" name="Rectangle 6"/>
          <p:cNvSpPr>
            <a:spLocks noGrp="1" noChangeArrowheads="1"/>
          </p:cNvSpPr>
          <p:nvPr>
            <p:ph type="sldNum" sz="quarter" idx="4"/>
          </p:nvPr>
        </p:nvSpPr>
        <p:spPr bwMode="auto">
          <a:xfrm>
            <a:off x="7772400" y="6524625"/>
            <a:ext cx="99060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000">
                <a:solidFill>
                  <a:schemeClr val="bg1"/>
                </a:solidFill>
              </a:defRPr>
            </a:lvl1pPr>
          </a:lstStyle>
          <a:p>
            <a:pPr>
              <a:defRPr/>
            </a:pPr>
            <a:fld id="{05AB43B9-8847-41C8-A5CF-57EF914C1A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977394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Lst>
  <p:timing>
    <p:tnLst>
      <p:par>
        <p:cTn id="1" dur="indefinite" restart="never" nodeType="tmRoot"/>
      </p:par>
    </p:tnLst>
  </p:timing>
  <p:hf hdr="0"/>
  <p:txStyles>
    <p:titleStyle>
      <a:lvl1pPr algn="r" rtl="0" eaLnBrk="0" fontAlgn="base" hangingPunct="0">
        <a:spcBef>
          <a:spcPct val="0"/>
        </a:spcBef>
        <a:spcAft>
          <a:spcPct val="0"/>
        </a:spcAft>
        <a:defRPr sz="1600" b="1">
          <a:solidFill>
            <a:srgbClr val="015CAB"/>
          </a:solidFill>
          <a:latin typeface="+mj-lt"/>
          <a:ea typeface="+mj-ea"/>
          <a:cs typeface="+mj-cs"/>
        </a:defRPr>
      </a:lvl1pPr>
      <a:lvl2pPr algn="r" rtl="0" eaLnBrk="0" fontAlgn="base" hangingPunct="0">
        <a:spcBef>
          <a:spcPct val="0"/>
        </a:spcBef>
        <a:spcAft>
          <a:spcPct val="0"/>
        </a:spcAft>
        <a:defRPr sz="1600" b="1">
          <a:solidFill>
            <a:srgbClr val="015CAB"/>
          </a:solidFill>
          <a:latin typeface="Arial" charset="0"/>
          <a:cs typeface="Times New Roman" pitchFamily="18" charset="0"/>
        </a:defRPr>
      </a:lvl2pPr>
      <a:lvl3pPr algn="r" rtl="0" eaLnBrk="0" fontAlgn="base" hangingPunct="0">
        <a:spcBef>
          <a:spcPct val="0"/>
        </a:spcBef>
        <a:spcAft>
          <a:spcPct val="0"/>
        </a:spcAft>
        <a:defRPr sz="1600" b="1">
          <a:solidFill>
            <a:srgbClr val="015CAB"/>
          </a:solidFill>
          <a:latin typeface="Arial" charset="0"/>
          <a:cs typeface="Times New Roman" pitchFamily="18" charset="0"/>
        </a:defRPr>
      </a:lvl3pPr>
      <a:lvl4pPr algn="r" rtl="0" eaLnBrk="0" fontAlgn="base" hangingPunct="0">
        <a:spcBef>
          <a:spcPct val="0"/>
        </a:spcBef>
        <a:spcAft>
          <a:spcPct val="0"/>
        </a:spcAft>
        <a:defRPr sz="1600" b="1">
          <a:solidFill>
            <a:srgbClr val="015CAB"/>
          </a:solidFill>
          <a:latin typeface="Arial" charset="0"/>
          <a:cs typeface="Times New Roman" pitchFamily="18" charset="0"/>
        </a:defRPr>
      </a:lvl4pPr>
      <a:lvl5pPr algn="r" rtl="0" eaLnBrk="0" fontAlgn="base" hangingPunct="0">
        <a:spcBef>
          <a:spcPct val="0"/>
        </a:spcBef>
        <a:spcAft>
          <a:spcPct val="0"/>
        </a:spcAft>
        <a:defRPr sz="1600" b="1">
          <a:solidFill>
            <a:srgbClr val="015CAB"/>
          </a:solidFill>
          <a:latin typeface="Arial" charset="0"/>
          <a:cs typeface="Times New Roman" pitchFamily="18" charset="0"/>
        </a:defRPr>
      </a:lvl5pPr>
      <a:lvl6pPr marL="457200" algn="l" rtl="0" fontAlgn="base">
        <a:spcBef>
          <a:spcPct val="0"/>
        </a:spcBef>
        <a:spcAft>
          <a:spcPct val="0"/>
        </a:spcAft>
        <a:defRPr sz="2200" b="1">
          <a:solidFill>
            <a:srgbClr val="015CAB"/>
          </a:solidFill>
          <a:latin typeface="Arial" charset="0"/>
          <a:cs typeface="Times New Roman" pitchFamily="18" charset="0"/>
        </a:defRPr>
      </a:lvl6pPr>
      <a:lvl7pPr marL="914400" algn="l" rtl="0" fontAlgn="base">
        <a:spcBef>
          <a:spcPct val="0"/>
        </a:spcBef>
        <a:spcAft>
          <a:spcPct val="0"/>
        </a:spcAft>
        <a:defRPr sz="2200" b="1">
          <a:solidFill>
            <a:srgbClr val="015CAB"/>
          </a:solidFill>
          <a:latin typeface="Arial" charset="0"/>
          <a:cs typeface="Times New Roman" pitchFamily="18" charset="0"/>
        </a:defRPr>
      </a:lvl7pPr>
      <a:lvl8pPr marL="1371600" algn="l" rtl="0" fontAlgn="base">
        <a:spcBef>
          <a:spcPct val="0"/>
        </a:spcBef>
        <a:spcAft>
          <a:spcPct val="0"/>
        </a:spcAft>
        <a:defRPr sz="2200" b="1">
          <a:solidFill>
            <a:srgbClr val="015CAB"/>
          </a:solidFill>
          <a:latin typeface="Arial" charset="0"/>
          <a:cs typeface="Times New Roman" pitchFamily="18" charset="0"/>
        </a:defRPr>
      </a:lvl8pPr>
      <a:lvl9pPr marL="1828800" algn="l" rtl="0" fontAlgn="base">
        <a:spcBef>
          <a:spcPct val="0"/>
        </a:spcBef>
        <a:spcAft>
          <a:spcPct val="0"/>
        </a:spcAft>
        <a:defRPr sz="2200" b="1">
          <a:solidFill>
            <a:srgbClr val="015CAB"/>
          </a:solidFill>
          <a:latin typeface="Arial" charset="0"/>
          <a:cs typeface="Times New Roman" pitchFamily="18"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cs typeface="+mn-cs"/>
        </a:defRPr>
      </a:lvl2pPr>
      <a:lvl3pPr marL="1143000" indent="-228600" algn="l" rtl="0" eaLnBrk="0" fontAlgn="base" hangingPunct="0">
        <a:spcBef>
          <a:spcPct val="20000"/>
        </a:spcBef>
        <a:spcAft>
          <a:spcPct val="0"/>
        </a:spcAft>
        <a:buChar char="•"/>
        <a:defRPr sz="20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buFontTx/>
              <a:buNone/>
            </a:pPr>
            <a:fld id="{B3FC5914-BA5D-4059-B0EA-BD78424109E6}" type="datetimeFigureOut">
              <a:rPr lang="en-GB" smtClean="0">
                <a:solidFill>
                  <a:prstClr val="black">
                    <a:tint val="75000"/>
                  </a:prstClr>
                </a:solidFill>
                <a:latin typeface="Calibri"/>
                <a:cs typeface="+mn-cs"/>
              </a:rPr>
              <a:pPr fontAlgn="auto">
                <a:spcBef>
                  <a:spcPts val="0"/>
                </a:spcBef>
                <a:spcAft>
                  <a:spcPts val="0"/>
                </a:spcAft>
                <a:buFontTx/>
                <a:buNone/>
              </a:pPr>
              <a:t>29/05/2017</a:t>
            </a:fld>
            <a:endParaRPr lang="en-GB">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buFontTx/>
              <a:buNone/>
            </a:pPr>
            <a:endParaRPr lang="en-GB">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buFontTx/>
              <a:buNone/>
            </a:pPr>
            <a:fld id="{EB1B92AF-3EA2-46F2-B75E-FC561CADD3DF}" type="slidenum">
              <a:rPr lang="en-GB" smtClean="0">
                <a:solidFill>
                  <a:prstClr val="black">
                    <a:tint val="75000"/>
                  </a:prstClr>
                </a:solidFill>
                <a:latin typeface="Calibri"/>
                <a:cs typeface="+mn-cs"/>
              </a:rPr>
              <a:pPr fontAlgn="auto">
                <a:spcBef>
                  <a:spcPts val="0"/>
                </a:spcBef>
                <a:spcAft>
                  <a:spcPts val="0"/>
                </a:spcAft>
                <a:buFontTx/>
                <a:buNone/>
              </a:pPr>
              <a:t>‹#›</a:t>
            </a:fld>
            <a:endParaRPr lang="en-GB">
              <a:solidFill>
                <a:prstClr val="black">
                  <a:tint val="75000"/>
                </a:prstClr>
              </a:solidFill>
              <a:latin typeface="Calibri"/>
              <a:cs typeface="+mn-cs"/>
            </a:endParaRPr>
          </a:p>
        </p:txBody>
      </p:sp>
    </p:spTree>
    <p:extLst>
      <p:ext uri="{BB962C8B-B14F-4D97-AF65-F5344CB8AC3E}">
        <p14:creationId xmlns:p14="http://schemas.microsoft.com/office/powerpoint/2010/main" val="237400410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buFontTx/>
              <a:buNone/>
            </a:pPr>
            <a:fld id="{B3FC5914-BA5D-4059-B0EA-BD78424109E6}" type="datetimeFigureOut">
              <a:rPr lang="en-GB" smtClean="0">
                <a:solidFill>
                  <a:prstClr val="black">
                    <a:tint val="75000"/>
                  </a:prstClr>
                </a:solidFill>
                <a:latin typeface="Calibri"/>
                <a:cs typeface="+mn-cs"/>
              </a:rPr>
              <a:pPr fontAlgn="auto">
                <a:spcBef>
                  <a:spcPts val="0"/>
                </a:spcBef>
                <a:spcAft>
                  <a:spcPts val="0"/>
                </a:spcAft>
                <a:buFontTx/>
                <a:buNone/>
              </a:pPr>
              <a:t>29/05/2017</a:t>
            </a:fld>
            <a:endParaRPr lang="en-GB">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buFontTx/>
              <a:buNone/>
            </a:pPr>
            <a:endParaRPr lang="en-GB">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buFontTx/>
              <a:buNone/>
            </a:pPr>
            <a:fld id="{EB1B92AF-3EA2-46F2-B75E-FC561CADD3DF}" type="slidenum">
              <a:rPr lang="en-GB" smtClean="0">
                <a:solidFill>
                  <a:prstClr val="black">
                    <a:tint val="75000"/>
                  </a:prstClr>
                </a:solidFill>
                <a:latin typeface="Calibri"/>
                <a:cs typeface="+mn-cs"/>
              </a:rPr>
              <a:pPr fontAlgn="auto">
                <a:spcBef>
                  <a:spcPts val="0"/>
                </a:spcBef>
                <a:spcAft>
                  <a:spcPts val="0"/>
                </a:spcAft>
                <a:buFontTx/>
                <a:buNone/>
              </a:pPr>
              <a:t>‹#›</a:t>
            </a:fld>
            <a:endParaRPr lang="en-GB">
              <a:solidFill>
                <a:prstClr val="black">
                  <a:tint val="75000"/>
                </a:prstClr>
              </a:solidFill>
              <a:latin typeface="Calibri"/>
              <a:cs typeface="+mn-cs"/>
            </a:endParaRPr>
          </a:p>
        </p:txBody>
      </p:sp>
    </p:spTree>
    <p:extLst>
      <p:ext uri="{BB962C8B-B14F-4D97-AF65-F5344CB8AC3E}">
        <p14:creationId xmlns:p14="http://schemas.microsoft.com/office/powerpoint/2010/main" val="282767673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buFontTx/>
              <a:buNone/>
            </a:pPr>
            <a:fld id="{B3FC5914-BA5D-4059-B0EA-BD78424109E6}" type="datetimeFigureOut">
              <a:rPr lang="en-GB" smtClean="0">
                <a:solidFill>
                  <a:prstClr val="black">
                    <a:tint val="75000"/>
                  </a:prstClr>
                </a:solidFill>
                <a:latin typeface="Calibri"/>
                <a:cs typeface="+mn-cs"/>
              </a:rPr>
              <a:pPr fontAlgn="auto">
                <a:spcBef>
                  <a:spcPts val="0"/>
                </a:spcBef>
                <a:spcAft>
                  <a:spcPts val="0"/>
                </a:spcAft>
                <a:buFontTx/>
                <a:buNone/>
              </a:pPr>
              <a:t>29/05/2017</a:t>
            </a:fld>
            <a:endParaRPr lang="en-GB">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buFontTx/>
              <a:buNone/>
            </a:pPr>
            <a:endParaRPr lang="en-GB">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buFontTx/>
              <a:buNone/>
            </a:pPr>
            <a:fld id="{EB1B92AF-3EA2-46F2-B75E-FC561CADD3DF}" type="slidenum">
              <a:rPr lang="en-GB" smtClean="0">
                <a:solidFill>
                  <a:prstClr val="black">
                    <a:tint val="75000"/>
                  </a:prstClr>
                </a:solidFill>
                <a:latin typeface="Calibri"/>
                <a:cs typeface="+mn-cs"/>
              </a:rPr>
              <a:pPr fontAlgn="auto">
                <a:spcBef>
                  <a:spcPts val="0"/>
                </a:spcBef>
                <a:spcAft>
                  <a:spcPts val="0"/>
                </a:spcAft>
                <a:buFontTx/>
                <a:buNone/>
              </a:pPr>
              <a:t>‹#›</a:t>
            </a:fld>
            <a:endParaRPr lang="en-GB">
              <a:solidFill>
                <a:prstClr val="black">
                  <a:tint val="75000"/>
                </a:prstClr>
              </a:solidFill>
              <a:latin typeface="Calibri"/>
              <a:cs typeface="+mn-cs"/>
            </a:endParaRPr>
          </a:p>
        </p:txBody>
      </p:sp>
    </p:spTree>
    <p:extLst>
      <p:ext uri="{BB962C8B-B14F-4D97-AF65-F5344CB8AC3E}">
        <p14:creationId xmlns:p14="http://schemas.microsoft.com/office/powerpoint/2010/main" val="198649237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buFontTx/>
              <a:buNone/>
            </a:pPr>
            <a:fld id="{B3FC5914-BA5D-4059-B0EA-BD78424109E6}" type="datetimeFigureOut">
              <a:rPr lang="en-GB" smtClean="0">
                <a:solidFill>
                  <a:prstClr val="black">
                    <a:tint val="75000"/>
                  </a:prstClr>
                </a:solidFill>
                <a:latin typeface="Calibri"/>
                <a:cs typeface="+mn-cs"/>
              </a:rPr>
              <a:pPr fontAlgn="auto">
                <a:spcBef>
                  <a:spcPts val="0"/>
                </a:spcBef>
                <a:spcAft>
                  <a:spcPts val="0"/>
                </a:spcAft>
                <a:buFontTx/>
                <a:buNone/>
              </a:pPr>
              <a:t>29/05/2017</a:t>
            </a:fld>
            <a:endParaRPr lang="en-GB">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buFontTx/>
              <a:buNone/>
            </a:pPr>
            <a:endParaRPr lang="en-GB">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buFontTx/>
              <a:buNone/>
            </a:pPr>
            <a:fld id="{EB1B92AF-3EA2-46F2-B75E-FC561CADD3DF}" type="slidenum">
              <a:rPr lang="en-GB" smtClean="0">
                <a:solidFill>
                  <a:prstClr val="black">
                    <a:tint val="75000"/>
                  </a:prstClr>
                </a:solidFill>
                <a:latin typeface="Calibri"/>
                <a:cs typeface="+mn-cs"/>
              </a:rPr>
              <a:pPr fontAlgn="auto">
                <a:spcBef>
                  <a:spcPts val="0"/>
                </a:spcBef>
                <a:spcAft>
                  <a:spcPts val="0"/>
                </a:spcAft>
                <a:buFontTx/>
                <a:buNone/>
              </a:pPr>
              <a:t>‹#›</a:t>
            </a:fld>
            <a:endParaRPr lang="en-GB">
              <a:solidFill>
                <a:prstClr val="black">
                  <a:tint val="75000"/>
                </a:prstClr>
              </a:solidFill>
              <a:latin typeface="Calibri"/>
              <a:cs typeface="+mn-cs"/>
            </a:endParaRPr>
          </a:p>
        </p:txBody>
      </p:sp>
    </p:spTree>
    <p:extLst>
      <p:ext uri="{BB962C8B-B14F-4D97-AF65-F5344CB8AC3E}">
        <p14:creationId xmlns:p14="http://schemas.microsoft.com/office/powerpoint/2010/main" val="257595805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buFontTx/>
              <a:buNone/>
            </a:pPr>
            <a:fld id="{B3FC5914-BA5D-4059-B0EA-BD78424109E6}" type="datetimeFigureOut">
              <a:rPr lang="en-GB" smtClean="0">
                <a:solidFill>
                  <a:prstClr val="black">
                    <a:tint val="75000"/>
                  </a:prstClr>
                </a:solidFill>
                <a:latin typeface="Calibri"/>
                <a:cs typeface="+mn-cs"/>
              </a:rPr>
              <a:pPr fontAlgn="auto">
                <a:spcBef>
                  <a:spcPts val="0"/>
                </a:spcBef>
                <a:spcAft>
                  <a:spcPts val="0"/>
                </a:spcAft>
                <a:buFontTx/>
                <a:buNone/>
              </a:pPr>
              <a:t>29/05/2017</a:t>
            </a:fld>
            <a:endParaRPr lang="en-GB">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buFontTx/>
              <a:buNone/>
            </a:pPr>
            <a:endParaRPr lang="en-GB">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buFontTx/>
              <a:buNone/>
            </a:pPr>
            <a:fld id="{EB1B92AF-3EA2-46F2-B75E-FC561CADD3DF}" type="slidenum">
              <a:rPr lang="en-GB" smtClean="0">
                <a:solidFill>
                  <a:prstClr val="black">
                    <a:tint val="75000"/>
                  </a:prstClr>
                </a:solidFill>
                <a:latin typeface="Calibri"/>
                <a:cs typeface="+mn-cs"/>
              </a:rPr>
              <a:pPr fontAlgn="auto">
                <a:spcBef>
                  <a:spcPts val="0"/>
                </a:spcBef>
                <a:spcAft>
                  <a:spcPts val="0"/>
                </a:spcAft>
                <a:buFontTx/>
                <a:buNone/>
              </a:pPr>
              <a:t>‹#›</a:t>
            </a:fld>
            <a:endParaRPr lang="en-GB">
              <a:solidFill>
                <a:prstClr val="black">
                  <a:tint val="75000"/>
                </a:prstClr>
              </a:solidFill>
              <a:latin typeface="Calibri"/>
              <a:cs typeface="+mn-cs"/>
            </a:endParaRPr>
          </a:p>
        </p:txBody>
      </p:sp>
    </p:spTree>
    <p:extLst>
      <p:ext uri="{BB962C8B-B14F-4D97-AF65-F5344CB8AC3E}">
        <p14:creationId xmlns:p14="http://schemas.microsoft.com/office/powerpoint/2010/main" val="47906103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eib.org/" TargetMode="External"/><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hyperlink" Target="http://www.eif.org/"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ec.europa.eu/regional_policy/sources/thefunds/fin_inst/pdf/efsi_esif_compl_en.pdf"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95536" y="3212976"/>
            <a:ext cx="8388932" cy="2196840"/>
          </a:xfrm>
        </p:spPr>
        <p:txBody>
          <a:bodyPr/>
          <a:lstStyle/>
          <a:p>
            <a:r>
              <a:rPr lang="en-US" sz="3200" spc="-50" dirty="0" smtClean="0">
                <a:solidFill>
                  <a:schemeClr val="tx1">
                    <a:lumMod val="65000"/>
                    <a:lumOff val="35000"/>
                  </a:schemeClr>
                </a:solidFill>
                <a:latin typeface="Arial" panose="020B0604020202020204" pitchFamily="34" charset="0"/>
              </a:rPr>
              <a:t>Investment </a:t>
            </a:r>
            <a:r>
              <a:rPr lang="en-US" sz="3200" spc="-50" dirty="0">
                <a:solidFill>
                  <a:schemeClr val="tx1">
                    <a:lumMod val="65000"/>
                    <a:lumOff val="35000"/>
                  </a:schemeClr>
                </a:solidFill>
                <a:latin typeface="Arial" panose="020B0604020202020204" pitchFamily="34" charset="0"/>
              </a:rPr>
              <a:t>Plan for Europe</a:t>
            </a:r>
            <a:r>
              <a:rPr lang="en-US" spc="-50" dirty="0">
                <a:solidFill>
                  <a:srgbClr val="2683C6"/>
                </a:solidFill>
                <a:latin typeface="Calibri Light" panose="020F0302020204030204"/>
              </a:rPr>
              <a:t/>
            </a:r>
            <a:br>
              <a:rPr lang="en-US" spc="-50" dirty="0">
                <a:solidFill>
                  <a:srgbClr val="2683C6"/>
                </a:solidFill>
                <a:latin typeface="Calibri Light" panose="020F0302020204030204"/>
              </a:rPr>
            </a:br>
            <a:r>
              <a:rPr lang="en-US" spc="-50" dirty="0">
                <a:solidFill>
                  <a:srgbClr val="2683C6"/>
                </a:solidFill>
                <a:latin typeface="Calibri Light" panose="020F0302020204030204"/>
              </a:rPr>
              <a:t/>
            </a:r>
            <a:br>
              <a:rPr lang="en-US" spc="-50" dirty="0">
                <a:solidFill>
                  <a:srgbClr val="2683C6"/>
                </a:solidFill>
                <a:latin typeface="Calibri Light" panose="020F0302020204030204"/>
              </a:rPr>
            </a:br>
            <a:r>
              <a:rPr lang="en-US" sz="2400" spc="-50" dirty="0" smtClean="0">
                <a:solidFill>
                  <a:srgbClr val="00539F"/>
                </a:solidFill>
                <a:latin typeface="+mn-lt"/>
              </a:rPr>
              <a:t>The </a:t>
            </a:r>
            <a:r>
              <a:rPr lang="en-US" sz="2400" spc="-50" dirty="0">
                <a:solidFill>
                  <a:srgbClr val="00539F"/>
                </a:solidFill>
                <a:latin typeface="+mn-lt"/>
              </a:rPr>
              <a:t>European Fund for Strategic Investments </a:t>
            </a:r>
            <a:r>
              <a:rPr lang="en-US" sz="2400" spc="-50" dirty="0" smtClean="0">
                <a:solidFill>
                  <a:srgbClr val="00539F"/>
                </a:solidFill>
                <a:latin typeface="+mn-lt"/>
              </a:rPr>
              <a:t>– </a:t>
            </a:r>
            <a:br>
              <a:rPr lang="en-US" sz="2400" spc="-50" dirty="0" smtClean="0">
                <a:solidFill>
                  <a:srgbClr val="00539F"/>
                </a:solidFill>
                <a:latin typeface="+mn-lt"/>
              </a:rPr>
            </a:br>
            <a:r>
              <a:rPr lang="en-US" sz="2400" spc="-50" dirty="0" smtClean="0">
                <a:solidFill>
                  <a:srgbClr val="00539F"/>
                </a:solidFill>
                <a:latin typeface="+mn-lt"/>
              </a:rPr>
              <a:t>A financing option for Romanian businesses?</a:t>
            </a:r>
            <a:r>
              <a:rPr lang="en-GB" sz="2400" dirty="0" smtClean="0">
                <a:solidFill>
                  <a:srgbClr val="00539F"/>
                </a:solidFill>
                <a:latin typeface="+mn-lt"/>
              </a:rPr>
              <a:t/>
            </a:r>
            <a:br>
              <a:rPr lang="en-GB" sz="2400" dirty="0" smtClean="0">
                <a:solidFill>
                  <a:srgbClr val="00539F"/>
                </a:solidFill>
                <a:latin typeface="+mn-lt"/>
              </a:rPr>
            </a:br>
            <a:r>
              <a:rPr lang="en-GB" dirty="0"/>
              <a:t/>
            </a:r>
            <a:br>
              <a:rPr lang="en-GB" dirty="0"/>
            </a:br>
            <a:r>
              <a:rPr lang="en-GB" sz="1800" dirty="0" err="1" smtClean="0">
                <a:solidFill>
                  <a:schemeClr val="tx1">
                    <a:lumMod val="50000"/>
                    <a:lumOff val="50000"/>
                  </a:schemeClr>
                </a:solidFill>
              </a:rPr>
              <a:t>Cluj</a:t>
            </a:r>
            <a:r>
              <a:rPr lang="en-GB" sz="1800" dirty="0" smtClean="0">
                <a:solidFill>
                  <a:schemeClr val="tx1">
                    <a:lumMod val="50000"/>
                    <a:lumOff val="50000"/>
                  </a:schemeClr>
                </a:solidFill>
              </a:rPr>
              <a:t>, 31 May 2017 – Antonie </a:t>
            </a:r>
            <a:r>
              <a:rPr lang="en-GB" sz="1800" dirty="0" err="1" smtClean="0">
                <a:solidFill>
                  <a:schemeClr val="tx1">
                    <a:lumMod val="50000"/>
                    <a:lumOff val="50000"/>
                  </a:schemeClr>
                </a:solidFill>
              </a:rPr>
              <a:t>Kerwien</a:t>
            </a:r>
            <a:r>
              <a:rPr lang="en-GB" sz="1800" dirty="0" smtClean="0">
                <a:solidFill>
                  <a:schemeClr val="tx1">
                    <a:lumMod val="50000"/>
                    <a:lumOff val="50000"/>
                  </a:schemeClr>
                </a:solidFill>
              </a:rPr>
              <a:t>, EIB</a:t>
            </a:r>
            <a:endParaRPr lang="en-GB" sz="1800" i="1" dirty="0" smtClean="0">
              <a:solidFill>
                <a:schemeClr val="tx1">
                  <a:lumMod val="50000"/>
                  <a:lumOff val="50000"/>
                </a:schemeClr>
              </a:solidFill>
              <a:latin typeface="Arial" pitchFamily="34" charset="0"/>
            </a:endParaRPr>
          </a:p>
        </p:txBody>
      </p:sp>
      <p:sp>
        <p:nvSpPr>
          <p:cNvPr id="3076" name="Date Placeholder 2"/>
          <p:cNvSpPr>
            <a:spLocks noGrp="1"/>
          </p:cNvSpPr>
          <p:nvPr>
            <p:ph type="dt" sz="quarter" idx="10"/>
          </p:nvPr>
        </p:nvSpPr>
        <p:spPr>
          <a:xfrm>
            <a:off x="251520" y="6597352"/>
            <a:ext cx="990600" cy="260648"/>
          </a:xfrm>
          <a:noFill/>
        </p:spPr>
        <p:txBody>
          <a:bodyPr/>
          <a:lstStyle>
            <a:lvl1pPr eaLnBrk="0" hangingPunct="0">
              <a:defRPr sz="2000">
                <a:solidFill>
                  <a:schemeClr val="tx1"/>
                </a:solidFill>
                <a:latin typeface="Arial" charset="0"/>
                <a:cs typeface="Times New Roman" pitchFamily="18" charset="0"/>
              </a:defRPr>
            </a:lvl1pPr>
            <a:lvl2pPr marL="742950" indent="-285750" eaLnBrk="0" hangingPunct="0">
              <a:defRPr sz="2000">
                <a:solidFill>
                  <a:schemeClr val="tx1"/>
                </a:solidFill>
                <a:latin typeface="Arial" charset="0"/>
                <a:cs typeface="Times New Roman" pitchFamily="18" charset="0"/>
              </a:defRPr>
            </a:lvl2pPr>
            <a:lvl3pPr marL="1143000" indent="-228600" eaLnBrk="0" hangingPunct="0">
              <a:defRPr sz="2000">
                <a:solidFill>
                  <a:schemeClr val="tx1"/>
                </a:solidFill>
                <a:latin typeface="Arial" charset="0"/>
                <a:cs typeface="Times New Roman" pitchFamily="18" charset="0"/>
              </a:defRPr>
            </a:lvl3pPr>
            <a:lvl4pPr marL="1600200" indent="-228600" eaLnBrk="0" hangingPunct="0">
              <a:defRPr sz="2000">
                <a:solidFill>
                  <a:schemeClr val="tx1"/>
                </a:solidFill>
                <a:latin typeface="Arial" charset="0"/>
                <a:cs typeface="Times New Roman" pitchFamily="18" charset="0"/>
              </a:defRPr>
            </a:lvl4pPr>
            <a:lvl5pPr marL="2057400" indent="-228600" eaLnBrk="0" hangingPunct="0">
              <a:defRPr sz="2000">
                <a:solidFill>
                  <a:schemeClr val="tx1"/>
                </a:solidFill>
                <a:latin typeface="Arial"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Arial"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Arial"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Arial"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Arial" charset="0"/>
                <a:cs typeface="Times New Roman" pitchFamily="18" charset="0"/>
              </a:defRPr>
            </a:lvl9pPr>
          </a:lstStyle>
          <a:p>
            <a:pPr eaLnBrk="1" hangingPunct="1"/>
            <a:r>
              <a:rPr lang="en-US" sz="1000" dirty="0" smtClean="0">
                <a:solidFill>
                  <a:schemeClr val="bg1"/>
                </a:solidFill>
              </a:rPr>
              <a:t> </a:t>
            </a:r>
          </a:p>
          <a:p>
            <a:pPr eaLnBrk="1" hangingPunct="1"/>
            <a:endParaRPr lang="en-US" sz="1000" dirty="0" smtClean="0">
              <a:solidFill>
                <a:schemeClr val="bg1"/>
              </a:solidFill>
            </a:endParaRPr>
          </a:p>
        </p:txBody>
      </p:sp>
      <p:sp>
        <p:nvSpPr>
          <p:cNvPr id="3077" name="Slide Number Placeholder 3"/>
          <p:cNvSpPr>
            <a:spLocks noGrp="1"/>
          </p:cNvSpPr>
          <p:nvPr>
            <p:ph type="sldNum" sz="quarter" idx="11"/>
          </p:nvPr>
        </p:nvSpPr>
        <p:spPr>
          <a:noFill/>
        </p:spPr>
        <p:txBody>
          <a:bodyPr/>
          <a:lstStyle>
            <a:lvl1pPr eaLnBrk="0" hangingPunct="0">
              <a:defRPr sz="2000">
                <a:solidFill>
                  <a:schemeClr val="tx1"/>
                </a:solidFill>
                <a:latin typeface="Arial" charset="0"/>
                <a:cs typeface="Times New Roman" pitchFamily="18" charset="0"/>
              </a:defRPr>
            </a:lvl1pPr>
            <a:lvl2pPr marL="742950" indent="-285750" eaLnBrk="0" hangingPunct="0">
              <a:defRPr sz="2000">
                <a:solidFill>
                  <a:schemeClr val="tx1"/>
                </a:solidFill>
                <a:latin typeface="Arial" charset="0"/>
                <a:cs typeface="Times New Roman" pitchFamily="18" charset="0"/>
              </a:defRPr>
            </a:lvl2pPr>
            <a:lvl3pPr marL="1143000" indent="-228600" eaLnBrk="0" hangingPunct="0">
              <a:defRPr sz="2000">
                <a:solidFill>
                  <a:schemeClr val="tx1"/>
                </a:solidFill>
                <a:latin typeface="Arial" charset="0"/>
                <a:cs typeface="Times New Roman" pitchFamily="18" charset="0"/>
              </a:defRPr>
            </a:lvl3pPr>
            <a:lvl4pPr marL="1600200" indent="-228600" eaLnBrk="0" hangingPunct="0">
              <a:defRPr sz="2000">
                <a:solidFill>
                  <a:schemeClr val="tx1"/>
                </a:solidFill>
                <a:latin typeface="Arial" charset="0"/>
                <a:cs typeface="Times New Roman" pitchFamily="18" charset="0"/>
              </a:defRPr>
            </a:lvl4pPr>
            <a:lvl5pPr marL="2057400" indent="-228600" eaLnBrk="0" hangingPunct="0">
              <a:defRPr sz="2000">
                <a:solidFill>
                  <a:schemeClr val="tx1"/>
                </a:solidFill>
                <a:latin typeface="Arial"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Arial"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Arial"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Arial"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Arial" charset="0"/>
                <a:cs typeface="Times New Roman" pitchFamily="18" charset="0"/>
              </a:defRPr>
            </a:lvl9pPr>
          </a:lstStyle>
          <a:p>
            <a:pPr eaLnBrk="1" hangingPunct="1"/>
            <a:fld id="{2EC9CE5D-B75D-4C6A-958C-E65803ED096D}" type="slidenum">
              <a:rPr lang="en-US" sz="1000" smtClean="0">
                <a:solidFill>
                  <a:schemeClr val="bg1"/>
                </a:solidFill>
              </a:rPr>
              <a:pPr eaLnBrk="1" hangingPunct="1"/>
              <a:t>1</a:t>
            </a:fld>
            <a:endParaRPr lang="en-US" sz="1000" dirty="0" smtClean="0">
              <a:solidFill>
                <a:schemeClr val="bg1"/>
              </a:solidFill>
            </a:endParaRPr>
          </a:p>
        </p:txBody>
      </p:sp>
      <p:sp>
        <p:nvSpPr>
          <p:cNvPr id="3078" name="Footer Placeholder 4"/>
          <p:cNvSpPr>
            <a:spLocks noGrp="1"/>
          </p:cNvSpPr>
          <p:nvPr>
            <p:ph type="ftr" sz="quarter" idx="12"/>
          </p:nvPr>
        </p:nvSpPr>
        <p:spPr>
          <a:noFill/>
        </p:spPr>
        <p:txBody>
          <a:bodyPr/>
          <a:lstStyle>
            <a:lvl1pPr eaLnBrk="0" hangingPunct="0">
              <a:defRPr sz="2000">
                <a:solidFill>
                  <a:schemeClr val="tx1"/>
                </a:solidFill>
                <a:latin typeface="Arial" charset="0"/>
                <a:cs typeface="Times New Roman" pitchFamily="18" charset="0"/>
              </a:defRPr>
            </a:lvl1pPr>
            <a:lvl2pPr marL="742950" indent="-285750" eaLnBrk="0" hangingPunct="0">
              <a:defRPr sz="2000">
                <a:solidFill>
                  <a:schemeClr val="tx1"/>
                </a:solidFill>
                <a:latin typeface="Arial" charset="0"/>
                <a:cs typeface="Times New Roman" pitchFamily="18" charset="0"/>
              </a:defRPr>
            </a:lvl2pPr>
            <a:lvl3pPr marL="1143000" indent="-228600" eaLnBrk="0" hangingPunct="0">
              <a:defRPr sz="2000">
                <a:solidFill>
                  <a:schemeClr val="tx1"/>
                </a:solidFill>
                <a:latin typeface="Arial" charset="0"/>
                <a:cs typeface="Times New Roman" pitchFamily="18" charset="0"/>
              </a:defRPr>
            </a:lvl3pPr>
            <a:lvl4pPr marL="1600200" indent="-228600" eaLnBrk="0" hangingPunct="0">
              <a:defRPr sz="2000">
                <a:solidFill>
                  <a:schemeClr val="tx1"/>
                </a:solidFill>
                <a:latin typeface="Arial" charset="0"/>
                <a:cs typeface="Times New Roman" pitchFamily="18" charset="0"/>
              </a:defRPr>
            </a:lvl4pPr>
            <a:lvl5pPr marL="2057400" indent="-228600" eaLnBrk="0" hangingPunct="0">
              <a:defRPr sz="2000">
                <a:solidFill>
                  <a:schemeClr val="tx1"/>
                </a:solidFill>
                <a:latin typeface="Arial"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Arial"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Arial"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Arial"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Arial" charset="0"/>
                <a:cs typeface="Times New Roman" pitchFamily="18" charset="0"/>
              </a:defRPr>
            </a:lvl9pPr>
          </a:lstStyle>
          <a:p>
            <a:pPr eaLnBrk="1" hangingPunct="1"/>
            <a:r>
              <a:rPr lang="en-GB" sz="1200" dirty="0" smtClean="0">
                <a:solidFill>
                  <a:schemeClr val="bg1"/>
                </a:solidFill>
              </a:rPr>
              <a:t>European Investment Bank Group</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Who can benefit</a:t>
            </a:r>
            <a:r>
              <a:rPr lang="fr-BE" dirty="0" smtClean="0"/>
              <a:t>?</a:t>
            </a:r>
            <a:endParaRPr lang="fr-BE" dirty="0"/>
          </a:p>
        </p:txBody>
      </p:sp>
      <p:sp>
        <p:nvSpPr>
          <p:cNvPr id="5" name="Footer Placeholder 4"/>
          <p:cNvSpPr>
            <a:spLocks noGrp="1"/>
          </p:cNvSpPr>
          <p:nvPr>
            <p:ph type="ftr" sz="quarter" idx="11"/>
          </p:nvPr>
        </p:nvSpPr>
        <p:spPr/>
        <p:txBody>
          <a:bodyPr/>
          <a:lstStyle/>
          <a:p>
            <a:r>
              <a:rPr lang="fr-CH" dirty="0"/>
              <a:t>9</a:t>
            </a:r>
            <a:endParaRPr lang="en-GB" dirty="0"/>
          </a:p>
        </p:txBody>
      </p:sp>
      <p:sp>
        <p:nvSpPr>
          <p:cNvPr id="9" name="Content Placeholder 2"/>
          <p:cNvSpPr>
            <a:spLocks noGrp="1"/>
          </p:cNvSpPr>
          <p:nvPr>
            <p:ph sz="half" idx="1"/>
          </p:nvPr>
        </p:nvSpPr>
        <p:spPr>
          <a:xfrm>
            <a:off x="251519" y="1268412"/>
            <a:ext cx="8643243" cy="4896891"/>
          </a:xfrm>
        </p:spPr>
        <p:txBody>
          <a:bodyPr>
            <a:noAutofit/>
          </a:bodyPr>
          <a:lstStyle/>
          <a:p>
            <a:pPr marL="708025" indent="-228600" algn="just" defTabSz="712788">
              <a:buClr>
                <a:schemeClr val="tx2"/>
              </a:buClr>
              <a:buSzPct val="102000"/>
              <a:buNone/>
            </a:pPr>
            <a:r>
              <a:rPr lang="fr-CH" dirty="0" smtClean="0"/>
              <a:t> </a:t>
            </a:r>
            <a:endParaRPr lang="fr-CH" sz="1800" kern="1200" dirty="0">
              <a:solidFill>
                <a:schemeClr val="bg1"/>
              </a:solidFill>
              <a:latin typeface="Arial" charset="0"/>
              <a:cs typeface="Times New Roman" pitchFamily="18" charset="0"/>
            </a:endParaRPr>
          </a:p>
        </p:txBody>
      </p:sp>
      <p:sp>
        <p:nvSpPr>
          <p:cNvPr id="3" name="Rectangle 2"/>
          <p:cNvSpPr/>
          <p:nvPr/>
        </p:nvSpPr>
        <p:spPr>
          <a:xfrm>
            <a:off x="2666137" y="851941"/>
            <a:ext cx="4572000" cy="400110"/>
          </a:xfrm>
          <a:prstGeom prst="rect">
            <a:avLst/>
          </a:prstGeom>
        </p:spPr>
        <p:txBody>
          <a:bodyPr>
            <a:spAutoFit/>
          </a:bodyPr>
          <a:lstStyle/>
          <a:p>
            <a:pPr algn="ctr">
              <a:buNone/>
            </a:pPr>
            <a:r>
              <a:rPr lang="en-US" b="1" dirty="0" smtClean="0">
                <a:solidFill>
                  <a:srgbClr val="015CAB"/>
                </a:solidFill>
                <a:cs typeface="Calibri" panose="020F0502020204030204" pitchFamily="34" charset="0"/>
              </a:rPr>
              <a:t>Eligible counterparts </a:t>
            </a:r>
            <a:endParaRPr lang="en-US" b="1" dirty="0">
              <a:solidFill>
                <a:srgbClr val="015CAB"/>
              </a:solidFill>
              <a:cs typeface="Calibri" panose="020F0502020204030204" pitchFamily="34" charset="0"/>
            </a:endParaRPr>
          </a:p>
        </p:txBody>
      </p:sp>
      <p:sp>
        <p:nvSpPr>
          <p:cNvPr id="16" name="Rectangle 15"/>
          <p:cNvSpPr/>
          <p:nvPr/>
        </p:nvSpPr>
        <p:spPr bwMode="auto">
          <a:xfrm>
            <a:off x="6287992" y="4054054"/>
            <a:ext cx="1996409" cy="1996409"/>
          </a:xfrm>
          <a:prstGeom prst="rect">
            <a:avLst/>
          </a:prstGeom>
          <a:solidFill>
            <a:schemeClr val="bg1"/>
          </a:solidFill>
          <a:ln>
            <a:solidFill>
              <a:srgbClr val="015CAB"/>
            </a:solid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Blip>
                <a:blip r:embed="rId2"/>
              </a:buBlip>
              <a:tabLst/>
            </a:pPr>
            <a:endParaRPr kumimoji="0" lang="en-GB" sz="2400" b="0" i="0" u="none" strike="noStrike" cap="none" normalizeH="0" baseline="0" smtClean="0">
              <a:ln>
                <a:noFill/>
              </a:ln>
              <a:solidFill>
                <a:schemeClr val="tx1"/>
              </a:solidFill>
              <a:effectLst/>
              <a:latin typeface="Arial" charset="0"/>
              <a:cs typeface="Times New Roman" pitchFamily="18" charset="0"/>
            </a:endParaRPr>
          </a:p>
        </p:txBody>
      </p:sp>
      <p:grpSp>
        <p:nvGrpSpPr>
          <p:cNvPr id="4" name="Group 3"/>
          <p:cNvGrpSpPr/>
          <p:nvPr/>
        </p:nvGrpSpPr>
        <p:grpSpPr>
          <a:xfrm>
            <a:off x="1214677" y="1447103"/>
            <a:ext cx="7069724" cy="4680505"/>
            <a:chOff x="606874" y="1512597"/>
            <a:chExt cx="7069724" cy="4680505"/>
          </a:xfrm>
        </p:grpSpPr>
        <p:sp>
          <p:nvSpPr>
            <p:cNvPr id="7" name="Rectangle 6"/>
            <p:cNvSpPr/>
            <p:nvPr/>
          </p:nvSpPr>
          <p:spPr bwMode="auto">
            <a:xfrm>
              <a:off x="611560" y="1521507"/>
              <a:ext cx="1996409" cy="1996409"/>
            </a:xfrm>
            <a:prstGeom prst="rect">
              <a:avLst/>
            </a:prstGeom>
            <a:solidFill>
              <a:schemeClr val="tx2"/>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Blip>
                  <a:blip r:embed="rId2"/>
                </a:buBlip>
                <a:tabLst/>
              </a:pPr>
              <a:endParaRPr kumimoji="0" lang="en-GB" sz="2400" b="0" i="0" u="none" strike="noStrike" cap="none" normalizeH="0" baseline="0" dirty="0" smtClean="0">
                <a:ln>
                  <a:noFill/>
                </a:ln>
                <a:solidFill>
                  <a:schemeClr val="tx1"/>
                </a:solidFill>
                <a:effectLst/>
                <a:latin typeface="Arial" charset="0"/>
                <a:cs typeface="Times New Roman" pitchFamily="18" charset="0"/>
              </a:endParaRPr>
            </a:p>
          </p:txBody>
        </p:sp>
        <p:sp>
          <p:nvSpPr>
            <p:cNvPr id="8" name="Rectangle 7"/>
            <p:cNvSpPr/>
            <p:nvPr/>
          </p:nvSpPr>
          <p:spPr bwMode="auto">
            <a:xfrm>
              <a:off x="3095835" y="1521506"/>
              <a:ext cx="1996409" cy="1996409"/>
            </a:xfrm>
            <a:prstGeom prst="rect">
              <a:avLst/>
            </a:prstGeom>
            <a:solidFill>
              <a:schemeClr val="tx2"/>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Blip>
                  <a:blip r:embed="rId2"/>
                </a:buBlip>
                <a:tabLst/>
              </a:pPr>
              <a:endParaRPr kumimoji="0" lang="en-GB" sz="2400" b="0" i="0" u="none" strike="noStrike" cap="none" normalizeH="0" baseline="0" dirty="0" smtClean="0">
                <a:ln>
                  <a:noFill/>
                </a:ln>
                <a:solidFill>
                  <a:schemeClr val="tx1"/>
                </a:solidFill>
                <a:effectLst/>
                <a:latin typeface="Arial" charset="0"/>
                <a:cs typeface="Times New Roman" pitchFamily="18" charset="0"/>
              </a:endParaRPr>
            </a:p>
          </p:txBody>
        </p:sp>
        <p:sp>
          <p:nvSpPr>
            <p:cNvPr id="10" name="Rectangle 9"/>
            <p:cNvSpPr/>
            <p:nvPr/>
          </p:nvSpPr>
          <p:spPr bwMode="auto">
            <a:xfrm>
              <a:off x="5664029" y="1512597"/>
              <a:ext cx="1996409" cy="1996409"/>
            </a:xfrm>
            <a:prstGeom prst="rect">
              <a:avLst/>
            </a:prstGeom>
            <a:solidFill>
              <a:schemeClr val="tx2"/>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Blip>
                  <a:blip r:embed="rId2"/>
                </a:buBlip>
                <a:tabLst/>
              </a:pPr>
              <a:endParaRPr kumimoji="0" lang="en-GB" sz="2400" b="0" i="0" u="none" strike="noStrike" cap="none" normalizeH="0" baseline="0" dirty="0" smtClean="0">
                <a:ln>
                  <a:noFill/>
                </a:ln>
                <a:solidFill>
                  <a:schemeClr val="tx1"/>
                </a:solidFill>
                <a:effectLst/>
                <a:latin typeface="Arial" charset="0"/>
                <a:cs typeface="Times New Roman" pitchFamily="18" charset="0"/>
              </a:endParaRPr>
            </a:p>
          </p:txBody>
        </p:sp>
        <p:sp>
          <p:nvSpPr>
            <p:cNvPr id="11" name="TextBox 10"/>
            <p:cNvSpPr txBox="1"/>
            <p:nvPr/>
          </p:nvSpPr>
          <p:spPr>
            <a:xfrm>
              <a:off x="606874" y="1969659"/>
              <a:ext cx="1996409" cy="646331"/>
            </a:xfrm>
            <a:prstGeom prst="rect">
              <a:avLst/>
            </a:prstGeom>
            <a:noFill/>
          </p:spPr>
          <p:txBody>
            <a:bodyPr wrap="square" rtlCol="0">
              <a:spAutoFit/>
            </a:bodyPr>
            <a:lstStyle/>
            <a:p>
              <a:pPr algn="ctr">
                <a:buNone/>
              </a:pPr>
              <a:r>
                <a:rPr lang="en-US" sz="1800" dirty="0">
                  <a:solidFill>
                    <a:schemeClr val="bg1"/>
                  </a:solidFill>
                </a:rPr>
                <a:t>Corporates of all sizes</a:t>
              </a:r>
            </a:p>
          </p:txBody>
        </p:sp>
        <p:sp>
          <p:nvSpPr>
            <p:cNvPr id="12" name="TextBox 11"/>
            <p:cNvSpPr txBox="1"/>
            <p:nvPr/>
          </p:nvSpPr>
          <p:spPr>
            <a:xfrm>
              <a:off x="3093926" y="1808820"/>
              <a:ext cx="1996409" cy="1255728"/>
            </a:xfrm>
            <a:prstGeom prst="rect">
              <a:avLst/>
            </a:prstGeom>
            <a:noFill/>
          </p:spPr>
          <p:txBody>
            <a:bodyPr wrap="square" rtlCol="0">
              <a:spAutoFit/>
            </a:bodyPr>
            <a:lstStyle/>
            <a:p>
              <a:pPr algn="ctr">
                <a:buNone/>
              </a:pPr>
              <a:r>
                <a:rPr lang="en-US" sz="1800" dirty="0">
                  <a:solidFill>
                    <a:schemeClr val="bg1"/>
                  </a:solidFill>
                </a:rPr>
                <a:t>Utilities and public sector entities </a:t>
              </a:r>
              <a:endParaRPr lang="en-US" sz="1800" dirty="0" smtClean="0">
                <a:solidFill>
                  <a:schemeClr val="bg1"/>
                </a:solidFill>
              </a:endParaRPr>
            </a:p>
            <a:p>
              <a:pPr algn="ctr">
                <a:buNone/>
              </a:pPr>
              <a:r>
                <a:rPr lang="en-US" sz="1800" dirty="0" smtClean="0">
                  <a:solidFill>
                    <a:schemeClr val="bg1"/>
                  </a:solidFill>
                </a:rPr>
                <a:t>(</a:t>
              </a:r>
              <a:r>
                <a:rPr lang="en-US" sz="1800" dirty="0">
                  <a:solidFill>
                    <a:schemeClr val="bg1"/>
                  </a:solidFill>
                </a:rPr>
                <a:t>non-sovereign) </a:t>
              </a:r>
            </a:p>
          </p:txBody>
        </p:sp>
        <p:sp>
          <p:nvSpPr>
            <p:cNvPr id="13" name="TextBox 12"/>
            <p:cNvSpPr txBox="1"/>
            <p:nvPr/>
          </p:nvSpPr>
          <p:spPr>
            <a:xfrm>
              <a:off x="5673518" y="1642620"/>
              <a:ext cx="1996409" cy="1588127"/>
            </a:xfrm>
            <a:prstGeom prst="rect">
              <a:avLst/>
            </a:prstGeom>
            <a:noFill/>
          </p:spPr>
          <p:txBody>
            <a:bodyPr wrap="square" rtlCol="0">
              <a:spAutoFit/>
            </a:bodyPr>
            <a:lstStyle/>
            <a:p>
              <a:pPr algn="ctr">
                <a:buNone/>
              </a:pPr>
              <a:r>
                <a:rPr lang="en-US" sz="1800" dirty="0">
                  <a:solidFill>
                    <a:schemeClr val="bg1"/>
                  </a:solidFill>
                </a:rPr>
                <a:t>SMEs </a:t>
              </a:r>
              <a:endParaRPr lang="en-US" sz="1800" dirty="0" smtClean="0">
                <a:solidFill>
                  <a:schemeClr val="bg1"/>
                </a:solidFill>
              </a:endParaRPr>
            </a:p>
            <a:p>
              <a:pPr algn="ctr">
                <a:buNone/>
              </a:pPr>
              <a:r>
                <a:rPr lang="en-US" sz="1800" dirty="0" smtClean="0">
                  <a:solidFill>
                    <a:schemeClr val="bg1"/>
                  </a:solidFill>
                </a:rPr>
                <a:t>(</a:t>
              </a:r>
              <a:r>
                <a:rPr lang="en-US" sz="1800" dirty="0">
                  <a:solidFill>
                    <a:schemeClr val="bg1"/>
                  </a:solidFill>
                </a:rPr>
                <a:t>up to 250 employees) or midcaps </a:t>
              </a:r>
              <a:endParaRPr lang="en-US" sz="1800" dirty="0" smtClean="0">
                <a:solidFill>
                  <a:schemeClr val="bg1"/>
                </a:solidFill>
              </a:endParaRPr>
            </a:p>
            <a:p>
              <a:pPr algn="ctr">
                <a:buNone/>
              </a:pPr>
              <a:r>
                <a:rPr lang="en-US" sz="1800" dirty="0" smtClean="0">
                  <a:solidFill>
                    <a:schemeClr val="bg1"/>
                  </a:solidFill>
                </a:rPr>
                <a:t>(</a:t>
              </a:r>
              <a:r>
                <a:rPr lang="en-US" sz="1800" dirty="0">
                  <a:solidFill>
                    <a:schemeClr val="bg1"/>
                  </a:solidFill>
                </a:rPr>
                <a:t>up to 3 000) </a:t>
              </a:r>
            </a:p>
          </p:txBody>
        </p:sp>
        <p:sp>
          <p:nvSpPr>
            <p:cNvPr id="21" name="Rectangle 20"/>
            <p:cNvSpPr/>
            <p:nvPr/>
          </p:nvSpPr>
          <p:spPr>
            <a:xfrm>
              <a:off x="5680189" y="4054055"/>
              <a:ext cx="1996409" cy="2139047"/>
            </a:xfrm>
            <a:prstGeom prst="rect">
              <a:avLst/>
            </a:prstGeom>
          </p:spPr>
          <p:txBody>
            <a:bodyPr wrap="square">
              <a:spAutoFit/>
            </a:bodyPr>
            <a:lstStyle/>
            <a:p>
              <a:pPr algn="ctr">
                <a:buNone/>
              </a:pPr>
              <a:r>
                <a:rPr lang="en-US" sz="1700" dirty="0" smtClean="0">
                  <a:solidFill>
                    <a:srgbClr val="015CAB"/>
                  </a:solidFill>
                  <a:cs typeface="Calibri" panose="020F0502020204030204" pitchFamily="34" charset="0"/>
                </a:rPr>
                <a:t>EIB Group directly </a:t>
              </a:r>
            </a:p>
            <a:p>
              <a:pPr algn="ctr">
                <a:buNone/>
              </a:pPr>
              <a:r>
                <a:rPr lang="en-US" sz="1700" dirty="0" smtClean="0">
                  <a:solidFill>
                    <a:srgbClr val="015CAB"/>
                  </a:solidFill>
                  <a:cs typeface="Calibri" panose="020F0502020204030204" pitchFamily="34" charset="0"/>
                </a:rPr>
                <a:t>via InfoDesk </a:t>
              </a:r>
              <a:r>
                <a:rPr lang="en-US" sz="1700" dirty="0">
                  <a:solidFill>
                    <a:srgbClr val="015CAB"/>
                  </a:solidFill>
                  <a:cs typeface="Calibri" panose="020F0502020204030204" pitchFamily="34" charset="0"/>
                </a:rPr>
                <a:t>or relevant Operations </a:t>
              </a:r>
              <a:r>
                <a:rPr lang="en-US" sz="1700" dirty="0" smtClean="0">
                  <a:solidFill>
                    <a:srgbClr val="015CAB"/>
                  </a:solidFill>
                  <a:cs typeface="Calibri" panose="020F0502020204030204" pitchFamily="34" charset="0"/>
                </a:rPr>
                <a:t>Department</a:t>
              </a:r>
            </a:p>
            <a:p>
              <a:pPr algn="ctr">
                <a:buNone/>
              </a:pPr>
              <a:r>
                <a:rPr lang="en-US" sz="1700" dirty="0" smtClean="0">
                  <a:solidFill>
                    <a:srgbClr val="015CAB"/>
                  </a:solidFill>
                  <a:cs typeface="Calibri" panose="020F0502020204030204" pitchFamily="34" charset="0"/>
                  <a:hlinkClick r:id="rId3"/>
                </a:rPr>
                <a:t>www.eib.org</a:t>
              </a:r>
              <a:endParaRPr lang="en-US" sz="1700" dirty="0">
                <a:solidFill>
                  <a:srgbClr val="015CAB"/>
                </a:solidFill>
                <a:cs typeface="Calibri" panose="020F0502020204030204" pitchFamily="34" charset="0"/>
              </a:endParaRPr>
            </a:p>
            <a:p>
              <a:pPr algn="ctr">
                <a:buNone/>
              </a:pPr>
              <a:r>
                <a:rPr lang="en-US" sz="1700" dirty="0" smtClean="0">
                  <a:solidFill>
                    <a:srgbClr val="015CAB"/>
                  </a:solidFill>
                  <a:cs typeface="Calibri" panose="020F0502020204030204" pitchFamily="34" charset="0"/>
                  <a:hlinkClick r:id="rId4"/>
                </a:rPr>
                <a:t>www.eif.org</a:t>
              </a:r>
              <a:r>
                <a:rPr lang="en-US" sz="1700" dirty="0" smtClean="0">
                  <a:solidFill>
                    <a:srgbClr val="015CAB"/>
                  </a:solidFill>
                  <a:cs typeface="Calibri" panose="020F0502020204030204" pitchFamily="34" charset="0"/>
                </a:rPr>
                <a:t> </a:t>
              </a:r>
              <a:endParaRPr lang="en-US" sz="1700" dirty="0">
                <a:solidFill>
                  <a:srgbClr val="015CAB"/>
                </a:solidFill>
                <a:cs typeface="Calibri" panose="020F0502020204030204" pitchFamily="34" charset="0"/>
              </a:endParaRPr>
            </a:p>
          </p:txBody>
        </p:sp>
        <p:sp>
          <p:nvSpPr>
            <p:cNvPr id="27" name="Rectangle 26"/>
            <p:cNvSpPr/>
            <p:nvPr/>
          </p:nvSpPr>
          <p:spPr>
            <a:xfrm>
              <a:off x="5671144" y="3608567"/>
              <a:ext cx="1996410" cy="400110"/>
            </a:xfrm>
            <a:prstGeom prst="rect">
              <a:avLst/>
            </a:prstGeom>
          </p:spPr>
          <p:txBody>
            <a:bodyPr wrap="square">
              <a:spAutoFit/>
            </a:bodyPr>
            <a:lstStyle/>
            <a:p>
              <a:pPr algn="ctr">
                <a:buNone/>
              </a:pPr>
              <a:r>
                <a:rPr lang="en-US" b="1" dirty="0" smtClean="0">
                  <a:solidFill>
                    <a:srgbClr val="015CAB"/>
                  </a:solidFill>
                  <a:cs typeface="Calibri" panose="020F0502020204030204" pitchFamily="34" charset="0"/>
                </a:rPr>
                <a:t>Contact</a:t>
              </a:r>
              <a:endParaRPr lang="en-US" b="1" dirty="0">
                <a:solidFill>
                  <a:srgbClr val="015CAB"/>
                </a:solidFill>
                <a:cs typeface="Calibri" panose="020F0502020204030204" pitchFamily="34" charset="0"/>
              </a:endParaRPr>
            </a:p>
          </p:txBody>
        </p:sp>
        <p:sp>
          <p:nvSpPr>
            <p:cNvPr id="22" name="Rectangle 21"/>
            <p:cNvSpPr/>
            <p:nvPr/>
          </p:nvSpPr>
          <p:spPr bwMode="auto">
            <a:xfrm>
              <a:off x="606875" y="4024879"/>
              <a:ext cx="1996409" cy="1996409"/>
            </a:xfrm>
            <a:prstGeom prst="rect">
              <a:avLst/>
            </a:prstGeom>
            <a:solidFill>
              <a:schemeClr val="tx2"/>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Blip>
                  <a:blip r:embed="rId2"/>
                </a:buBlip>
                <a:tabLst/>
              </a:pPr>
              <a:endParaRPr kumimoji="0" lang="en-GB" sz="2400" b="0" i="0" u="none" strike="noStrike" cap="none" normalizeH="0" baseline="0" dirty="0" smtClean="0">
                <a:ln>
                  <a:noFill/>
                </a:ln>
                <a:solidFill>
                  <a:schemeClr val="tx1"/>
                </a:solidFill>
                <a:effectLst/>
                <a:latin typeface="Arial" charset="0"/>
                <a:cs typeface="Times New Roman" pitchFamily="18" charset="0"/>
              </a:endParaRPr>
            </a:p>
          </p:txBody>
        </p:sp>
        <p:sp>
          <p:nvSpPr>
            <p:cNvPr id="19" name="Rectangle 18"/>
            <p:cNvSpPr/>
            <p:nvPr/>
          </p:nvSpPr>
          <p:spPr>
            <a:xfrm>
              <a:off x="620466" y="4284419"/>
              <a:ext cx="1996409" cy="1477328"/>
            </a:xfrm>
            <a:prstGeom prst="rect">
              <a:avLst/>
            </a:prstGeom>
          </p:spPr>
          <p:txBody>
            <a:bodyPr wrap="square">
              <a:spAutoFit/>
            </a:bodyPr>
            <a:lstStyle/>
            <a:p>
              <a:pPr algn="ctr">
                <a:buNone/>
              </a:pPr>
              <a:r>
                <a:rPr lang="en-US" sz="1800" dirty="0">
                  <a:solidFill>
                    <a:schemeClr val="bg1"/>
                  </a:solidFill>
                </a:rPr>
                <a:t>National Promotional Banks or other banks for intermediation</a:t>
              </a:r>
            </a:p>
          </p:txBody>
        </p:sp>
        <p:sp>
          <p:nvSpPr>
            <p:cNvPr id="24" name="Rectangle 23"/>
            <p:cNvSpPr/>
            <p:nvPr/>
          </p:nvSpPr>
          <p:spPr bwMode="auto">
            <a:xfrm>
              <a:off x="3095832" y="4054055"/>
              <a:ext cx="1996409" cy="1996409"/>
            </a:xfrm>
            <a:prstGeom prst="rect">
              <a:avLst/>
            </a:prstGeom>
            <a:solidFill>
              <a:schemeClr val="tx2"/>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Blip>
                  <a:blip r:embed="rId2"/>
                </a:buBlip>
                <a:tabLst/>
              </a:pPr>
              <a:endParaRPr kumimoji="0" lang="en-GB" sz="2400" b="0" i="0" u="none" strike="noStrike" cap="none" normalizeH="0" baseline="0" dirty="0" smtClean="0">
                <a:ln>
                  <a:noFill/>
                </a:ln>
                <a:solidFill>
                  <a:schemeClr val="tx1"/>
                </a:solidFill>
                <a:effectLst/>
                <a:latin typeface="Arial" charset="0"/>
                <a:cs typeface="Times New Roman" pitchFamily="18" charset="0"/>
              </a:endParaRPr>
            </a:p>
          </p:txBody>
        </p:sp>
        <p:sp>
          <p:nvSpPr>
            <p:cNvPr id="20" name="Rectangle 19"/>
            <p:cNvSpPr/>
            <p:nvPr/>
          </p:nvSpPr>
          <p:spPr>
            <a:xfrm>
              <a:off x="3095835" y="4542422"/>
              <a:ext cx="1996409" cy="923330"/>
            </a:xfrm>
            <a:prstGeom prst="rect">
              <a:avLst/>
            </a:prstGeom>
          </p:spPr>
          <p:txBody>
            <a:bodyPr wrap="square">
              <a:spAutoFit/>
            </a:bodyPr>
            <a:lstStyle/>
            <a:p>
              <a:pPr algn="ctr">
                <a:buNone/>
              </a:pPr>
              <a:r>
                <a:rPr lang="en-US" sz="1800" dirty="0">
                  <a:solidFill>
                    <a:schemeClr val="bg1"/>
                  </a:solidFill>
                </a:rPr>
                <a:t>Dedicated Investment Platforms</a:t>
              </a:r>
            </a:p>
          </p:txBody>
        </p:sp>
      </p:grpSp>
    </p:spTree>
    <p:extLst>
      <p:ext uri="{BB962C8B-B14F-4D97-AF65-F5344CB8AC3E}">
        <p14:creationId xmlns:p14="http://schemas.microsoft.com/office/powerpoint/2010/main" val="3841804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kind of operations?</a:t>
            </a:r>
            <a:endParaRPr lang="en-GB" dirty="0"/>
          </a:p>
        </p:txBody>
      </p:sp>
      <p:sp>
        <p:nvSpPr>
          <p:cNvPr id="5" name="Footer Placeholder 4"/>
          <p:cNvSpPr>
            <a:spLocks noGrp="1"/>
          </p:cNvSpPr>
          <p:nvPr>
            <p:ph type="ftr" sz="quarter" idx="11"/>
          </p:nvPr>
        </p:nvSpPr>
        <p:spPr/>
        <p:txBody>
          <a:bodyPr/>
          <a:lstStyle/>
          <a:p>
            <a:r>
              <a:rPr lang="en-GB" dirty="0" smtClean="0"/>
              <a:t>10</a:t>
            </a:r>
            <a:endParaRPr lang="en-GB" dirty="0"/>
          </a:p>
        </p:txBody>
      </p:sp>
      <p:sp>
        <p:nvSpPr>
          <p:cNvPr id="9" name="Content Placeholder 2"/>
          <p:cNvSpPr>
            <a:spLocks noGrp="1"/>
          </p:cNvSpPr>
          <p:nvPr>
            <p:ph sz="half" idx="1"/>
          </p:nvPr>
        </p:nvSpPr>
        <p:spPr>
          <a:xfrm>
            <a:off x="251519" y="1268412"/>
            <a:ext cx="8643243" cy="4896891"/>
          </a:xfrm>
        </p:spPr>
        <p:txBody>
          <a:bodyPr>
            <a:noAutofit/>
          </a:bodyPr>
          <a:lstStyle/>
          <a:p>
            <a:pPr algn="just">
              <a:buClr>
                <a:schemeClr val="tx2"/>
              </a:buClr>
              <a:buSzPct val="102000"/>
              <a:buFont typeface="Wingdings" panose="05000000000000000000" pitchFamily="2" charset="2"/>
              <a:buChar char="q"/>
            </a:pPr>
            <a:endParaRPr lang="en-US" sz="2000" dirty="0" smtClean="0">
              <a:latin typeface="Arial" panose="020B0604020202020204" pitchFamily="34" charset="0"/>
              <a:cs typeface="Calibri" panose="020F0502020204030204" pitchFamily="34" charset="0"/>
            </a:endParaRPr>
          </a:p>
          <a:p>
            <a:pPr algn="just">
              <a:buClr>
                <a:schemeClr val="tx2"/>
              </a:buClr>
              <a:buSzPct val="102000"/>
              <a:buFont typeface="Wingdings" panose="05000000000000000000" pitchFamily="2" charset="2"/>
              <a:buChar char="q"/>
            </a:pPr>
            <a:endParaRPr lang="en-US" sz="2000" dirty="0">
              <a:latin typeface="Arial" panose="020B0604020202020204" pitchFamily="34" charset="0"/>
              <a:cs typeface="Calibri" panose="020F0502020204030204" pitchFamily="34" charset="0"/>
            </a:endParaRPr>
          </a:p>
          <a:p>
            <a:pPr algn="just">
              <a:buClr>
                <a:schemeClr val="tx2"/>
              </a:buClr>
              <a:buSzPct val="102000"/>
              <a:buFont typeface="Wingdings" panose="05000000000000000000" pitchFamily="2" charset="2"/>
              <a:buChar char="q"/>
            </a:pPr>
            <a:endParaRPr lang="en-US" sz="2000" dirty="0" smtClean="0">
              <a:latin typeface="Arial" panose="020B0604020202020204" pitchFamily="34" charset="0"/>
              <a:cs typeface="Calibri" panose="020F0502020204030204" pitchFamily="34" charset="0"/>
            </a:endParaRPr>
          </a:p>
          <a:p>
            <a:pPr marL="0" indent="0" algn="just">
              <a:buClr>
                <a:schemeClr val="tx2"/>
              </a:buClr>
              <a:buSzPct val="102000"/>
              <a:buNone/>
            </a:pPr>
            <a:r>
              <a:rPr lang="en-US" sz="2000" dirty="0" smtClean="0">
                <a:latin typeface="Arial" panose="020B0604020202020204" pitchFamily="34" charset="0"/>
                <a:cs typeface="Calibri" panose="020F0502020204030204" pitchFamily="34" charset="0"/>
              </a:rPr>
              <a:t>	Operations need to be:</a:t>
            </a:r>
            <a:endParaRPr lang="en-US" sz="2000" dirty="0">
              <a:latin typeface="Arial" panose="020B0604020202020204" pitchFamily="34" charset="0"/>
              <a:cs typeface="Calibri" panose="020F0502020204030204" pitchFamily="34" charset="0"/>
            </a:endParaRPr>
          </a:p>
          <a:p>
            <a:pPr lvl="2" algn="just">
              <a:buSzPct val="102000"/>
            </a:pPr>
            <a:r>
              <a:rPr lang="en-US" dirty="0" smtClean="0">
                <a:latin typeface="Arial" panose="020B0604020202020204" pitchFamily="34" charset="0"/>
                <a:cs typeface="Calibri" panose="020F0502020204030204" pitchFamily="34" charset="0"/>
              </a:rPr>
              <a:t>Commercially </a:t>
            </a:r>
            <a:r>
              <a:rPr lang="en-US" dirty="0">
                <a:latin typeface="Arial" panose="020B0604020202020204" pitchFamily="34" charset="0"/>
                <a:cs typeface="Calibri" panose="020F0502020204030204" pitchFamily="34" charset="0"/>
              </a:rPr>
              <a:t>sound, economically and technically viable</a:t>
            </a:r>
          </a:p>
          <a:p>
            <a:pPr lvl="2" algn="just">
              <a:buSzPct val="102000"/>
            </a:pPr>
            <a:r>
              <a:rPr lang="en-US" dirty="0" smtClean="0">
                <a:latin typeface="Arial" panose="020B0604020202020204" pitchFamily="34" charset="0"/>
                <a:cs typeface="Calibri" panose="020F0502020204030204" pitchFamily="34" charset="0"/>
              </a:rPr>
              <a:t>Underpin EFSI objectives</a:t>
            </a:r>
          </a:p>
          <a:p>
            <a:pPr lvl="2" algn="just">
              <a:buSzPct val="102000"/>
            </a:pPr>
            <a:r>
              <a:rPr lang="en-US" dirty="0">
                <a:latin typeface="Arial" panose="020B0604020202020204" pitchFamily="34" charset="0"/>
                <a:cs typeface="Calibri" panose="020F0502020204030204" pitchFamily="34" charset="0"/>
              </a:rPr>
              <a:t>S</a:t>
            </a:r>
            <a:r>
              <a:rPr lang="en-US" dirty="0" smtClean="0">
                <a:latin typeface="Arial" panose="020B0604020202020204" pitchFamily="34" charset="0"/>
                <a:cs typeface="Calibri" panose="020F0502020204030204" pitchFamily="34" charset="0"/>
              </a:rPr>
              <a:t>upport </a:t>
            </a:r>
            <a:r>
              <a:rPr lang="en-US" dirty="0">
                <a:latin typeface="Arial" panose="020B0604020202020204" pitchFamily="34" charset="0"/>
                <a:cs typeface="Calibri" panose="020F0502020204030204" pitchFamily="34" charset="0"/>
              </a:rPr>
              <a:t>growth and jobs</a:t>
            </a:r>
          </a:p>
          <a:p>
            <a:pPr lvl="2" algn="just">
              <a:buSzPct val="102000"/>
            </a:pPr>
            <a:r>
              <a:rPr lang="en-US" dirty="0" smtClean="0">
                <a:latin typeface="Arial" panose="020B0604020202020204" pitchFamily="34" charset="0"/>
                <a:cs typeface="Calibri" panose="020F0502020204030204" pitchFamily="34" charset="0"/>
              </a:rPr>
              <a:t>Mature </a:t>
            </a:r>
            <a:r>
              <a:rPr lang="en-US" dirty="0">
                <a:latin typeface="Arial" panose="020B0604020202020204" pitchFamily="34" charset="0"/>
                <a:cs typeface="Calibri" panose="020F0502020204030204" pitchFamily="34" charset="0"/>
              </a:rPr>
              <a:t>enough to be </a:t>
            </a:r>
            <a:r>
              <a:rPr lang="en-US" dirty="0" smtClean="0">
                <a:latin typeface="Arial" panose="020B0604020202020204" pitchFamily="34" charset="0"/>
                <a:cs typeface="Calibri" panose="020F0502020204030204" pitchFamily="34" charset="0"/>
              </a:rPr>
              <a:t>bankable</a:t>
            </a:r>
          </a:p>
          <a:p>
            <a:pPr lvl="2" algn="just">
              <a:buSzPct val="102000"/>
            </a:pPr>
            <a:r>
              <a:rPr lang="en-US" dirty="0" smtClean="0">
                <a:latin typeface="Arial" panose="020B0604020202020204" pitchFamily="34" charset="0"/>
                <a:cs typeface="Calibri" panose="020F0502020204030204" pitchFamily="34" charset="0"/>
              </a:rPr>
              <a:t>Priced in a manner commensurate with the risk taken</a:t>
            </a:r>
          </a:p>
          <a:p>
            <a:pPr lvl="2" algn="just">
              <a:buSzPct val="102000"/>
            </a:pPr>
            <a:r>
              <a:rPr lang="en-US" dirty="0" smtClean="0">
                <a:latin typeface="Arial" panose="020B0604020202020204" pitchFamily="34" charset="0"/>
                <a:cs typeface="Calibri" panose="020F0502020204030204" pitchFamily="34" charset="0"/>
              </a:rPr>
              <a:t>Covering EU28 countries or cross-border operations</a:t>
            </a:r>
          </a:p>
          <a:p>
            <a:pPr marL="457200" lvl="1" indent="0" algn="just">
              <a:buSzPct val="102000"/>
              <a:buNone/>
            </a:pPr>
            <a:endParaRPr lang="en-US" sz="1800" dirty="0">
              <a:latin typeface="Calibri" panose="020F0502020204030204" pitchFamily="34" charset="0"/>
              <a:cs typeface="Calibri" panose="020F0502020204030204" pitchFamily="34" charset="0"/>
            </a:endParaRPr>
          </a:p>
          <a:p>
            <a:pPr lvl="1" algn="just">
              <a:buSzPct val="102000"/>
            </a:pPr>
            <a:endParaRPr lang="en-US" sz="2000" dirty="0" smtClean="0">
              <a:latin typeface="Calibri" panose="020F0502020204030204" pitchFamily="34" charset="0"/>
              <a:cs typeface="Calibri" panose="020F0502020204030204" pitchFamily="34" charset="0"/>
            </a:endParaRPr>
          </a:p>
        </p:txBody>
      </p:sp>
      <p:pic>
        <p:nvPicPr>
          <p:cNvPr id="6" name="Picture 2" descr="G:\private\Editorial\corporate slides\EFSI\FlechesGris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845" y="2276872"/>
            <a:ext cx="569913" cy="563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81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Combining EFSI and other funding</a:t>
            </a:r>
            <a:endParaRPr lang="en-GB" dirty="0"/>
          </a:p>
        </p:txBody>
      </p:sp>
      <p:sp>
        <p:nvSpPr>
          <p:cNvPr id="5" name="Footer Placeholder 4"/>
          <p:cNvSpPr>
            <a:spLocks noGrp="1"/>
          </p:cNvSpPr>
          <p:nvPr>
            <p:ph type="ftr" sz="quarter" idx="11"/>
          </p:nvPr>
        </p:nvSpPr>
        <p:spPr/>
        <p:txBody>
          <a:bodyPr/>
          <a:lstStyle/>
          <a:p>
            <a:r>
              <a:rPr lang="en-GB" dirty="0" smtClean="0"/>
              <a:t>14</a:t>
            </a:r>
            <a:endParaRPr lang="en-GB" dirty="0"/>
          </a:p>
        </p:txBody>
      </p:sp>
      <p:sp>
        <p:nvSpPr>
          <p:cNvPr id="9" name="Content Placeholder 2"/>
          <p:cNvSpPr>
            <a:spLocks noGrp="1"/>
          </p:cNvSpPr>
          <p:nvPr>
            <p:ph sz="half" idx="1"/>
          </p:nvPr>
        </p:nvSpPr>
        <p:spPr>
          <a:xfrm>
            <a:off x="251519" y="1268412"/>
            <a:ext cx="8643243" cy="4896891"/>
          </a:xfrm>
        </p:spPr>
        <p:txBody>
          <a:bodyPr>
            <a:noAutofit/>
          </a:bodyPr>
          <a:lstStyle/>
          <a:p>
            <a:pPr algn="just">
              <a:buClr>
                <a:schemeClr val="tx2"/>
              </a:buClr>
              <a:buSzPct val="102000"/>
              <a:buFont typeface="Wingdings" panose="05000000000000000000" pitchFamily="2" charset="2"/>
              <a:buChar char="q"/>
            </a:pPr>
            <a:endParaRPr lang="en-US" sz="2000" dirty="0" smtClean="0">
              <a:latin typeface="Arial" panose="020B0604020202020204" pitchFamily="34" charset="0"/>
              <a:cs typeface="Calibri" panose="020F0502020204030204" pitchFamily="34" charset="0"/>
            </a:endParaRPr>
          </a:p>
          <a:p>
            <a:pPr algn="just">
              <a:buClr>
                <a:schemeClr val="tx2"/>
              </a:buClr>
              <a:buSzPct val="102000"/>
              <a:buFont typeface="Wingdings" panose="05000000000000000000" pitchFamily="2" charset="2"/>
              <a:buChar char="q"/>
            </a:pPr>
            <a:endParaRPr lang="en-US" sz="2000" dirty="0" smtClean="0">
              <a:latin typeface="Arial" panose="020B0604020202020204" pitchFamily="34" charset="0"/>
              <a:cs typeface="Calibri" panose="020F0502020204030204" pitchFamily="34" charset="0"/>
            </a:endParaRPr>
          </a:p>
          <a:p>
            <a:pPr marL="0" indent="0" algn="just">
              <a:buClr>
                <a:schemeClr val="tx2"/>
              </a:buClr>
              <a:buSzPct val="102000"/>
              <a:buNone/>
            </a:pPr>
            <a:r>
              <a:rPr lang="en-US" sz="2000" dirty="0" smtClean="0">
                <a:latin typeface="Arial" panose="020B0604020202020204" pitchFamily="34" charset="0"/>
                <a:cs typeface="Calibri" panose="020F0502020204030204" pitchFamily="34" charset="0"/>
              </a:rPr>
              <a:t>	EU Structural and Investment Fund</a:t>
            </a:r>
            <a:r>
              <a:rPr lang="en-US" sz="2000" b="0" dirty="0" smtClean="0">
                <a:latin typeface="Arial" panose="020B0604020202020204" pitchFamily="34" charset="0"/>
                <a:cs typeface="Calibri" panose="020F0502020204030204" pitchFamily="34" charset="0"/>
              </a:rPr>
              <a:t> </a:t>
            </a:r>
            <a:r>
              <a:rPr lang="en-GB" sz="2000" b="0" dirty="0" smtClean="0">
                <a:latin typeface="Arial" panose="020B0604020202020204" pitchFamily="34" charset="0"/>
                <a:cs typeface="Calibri" panose="020F0502020204030204" pitchFamily="34" charset="0"/>
              </a:rPr>
              <a:t>programmes</a:t>
            </a:r>
            <a:r>
              <a:rPr lang="en-US" sz="2000" b="0" dirty="0" smtClean="0">
                <a:latin typeface="Arial" panose="020B0604020202020204" pitchFamily="34" charset="0"/>
                <a:cs typeface="Calibri" panose="020F0502020204030204" pitchFamily="34" charset="0"/>
              </a:rPr>
              <a:t> can contribute 	to the Investment Plan objectives and complement EFSI support</a:t>
            </a:r>
          </a:p>
          <a:p>
            <a:pPr lvl="1" algn="just">
              <a:buClr>
                <a:schemeClr val="tx2"/>
              </a:buClr>
              <a:buSzPct val="102000"/>
              <a:buFont typeface="Wingdings" panose="05000000000000000000" pitchFamily="2" charset="2"/>
              <a:buChar char="q"/>
            </a:pPr>
            <a:endParaRPr lang="en-US" sz="1000" dirty="0">
              <a:latin typeface="Calibri" panose="020F0502020204030204" pitchFamily="34" charset="0"/>
              <a:cs typeface="Calibri" panose="020F0502020204030204" pitchFamily="34" charset="0"/>
            </a:endParaRPr>
          </a:p>
          <a:p>
            <a:pPr marL="0" lvl="1" indent="0" algn="just">
              <a:buClr>
                <a:schemeClr val="tx2"/>
              </a:buClr>
              <a:buSzPct val="102000"/>
              <a:buNone/>
            </a:pPr>
            <a:r>
              <a:rPr lang="en-US" sz="2000" dirty="0" smtClean="0">
                <a:latin typeface="Arial" panose="020B0604020202020204" pitchFamily="34" charset="0"/>
                <a:ea typeface="+mn-ea"/>
                <a:cs typeface="Calibri" panose="020F0502020204030204" pitchFamily="34" charset="0"/>
              </a:rPr>
              <a:t>	These </a:t>
            </a:r>
            <a:r>
              <a:rPr lang="en-US" sz="2000" dirty="0">
                <a:latin typeface="Arial" panose="020B0604020202020204" pitchFamily="34" charset="0"/>
                <a:ea typeface="+mn-ea"/>
                <a:cs typeface="Calibri" panose="020F0502020204030204" pitchFamily="34" charset="0"/>
              </a:rPr>
              <a:t>may join EFSI-supported projects where this would ensure </a:t>
            </a:r>
            <a:r>
              <a:rPr lang="en-US" sz="2000" dirty="0" smtClean="0">
                <a:latin typeface="Arial" panose="020B0604020202020204" pitchFamily="34" charset="0"/>
                <a:ea typeface="+mn-ea"/>
                <a:cs typeface="Calibri" panose="020F0502020204030204" pitchFamily="34" charset="0"/>
              </a:rPr>
              <a:t>	a </a:t>
            </a:r>
            <a:r>
              <a:rPr lang="en-US" sz="2000" dirty="0">
                <a:latin typeface="Arial" panose="020B0604020202020204" pitchFamily="34" charset="0"/>
                <a:ea typeface="+mn-ea"/>
                <a:cs typeface="Calibri" panose="020F0502020204030204" pitchFamily="34" charset="0"/>
              </a:rPr>
              <a:t>higher value </a:t>
            </a:r>
            <a:r>
              <a:rPr lang="en-US" sz="2000" dirty="0" smtClean="0">
                <a:latin typeface="Arial" panose="020B0604020202020204" pitchFamily="34" charset="0"/>
                <a:ea typeface="+mn-ea"/>
                <a:cs typeface="Calibri" panose="020F0502020204030204" pitchFamily="34" charset="0"/>
              </a:rPr>
              <a:t>added</a:t>
            </a:r>
          </a:p>
          <a:p>
            <a:pPr marL="0" lvl="1" indent="0" algn="just">
              <a:buClr>
                <a:schemeClr val="tx2"/>
              </a:buClr>
              <a:buSzPct val="102000"/>
              <a:buNone/>
            </a:pPr>
            <a:endParaRPr lang="en-US" sz="2000" dirty="0">
              <a:latin typeface="Arial" panose="020B0604020202020204" pitchFamily="34" charset="0"/>
              <a:ea typeface="+mn-ea"/>
              <a:cs typeface="Calibri" panose="020F0502020204030204" pitchFamily="34" charset="0"/>
            </a:endParaRPr>
          </a:p>
          <a:p>
            <a:pPr marL="0" lvl="1" indent="0" algn="just">
              <a:buClr>
                <a:schemeClr val="tx2"/>
              </a:buClr>
              <a:buSzPct val="102000"/>
              <a:buNone/>
            </a:pPr>
            <a:r>
              <a:rPr lang="en-US" sz="2000" dirty="0" smtClean="0">
                <a:latin typeface="Arial" panose="020B0604020202020204" pitchFamily="34" charset="0"/>
                <a:ea typeface="+mn-ea"/>
                <a:cs typeface="Calibri" panose="020F0502020204030204" pitchFamily="34" charset="0"/>
              </a:rPr>
              <a:t>More information on the complementarity of structural funds and EFSI:</a:t>
            </a:r>
          </a:p>
          <a:p>
            <a:pPr marL="0" lvl="1" indent="0" algn="just">
              <a:buClr>
                <a:schemeClr val="tx2"/>
              </a:buClr>
              <a:buSzPct val="102000"/>
              <a:buNone/>
            </a:pPr>
            <a:r>
              <a:rPr lang="en-US" sz="2000" dirty="0">
                <a:latin typeface="Arial" panose="020B0604020202020204" pitchFamily="34" charset="0"/>
                <a:ea typeface="+mn-ea"/>
                <a:cs typeface="Calibri" panose="020F0502020204030204" pitchFamily="34" charset="0"/>
                <a:hlinkClick r:id="rId2"/>
              </a:rPr>
              <a:t>http://</a:t>
            </a:r>
            <a:r>
              <a:rPr lang="en-US" sz="2000" dirty="0" smtClean="0">
                <a:latin typeface="Arial" panose="020B0604020202020204" pitchFamily="34" charset="0"/>
                <a:ea typeface="+mn-ea"/>
                <a:cs typeface="Calibri" panose="020F0502020204030204" pitchFamily="34" charset="0"/>
                <a:hlinkClick r:id="rId2"/>
              </a:rPr>
              <a:t>ec.europa.eu/regional_policy/sources/thefunds/fin_inst/pdf/efsi_esif_compl_en.pdf</a:t>
            </a:r>
            <a:endParaRPr lang="en-US" sz="2000" dirty="0" smtClean="0">
              <a:latin typeface="Arial" panose="020B0604020202020204" pitchFamily="34" charset="0"/>
              <a:ea typeface="+mn-ea"/>
              <a:cs typeface="Calibri" panose="020F0502020204030204" pitchFamily="34" charset="0"/>
            </a:endParaRPr>
          </a:p>
          <a:p>
            <a:pPr marL="0" lvl="1" indent="0" algn="just">
              <a:buClr>
                <a:schemeClr val="tx2"/>
              </a:buClr>
              <a:buSzPct val="102000"/>
              <a:buNone/>
            </a:pPr>
            <a:endParaRPr lang="en-US" sz="2000" dirty="0" smtClean="0">
              <a:latin typeface="Arial" panose="020B0604020202020204" pitchFamily="34" charset="0"/>
              <a:ea typeface="+mn-ea"/>
              <a:cs typeface="Calibri" panose="020F0502020204030204" pitchFamily="34" charset="0"/>
            </a:endParaRPr>
          </a:p>
          <a:p>
            <a:pPr marL="342900" lvl="1" indent="-342900" algn="just">
              <a:buClr>
                <a:schemeClr val="tx2"/>
              </a:buClr>
              <a:buSzPct val="102000"/>
              <a:buFont typeface="Wingdings" panose="05000000000000000000" pitchFamily="2" charset="2"/>
              <a:buChar char="q"/>
            </a:pPr>
            <a:endParaRPr lang="en-US" sz="2000" dirty="0">
              <a:latin typeface="Arial" panose="020B0604020202020204" pitchFamily="34" charset="0"/>
              <a:ea typeface="+mn-ea"/>
              <a:cs typeface="Calibri" panose="020F0502020204030204" pitchFamily="34" charset="0"/>
            </a:endParaRPr>
          </a:p>
          <a:p>
            <a:pPr marL="0" lvl="2" indent="0" algn="just">
              <a:buClr>
                <a:schemeClr val="tx2"/>
              </a:buClr>
              <a:buSzPct val="102000"/>
              <a:buNone/>
            </a:pPr>
            <a:r>
              <a:rPr lang="en-US" dirty="0" smtClean="0">
                <a:latin typeface="Arial" panose="020B0604020202020204" pitchFamily="34" charset="0"/>
                <a:ea typeface="+mn-ea"/>
                <a:cs typeface="Calibri" panose="020F0502020204030204" pitchFamily="34" charset="0"/>
              </a:rPr>
              <a:t>	</a:t>
            </a:r>
            <a:endParaRPr lang="en-US" dirty="0">
              <a:latin typeface="Arial" panose="020B0604020202020204" pitchFamily="34" charset="0"/>
              <a:ea typeface="+mn-ea"/>
              <a:cs typeface="Calibri" panose="020F0502020204030204" pitchFamily="34" charset="0"/>
            </a:endParaRPr>
          </a:p>
        </p:txBody>
      </p:sp>
      <p:pic>
        <p:nvPicPr>
          <p:cNvPr id="6" name="Picture 2" descr="G:\private\Editorial\corporate slides\EFSI\FlechesGris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532" y="1952836"/>
            <a:ext cx="569913" cy="5635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private\Editorial\corporate slides\EFSI\FlechesGris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532" y="2780928"/>
            <a:ext cx="569913" cy="563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299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752" y="44624"/>
            <a:ext cx="6481762" cy="612775"/>
          </a:xfrm>
        </p:spPr>
        <p:txBody>
          <a:bodyPr/>
          <a:lstStyle/>
          <a:p>
            <a:r>
              <a:rPr lang="en-GB" sz="2000" dirty="0" smtClean="0"/>
              <a:t>SME financing under EFSI</a:t>
            </a:r>
            <a:endParaRPr lang="en-GB" sz="2000" dirty="0"/>
          </a:p>
        </p:txBody>
      </p:sp>
      <p:sp>
        <p:nvSpPr>
          <p:cNvPr id="7" name="Slide Number Placeholder 6"/>
          <p:cNvSpPr>
            <a:spLocks noGrp="1"/>
          </p:cNvSpPr>
          <p:nvPr>
            <p:ph type="sldNum" sz="quarter" idx="12"/>
          </p:nvPr>
        </p:nvSpPr>
        <p:spPr/>
        <p:txBody>
          <a:bodyPr/>
          <a:lstStyle/>
          <a:p>
            <a:r>
              <a:rPr lang="fr-CH" dirty="0" smtClean="0"/>
              <a:t>16</a:t>
            </a:r>
            <a:endParaRPr lang="en-GB"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5576" y="1268760"/>
            <a:ext cx="7668852" cy="4698727"/>
          </a:xfrm>
        </p:spPr>
      </p:pic>
    </p:spTree>
    <p:extLst>
      <p:ext uri="{BB962C8B-B14F-4D97-AF65-F5344CB8AC3E}">
        <p14:creationId xmlns:p14="http://schemas.microsoft.com/office/powerpoint/2010/main" val="8808446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A6CB47FB-FC65-487E-B87F-ED7EF06A8745}" type="slidenum">
              <a:rPr lang="en-US" smtClean="0"/>
              <a:pPr>
                <a:defRPr/>
              </a:pPr>
              <a:t>14</a:t>
            </a:fld>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415015"/>
            <a:ext cx="9216516" cy="6326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24516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bwMode="auto">
          <a:xfrm>
            <a:off x="205925" y="1460673"/>
            <a:ext cx="5884395" cy="1330697"/>
          </a:xfrm>
          <a:prstGeom prst="rect">
            <a:avLst/>
          </a:prstGeom>
          <a:solidFill>
            <a:schemeClr val="bg1">
              <a:lumMod val="95000"/>
            </a:schemeClr>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Blip>
                <a:blip r:embed="rId3"/>
              </a:buBlip>
              <a:tabLst/>
            </a:pPr>
            <a:endParaRPr kumimoji="0" lang="en-GB" sz="2400" b="0" i="0" u="none" strike="noStrike" cap="none" normalizeH="0" baseline="0" smtClean="0">
              <a:ln>
                <a:noFill/>
              </a:ln>
              <a:solidFill>
                <a:schemeClr val="bg1">
                  <a:lumMod val="95000"/>
                </a:schemeClr>
              </a:solidFill>
              <a:effectLst/>
              <a:latin typeface="Arial" charset="0"/>
              <a:cs typeface="Times New Roman" pitchFamily="18" charset="0"/>
            </a:endParaRPr>
          </a:p>
        </p:txBody>
      </p:sp>
      <p:sp>
        <p:nvSpPr>
          <p:cNvPr id="2" name="Title 1"/>
          <p:cNvSpPr>
            <a:spLocks noGrp="1"/>
          </p:cNvSpPr>
          <p:nvPr>
            <p:ph type="title"/>
          </p:nvPr>
        </p:nvSpPr>
        <p:spPr/>
        <p:txBody>
          <a:bodyPr/>
          <a:lstStyle/>
          <a:p>
            <a:r>
              <a:rPr lang="fr-BE" dirty="0" smtClean="0"/>
              <a:t>EFSI in Romania</a:t>
            </a:r>
            <a:endParaRPr lang="fr-BE" dirty="0"/>
          </a:p>
        </p:txBody>
      </p:sp>
      <p:sp>
        <p:nvSpPr>
          <p:cNvPr id="5" name="Footer Placeholder 4"/>
          <p:cNvSpPr>
            <a:spLocks noGrp="1"/>
          </p:cNvSpPr>
          <p:nvPr>
            <p:ph type="ftr" sz="quarter" idx="11"/>
          </p:nvPr>
        </p:nvSpPr>
        <p:spPr/>
        <p:txBody>
          <a:bodyPr/>
          <a:lstStyle/>
          <a:p>
            <a:r>
              <a:rPr lang="fr-CH" dirty="0">
                <a:solidFill>
                  <a:srgbClr val="FFFFFF"/>
                </a:solidFill>
              </a:rPr>
              <a:t>9</a:t>
            </a:r>
            <a:endParaRPr lang="en-GB" dirty="0">
              <a:solidFill>
                <a:srgbClr val="FFFFFF"/>
              </a:solidFill>
            </a:endParaRPr>
          </a:p>
        </p:txBody>
      </p:sp>
      <p:sp>
        <p:nvSpPr>
          <p:cNvPr id="6" name="Rectangle 5"/>
          <p:cNvSpPr/>
          <p:nvPr/>
        </p:nvSpPr>
        <p:spPr>
          <a:xfrm>
            <a:off x="107504" y="1451992"/>
            <a:ext cx="5884396" cy="1348061"/>
          </a:xfrm>
          <a:prstGeom prst="rect">
            <a:avLst/>
          </a:prstGeom>
        </p:spPr>
        <p:txBody>
          <a:bodyPr wrap="square">
            <a:spAutoFit/>
          </a:bodyPr>
          <a:lstStyle/>
          <a:p>
            <a:pPr>
              <a:buNone/>
            </a:pPr>
            <a:r>
              <a:rPr lang="fr-CH" b="1" dirty="0" smtClean="0">
                <a:solidFill>
                  <a:srgbClr val="015CAB"/>
                </a:solidFill>
                <a:latin typeface="Calibri" panose="020F0502020204030204" pitchFamily="34" charset="0"/>
                <a:ea typeface="+mj-ea"/>
                <a:cs typeface="+mj-cs"/>
              </a:rPr>
              <a:t> Direct EFSI </a:t>
            </a:r>
            <a:r>
              <a:rPr lang="fr-CH" b="1" dirty="0">
                <a:solidFill>
                  <a:srgbClr val="015CAB"/>
                </a:solidFill>
                <a:latin typeface="Calibri" panose="020F0502020204030204" pitchFamily="34" charset="0"/>
                <a:ea typeface="+mj-ea"/>
                <a:cs typeface="+mj-cs"/>
              </a:rPr>
              <a:t>support</a:t>
            </a:r>
            <a:endParaRPr lang="en-GB" b="1" dirty="0">
              <a:solidFill>
                <a:srgbClr val="015CAB"/>
              </a:solidFill>
              <a:latin typeface="Calibri" panose="020F0502020204030204" pitchFamily="34" charset="0"/>
              <a:ea typeface="+mj-ea"/>
              <a:cs typeface="+mj-cs"/>
            </a:endParaRPr>
          </a:p>
          <a:p>
            <a:pPr>
              <a:buNone/>
            </a:pPr>
            <a:r>
              <a:rPr lang="en-GB" sz="1400" dirty="0" smtClean="0">
                <a:latin typeface="Calibri" panose="020F0502020204030204" pitchFamily="34" charset="0"/>
              </a:rPr>
              <a:t>+ Support for </a:t>
            </a:r>
            <a:r>
              <a:rPr lang="en-GB" sz="1400" dirty="0" err="1" smtClean="0">
                <a:latin typeface="Calibri" panose="020F0502020204030204" pitchFamily="34" charset="0"/>
              </a:rPr>
              <a:t>Agricover</a:t>
            </a:r>
            <a:r>
              <a:rPr lang="en-GB" sz="1400" dirty="0" smtClean="0">
                <a:latin typeface="Calibri" panose="020F0502020204030204" pitchFamily="34" charset="0"/>
              </a:rPr>
              <a:t> allows financial partner to increase its volume of affordable medium term loans to small and mid-sized agricultural businesses</a:t>
            </a:r>
          </a:p>
          <a:p>
            <a:pPr>
              <a:buNone/>
            </a:pPr>
            <a:r>
              <a:rPr lang="en-GB" sz="1400" dirty="0">
                <a:latin typeface="Calibri" panose="020F0502020204030204" pitchFamily="34" charset="0"/>
              </a:rPr>
              <a:t>+</a:t>
            </a:r>
            <a:r>
              <a:rPr lang="en-GB" sz="1400" dirty="0" smtClean="0">
                <a:latin typeface="Calibri" panose="020F0502020204030204" pitchFamily="34" charset="0"/>
              </a:rPr>
              <a:t> Loan supports working capital, farm development and modernisation in rural areas</a:t>
            </a:r>
            <a:endParaRPr lang="en-GB" sz="1400" dirty="0">
              <a:latin typeface="Calibri" panose="020F0502020204030204" pitchFamily="34" charset="0"/>
            </a:endParaRPr>
          </a:p>
        </p:txBody>
      </p:sp>
      <p:pic>
        <p:nvPicPr>
          <p:cNvPr id="1026" name="Picture 2" descr="C:\Users\wnendt\Desktop\AAEAAQAAAAAAAAjYAAAAJDYxNTI3YjkwLThmZGQtNDhlYy1hNjA3LTY1OWM4ZmFmOWFiN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1451992"/>
            <a:ext cx="1905001" cy="190500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205924" y="2967336"/>
            <a:ext cx="5884396" cy="1606594"/>
          </a:xfrm>
          <a:prstGeom prst="rect">
            <a:avLst/>
          </a:prstGeom>
          <a:solidFill>
            <a:schemeClr val="bg1">
              <a:lumMod val="95000"/>
            </a:schemeClr>
          </a:solidFill>
        </p:spPr>
        <p:txBody>
          <a:bodyPr wrap="square">
            <a:spAutoFit/>
          </a:bodyPr>
          <a:lstStyle/>
          <a:p>
            <a:pPr>
              <a:buNone/>
            </a:pPr>
            <a:r>
              <a:rPr lang="en-GB" b="1" dirty="0">
                <a:solidFill>
                  <a:srgbClr val="015CAB"/>
                </a:solidFill>
                <a:latin typeface="Calibri" panose="020F0502020204030204" pitchFamily="34" charset="0"/>
                <a:ea typeface="+mj-ea"/>
                <a:cs typeface="+mj-cs"/>
              </a:rPr>
              <a:t>COSME</a:t>
            </a:r>
            <a:r>
              <a:rPr lang="en-GB" sz="1400" dirty="0" smtClean="0">
                <a:latin typeface="Calibri" panose="020F0502020204030204" pitchFamily="34" charset="0"/>
              </a:rPr>
              <a:t> </a:t>
            </a:r>
            <a:r>
              <a:rPr lang="en-GB" b="1" dirty="0">
                <a:solidFill>
                  <a:srgbClr val="015CAB"/>
                </a:solidFill>
                <a:latin typeface="Calibri" panose="020F0502020204030204" pitchFamily="34" charset="0"/>
                <a:ea typeface="+mj-ea"/>
                <a:cs typeface="+mj-cs"/>
              </a:rPr>
              <a:t>Loan Guarantee </a:t>
            </a:r>
            <a:r>
              <a:rPr lang="en-GB" b="1" dirty="0" smtClean="0">
                <a:solidFill>
                  <a:srgbClr val="015CAB"/>
                </a:solidFill>
                <a:latin typeface="Calibri" panose="020F0502020204030204" pitchFamily="34" charset="0"/>
                <a:ea typeface="+mj-ea"/>
                <a:cs typeface="+mj-cs"/>
              </a:rPr>
              <a:t>Facility</a:t>
            </a:r>
          </a:p>
          <a:p>
            <a:pPr>
              <a:buNone/>
            </a:pPr>
            <a:r>
              <a:rPr lang="en-US" sz="1400" dirty="0">
                <a:latin typeface="Calibri" panose="020F0502020204030204" pitchFamily="34" charset="0"/>
              </a:rPr>
              <a:t>+ </a:t>
            </a:r>
            <a:r>
              <a:rPr lang="en-US" sz="1400" dirty="0" smtClean="0">
                <a:latin typeface="Calibri" panose="020F0502020204030204" pitchFamily="34" charset="0"/>
              </a:rPr>
              <a:t>Backs loans for potentially 2000 small and medium companies and start-ups </a:t>
            </a:r>
            <a:r>
              <a:rPr lang="en-US" sz="1400" dirty="0">
                <a:latin typeface="Calibri" panose="020F0502020204030204" pitchFamily="34" charset="0"/>
              </a:rPr>
              <a:t>which have a limited access to lending</a:t>
            </a:r>
            <a:endParaRPr lang="en-US" sz="1400" dirty="0" smtClean="0">
              <a:latin typeface="Calibri" panose="020F0502020204030204" pitchFamily="34" charset="0"/>
            </a:endParaRPr>
          </a:p>
          <a:p>
            <a:pPr>
              <a:buNone/>
            </a:pPr>
            <a:r>
              <a:rPr lang="en-US" sz="1400" dirty="0" smtClean="0">
                <a:latin typeface="Calibri" panose="020F0502020204030204" pitchFamily="34" charset="0"/>
              </a:rPr>
              <a:t>+ Borrowers will benefit </a:t>
            </a:r>
            <a:r>
              <a:rPr lang="en-US" sz="1400" dirty="0">
                <a:latin typeface="Calibri" panose="020F0502020204030204" pitchFamily="34" charset="0"/>
              </a:rPr>
              <a:t>from reduced collateral </a:t>
            </a:r>
            <a:r>
              <a:rPr lang="en-US" sz="1400" dirty="0" smtClean="0">
                <a:latin typeface="Calibri" panose="020F0502020204030204" pitchFamily="34" charset="0"/>
              </a:rPr>
              <a:t>requirements and extended </a:t>
            </a:r>
            <a:r>
              <a:rPr lang="en-US" sz="1400" dirty="0">
                <a:latin typeface="Calibri" panose="020F0502020204030204" pitchFamily="34" charset="0"/>
              </a:rPr>
              <a:t>maturities </a:t>
            </a:r>
            <a:endParaRPr lang="en-US" sz="1400" dirty="0" smtClean="0">
              <a:latin typeface="Calibri" panose="020F0502020204030204" pitchFamily="34" charset="0"/>
            </a:endParaRPr>
          </a:p>
          <a:p>
            <a:pPr>
              <a:buNone/>
            </a:pPr>
            <a:r>
              <a:rPr lang="en-US" sz="1400" dirty="0" smtClean="0">
                <a:latin typeface="Calibri" panose="020F0502020204030204" pitchFamily="34" charset="0"/>
              </a:rPr>
              <a:t>+  EUR 150.000 max amount</a:t>
            </a:r>
            <a:endParaRPr lang="en-GB" sz="1400" dirty="0" smtClean="0">
              <a:latin typeface="Calibri" panose="020F0502020204030204" pitchFamily="34" charset="0"/>
            </a:endParaRPr>
          </a:p>
        </p:txBody>
      </p:sp>
      <p:pic>
        <p:nvPicPr>
          <p:cNvPr id="1027" name="Picture 3" descr="C:\Users\wnendt\Desktop\Pro-Credit-Bank-d-d--M_MXGJHeB2feTTlMjLxeTfuKemdlvBy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2693" y="4812451"/>
            <a:ext cx="1797802" cy="5932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wnendt\Desktop\unicredit_banc_4_larg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6216" y="5462442"/>
            <a:ext cx="2097884" cy="34657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wnendt\Desktop\Raiffeisen_Bank.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46168" y="3486658"/>
            <a:ext cx="2106488" cy="56795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41389" y="4713133"/>
            <a:ext cx="5884395" cy="1348061"/>
          </a:xfrm>
          <a:prstGeom prst="rect">
            <a:avLst/>
          </a:prstGeom>
          <a:solidFill>
            <a:schemeClr val="bg1">
              <a:lumMod val="95000"/>
            </a:schemeClr>
          </a:solidFill>
        </p:spPr>
        <p:txBody>
          <a:bodyPr wrap="square">
            <a:spAutoFit/>
          </a:bodyPr>
          <a:lstStyle/>
          <a:p>
            <a:pPr>
              <a:buNone/>
            </a:pPr>
            <a:r>
              <a:rPr lang="en-GB" b="1" dirty="0" smtClean="0">
                <a:solidFill>
                  <a:srgbClr val="015CAB"/>
                </a:solidFill>
                <a:latin typeface="Calibri" panose="020F0502020204030204" pitchFamily="34" charset="0"/>
                <a:ea typeface="+mj-ea"/>
                <a:cs typeface="+mj-cs"/>
              </a:rPr>
              <a:t> </a:t>
            </a:r>
            <a:r>
              <a:rPr lang="en-GB" b="1" dirty="0" err="1" smtClean="0">
                <a:solidFill>
                  <a:srgbClr val="015CAB"/>
                </a:solidFill>
                <a:latin typeface="Calibri" panose="020F0502020204030204" pitchFamily="34" charset="0"/>
                <a:ea typeface="+mj-ea"/>
                <a:cs typeface="+mj-cs"/>
              </a:rPr>
              <a:t>InnovFin</a:t>
            </a:r>
            <a:r>
              <a:rPr lang="en-GB" b="1" dirty="0" smtClean="0">
                <a:latin typeface="Calibri" panose="020F0502020204030204" pitchFamily="34" charset="0"/>
              </a:rPr>
              <a:t> </a:t>
            </a:r>
            <a:r>
              <a:rPr lang="en-GB" b="1" dirty="0">
                <a:solidFill>
                  <a:srgbClr val="015CAB"/>
                </a:solidFill>
                <a:latin typeface="Calibri" panose="020F0502020204030204" pitchFamily="34" charset="0"/>
                <a:ea typeface="+mj-ea"/>
                <a:cs typeface="+mj-cs"/>
              </a:rPr>
              <a:t>SME</a:t>
            </a:r>
            <a:r>
              <a:rPr lang="en-GB" b="1" dirty="0" smtClean="0">
                <a:latin typeface="Calibri" panose="020F0502020204030204" pitchFamily="34" charset="0"/>
              </a:rPr>
              <a:t> </a:t>
            </a:r>
            <a:r>
              <a:rPr lang="en-GB" b="1" dirty="0">
                <a:solidFill>
                  <a:srgbClr val="015CAB"/>
                </a:solidFill>
                <a:latin typeface="Calibri" panose="020F0502020204030204" pitchFamily="34" charset="0"/>
                <a:ea typeface="+mj-ea"/>
                <a:cs typeface="+mj-cs"/>
              </a:rPr>
              <a:t>Guarantee</a:t>
            </a:r>
            <a:r>
              <a:rPr lang="en-GB" b="1" dirty="0" smtClean="0">
                <a:latin typeface="Calibri" panose="020F0502020204030204" pitchFamily="34" charset="0"/>
              </a:rPr>
              <a:t> </a:t>
            </a:r>
            <a:r>
              <a:rPr lang="en-GB" b="1" dirty="0">
                <a:solidFill>
                  <a:srgbClr val="015CAB"/>
                </a:solidFill>
                <a:latin typeface="Calibri" panose="020F0502020204030204" pitchFamily="34" charset="0"/>
                <a:ea typeface="+mj-ea"/>
                <a:cs typeface="+mj-cs"/>
              </a:rPr>
              <a:t>Facility</a:t>
            </a:r>
          </a:p>
          <a:p>
            <a:pPr>
              <a:buNone/>
            </a:pPr>
            <a:r>
              <a:rPr lang="en-US" sz="1400" dirty="0" smtClean="0">
                <a:latin typeface="Calibri" panose="020F0502020204030204" pitchFamily="34" charset="0"/>
              </a:rPr>
              <a:t>+ Guarantees to financial intermediaries to help them to provide loans and leases to r</a:t>
            </a:r>
            <a:r>
              <a:rPr lang="en-GB" sz="1400" dirty="0" err="1" smtClean="0">
                <a:latin typeface="Calibri" panose="020F0502020204030204" pitchFamily="34" charset="0"/>
              </a:rPr>
              <a:t>esearch</a:t>
            </a:r>
            <a:r>
              <a:rPr lang="en-GB" sz="1400" dirty="0" smtClean="0">
                <a:latin typeface="Calibri" panose="020F0502020204030204" pitchFamily="34" charset="0"/>
              </a:rPr>
              <a:t>-based and innovative smaller and medium companies  (up to 499 employees)</a:t>
            </a:r>
          </a:p>
          <a:p>
            <a:pPr>
              <a:buNone/>
            </a:pPr>
            <a:r>
              <a:rPr lang="en-GB" sz="1400" dirty="0" smtClean="0">
                <a:latin typeface="Calibri" panose="020F0502020204030204" pitchFamily="34" charset="0"/>
              </a:rPr>
              <a:t>+ </a:t>
            </a:r>
            <a:r>
              <a:rPr lang="en-US" sz="1400" dirty="0" smtClean="0">
                <a:latin typeface="Calibri" panose="020F0502020204030204" pitchFamily="34" charset="0"/>
              </a:rPr>
              <a:t>Financing amounts  between </a:t>
            </a:r>
            <a:r>
              <a:rPr lang="en-US" sz="1400" dirty="0">
                <a:latin typeface="Calibri" panose="020F0502020204030204" pitchFamily="34" charset="0"/>
              </a:rPr>
              <a:t>EUR 25 000 and EUR 7.5 million </a:t>
            </a:r>
            <a:endParaRPr lang="en-GB" sz="1400" dirty="0" smtClean="0">
              <a:latin typeface="Calibri" panose="020F0502020204030204" pitchFamily="34" charset="0"/>
            </a:endParaRPr>
          </a:p>
        </p:txBody>
      </p:sp>
      <p:sp>
        <p:nvSpPr>
          <p:cNvPr id="14" name="TextBox 13"/>
          <p:cNvSpPr txBox="1"/>
          <p:nvPr/>
        </p:nvSpPr>
        <p:spPr>
          <a:xfrm>
            <a:off x="6209162" y="1175036"/>
            <a:ext cx="2874167" cy="400110"/>
          </a:xfrm>
          <a:prstGeom prst="rect">
            <a:avLst/>
          </a:prstGeom>
          <a:noFill/>
        </p:spPr>
        <p:txBody>
          <a:bodyPr wrap="square" rtlCol="0">
            <a:spAutoFit/>
          </a:bodyPr>
          <a:lstStyle/>
          <a:p>
            <a:pPr algn="ctr">
              <a:buNone/>
            </a:pPr>
            <a:r>
              <a:rPr lang="fr-CH" sz="2000" b="1" dirty="0">
                <a:solidFill>
                  <a:srgbClr val="015CAB"/>
                </a:solidFill>
                <a:latin typeface="Calibri" panose="020F0502020204030204" pitchFamily="34" charset="0"/>
                <a:ea typeface="+mj-ea"/>
                <a:cs typeface="+mj-cs"/>
              </a:rPr>
              <a:t>EFSI</a:t>
            </a:r>
            <a:r>
              <a:rPr lang="fr-CH" sz="1400" dirty="0" smtClean="0"/>
              <a:t> </a:t>
            </a:r>
            <a:r>
              <a:rPr lang="fr-CH" sz="2000" b="1" dirty="0" err="1">
                <a:solidFill>
                  <a:srgbClr val="015CAB"/>
                </a:solidFill>
                <a:latin typeface="Calibri" panose="020F0502020204030204" pitchFamily="34" charset="0"/>
                <a:ea typeface="+mj-ea"/>
                <a:cs typeface="+mj-cs"/>
              </a:rPr>
              <a:t>partners</a:t>
            </a:r>
            <a:r>
              <a:rPr lang="fr-CH" sz="1400" dirty="0" smtClean="0"/>
              <a:t> </a:t>
            </a:r>
            <a:r>
              <a:rPr lang="fr-CH" sz="2000" b="1" dirty="0">
                <a:solidFill>
                  <a:srgbClr val="015CAB"/>
                </a:solidFill>
                <a:latin typeface="Calibri" panose="020F0502020204030204" pitchFamily="34" charset="0"/>
                <a:ea typeface="+mj-ea"/>
                <a:cs typeface="+mj-cs"/>
              </a:rPr>
              <a:t>in</a:t>
            </a:r>
            <a:r>
              <a:rPr lang="fr-CH" sz="1400" dirty="0" smtClean="0"/>
              <a:t> </a:t>
            </a:r>
            <a:r>
              <a:rPr lang="fr-CH" sz="2000" b="1" dirty="0" smtClean="0">
                <a:solidFill>
                  <a:srgbClr val="015CAB"/>
                </a:solidFill>
                <a:latin typeface="Calibri" panose="020F0502020204030204" pitchFamily="34" charset="0"/>
                <a:ea typeface="+mj-ea"/>
                <a:cs typeface="+mj-cs"/>
              </a:rPr>
              <a:t>Romania:</a:t>
            </a:r>
            <a:endParaRPr lang="en-GB" sz="2000" b="1" dirty="0">
              <a:solidFill>
                <a:srgbClr val="015CAB"/>
              </a:solidFill>
              <a:latin typeface="Calibri" panose="020F0502020204030204" pitchFamily="34" charset="0"/>
              <a:ea typeface="+mj-ea"/>
              <a:cs typeface="+mj-cs"/>
            </a:endParaRPr>
          </a:p>
        </p:txBody>
      </p:sp>
      <p:sp>
        <p:nvSpPr>
          <p:cNvPr id="26" name="Rectangle 25"/>
          <p:cNvSpPr/>
          <p:nvPr/>
        </p:nvSpPr>
        <p:spPr bwMode="auto">
          <a:xfrm>
            <a:off x="6090320" y="2708920"/>
            <a:ext cx="2874167"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Blip>
                <a:blip r:embed="rId3"/>
              </a:buBlip>
              <a:tabLst/>
            </a:pPr>
            <a:endParaRPr kumimoji="0" lang="en-GB" sz="2400" b="0" i="0" u="none" strike="noStrike" cap="none" normalizeH="0" baseline="0" smtClean="0">
              <a:ln>
                <a:noFill/>
              </a:ln>
              <a:solidFill>
                <a:schemeClr val="tx1"/>
              </a:solidFill>
              <a:effectLst/>
              <a:latin typeface="Arial" charset="0"/>
              <a:cs typeface="Times New Roman" pitchFamily="18" charset="0"/>
            </a:endParaRPr>
          </a:p>
        </p:txBody>
      </p:sp>
      <p:cxnSp>
        <p:nvCxnSpPr>
          <p:cNvPr id="1024" name="Straight Connector 1023"/>
          <p:cNvCxnSpPr/>
          <p:nvPr/>
        </p:nvCxnSpPr>
        <p:spPr bwMode="auto">
          <a:xfrm>
            <a:off x="-3204864" y="1756420"/>
            <a:ext cx="914400" cy="914400"/>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30" name="TextBox 1029"/>
          <p:cNvSpPr txBox="1"/>
          <p:nvPr/>
        </p:nvSpPr>
        <p:spPr>
          <a:xfrm>
            <a:off x="375276" y="332656"/>
            <a:ext cx="5616623"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r" eaLnBrk="0" fontAlgn="base" hangingPunct="0">
              <a:spcBef>
                <a:spcPct val="0"/>
              </a:spcBef>
              <a:spcAft>
                <a:spcPct val="0"/>
              </a:spcAft>
              <a:defRPr sz="2000" b="1" u="none">
                <a:solidFill>
                  <a:srgbClr val="015CAB"/>
                </a:solidFill>
                <a:latin typeface="+mj-lt"/>
                <a:ea typeface="+mj-ea"/>
                <a:cs typeface="+mj-cs"/>
              </a:defRPr>
            </a:lvl1pPr>
            <a:lvl2pPr algn="r" eaLnBrk="0" fontAlgn="base" hangingPunct="0">
              <a:spcBef>
                <a:spcPct val="0"/>
              </a:spcBef>
              <a:spcAft>
                <a:spcPct val="0"/>
              </a:spcAft>
              <a:defRPr sz="1600" b="1">
                <a:solidFill>
                  <a:srgbClr val="015CAB"/>
                </a:solidFill>
                <a:latin typeface="Arial" charset="0"/>
                <a:cs typeface="Times New Roman" pitchFamily="18" charset="0"/>
              </a:defRPr>
            </a:lvl2pPr>
            <a:lvl3pPr algn="r" eaLnBrk="0" fontAlgn="base" hangingPunct="0">
              <a:spcBef>
                <a:spcPct val="0"/>
              </a:spcBef>
              <a:spcAft>
                <a:spcPct val="0"/>
              </a:spcAft>
              <a:defRPr sz="1600" b="1">
                <a:solidFill>
                  <a:srgbClr val="015CAB"/>
                </a:solidFill>
                <a:latin typeface="Arial" charset="0"/>
                <a:cs typeface="Times New Roman" pitchFamily="18" charset="0"/>
              </a:defRPr>
            </a:lvl3pPr>
            <a:lvl4pPr algn="r" eaLnBrk="0" fontAlgn="base" hangingPunct="0">
              <a:spcBef>
                <a:spcPct val="0"/>
              </a:spcBef>
              <a:spcAft>
                <a:spcPct val="0"/>
              </a:spcAft>
              <a:defRPr sz="1600" b="1">
                <a:solidFill>
                  <a:srgbClr val="015CAB"/>
                </a:solidFill>
                <a:latin typeface="Arial" charset="0"/>
                <a:cs typeface="Times New Roman" pitchFamily="18" charset="0"/>
              </a:defRPr>
            </a:lvl4pPr>
            <a:lvl5pPr algn="r" eaLnBrk="0" fontAlgn="base" hangingPunct="0">
              <a:spcBef>
                <a:spcPct val="0"/>
              </a:spcBef>
              <a:spcAft>
                <a:spcPct val="0"/>
              </a:spcAft>
              <a:defRPr sz="1600" b="1">
                <a:solidFill>
                  <a:srgbClr val="015CAB"/>
                </a:solidFill>
                <a:latin typeface="Arial" charset="0"/>
                <a:cs typeface="Times New Roman" pitchFamily="18" charset="0"/>
              </a:defRPr>
            </a:lvl5pPr>
            <a:lvl6pPr marL="457200" fontAlgn="base">
              <a:spcBef>
                <a:spcPct val="0"/>
              </a:spcBef>
              <a:spcAft>
                <a:spcPct val="0"/>
              </a:spcAft>
              <a:defRPr sz="2200" b="1">
                <a:solidFill>
                  <a:srgbClr val="015CAB"/>
                </a:solidFill>
                <a:latin typeface="Arial" charset="0"/>
                <a:cs typeface="Times New Roman" pitchFamily="18" charset="0"/>
              </a:defRPr>
            </a:lvl6pPr>
            <a:lvl7pPr marL="914400" fontAlgn="base">
              <a:spcBef>
                <a:spcPct val="0"/>
              </a:spcBef>
              <a:spcAft>
                <a:spcPct val="0"/>
              </a:spcAft>
              <a:defRPr sz="2200" b="1">
                <a:solidFill>
                  <a:srgbClr val="015CAB"/>
                </a:solidFill>
                <a:latin typeface="Arial" charset="0"/>
                <a:cs typeface="Times New Roman" pitchFamily="18" charset="0"/>
              </a:defRPr>
            </a:lvl7pPr>
            <a:lvl8pPr marL="1371600" fontAlgn="base">
              <a:spcBef>
                <a:spcPct val="0"/>
              </a:spcBef>
              <a:spcAft>
                <a:spcPct val="0"/>
              </a:spcAft>
              <a:defRPr sz="2200" b="1">
                <a:solidFill>
                  <a:srgbClr val="015CAB"/>
                </a:solidFill>
                <a:latin typeface="Arial" charset="0"/>
                <a:cs typeface="Times New Roman" pitchFamily="18" charset="0"/>
              </a:defRPr>
            </a:lvl8pPr>
            <a:lvl9pPr marL="1828800" fontAlgn="base">
              <a:spcBef>
                <a:spcPct val="0"/>
              </a:spcBef>
              <a:spcAft>
                <a:spcPct val="0"/>
              </a:spcAft>
              <a:defRPr sz="2200" b="1">
                <a:solidFill>
                  <a:srgbClr val="015CAB"/>
                </a:solidFill>
                <a:latin typeface="Arial" charset="0"/>
                <a:cs typeface="Times New Roman" pitchFamily="18" charset="0"/>
              </a:defRPr>
            </a:lvl9pPr>
          </a:lstStyle>
          <a:p>
            <a:pPr algn="ctr">
              <a:buNone/>
            </a:pPr>
            <a:r>
              <a:rPr lang="fr-CH" sz="2800" dirty="0">
                <a:solidFill>
                  <a:schemeClr val="tx1">
                    <a:lumMod val="75000"/>
                    <a:lumOff val="25000"/>
                  </a:schemeClr>
                </a:solidFill>
              </a:rPr>
              <a:t>4</a:t>
            </a:r>
            <a:r>
              <a:rPr lang="fr-CH" dirty="0">
                <a:solidFill>
                  <a:schemeClr val="tx1">
                    <a:lumMod val="75000"/>
                    <a:lumOff val="25000"/>
                  </a:schemeClr>
                </a:solidFill>
              </a:rPr>
              <a:t> </a:t>
            </a:r>
            <a:r>
              <a:rPr lang="fr-CH" b="0" dirty="0" err="1">
                <a:solidFill>
                  <a:schemeClr val="tx1">
                    <a:lumMod val="75000"/>
                    <a:lumOff val="25000"/>
                  </a:schemeClr>
                </a:solidFill>
              </a:rPr>
              <a:t>signed</a:t>
            </a:r>
            <a:r>
              <a:rPr lang="fr-CH" b="0" dirty="0">
                <a:solidFill>
                  <a:schemeClr val="tx1">
                    <a:lumMod val="75000"/>
                    <a:lumOff val="25000"/>
                  </a:schemeClr>
                </a:solidFill>
              </a:rPr>
              <a:t> </a:t>
            </a:r>
            <a:r>
              <a:rPr lang="fr-CH" b="0" dirty="0" smtClean="0">
                <a:solidFill>
                  <a:schemeClr val="tx1">
                    <a:lumMod val="75000"/>
                    <a:lumOff val="25000"/>
                  </a:schemeClr>
                </a:solidFill>
              </a:rPr>
              <a:t>transactions </a:t>
            </a:r>
          </a:p>
        </p:txBody>
      </p:sp>
    </p:spTree>
    <p:extLst>
      <p:ext uri="{BB962C8B-B14F-4D97-AF65-F5344CB8AC3E}">
        <p14:creationId xmlns:p14="http://schemas.microsoft.com/office/powerpoint/2010/main" val="9141822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Slide Number Placeholder 4"/>
          <p:cNvSpPr txBox="1">
            <a:spLocks noGrp="1"/>
          </p:cNvSpPr>
          <p:nvPr/>
        </p:nvSpPr>
        <p:spPr bwMode="auto">
          <a:xfrm>
            <a:off x="7772400" y="6443997"/>
            <a:ext cx="990600" cy="333375"/>
          </a:xfrm>
          <a:prstGeom prst="rect">
            <a:avLst/>
          </a:prstGeom>
          <a:noFill/>
          <a:ln w="9525">
            <a:noFill/>
            <a:miter lim="800000"/>
            <a:headEnd/>
            <a:tailEnd/>
          </a:ln>
        </p:spPr>
        <p:txBody>
          <a:bodyPr/>
          <a:lstStyle/>
          <a:p>
            <a:pPr algn="r">
              <a:buNone/>
            </a:pPr>
            <a:r>
              <a:rPr lang="en-US" sz="1000" dirty="0" smtClean="0">
                <a:solidFill>
                  <a:schemeClr val="bg1"/>
                </a:solidFill>
              </a:rPr>
              <a:t>17</a:t>
            </a:r>
            <a:endParaRPr lang="en-US" sz="1000" dirty="0">
              <a:solidFill>
                <a:schemeClr val="bg1"/>
              </a:solidFill>
            </a:endParaRPr>
          </a:p>
        </p:txBody>
      </p:sp>
      <p:sp>
        <p:nvSpPr>
          <p:cNvPr id="64" name="Rectangle 63"/>
          <p:cNvSpPr/>
          <p:nvPr/>
        </p:nvSpPr>
        <p:spPr bwMode="auto">
          <a:xfrm>
            <a:off x="3886200" y="6093296"/>
            <a:ext cx="1418456"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None/>
              <a:tabLst/>
            </a:pPr>
            <a:endParaRPr kumimoji="0" lang="fr-CH" sz="1300" b="1" i="0" u="sng" strike="noStrike" cap="none" normalizeH="0" baseline="0" dirty="0" smtClean="0">
              <a:ln>
                <a:noFill/>
              </a:ln>
              <a:solidFill>
                <a:srgbClr val="FF0000"/>
              </a:solidFill>
              <a:effectLst/>
            </a:endParaRPr>
          </a:p>
        </p:txBody>
      </p:sp>
      <p:sp>
        <p:nvSpPr>
          <p:cNvPr id="5" name="TextBox 4"/>
          <p:cNvSpPr txBox="1"/>
          <p:nvPr/>
        </p:nvSpPr>
        <p:spPr>
          <a:xfrm>
            <a:off x="3527884" y="106922"/>
            <a:ext cx="5040560" cy="400110"/>
          </a:xfrm>
          <a:prstGeom prst="rect">
            <a:avLst/>
          </a:prstGeom>
          <a:noFill/>
        </p:spPr>
        <p:txBody>
          <a:bodyPr wrap="square" rtlCol="0">
            <a:spAutoFit/>
          </a:bodyPr>
          <a:lstStyle/>
          <a:p>
            <a:pPr lvl="0" algn="r">
              <a:buNone/>
            </a:pPr>
            <a:r>
              <a:rPr lang="en-US" b="1" dirty="0">
                <a:solidFill>
                  <a:schemeClr val="tx2"/>
                </a:solidFill>
              </a:rPr>
              <a:t>What is the Advisory Hub?</a:t>
            </a:r>
          </a:p>
        </p:txBody>
      </p:sp>
      <p:cxnSp>
        <p:nvCxnSpPr>
          <p:cNvPr id="44" name="Straight Connector 43"/>
          <p:cNvCxnSpPr/>
          <p:nvPr/>
        </p:nvCxnSpPr>
        <p:spPr bwMode="auto">
          <a:xfrm>
            <a:off x="1889559" y="1052736"/>
            <a:ext cx="1" cy="5040560"/>
          </a:xfrm>
          <a:prstGeom prst="line">
            <a:avLst/>
          </a:prstGeom>
          <a:noFill/>
          <a:ln w="28575" cap="flat" cmpd="sng" algn="ctr">
            <a:solidFill>
              <a:srgbClr val="4F81BD">
                <a:shade val="95000"/>
                <a:satMod val="105000"/>
              </a:srgbClr>
            </a:solidFill>
            <a:prstDash val="solid"/>
            <a:headEnd type="none" w="med" len="med"/>
            <a:tailEnd type="none" w="med" len="med"/>
          </a:ln>
          <a:effectLst/>
          <a:extLst/>
        </p:spPr>
      </p:cxnSp>
      <p:sp>
        <p:nvSpPr>
          <p:cNvPr id="45" name="Oval 44"/>
          <p:cNvSpPr/>
          <p:nvPr/>
        </p:nvSpPr>
        <p:spPr bwMode="auto">
          <a:xfrm>
            <a:off x="1763688" y="2378018"/>
            <a:ext cx="251743" cy="221045"/>
          </a:xfrm>
          <a:prstGeom prst="ellipse">
            <a:avLst/>
          </a:prstGeom>
          <a:solidFill>
            <a:sysClr val="window" lastClr="FFFFFF">
              <a:lumMod val="65000"/>
            </a:sysClr>
          </a:solidFill>
          <a:ln w="25400" cap="flat" cmpd="sng" algn="ctr">
            <a:noFill/>
            <a:prstDash val="soli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342900" marR="0" lvl="0" indent="-342900" defTabSz="914400" eaLnBrk="1" fontAlgn="auto" latinLnBrk="0" hangingPunct="1">
              <a:lnSpc>
                <a:spcPct val="100000"/>
              </a:lnSpc>
              <a:spcBef>
                <a:spcPts val="0"/>
              </a:spcBef>
              <a:spcAft>
                <a:spcPts val="0"/>
              </a:spcAft>
              <a:buClrTx/>
              <a:buSzTx/>
              <a:buFontTx/>
              <a:buBlip>
                <a:blip r:embed="rId2"/>
              </a:buBlip>
              <a:tabLst/>
              <a:defRPr/>
            </a:pPr>
            <a:endParaRPr kumimoji="0" lang="en-GB" sz="1800" b="1" i="0" u="none" strike="noStrike" kern="0" cap="none" spc="0" normalizeH="0" baseline="0" noProof="0" smtClean="0">
              <a:ln>
                <a:noFill/>
              </a:ln>
              <a:solidFill>
                <a:srgbClr val="4F81BD"/>
              </a:solidFill>
              <a:effectLst/>
              <a:uLnTx/>
              <a:uFillTx/>
              <a:latin typeface="Calibri"/>
              <a:ea typeface="+mn-ea"/>
              <a:cs typeface="+mn-cs"/>
            </a:endParaRPr>
          </a:p>
        </p:txBody>
      </p:sp>
      <p:sp>
        <p:nvSpPr>
          <p:cNvPr id="46" name="Rectangle 45"/>
          <p:cNvSpPr/>
          <p:nvPr/>
        </p:nvSpPr>
        <p:spPr>
          <a:xfrm>
            <a:off x="2213992" y="2134597"/>
            <a:ext cx="5454352" cy="707886"/>
          </a:xfrm>
          <a:prstGeom prst="rect">
            <a:avLst/>
          </a:prstGeom>
        </p:spPr>
        <p:txBody>
          <a:bodyPr wrap="square">
            <a:spAutoFit/>
          </a:bodyPr>
          <a:lstStyle/>
          <a:p>
            <a:pPr fontAlgn="auto">
              <a:spcBef>
                <a:spcPts val="0"/>
              </a:spcBef>
              <a:spcAft>
                <a:spcPts val="0"/>
              </a:spcAft>
              <a:buFontTx/>
              <a:buNone/>
            </a:pPr>
            <a:r>
              <a:rPr lang="en-GB" dirty="0" smtClean="0">
                <a:solidFill>
                  <a:prstClr val="white">
                    <a:lumMod val="50000"/>
                  </a:prstClr>
                </a:solidFill>
                <a:latin typeface="Calibri"/>
                <a:cs typeface="+mn-cs"/>
              </a:rPr>
              <a:t>A tool to strengthen Europe's investment and business environment</a:t>
            </a:r>
            <a:endParaRPr lang="en-GB" dirty="0">
              <a:solidFill>
                <a:prstClr val="white">
                  <a:lumMod val="50000"/>
                </a:prstClr>
              </a:solidFill>
              <a:latin typeface="Calibri"/>
              <a:cs typeface="+mn-cs"/>
            </a:endParaRPr>
          </a:p>
        </p:txBody>
      </p:sp>
      <p:sp>
        <p:nvSpPr>
          <p:cNvPr id="47" name="Oval 46"/>
          <p:cNvSpPr/>
          <p:nvPr/>
        </p:nvSpPr>
        <p:spPr bwMode="auto">
          <a:xfrm>
            <a:off x="1763688" y="3386130"/>
            <a:ext cx="251743" cy="221045"/>
          </a:xfrm>
          <a:prstGeom prst="ellipse">
            <a:avLst/>
          </a:prstGeom>
          <a:solidFill>
            <a:srgbClr val="4F81BD"/>
          </a:solidFill>
          <a:ln w="25400" cap="flat" cmpd="sng" algn="ctr">
            <a:noFill/>
            <a:prstDash val="soli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342900" marR="0" lvl="0" indent="-342900" defTabSz="914400" eaLnBrk="1" fontAlgn="auto" latinLnBrk="0" hangingPunct="1">
              <a:lnSpc>
                <a:spcPct val="100000"/>
              </a:lnSpc>
              <a:spcBef>
                <a:spcPts val="0"/>
              </a:spcBef>
              <a:spcAft>
                <a:spcPts val="0"/>
              </a:spcAft>
              <a:buClrTx/>
              <a:buSzTx/>
              <a:buFontTx/>
              <a:buBlip>
                <a:blip r:embed="rId2"/>
              </a:buBlip>
              <a:tabLst/>
              <a:defRPr/>
            </a:pPr>
            <a:endParaRPr kumimoji="0" lang="en-GB" sz="1800" b="1" i="0" u="none" strike="noStrike" kern="0" cap="none" spc="0" normalizeH="0" baseline="0" noProof="0" smtClean="0">
              <a:ln>
                <a:noFill/>
              </a:ln>
              <a:solidFill>
                <a:srgbClr val="4F81BD"/>
              </a:solidFill>
              <a:effectLst/>
              <a:uLnTx/>
              <a:uFillTx/>
              <a:latin typeface="Calibri"/>
              <a:ea typeface="+mn-ea"/>
              <a:cs typeface="+mn-cs"/>
            </a:endParaRPr>
          </a:p>
        </p:txBody>
      </p:sp>
      <p:sp>
        <p:nvSpPr>
          <p:cNvPr id="48" name="Rectangle 47"/>
          <p:cNvSpPr/>
          <p:nvPr/>
        </p:nvSpPr>
        <p:spPr>
          <a:xfrm>
            <a:off x="2213992" y="3142709"/>
            <a:ext cx="5454352" cy="707886"/>
          </a:xfrm>
          <a:prstGeom prst="rect">
            <a:avLst/>
          </a:prstGeom>
        </p:spPr>
        <p:txBody>
          <a:bodyPr wrap="square">
            <a:spAutoFit/>
          </a:bodyPr>
          <a:lstStyle/>
          <a:p>
            <a:pPr fontAlgn="auto">
              <a:spcBef>
                <a:spcPts val="0"/>
              </a:spcBef>
              <a:spcAft>
                <a:spcPts val="0"/>
              </a:spcAft>
              <a:buFontTx/>
              <a:buNone/>
            </a:pPr>
            <a:r>
              <a:rPr lang="en-US" dirty="0" smtClean="0">
                <a:solidFill>
                  <a:srgbClr val="4F81BD"/>
                </a:solidFill>
                <a:latin typeface="Calibri"/>
                <a:cs typeface="+mn-cs"/>
              </a:rPr>
              <a:t>A </a:t>
            </a:r>
            <a:r>
              <a:rPr lang="en-US" b="1" dirty="0" smtClean="0">
                <a:solidFill>
                  <a:srgbClr val="4F81BD"/>
                </a:solidFill>
                <a:latin typeface="Calibri"/>
                <a:cs typeface="+mn-cs"/>
              </a:rPr>
              <a:t>single access point </a:t>
            </a:r>
            <a:r>
              <a:rPr lang="en-US" dirty="0" smtClean="0">
                <a:solidFill>
                  <a:srgbClr val="4F81BD"/>
                </a:solidFill>
                <a:latin typeface="Calibri"/>
                <a:cs typeface="+mn-cs"/>
              </a:rPr>
              <a:t>to a 360 degree offer of advisory and technical assistance services</a:t>
            </a:r>
            <a:endParaRPr lang="en-GB" dirty="0">
              <a:solidFill>
                <a:srgbClr val="4F81BD"/>
              </a:solidFill>
              <a:latin typeface="Calibri"/>
              <a:cs typeface="+mn-cs"/>
            </a:endParaRPr>
          </a:p>
        </p:txBody>
      </p:sp>
      <p:sp>
        <p:nvSpPr>
          <p:cNvPr id="49" name="Oval 48"/>
          <p:cNvSpPr/>
          <p:nvPr/>
        </p:nvSpPr>
        <p:spPr bwMode="auto">
          <a:xfrm>
            <a:off x="1763688" y="1368165"/>
            <a:ext cx="251743" cy="221045"/>
          </a:xfrm>
          <a:prstGeom prst="ellipse">
            <a:avLst/>
          </a:prstGeom>
          <a:solidFill>
            <a:srgbClr val="4F81BD"/>
          </a:solidFill>
          <a:ln w="25400" cap="flat" cmpd="sng" algn="ctr">
            <a:noFill/>
            <a:prstDash val="soli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342900" marR="0" lvl="0" indent="-342900" defTabSz="914400" eaLnBrk="1" fontAlgn="auto" latinLnBrk="0" hangingPunct="1">
              <a:lnSpc>
                <a:spcPct val="100000"/>
              </a:lnSpc>
              <a:spcBef>
                <a:spcPts val="0"/>
              </a:spcBef>
              <a:spcAft>
                <a:spcPts val="0"/>
              </a:spcAft>
              <a:buClrTx/>
              <a:buSzTx/>
              <a:buFontTx/>
              <a:buBlip>
                <a:blip r:embed="rId2"/>
              </a:buBlip>
              <a:tabLst/>
              <a:defRPr/>
            </a:pPr>
            <a:endParaRPr kumimoji="0" lang="en-GB" sz="1800" b="1" i="0" u="none" strike="noStrike" kern="0" cap="none" spc="0" normalizeH="0" baseline="0" noProof="0" smtClean="0">
              <a:ln>
                <a:noFill/>
              </a:ln>
              <a:solidFill>
                <a:srgbClr val="4F81BD"/>
              </a:solidFill>
              <a:effectLst/>
              <a:uLnTx/>
              <a:uFillTx/>
              <a:latin typeface="Calibri"/>
              <a:ea typeface="+mn-ea"/>
              <a:cs typeface="+mn-cs"/>
            </a:endParaRPr>
          </a:p>
        </p:txBody>
      </p:sp>
      <p:sp>
        <p:nvSpPr>
          <p:cNvPr id="50" name="Rectangle 49"/>
          <p:cNvSpPr/>
          <p:nvPr/>
        </p:nvSpPr>
        <p:spPr>
          <a:xfrm>
            <a:off x="2213992" y="1124744"/>
            <a:ext cx="5454352" cy="707886"/>
          </a:xfrm>
          <a:prstGeom prst="rect">
            <a:avLst/>
          </a:prstGeom>
        </p:spPr>
        <p:txBody>
          <a:bodyPr wrap="square">
            <a:spAutoFit/>
          </a:bodyPr>
          <a:lstStyle/>
          <a:p>
            <a:pPr fontAlgn="auto">
              <a:spcBef>
                <a:spcPts val="0"/>
              </a:spcBef>
              <a:spcAft>
                <a:spcPts val="0"/>
              </a:spcAft>
              <a:buFontTx/>
              <a:buNone/>
            </a:pPr>
            <a:r>
              <a:rPr lang="en-US" dirty="0">
                <a:solidFill>
                  <a:srgbClr val="4F81BD"/>
                </a:solidFill>
                <a:latin typeface="Calibri"/>
                <a:cs typeface="+mn-cs"/>
              </a:rPr>
              <a:t>A</a:t>
            </a:r>
            <a:r>
              <a:rPr lang="en-US" dirty="0" smtClean="0">
                <a:solidFill>
                  <a:srgbClr val="4F81BD"/>
                </a:solidFill>
                <a:latin typeface="Calibri"/>
                <a:cs typeface="+mn-cs"/>
              </a:rPr>
              <a:t> joint initiative by the European Commission and the European Investment Bank</a:t>
            </a:r>
            <a:endParaRPr lang="en-GB" dirty="0">
              <a:solidFill>
                <a:srgbClr val="4F81BD"/>
              </a:solidFill>
              <a:latin typeface="Calibri"/>
              <a:cs typeface="+mn-cs"/>
            </a:endParaRPr>
          </a:p>
        </p:txBody>
      </p:sp>
      <p:sp>
        <p:nvSpPr>
          <p:cNvPr id="51" name="Oval 50"/>
          <p:cNvSpPr/>
          <p:nvPr/>
        </p:nvSpPr>
        <p:spPr bwMode="auto">
          <a:xfrm>
            <a:off x="1763688" y="4476703"/>
            <a:ext cx="251743" cy="221045"/>
          </a:xfrm>
          <a:prstGeom prst="ellipse">
            <a:avLst/>
          </a:prstGeom>
          <a:solidFill>
            <a:sysClr val="window" lastClr="FFFFFF">
              <a:lumMod val="65000"/>
            </a:sysClr>
          </a:solidFill>
          <a:ln w="25400" cap="flat" cmpd="sng" algn="ctr">
            <a:noFill/>
            <a:prstDash val="soli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342900" marR="0" lvl="0" indent="-342900" defTabSz="914400" eaLnBrk="1" fontAlgn="auto" latinLnBrk="0" hangingPunct="1">
              <a:lnSpc>
                <a:spcPct val="100000"/>
              </a:lnSpc>
              <a:spcBef>
                <a:spcPts val="0"/>
              </a:spcBef>
              <a:spcAft>
                <a:spcPts val="0"/>
              </a:spcAft>
              <a:buClrTx/>
              <a:buSzTx/>
              <a:buFontTx/>
              <a:buBlip>
                <a:blip r:embed="rId2"/>
              </a:buBlip>
              <a:tabLst/>
              <a:defRPr/>
            </a:pPr>
            <a:endParaRPr kumimoji="0" lang="en-GB" sz="1800" b="1" i="0" u="none" strike="noStrike" kern="0" cap="none" spc="0" normalizeH="0" baseline="0" noProof="0" smtClean="0">
              <a:ln>
                <a:noFill/>
              </a:ln>
              <a:solidFill>
                <a:srgbClr val="4F81BD"/>
              </a:solidFill>
              <a:effectLst/>
              <a:uLnTx/>
              <a:uFillTx/>
              <a:latin typeface="Calibri"/>
              <a:ea typeface="+mn-ea"/>
              <a:cs typeface="+mn-cs"/>
            </a:endParaRPr>
          </a:p>
        </p:txBody>
      </p:sp>
      <p:sp>
        <p:nvSpPr>
          <p:cNvPr id="52" name="Rectangle 51"/>
          <p:cNvSpPr/>
          <p:nvPr/>
        </p:nvSpPr>
        <p:spPr>
          <a:xfrm>
            <a:off x="2213992" y="4233282"/>
            <a:ext cx="5454352" cy="707886"/>
          </a:xfrm>
          <a:prstGeom prst="rect">
            <a:avLst/>
          </a:prstGeom>
        </p:spPr>
        <p:txBody>
          <a:bodyPr wrap="square">
            <a:spAutoFit/>
          </a:bodyPr>
          <a:lstStyle/>
          <a:p>
            <a:pPr fontAlgn="auto">
              <a:spcBef>
                <a:spcPts val="0"/>
              </a:spcBef>
              <a:spcAft>
                <a:spcPts val="0"/>
              </a:spcAft>
              <a:buFontTx/>
              <a:buNone/>
            </a:pPr>
            <a:r>
              <a:rPr lang="en-US" dirty="0" smtClean="0">
                <a:solidFill>
                  <a:prstClr val="white">
                    <a:lumMod val="50000"/>
                  </a:prstClr>
                </a:solidFill>
                <a:latin typeface="Calibri"/>
                <a:cs typeface="+mn-cs"/>
              </a:rPr>
              <a:t>A </a:t>
            </a:r>
            <a:r>
              <a:rPr lang="en-US" b="1" dirty="0" smtClean="0">
                <a:solidFill>
                  <a:prstClr val="white">
                    <a:lumMod val="50000"/>
                  </a:prstClr>
                </a:solidFill>
                <a:latin typeface="Calibri"/>
                <a:cs typeface="+mn-cs"/>
              </a:rPr>
              <a:t>cooperation platform </a:t>
            </a:r>
            <a:r>
              <a:rPr lang="en-US" dirty="0" smtClean="0">
                <a:solidFill>
                  <a:prstClr val="white">
                    <a:lumMod val="50000"/>
                  </a:prstClr>
                </a:solidFill>
                <a:latin typeface="Calibri"/>
                <a:cs typeface="+mn-cs"/>
              </a:rPr>
              <a:t>to leverage, exchange and disseminate expertise</a:t>
            </a:r>
            <a:endParaRPr lang="en-GB" dirty="0">
              <a:solidFill>
                <a:prstClr val="white">
                  <a:lumMod val="50000"/>
                </a:prstClr>
              </a:solidFill>
              <a:latin typeface="Calibri"/>
              <a:cs typeface="+mn-cs"/>
            </a:endParaRPr>
          </a:p>
        </p:txBody>
      </p:sp>
      <p:sp>
        <p:nvSpPr>
          <p:cNvPr id="53" name="Oval 52"/>
          <p:cNvSpPr/>
          <p:nvPr/>
        </p:nvSpPr>
        <p:spPr bwMode="auto">
          <a:xfrm>
            <a:off x="1763688" y="5544629"/>
            <a:ext cx="251743" cy="221045"/>
          </a:xfrm>
          <a:prstGeom prst="ellipse">
            <a:avLst/>
          </a:prstGeom>
          <a:solidFill>
            <a:srgbClr val="4F81BD"/>
          </a:solidFill>
          <a:ln w="25400" cap="flat" cmpd="sng" algn="ctr">
            <a:noFill/>
            <a:prstDash val="soli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342900" marR="0" lvl="0" indent="-342900" defTabSz="914400" eaLnBrk="1" fontAlgn="auto" latinLnBrk="0" hangingPunct="1">
              <a:lnSpc>
                <a:spcPct val="100000"/>
              </a:lnSpc>
              <a:spcBef>
                <a:spcPts val="0"/>
              </a:spcBef>
              <a:spcAft>
                <a:spcPts val="0"/>
              </a:spcAft>
              <a:buClrTx/>
              <a:buSzTx/>
              <a:buFontTx/>
              <a:buBlip>
                <a:blip r:embed="rId2"/>
              </a:buBlip>
              <a:tabLst/>
              <a:defRPr/>
            </a:pPr>
            <a:endParaRPr kumimoji="0" lang="en-GB" sz="1800" b="1" i="0" u="none" strike="noStrike" kern="0" cap="none" spc="0" normalizeH="0" baseline="0" noProof="0" smtClean="0">
              <a:ln>
                <a:noFill/>
              </a:ln>
              <a:solidFill>
                <a:srgbClr val="4F81BD"/>
              </a:solidFill>
              <a:effectLst/>
              <a:uLnTx/>
              <a:uFillTx/>
              <a:latin typeface="Calibri"/>
              <a:ea typeface="+mn-ea"/>
              <a:cs typeface="+mn-cs"/>
            </a:endParaRPr>
          </a:p>
        </p:txBody>
      </p:sp>
      <p:sp>
        <p:nvSpPr>
          <p:cNvPr id="54" name="Rectangle 53"/>
          <p:cNvSpPr/>
          <p:nvPr/>
        </p:nvSpPr>
        <p:spPr>
          <a:xfrm>
            <a:off x="2213992" y="5301208"/>
            <a:ext cx="5454352" cy="707886"/>
          </a:xfrm>
          <a:prstGeom prst="rect">
            <a:avLst/>
          </a:prstGeom>
        </p:spPr>
        <p:txBody>
          <a:bodyPr wrap="square">
            <a:spAutoFit/>
          </a:bodyPr>
          <a:lstStyle/>
          <a:p>
            <a:pPr fontAlgn="auto">
              <a:spcBef>
                <a:spcPts val="0"/>
              </a:spcBef>
              <a:spcAft>
                <a:spcPts val="0"/>
              </a:spcAft>
              <a:buFontTx/>
              <a:buNone/>
            </a:pPr>
            <a:r>
              <a:rPr lang="en-US" dirty="0" smtClean="0">
                <a:solidFill>
                  <a:srgbClr val="4F81BD"/>
                </a:solidFill>
                <a:latin typeface="Calibri"/>
                <a:cs typeface="+mn-cs"/>
              </a:rPr>
              <a:t>An instrument to assess and address unmet needs for advisory support </a:t>
            </a:r>
            <a:endParaRPr lang="en-GB" dirty="0">
              <a:solidFill>
                <a:srgbClr val="4F81BD"/>
              </a:solidFill>
              <a:latin typeface="Calibri"/>
              <a:cs typeface="+mn-cs"/>
            </a:endParaRPr>
          </a:p>
        </p:txBody>
      </p:sp>
    </p:spTree>
    <p:extLst>
      <p:ext uri="{BB962C8B-B14F-4D97-AF65-F5344CB8AC3E}">
        <p14:creationId xmlns:p14="http://schemas.microsoft.com/office/powerpoint/2010/main" val="969690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Slide Number Placeholder 4"/>
          <p:cNvSpPr txBox="1">
            <a:spLocks noGrp="1"/>
          </p:cNvSpPr>
          <p:nvPr/>
        </p:nvSpPr>
        <p:spPr bwMode="auto">
          <a:xfrm>
            <a:off x="7772400" y="6443997"/>
            <a:ext cx="990600" cy="333375"/>
          </a:xfrm>
          <a:prstGeom prst="rect">
            <a:avLst/>
          </a:prstGeom>
          <a:noFill/>
          <a:ln w="9525">
            <a:noFill/>
            <a:miter lim="800000"/>
            <a:headEnd/>
            <a:tailEnd/>
          </a:ln>
        </p:spPr>
        <p:txBody>
          <a:bodyPr/>
          <a:lstStyle/>
          <a:p>
            <a:pPr algn="r">
              <a:buNone/>
            </a:pPr>
            <a:r>
              <a:rPr lang="en-US" sz="1000" dirty="0" smtClean="0">
                <a:solidFill>
                  <a:schemeClr val="bg1"/>
                </a:solidFill>
              </a:rPr>
              <a:t>19</a:t>
            </a:r>
          </a:p>
        </p:txBody>
      </p:sp>
      <p:sp>
        <p:nvSpPr>
          <p:cNvPr id="5" name="TextBox 4"/>
          <p:cNvSpPr txBox="1"/>
          <p:nvPr/>
        </p:nvSpPr>
        <p:spPr>
          <a:xfrm>
            <a:off x="3527884" y="106922"/>
            <a:ext cx="5472608" cy="400110"/>
          </a:xfrm>
          <a:prstGeom prst="rect">
            <a:avLst/>
          </a:prstGeom>
          <a:noFill/>
        </p:spPr>
        <p:txBody>
          <a:bodyPr wrap="square" rtlCol="0">
            <a:spAutoFit/>
          </a:bodyPr>
          <a:lstStyle/>
          <a:p>
            <a:pPr algn="r">
              <a:buNone/>
            </a:pPr>
            <a:r>
              <a:rPr lang="en-US" b="1" dirty="0">
                <a:solidFill>
                  <a:schemeClr val="tx2"/>
                </a:solidFill>
              </a:rPr>
              <a:t>A 360 degrees advisory offer</a:t>
            </a:r>
          </a:p>
        </p:txBody>
      </p:sp>
      <p:sp>
        <p:nvSpPr>
          <p:cNvPr id="25" name="Rectangle 24"/>
          <p:cNvSpPr/>
          <p:nvPr/>
        </p:nvSpPr>
        <p:spPr>
          <a:xfrm>
            <a:off x="6706766" y="1484784"/>
            <a:ext cx="2448273" cy="784830"/>
          </a:xfrm>
          <a:prstGeom prst="rect">
            <a:avLst/>
          </a:prstGeom>
        </p:spPr>
        <p:txBody>
          <a:bodyPr wrap="square">
            <a:spAutoFit/>
          </a:bodyPr>
          <a:lstStyle/>
          <a:p>
            <a:pPr fontAlgn="auto">
              <a:spcBef>
                <a:spcPts val="0"/>
              </a:spcBef>
              <a:spcAft>
                <a:spcPts val="0"/>
              </a:spcAft>
              <a:buFontTx/>
              <a:buNone/>
            </a:pPr>
            <a:r>
              <a:rPr lang="en-US" sz="1500" dirty="0" smtClean="0">
                <a:solidFill>
                  <a:srgbClr val="4F81BD"/>
                </a:solidFill>
                <a:latin typeface="Calibri"/>
                <a:cs typeface="+mn-cs"/>
              </a:rPr>
              <a:t>JASPERS, ELENA, EPEC, Implementation support </a:t>
            </a:r>
            <a:r>
              <a:rPr lang="en-US" sz="1500" dirty="0" err="1" smtClean="0">
                <a:solidFill>
                  <a:srgbClr val="4F81BD"/>
                </a:solidFill>
                <a:latin typeface="Calibri"/>
                <a:cs typeface="+mn-cs"/>
              </a:rPr>
              <a:t>programmes</a:t>
            </a:r>
            <a:endParaRPr lang="en-GB" sz="1500" dirty="0">
              <a:solidFill>
                <a:srgbClr val="4F81BD"/>
              </a:solidFill>
              <a:latin typeface="Calibri"/>
              <a:cs typeface="+mn-cs"/>
            </a:endParaRPr>
          </a:p>
        </p:txBody>
      </p:sp>
      <p:sp>
        <p:nvSpPr>
          <p:cNvPr id="26" name="Rectangle 25"/>
          <p:cNvSpPr/>
          <p:nvPr/>
        </p:nvSpPr>
        <p:spPr>
          <a:xfrm>
            <a:off x="514079" y="2636912"/>
            <a:ext cx="2448273" cy="338554"/>
          </a:xfrm>
          <a:prstGeom prst="rect">
            <a:avLst/>
          </a:prstGeom>
        </p:spPr>
        <p:txBody>
          <a:bodyPr wrap="square">
            <a:spAutoFit/>
          </a:bodyPr>
          <a:lstStyle/>
          <a:p>
            <a:pPr fontAlgn="auto">
              <a:spcBef>
                <a:spcPts val="0"/>
              </a:spcBef>
              <a:spcAft>
                <a:spcPts val="0"/>
              </a:spcAft>
              <a:buFontTx/>
              <a:buNone/>
            </a:pPr>
            <a:r>
              <a:rPr lang="en-US" sz="1600" b="1" dirty="0">
                <a:solidFill>
                  <a:srgbClr val="4BACC6"/>
                </a:solidFill>
                <a:latin typeface="Calibri"/>
                <a:cs typeface="+mn-cs"/>
              </a:rPr>
              <a:t>Enhance use of EU funds</a:t>
            </a:r>
            <a:endParaRPr lang="en-GB" sz="1600" b="1" dirty="0">
              <a:solidFill>
                <a:srgbClr val="4BACC6"/>
              </a:solidFill>
              <a:latin typeface="Calibri"/>
              <a:cs typeface="+mn-cs"/>
            </a:endParaRPr>
          </a:p>
        </p:txBody>
      </p:sp>
      <p:sp>
        <p:nvSpPr>
          <p:cNvPr id="27" name="Rectangle 26"/>
          <p:cNvSpPr/>
          <p:nvPr/>
        </p:nvSpPr>
        <p:spPr>
          <a:xfrm>
            <a:off x="514079" y="3542818"/>
            <a:ext cx="2448273" cy="338554"/>
          </a:xfrm>
          <a:prstGeom prst="rect">
            <a:avLst/>
          </a:prstGeom>
        </p:spPr>
        <p:txBody>
          <a:bodyPr wrap="square">
            <a:spAutoFit/>
          </a:bodyPr>
          <a:lstStyle/>
          <a:p>
            <a:pPr fontAlgn="auto">
              <a:spcBef>
                <a:spcPts val="0"/>
              </a:spcBef>
              <a:spcAft>
                <a:spcPts val="0"/>
              </a:spcAft>
              <a:buFontTx/>
              <a:buNone/>
            </a:pPr>
            <a:r>
              <a:rPr lang="en-US" sz="1600" b="1" dirty="0" smtClean="0">
                <a:solidFill>
                  <a:srgbClr val="00B0F0"/>
                </a:solidFill>
                <a:latin typeface="Calibri"/>
                <a:cs typeface="+mn-cs"/>
              </a:rPr>
              <a:t>Access </a:t>
            </a:r>
            <a:r>
              <a:rPr lang="en-US" sz="1600" b="1" dirty="0">
                <a:solidFill>
                  <a:srgbClr val="00B0F0"/>
                </a:solidFill>
                <a:latin typeface="Calibri"/>
                <a:cs typeface="+mn-cs"/>
              </a:rPr>
              <a:t>to finance</a:t>
            </a:r>
            <a:endParaRPr lang="en-GB" sz="1600" b="1" dirty="0">
              <a:solidFill>
                <a:srgbClr val="00B0F0"/>
              </a:solidFill>
              <a:latin typeface="Calibri"/>
              <a:cs typeface="+mn-cs"/>
            </a:endParaRPr>
          </a:p>
        </p:txBody>
      </p:sp>
      <p:sp>
        <p:nvSpPr>
          <p:cNvPr id="28" name="Rectangle 27"/>
          <p:cNvSpPr/>
          <p:nvPr/>
        </p:nvSpPr>
        <p:spPr>
          <a:xfrm>
            <a:off x="514079" y="4437112"/>
            <a:ext cx="2448273" cy="584775"/>
          </a:xfrm>
          <a:prstGeom prst="rect">
            <a:avLst/>
          </a:prstGeom>
        </p:spPr>
        <p:txBody>
          <a:bodyPr wrap="square">
            <a:spAutoFit/>
          </a:bodyPr>
          <a:lstStyle/>
          <a:p>
            <a:pPr fontAlgn="auto">
              <a:spcBef>
                <a:spcPts val="0"/>
              </a:spcBef>
              <a:spcAft>
                <a:spcPts val="0"/>
              </a:spcAft>
              <a:buFontTx/>
              <a:buNone/>
            </a:pPr>
            <a:r>
              <a:rPr lang="en-US" sz="1600" b="1" dirty="0" smtClean="0">
                <a:solidFill>
                  <a:prstClr val="white">
                    <a:lumMod val="65000"/>
                  </a:prstClr>
                </a:solidFill>
                <a:latin typeface="Calibri"/>
                <a:cs typeface="+mn-cs"/>
              </a:rPr>
              <a:t>Access to the expertise of the Hub’s local partners</a:t>
            </a:r>
            <a:endParaRPr lang="en-GB" sz="1600" b="1" dirty="0">
              <a:solidFill>
                <a:prstClr val="white">
                  <a:lumMod val="65000"/>
                </a:prstClr>
              </a:solidFill>
              <a:latin typeface="Calibri"/>
              <a:cs typeface="+mn-cs"/>
            </a:endParaRPr>
          </a:p>
        </p:txBody>
      </p:sp>
      <p:sp>
        <p:nvSpPr>
          <p:cNvPr id="29" name="Rectangle 28"/>
          <p:cNvSpPr/>
          <p:nvPr/>
        </p:nvSpPr>
        <p:spPr>
          <a:xfrm>
            <a:off x="514079" y="5085184"/>
            <a:ext cx="2448273" cy="584775"/>
          </a:xfrm>
          <a:prstGeom prst="rect">
            <a:avLst/>
          </a:prstGeom>
        </p:spPr>
        <p:txBody>
          <a:bodyPr wrap="square">
            <a:spAutoFit/>
          </a:bodyPr>
          <a:lstStyle/>
          <a:p>
            <a:pPr fontAlgn="auto">
              <a:spcBef>
                <a:spcPts val="0"/>
              </a:spcBef>
              <a:spcAft>
                <a:spcPts val="0"/>
              </a:spcAft>
              <a:buFontTx/>
              <a:buNone/>
            </a:pPr>
            <a:r>
              <a:rPr lang="en-US" sz="1600" b="1" dirty="0" smtClean="0">
                <a:solidFill>
                  <a:srgbClr val="1F497D">
                    <a:lumMod val="40000"/>
                    <a:lumOff val="60000"/>
                  </a:srgbClr>
                </a:solidFill>
                <a:latin typeface="Calibri"/>
                <a:cs typeface="+mn-cs"/>
              </a:rPr>
              <a:t>Access to new </a:t>
            </a:r>
            <a:r>
              <a:rPr lang="en-US" sz="1600" b="1" dirty="0">
                <a:solidFill>
                  <a:srgbClr val="1F497D">
                    <a:lumMod val="40000"/>
                    <a:lumOff val="60000"/>
                  </a:srgbClr>
                </a:solidFill>
                <a:latin typeface="Calibri"/>
                <a:cs typeface="+mn-cs"/>
              </a:rPr>
              <a:t>advisory services</a:t>
            </a:r>
            <a:endParaRPr lang="en-GB" sz="1600" b="1" dirty="0">
              <a:solidFill>
                <a:srgbClr val="1F497D">
                  <a:lumMod val="40000"/>
                  <a:lumOff val="60000"/>
                </a:srgbClr>
              </a:solidFill>
              <a:latin typeface="Calibri"/>
              <a:cs typeface="+mn-cs"/>
            </a:endParaRPr>
          </a:p>
        </p:txBody>
      </p:sp>
      <p:sp>
        <p:nvSpPr>
          <p:cNvPr id="30" name="Rectangle 29"/>
          <p:cNvSpPr/>
          <p:nvPr/>
        </p:nvSpPr>
        <p:spPr>
          <a:xfrm>
            <a:off x="3106367" y="1484784"/>
            <a:ext cx="3485798" cy="1015663"/>
          </a:xfrm>
          <a:prstGeom prst="rect">
            <a:avLst/>
          </a:prstGeom>
        </p:spPr>
        <p:txBody>
          <a:bodyPr wrap="square">
            <a:spAutoFit/>
          </a:bodyPr>
          <a:lstStyle/>
          <a:p>
            <a:pPr fontAlgn="auto">
              <a:spcBef>
                <a:spcPts val="0"/>
              </a:spcBef>
              <a:spcAft>
                <a:spcPts val="0"/>
              </a:spcAft>
              <a:buFontTx/>
              <a:buNone/>
            </a:pPr>
            <a:r>
              <a:rPr lang="en-US" sz="1500" dirty="0" smtClean="0">
                <a:solidFill>
                  <a:srgbClr val="4F81BD"/>
                </a:solidFill>
                <a:latin typeface="Calibri"/>
                <a:cs typeface="+mn-cs"/>
              </a:rPr>
              <a:t>Advisory and technical support in identification, </a:t>
            </a:r>
            <a:r>
              <a:rPr lang="en-US" sz="1500" dirty="0" err="1" smtClean="0">
                <a:solidFill>
                  <a:srgbClr val="4F81BD"/>
                </a:solidFill>
                <a:latin typeface="Calibri"/>
                <a:cs typeface="+mn-cs"/>
              </a:rPr>
              <a:t>prioritisation</a:t>
            </a:r>
            <a:r>
              <a:rPr lang="en-US" sz="1500" dirty="0" smtClean="0">
                <a:solidFill>
                  <a:srgbClr val="4F81BD"/>
                </a:solidFill>
                <a:latin typeface="Calibri"/>
                <a:cs typeface="+mn-cs"/>
              </a:rPr>
              <a:t>, preparation, structuring and implementation of investment projects</a:t>
            </a:r>
            <a:endParaRPr lang="en-GB" sz="1500" dirty="0">
              <a:solidFill>
                <a:srgbClr val="4F81BD"/>
              </a:solidFill>
              <a:latin typeface="Calibri"/>
              <a:cs typeface="+mn-cs"/>
            </a:endParaRPr>
          </a:p>
        </p:txBody>
      </p:sp>
      <p:sp>
        <p:nvSpPr>
          <p:cNvPr id="31" name="Rectangle 30"/>
          <p:cNvSpPr/>
          <p:nvPr/>
        </p:nvSpPr>
        <p:spPr>
          <a:xfrm>
            <a:off x="514079" y="1484784"/>
            <a:ext cx="2448273" cy="584775"/>
          </a:xfrm>
          <a:prstGeom prst="rect">
            <a:avLst/>
          </a:prstGeom>
        </p:spPr>
        <p:txBody>
          <a:bodyPr wrap="square">
            <a:spAutoFit/>
          </a:bodyPr>
          <a:lstStyle/>
          <a:p>
            <a:pPr fontAlgn="auto">
              <a:spcBef>
                <a:spcPts val="0"/>
              </a:spcBef>
              <a:spcAft>
                <a:spcPts val="0"/>
              </a:spcAft>
              <a:buFontTx/>
              <a:buNone/>
            </a:pPr>
            <a:r>
              <a:rPr lang="en-US" sz="1600" b="1" dirty="0">
                <a:solidFill>
                  <a:srgbClr val="4F81BD"/>
                </a:solidFill>
                <a:latin typeface="Calibri"/>
                <a:cs typeface="+mn-cs"/>
              </a:rPr>
              <a:t>Support for projects and investments</a:t>
            </a:r>
            <a:endParaRPr lang="en-GB" sz="1600" b="1" dirty="0">
              <a:solidFill>
                <a:srgbClr val="4F81BD"/>
              </a:solidFill>
              <a:latin typeface="Calibri"/>
              <a:cs typeface="+mn-cs"/>
            </a:endParaRPr>
          </a:p>
        </p:txBody>
      </p:sp>
      <p:sp>
        <p:nvSpPr>
          <p:cNvPr id="32" name="Rectangle 31"/>
          <p:cNvSpPr/>
          <p:nvPr/>
        </p:nvSpPr>
        <p:spPr>
          <a:xfrm>
            <a:off x="3106367" y="2636912"/>
            <a:ext cx="3485798" cy="784830"/>
          </a:xfrm>
          <a:prstGeom prst="rect">
            <a:avLst/>
          </a:prstGeom>
        </p:spPr>
        <p:txBody>
          <a:bodyPr wrap="square">
            <a:spAutoFit/>
          </a:bodyPr>
          <a:lstStyle/>
          <a:p>
            <a:pPr fontAlgn="auto">
              <a:spcBef>
                <a:spcPts val="0"/>
              </a:spcBef>
              <a:spcAft>
                <a:spcPts val="0"/>
              </a:spcAft>
              <a:buFontTx/>
              <a:buNone/>
            </a:pPr>
            <a:r>
              <a:rPr lang="en-US" sz="1500" dirty="0" smtClean="0">
                <a:solidFill>
                  <a:srgbClr val="4BACC6"/>
                </a:solidFill>
                <a:latin typeface="Calibri"/>
                <a:cs typeface="+mn-cs"/>
              </a:rPr>
              <a:t>Advisory and capacity building support in the implementation of ESIF financial instruments</a:t>
            </a:r>
            <a:endParaRPr lang="en-GB" sz="1500" dirty="0">
              <a:solidFill>
                <a:srgbClr val="4BACC6"/>
              </a:solidFill>
              <a:latin typeface="Calibri"/>
              <a:cs typeface="+mn-cs"/>
            </a:endParaRPr>
          </a:p>
        </p:txBody>
      </p:sp>
      <p:sp>
        <p:nvSpPr>
          <p:cNvPr id="33" name="Rectangle 32"/>
          <p:cNvSpPr/>
          <p:nvPr/>
        </p:nvSpPr>
        <p:spPr>
          <a:xfrm>
            <a:off x="6706766" y="2636912"/>
            <a:ext cx="2448273" cy="553998"/>
          </a:xfrm>
          <a:prstGeom prst="rect">
            <a:avLst/>
          </a:prstGeom>
        </p:spPr>
        <p:txBody>
          <a:bodyPr wrap="square">
            <a:spAutoFit/>
          </a:bodyPr>
          <a:lstStyle/>
          <a:p>
            <a:pPr fontAlgn="auto">
              <a:spcBef>
                <a:spcPts val="0"/>
              </a:spcBef>
              <a:spcAft>
                <a:spcPts val="0"/>
              </a:spcAft>
              <a:buFontTx/>
              <a:buNone/>
            </a:pPr>
            <a:r>
              <a:rPr lang="en-US" sz="1500" dirty="0" smtClean="0">
                <a:solidFill>
                  <a:srgbClr val="4BACC6"/>
                </a:solidFill>
                <a:latin typeface="Calibri"/>
                <a:cs typeface="+mn-cs"/>
              </a:rPr>
              <a:t>fi-compass, bilateral services to Managing Authorities</a:t>
            </a:r>
            <a:endParaRPr lang="en-GB" sz="1500" dirty="0">
              <a:solidFill>
                <a:srgbClr val="4BACC6"/>
              </a:solidFill>
              <a:latin typeface="Calibri"/>
              <a:cs typeface="+mn-cs"/>
            </a:endParaRPr>
          </a:p>
        </p:txBody>
      </p:sp>
      <p:sp>
        <p:nvSpPr>
          <p:cNvPr id="34" name="Rectangle 33"/>
          <p:cNvSpPr/>
          <p:nvPr/>
        </p:nvSpPr>
        <p:spPr>
          <a:xfrm>
            <a:off x="3106367" y="3542818"/>
            <a:ext cx="3485798" cy="784830"/>
          </a:xfrm>
          <a:prstGeom prst="rect">
            <a:avLst/>
          </a:prstGeom>
        </p:spPr>
        <p:txBody>
          <a:bodyPr wrap="square">
            <a:spAutoFit/>
          </a:bodyPr>
          <a:lstStyle/>
          <a:p>
            <a:pPr fontAlgn="auto">
              <a:spcBef>
                <a:spcPts val="0"/>
              </a:spcBef>
              <a:spcAft>
                <a:spcPts val="0"/>
              </a:spcAft>
              <a:buFontTx/>
              <a:buNone/>
            </a:pPr>
            <a:r>
              <a:rPr lang="en-US" sz="1500" dirty="0" smtClean="0">
                <a:solidFill>
                  <a:srgbClr val="00B0F0"/>
                </a:solidFill>
                <a:latin typeface="Calibri"/>
                <a:cs typeface="+mn-cs"/>
              </a:rPr>
              <a:t>Enhancement of the overall conditions for financing for public and private beneficiaries</a:t>
            </a:r>
            <a:endParaRPr lang="en-GB" sz="1500" dirty="0">
              <a:solidFill>
                <a:srgbClr val="00B0F0"/>
              </a:solidFill>
              <a:latin typeface="Calibri"/>
              <a:cs typeface="+mn-cs"/>
            </a:endParaRPr>
          </a:p>
        </p:txBody>
      </p:sp>
      <p:sp>
        <p:nvSpPr>
          <p:cNvPr id="35" name="Rectangle 34"/>
          <p:cNvSpPr/>
          <p:nvPr/>
        </p:nvSpPr>
        <p:spPr>
          <a:xfrm>
            <a:off x="6706766" y="3542818"/>
            <a:ext cx="2448273" cy="323165"/>
          </a:xfrm>
          <a:prstGeom prst="rect">
            <a:avLst/>
          </a:prstGeom>
        </p:spPr>
        <p:txBody>
          <a:bodyPr wrap="square">
            <a:spAutoFit/>
          </a:bodyPr>
          <a:lstStyle/>
          <a:p>
            <a:pPr fontAlgn="auto">
              <a:spcBef>
                <a:spcPts val="0"/>
              </a:spcBef>
              <a:spcAft>
                <a:spcPts val="0"/>
              </a:spcAft>
              <a:buFontTx/>
              <a:buNone/>
            </a:pPr>
            <a:r>
              <a:rPr lang="en-US" sz="1500" dirty="0" smtClean="0">
                <a:solidFill>
                  <a:srgbClr val="00B0F0"/>
                </a:solidFill>
                <a:latin typeface="Calibri"/>
                <a:cs typeface="+mn-cs"/>
              </a:rPr>
              <a:t>Innovation Finance Advisory</a:t>
            </a:r>
            <a:endParaRPr lang="en-GB" sz="1500" dirty="0">
              <a:solidFill>
                <a:srgbClr val="00B0F0"/>
              </a:solidFill>
              <a:latin typeface="Calibri"/>
              <a:cs typeface="+mn-cs"/>
            </a:endParaRPr>
          </a:p>
        </p:txBody>
      </p:sp>
      <p:sp>
        <p:nvSpPr>
          <p:cNvPr id="36" name="Rectangle 35"/>
          <p:cNvSpPr/>
          <p:nvPr/>
        </p:nvSpPr>
        <p:spPr>
          <a:xfrm>
            <a:off x="3106367" y="4437112"/>
            <a:ext cx="3485798" cy="553998"/>
          </a:xfrm>
          <a:prstGeom prst="rect">
            <a:avLst/>
          </a:prstGeom>
        </p:spPr>
        <p:txBody>
          <a:bodyPr wrap="square">
            <a:spAutoFit/>
          </a:bodyPr>
          <a:lstStyle/>
          <a:p>
            <a:pPr fontAlgn="auto">
              <a:spcBef>
                <a:spcPts val="0"/>
              </a:spcBef>
              <a:spcAft>
                <a:spcPts val="0"/>
              </a:spcAft>
              <a:buFontTx/>
              <a:buNone/>
            </a:pPr>
            <a:r>
              <a:rPr lang="en-US" sz="1500" dirty="0" smtClean="0">
                <a:solidFill>
                  <a:prstClr val="white">
                    <a:lumMod val="65000"/>
                  </a:prstClr>
                </a:solidFill>
                <a:latin typeface="Calibri"/>
                <a:cs typeface="+mn-cs"/>
              </a:rPr>
              <a:t>Advisory and technical support from the Hub’s local network</a:t>
            </a:r>
            <a:endParaRPr lang="en-GB" sz="1500" dirty="0">
              <a:solidFill>
                <a:prstClr val="white">
                  <a:lumMod val="65000"/>
                </a:prstClr>
              </a:solidFill>
              <a:latin typeface="Calibri"/>
              <a:cs typeface="+mn-cs"/>
            </a:endParaRPr>
          </a:p>
        </p:txBody>
      </p:sp>
      <p:sp>
        <p:nvSpPr>
          <p:cNvPr id="37" name="Rectangle 36"/>
          <p:cNvSpPr/>
          <p:nvPr/>
        </p:nvSpPr>
        <p:spPr>
          <a:xfrm>
            <a:off x="3106367" y="5085184"/>
            <a:ext cx="3485798" cy="553998"/>
          </a:xfrm>
          <a:prstGeom prst="rect">
            <a:avLst/>
          </a:prstGeom>
        </p:spPr>
        <p:txBody>
          <a:bodyPr wrap="square">
            <a:spAutoFit/>
          </a:bodyPr>
          <a:lstStyle/>
          <a:p>
            <a:pPr fontAlgn="auto">
              <a:spcBef>
                <a:spcPts val="0"/>
              </a:spcBef>
              <a:spcAft>
                <a:spcPts val="0"/>
              </a:spcAft>
              <a:buFontTx/>
              <a:buNone/>
            </a:pPr>
            <a:r>
              <a:rPr lang="en-US" sz="1500" dirty="0" smtClean="0">
                <a:solidFill>
                  <a:srgbClr val="1F497D">
                    <a:lumMod val="40000"/>
                    <a:lumOff val="60000"/>
                  </a:srgbClr>
                </a:solidFill>
                <a:latin typeface="Calibri"/>
                <a:cs typeface="+mn-cs"/>
              </a:rPr>
              <a:t>Continuous development of the Hub’s advisory offer to address unmet needs</a:t>
            </a:r>
            <a:endParaRPr lang="en-GB" sz="1500" dirty="0">
              <a:solidFill>
                <a:srgbClr val="1F497D">
                  <a:lumMod val="40000"/>
                  <a:lumOff val="60000"/>
                </a:srgbClr>
              </a:solidFill>
              <a:latin typeface="Calibri"/>
              <a:cs typeface="+mn-cs"/>
            </a:endParaRPr>
          </a:p>
        </p:txBody>
      </p:sp>
      <p:cxnSp>
        <p:nvCxnSpPr>
          <p:cNvPr id="39" name="Straight Connector 38"/>
          <p:cNvCxnSpPr/>
          <p:nvPr/>
        </p:nvCxnSpPr>
        <p:spPr>
          <a:xfrm>
            <a:off x="514079" y="2562002"/>
            <a:ext cx="8496944" cy="0"/>
          </a:xfrm>
          <a:prstGeom prst="line">
            <a:avLst/>
          </a:prstGeom>
          <a:noFill/>
          <a:ln w="9525" cap="flat" cmpd="sng" algn="ctr">
            <a:solidFill>
              <a:sysClr val="window" lastClr="FFFFFF">
                <a:lumMod val="75000"/>
              </a:sysClr>
            </a:solidFill>
            <a:prstDash val="dash"/>
          </a:ln>
          <a:effectLst/>
        </p:spPr>
      </p:cxnSp>
      <p:cxnSp>
        <p:nvCxnSpPr>
          <p:cNvPr id="40" name="Straight Connector 39"/>
          <p:cNvCxnSpPr/>
          <p:nvPr/>
        </p:nvCxnSpPr>
        <p:spPr>
          <a:xfrm>
            <a:off x="514079" y="3501008"/>
            <a:ext cx="8496944" cy="0"/>
          </a:xfrm>
          <a:prstGeom prst="line">
            <a:avLst/>
          </a:prstGeom>
          <a:noFill/>
          <a:ln w="9525" cap="flat" cmpd="sng" algn="ctr">
            <a:solidFill>
              <a:sysClr val="window" lastClr="FFFFFF">
                <a:lumMod val="75000"/>
              </a:sysClr>
            </a:solidFill>
            <a:prstDash val="dash"/>
          </a:ln>
          <a:effectLst/>
        </p:spPr>
      </p:cxnSp>
      <p:cxnSp>
        <p:nvCxnSpPr>
          <p:cNvPr id="41" name="Straight Connector 40"/>
          <p:cNvCxnSpPr/>
          <p:nvPr/>
        </p:nvCxnSpPr>
        <p:spPr>
          <a:xfrm>
            <a:off x="514079" y="4365104"/>
            <a:ext cx="8496944" cy="0"/>
          </a:xfrm>
          <a:prstGeom prst="line">
            <a:avLst/>
          </a:prstGeom>
          <a:noFill/>
          <a:ln w="9525" cap="flat" cmpd="sng" algn="ctr">
            <a:solidFill>
              <a:sysClr val="window" lastClr="FFFFFF">
                <a:lumMod val="75000"/>
              </a:sysClr>
            </a:solidFill>
            <a:prstDash val="dash"/>
          </a:ln>
          <a:effectLst/>
        </p:spPr>
      </p:cxnSp>
      <p:cxnSp>
        <p:nvCxnSpPr>
          <p:cNvPr id="42" name="Straight Connector 41"/>
          <p:cNvCxnSpPr/>
          <p:nvPr/>
        </p:nvCxnSpPr>
        <p:spPr>
          <a:xfrm>
            <a:off x="514079" y="5085184"/>
            <a:ext cx="8496944" cy="0"/>
          </a:xfrm>
          <a:prstGeom prst="line">
            <a:avLst/>
          </a:prstGeom>
          <a:noFill/>
          <a:ln w="9525" cap="flat" cmpd="sng" algn="ctr">
            <a:solidFill>
              <a:sysClr val="window" lastClr="FFFFFF">
                <a:lumMod val="75000"/>
              </a:sysClr>
            </a:solidFill>
            <a:prstDash val="dash"/>
          </a:ln>
          <a:effectLst/>
        </p:spPr>
      </p:cxnSp>
      <p:cxnSp>
        <p:nvCxnSpPr>
          <p:cNvPr id="43" name="Straight Connector 42"/>
          <p:cNvCxnSpPr/>
          <p:nvPr/>
        </p:nvCxnSpPr>
        <p:spPr>
          <a:xfrm>
            <a:off x="514079" y="5661248"/>
            <a:ext cx="8496944" cy="0"/>
          </a:xfrm>
          <a:prstGeom prst="line">
            <a:avLst/>
          </a:prstGeom>
          <a:noFill/>
          <a:ln w="9525" cap="flat" cmpd="sng" algn="ctr">
            <a:solidFill>
              <a:sysClr val="window" lastClr="FFFFFF">
                <a:lumMod val="75000"/>
              </a:sysClr>
            </a:solidFill>
            <a:prstDash val="dash"/>
          </a:ln>
          <a:effectLst/>
        </p:spPr>
      </p:cxnSp>
      <p:cxnSp>
        <p:nvCxnSpPr>
          <p:cNvPr id="44" name="Straight Connector 43"/>
          <p:cNvCxnSpPr/>
          <p:nvPr/>
        </p:nvCxnSpPr>
        <p:spPr>
          <a:xfrm>
            <a:off x="514079" y="1340768"/>
            <a:ext cx="2448273" cy="0"/>
          </a:xfrm>
          <a:prstGeom prst="line">
            <a:avLst/>
          </a:prstGeom>
          <a:noFill/>
          <a:ln w="28575" cap="flat" cmpd="sng" algn="ctr">
            <a:solidFill>
              <a:srgbClr val="4F81BD">
                <a:shade val="95000"/>
                <a:satMod val="105000"/>
              </a:srgbClr>
            </a:solidFill>
            <a:prstDash val="solid"/>
          </a:ln>
          <a:effectLst/>
        </p:spPr>
      </p:cxnSp>
      <p:cxnSp>
        <p:nvCxnSpPr>
          <p:cNvPr id="45" name="Straight Connector 44"/>
          <p:cNvCxnSpPr/>
          <p:nvPr/>
        </p:nvCxnSpPr>
        <p:spPr>
          <a:xfrm>
            <a:off x="3178375" y="1340768"/>
            <a:ext cx="3216050" cy="0"/>
          </a:xfrm>
          <a:prstGeom prst="line">
            <a:avLst/>
          </a:prstGeom>
          <a:noFill/>
          <a:ln w="28575" cap="flat" cmpd="sng" algn="ctr">
            <a:solidFill>
              <a:srgbClr val="4F81BD">
                <a:shade val="95000"/>
                <a:satMod val="105000"/>
              </a:srgbClr>
            </a:solidFill>
            <a:prstDash val="solid"/>
          </a:ln>
          <a:effectLst/>
        </p:spPr>
      </p:cxnSp>
      <p:cxnSp>
        <p:nvCxnSpPr>
          <p:cNvPr id="46" name="Straight Connector 45"/>
          <p:cNvCxnSpPr/>
          <p:nvPr/>
        </p:nvCxnSpPr>
        <p:spPr>
          <a:xfrm>
            <a:off x="6706767" y="1340768"/>
            <a:ext cx="2304256" cy="0"/>
          </a:xfrm>
          <a:prstGeom prst="line">
            <a:avLst/>
          </a:prstGeom>
          <a:noFill/>
          <a:ln w="28575" cap="flat" cmpd="sng" algn="ctr">
            <a:solidFill>
              <a:srgbClr val="4F81BD">
                <a:shade val="95000"/>
                <a:satMod val="105000"/>
              </a:srgbClr>
            </a:solidFill>
            <a:prstDash val="solid"/>
          </a:ln>
          <a:effectLst/>
        </p:spPr>
      </p:cxnSp>
      <p:sp>
        <p:nvSpPr>
          <p:cNvPr id="47" name="Rectangle 46"/>
          <p:cNvSpPr/>
          <p:nvPr/>
        </p:nvSpPr>
        <p:spPr>
          <a:xfrm>
            <a:off x="514079" y="980728"/>
            <a:ext cx="2448273" cy="338554"/>
          </a:xfrm>
          <a:prstGeom prst="rect">
            <a:avLst/>
          </a:prstGeom>
        </p:spPr>
        <p:txBody>
          <a:bodyPr wrap="square">
            <a:spAutoFit/>
          </a:bodyPr>
          <a:lstStyle/>
          <a:p>
            <a:pPr fontAlgn="auto">
              <a:spcBef>
                <a:spcPts val="0"/>
              </a:spcBef>
              <a:spcAft>
                <a:spcPts val="0"/>
              </a:spcAft>
              <a:buFontTx/>
              <a:buNone/>
            </a:pPr>
            <a:r>
              <a:rPr lang="en-US" sz="1600" b="1" dirty="0" smtClean="0">
                <a:solidFill>
                  <a:srgbClr val="4F81BD"/>
                </a:solidFill>
                <a:latin typeface="Calibri"/>
                <a:cs typeface="+mn-cs"/>
              </a:rPr>
              <a:t>TYPE OF SUPPORT</a:t>
            </a:r>
            <a:endParaRPr lang="en-GB" sz="1600" b="1" dirty="0">
              <a:solidFill>
                <a:srgbClr val="4F81BD"/>
              </a:solidFill>
              <a:latin typeface="Calibri"/>
              <a:cs typeface="+mn-cs"/>
            </a:endParaRPr>
          </a:p>
        </p:txBody>
      </p:sp>
      <p:sp>
        <p:nvSpPr>
          <p:cNvPr id="48" name="Rectangle 47"/>
          <p:cNvSpPr/>
          <p:nvPr/>
        </p:nvSpPr>
        <p:spPr>
          <a:xfrm>
            <a:off x="3106367" y="980728"/>
            <a:ext cx="2448273" cy="338554"/>
          </a:xfrm>
          <a:prstGeom prst="rect">
            <a:avLst/>
          </a:prstGeom>
        </p:spPr>
        <p:txBody>
          <a:bodyPr wrap="square">
            <a:spAutoFit/>
          </a:bodyPr>
          <a:lstStyle/>
          <a:p>
            <a:pPr fontAlgn="auto">
              <a:spcBef>
                <a:spcPts val="0"/>
              </a:spcBef>
              <a:spcAft>
                <a:spcPts val="0"/>
              </a:spcAft>
              <a:buFontTx/>
              <a:buNone/>
            </a:pPr>
            <a:r>
              <a:rPr lang="en-US" sz="1600" b="1" dirty="0" smtClean="0">
                <a:solidFill>
                  <a:srgbClr val="4F81BD"/>
                </a:solidFill>
                <a:latin typeface="Calibri"/>
                <a:cs typeface="+mn-cs"/>
              </a:rPr>
              <a:t>DESCRIPTION</a:t>
            </a:r>
            <a:endParaRPr lang="en-GB" sz="1600" b="1" dirty="0">
              <a:solidFill>
                <a:srgbClr val="4F81BD"/>
              </a:solidFill>
              <a:latin typeface="Calibri"/>
              <a:cs typeface="+mn-cs"/>
            </a:endParaRPr>
          </a:p>
        </p:txBody>
      </p:sp>
      <p:sp>
        <p:nvSpPr>
          <p:cNvPr id="49" name="Rectangle 48"/>
          <p:cNvSpPr/>
          <p:nvPr/>
        </p:nvSpPr>
        <p:spPr>
          <a:xfrm>
            <a:off x="6706766" y="980728"/>
            <a:ext cx="2448273" cy="338554"/>
          </a:xfrm>
          <a:prstGeom prst="rect">
            <a:avLst/>
          </a:prstGeom>
        </p:spPr>
        <p:txBody>
          <a:bodyPr wrap="square">
            <a:spAutoFit/>
          </a:bodyPr>
          <a:lstStyle/>
          <a:p>
            <a:pPr fontAlgn="auto">
              <a:spcBef>
                <a:spcPts val="0"/>
              </a:spcBef>
              <a:spcAft>
                <a:spcPts val="0"/>
              </a:spcAft>
              <a:buFontTx/>
              <a:buNone/>
            </a:pPr>
            <a:r>
              <a:rPr lang="en-US" sz="1600" b="1" dirty="0" smtClean="0">
                <a:solidFill>
                  <a:srgbClr val="4F81BD"/>
                </a:solidFill>
                <a:latin typeface="Calibri"/>
                <a:cs typeface="+mn-cs"/>
              </a:rPr>
              <a:t>PROGRAMMES</a:t>
            </a:r>
            <a:endParaRPr lang="en-GB" sz="1600" b="1" dirty="0">
              <a:solidFill>
                <a:srgbClr val="4F81BD"/>
              </a:solidFill>
              <a:latin typeface="Calibri"/>
              <a:cs typeface="+mn-cs"/>
            </a:endParaRPr>
          </a:p>
        </p:txBody>
      </p:sp>
    </p:spTree>
    <p:extLst>
      <p:ext uri="{BB962C8B-B14F-4D97-AF65-F5344CB8AC3E}">
        <p14:creationId xmlns:p14="http://schemas.microsoft.com/office/powerpoint/2010/main" val="1035940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GB" sz="4000" b="1" dirty="0" smtClean="0">
                <a:solidFill>
                  <a:srgbClr val="015CAB"/>
                </a:solidFill>
                <a:latin typeface="Calibri" panose="020F0502020204030204" pitchFamily="34" charset="0"/>
              </a:rPr>
              <a:t>Financing unique projects</a:t>
            </a:r>
            <a:endParaRPr lang="en-GB" sz="4000" b="1" dirty="0">
              <a:solidFill>
                <a:srgbClr val="015CAB"/>
              </a:solidFill>
              <a:latin typeface="Calibri" panose="020F0502020204030204" pitchFamily="34" charset="0"/>
            </a:endParaRPr>
          </a:p>
        </p:txBody>
      </p:sp>
      <p:sp>
        <p:nvSpPr>
          <p:cNvPr id="3" name="Subtitle 2"/>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34900945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1" name="Picture 3" descr="C:\Users\wnendt\Desktop\EFSI Support\Projects\Creta Farms\αλλαντικα1_1339223462575.jpg_1339223462575.jp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052736"/>
            <a:ext cx="9144000" cy="58052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1" y="0"/>
            <a:ext cx="8229600" cy="1143000"/>
          </a:xfrm>
        </p:spPr>
        <p:txBody>
          <a:bodyPr>
            <a:noAutofit/>
          </a:bodyPr>
          <a:lstStyle/>
          <a:p>
            <a:r>
              <a:rPr lang="en-US" sz="3600" b="1" dirty="0" err="1" smtClean="0">
                <a:solidFill>
                  <a:srgbClr val="015CAB"/>
                </a:solidFill>
              </a:rPr>
              <a:t>Creta</a:t>
            </a:r>
            <a:r>
              <a:rPr lang="en-US" sz="3600" b="1" dirty="0" smtClean="0">
                <a:solidFill>
                  <a:srgbClr val="015CAB"/>
                </a:solidFill>
              </a:rPr>
              <a:t> Farms</a:t>
            </a:r>
            <a:r>
              <a:rPr lang="en-US" sz="4000" b="1" dirty="0" smtClean="0">
                <a:solidFill>
                  <a:srgbClr val="015CAB"/>
                </a:solidFill>
              </a:rPr>
              <a:t/>
            </a:r>
            <a:br>
              <a:rPr lang="en-US" sz="4000" b="1" dirty="0" smtClean="0">
                <a:solidFill>
                  <a:srgbClr val="015CAB"/>
                </a:solidFill>
              </a:rPr>
            </a:br>
            <a:r>
              <a:rPr lang="en-US" sz="2400" b="1" dirty="0" smtClean="0">
                <a:solidFill>
                  <a:srgbClr val="015CAB"/>
                </a:solidFill>
              </a:rPr>
              <a:t>Unique Mediterranean diet technology, Greece</a:t>
            </a:r>
            <a:endParaRPr lang="en-US" sz="2000" dirty="0"/>
          </a:p>
        </p:txBody>
      </p:sp>
      <p:sp>
        <p:nvSpPr>
          <p:cNvPr id="4" name="Rectangle 3"/>
          <p:cNvSpPr/>
          <p:nvPr/>
        </p:nvSpPr>
        <p:spPr bwMode="auto">
          <a:xfrm>
            <a:off x="5578288" y="1628800"/>
            <a:ext cx="3384377" cy="1908212"/>
          </a:xfrm>
          <a:prstGeom prst="rect">
            <a:avLst/>
          </a:prstGeom>
          <a:solidFill>
            <a:schemeClr val="bg1">
              <a:lumMod val="65000"/>
              <a:alpha val="81000"/>
            </a:schemeClr>
          </a:solidFill>
          <a:ln w="9525" cap="flat" cmpd="sng" algn="ctr">
            <a:solidFill>
              <a:schemeClr val="bg1">
                <a:lumMod val="6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auto">
              <a:spcBef>
                <a:spcPts val="0"/>
              </a:spcBef>
              <a:spcAft>
                <a:spcPts val="0"/>
              </a:spcAft>
              <a:buFontTx/>
              <a:buNone/>
            </a:pPr>
            <a:r>
              <a:rPr lang="en-GB" sz="1800" b="1" dirty="0">
                <a:solidFill>
                  <a:srgbClr val="015CAB"/>
                </a:solidFill>
                <a:latin typeface="Calibri"/>
                <a:cs typeface="+mn-cs"/>
              </a:rPr>
              <a:t>EFSI Financing amount:</a:t>
            </a:r>
          </a:p>
          <a:p>
            <a:pPr algn="ctr" fontAlgn="auto">
              <a:spcBef>
                <a:spcPts val="0"/>
              </a:spcBef>
              <a:spcAft>
                <a:spcPts val="0"/>
              </a:spcAft>
              <a:buFontTx/>
              <a:buNone/>
            </a:pPr>
            <a:r>
              <a:rPr lang="en-GB" sz="4000" b="1" dirty="0" smtClean="0">
                <a:solidFill>
                  <a:srgbClr val="015CAB"/>
                </a:solidFill>
                <a:latin typeface="Calibri"/>
                <a:cs typeface="+mn-cs"/>
              </a:rPr>
              <a:t>15m</a:t>
            </a:r>
            <a:endParaRPr lang="en-GB" sz="3200" b="1" dirty="0">
              <a:solidFill>
                <a:srgbClr val="015CAB"/>
              </a:solidFill>
              <a:latin typeface="Calibri"/>
              <a:cs typeface="+mn-cs"/>
            </a:endParaRPr>
          </a:p>
          <a:p>
            <a:pPr algn="ctr" fontAlgn="auto">
              <a:spcBef>
                <a:spcPts val="0"/>
              </a:spcBef>
              <a:spcAft>
                <a:spcPts val="0"/>
              </a:spcAft>
              <a:buFontTx/>
              <a:buNone/>
            </a:pPr>
            <a:r>
              <a:rPr lang="en-GB" sz="1800" b="1" dirty="0">
                <a:solidFill>
                  <a:srgbClr val="015CAB"/>
                </a:solidFill>
                <a:latin typeface="Calibri"/>
                <a:cs typeface="+mn-cs"/>
              </a:rPr>
              <a:t>EFSI related investment: </a:t>
            </a:r>
            <a:endParaRPr lang="en-GB" sz="1800" b="1" dirty="0" smtClean="0">
              <a:solidFill>
                <a:srgbClr val="015CAB"/>
              </a:solidFill>
              <a:latin typeface="Calibri"/>
              <a:cs typeface="+mn-cs"/>
            </a:endParaRPr>
          </a:p>
          <a:p>
            <a:pPr algn="ctr" fontAlgn="auto">
              <a:spcBef>
                <a:spcPts val="0"/>
              </a:spcBef>
              <a:spcAft>
                <a:spcPts val="0"/>
              </a:spcAft>
              <a:buFontTx/>
              <a:buNone/>
            </a:pPr>
            <a:r>
              <a:rPr lang="en-GB" sz="4000" b="1" dirty="0" smtClean="0">
                <a:solidFill>
                  <a:srgbClr val="015CAB"/>
                </a:solidFill>
                <a:latin typeface="Calibri"/>
                <a:cs typeface="+mn-cs"/>
              </a:rPr>
              <a:t>31m</a:t>
            </a:r>
            <a:endParaRPr lang="en-GB" sz="3200" b="1" dirty="0" smtClean="0">
              <a:solidFill>
                <a:srgbClr val="015CAB"/>
              </a:solidFill>
              <a:latin typeface="Calibri"/>
              <a:cs typeface="+mn-cs"/>
            </a:endParaRPr>
          </a:p>
        </p:txBody>
      </p:sp>
      <p:sp>
        <p:nvSpPr>
          <p:cNvPr id="5" name="Rectangle 4"/>
          <p:cNvSpPr/>
          <p:nvPr/>
        </p:nvSpPr>
        <p:spPr bwMode="auto">
          <a:xfrm>
            <a:off x="327843" y="4797152"/>
            <a:ext cx="6010484" cy="1872208"/>
          </a:xfrm>
          <a:prstGeom prst="rect">
            <a:avLst/>
          </a:prstGeom>
          <a:solidFill>
            <a:schemeClr val="tx2">
              <a:alpha val="77000"/>
            </a:schemeClr>
          </a:solidFill>
          <a:ln>
            <a:noFill/>
          </a:ln>
          <a:effectLst/>
          <a:extLst/>
        </p:spPr>
        <p:txBody>
          <a:bodyPr vert="horz" wrap="square" lIns="91440" tIns="45720" rIns="91440" bIns="45720" numCol="1" rtlCol="0" anchor="t" anchorCtr="0" compatLnSpc="1">
            <a:prstTxWarp prst="textNoShape">
              <a:avLst/>
            </a:prstTxWarp>
          </a:bodyPr>
          <a:lstStyle/>
          <a:p>
            <a:pPr marL="285750" indent="-285750" fontAlgn="auto">
              <a:spcBef>
                <a:spcPts val="0"/>
              </a:spcBef>
              <a:spcAft>
                <a:spcPts val="0"/>
              </a:spcAft>
              <a:buFont typeface="Arial" panose="020B0604020202020204" pitchFamily="34" charset="0"/>
              <a:buChar char="•"/>
            </a:pPr>
            <a:r>
              <a:rPr lang="en-US" sz="1600" b="1" dirty="0">
                <a:solidFill>
                  <a:prstClr val="white"/>
                </a:solidFill>
                <a:latin typeface="Calibri"/>
              </a:rPr>
              <a:t>Financing backs:</a:t>
            </a:r>
          </a:p>
          <a:p>
            <a:pPr lvl="1" fontAlgn="auto">
              <a:spcBef>
                <a:spcPts val="0"/>
              </a:spcBef>
              <a:spcAft>
                <a:spcPts val="0"/>
              </a:spcAft>
              <a:buFontTx/>
              <a:buNone/>
            </a:pPr>
            <a:r>
              <a:rPr lang="en-US" sz="1600" b="1" dirty="0">
                <a:solidFill>
                  <a:prstClr val="white"/>
                </a:solidFill>
                <a:latin typeface="Calibri"/>
              </a:rPr>
              <a:t>	- Research and development of </a:t>
            </a:r>
            <a:r>
              <a:rPr lang="en-US" sz="1600" b="1" dirty="0" smtClean="0">
                <a:solidFill>
                  <a:prstClr val="white"/>
                </a:solidFill>
                <a:latin typeface="Calibri"/>
              </a:rPr>
              <a:t>cutting-edge diet 	technology and </a:t>
            </a:r>
            <a:r>
              <a:rPr lang="en-US" sz="1600" b="1" dirty="0">
                <a:solidFill>
                  <a:prstClr val="white"/>
                </a:solidFill>
                <a:latin typeface="Calibri"/>
              </a:rPr>
              <a:t>growth in overseas markets</a:t>
            </a:r>
          </a:p>
          <a:p>
            <a:pPr marL="285750" indent="-285750" fontAlgn="auto">
              <a:spcBef>
                <a:spcPts val="0"/>
              </a:spcBef>
              <a:spcAft>
                <a:spcPts val="0"/>
              </a:spcAft>
              <a:buFont typeface="Arial" panose="020B0604020202020204" pitchFamily="34" charset="0"/>
              <a:buChar char="•"/>
            </a:pPr>
            <a:r>
              <a:rPr lang="en-US" sz="1600" b="1" dirty="0" smtClean="0">
                <a:solidFill>
                  <a:prstClr val="white"/>
                </a:solidFill>
                <a:latin typeface="Calibri"/>
                <a:cs typeface="+mn-cs"/>
              </a:rPr>
              <a:t>New </a:t>
            </a:r>
            <a:r>
              <a:rPr lang="en-US" sz="1600" b="1" dirty="0">
                <a:solidFill>
                  <a:prstClr val="white"/>
                </a:solidFill>
                <a:latin typeface="Calibri"/>
                <a:cs typeface="+mn-cs"/>
              </a:rPr>
              <a:t>EIB </a:t>
            </a:r>
            <a:r>
              <a:rPr lang="en-US" sz="1600" b="1" dirty="0" smtClean="0">
                <a:solidFill>
                  <a:prstClr val="white"/>
                </a:solidFill>
                <a:latin typeface="Calibri"/>
                <a:cs typeface="+mn-cs"/>
              </a:rPr>
              <a:t>client</a:t>
            </a:r>
          </a:p>
          <a:p>
            <a:pPr marL="285750" indent="-285750" fontAlgn="auto">
              <a:spcBef>
                <a:spcPts val="0"/>
              </a:spcBef>
              <a:spcAft>
                <a:spcPts val="0"/>
              </a:spcAft>
              <a:buFont typeface="Arial" panose="020B0604020202020204" pitchFamily="34" charset="0"/>
              <a:buChar char="•"/>
            </a:pPr>
            <a:r>
              <a:rPr lang="en-US" sz="1600" b="1" dirty="0" smtClean="0">
                <a:solidFill>
                  <a:prstClr val="white"/>
                </a:solidFill>
                <a:latin typeface="Calibri"/>
                <a:cs typeface="+mn-cs"/>
              </a:rPr>
              <a:t>First </a:t>
            </a:r>
            <a:r>
              <a:rPr lang="en-US" sz="1600" b="1" dirty="0">
                <a:solidFill>
                  <a:prstClr val="white"/>
                </a:solidFill>
                <a:latin typeface="Calibri"/>
                <a:cs typeface="+mn-cs"/>
              </a:rPr>
              <a:t>EFSI operation in Greece</a:t>
            </a:r>
          </a:p>
          <a:p>
            <a:pPr marL="285750" indent="-285750" fontAlgn="auto">
              <a:spcBef>
                <a:spcPts val="0"/>
              </a:spcBef>
              <a:spcAft>
                <a:spcPts val="0"/>
              </a:spcAft>
              <a:buFont typeface="Arial" panose="020B0604020202020204" pitchFamily="34" charset="0"/>
              <a:buChar char="•"/>
            </a:pPr>
            <a:r>
              <a:rPr lang="en-US" sz="1600" b="1" dirty="0">
                <a:solidFill>
                  <a:prstClr val="white"/>
                </a:solidFill>
                <a:latin typeface="Calibri"/>
                <a:cs typeface="+mn-cs"/>
              </a:rPr>
              <a:t>Client developed </a:t>
            </a:r>
            <a:r>
              <a:rPr lang="en-US" sz="1600" b="1" dirty="0" smtClean="0">
                <a:solidFill>
                  <a:prstClr val="white"/>
                </a:solidFill>
                <a:latin typeface="Calibri"/>
                <a:cs typeface="+mn-cs"/>
              </a:rPr>
              <a:t>proprietary “</a:t>
            </a:r>
            <a:r>
              <a:rPr lang="en-US" sz="1600" b="1" dirty="0" err="1" smtClean="0">
                <a:solidFill>
                  <a:prstClr val="white"/>
                </a:solidFill>
                <a:latin typeface="Calibri"/>
                <a:cs typeface="+mn-cs"/>
              </a:rPr>
              <a:t>oliving</a:t>
            </a:r>
            <a:r>
              <a:rPr lang="en-US" sz="1600" b="1" dirty="0">
                <a:solidFill>
                  <a:prstClr val="white"/>
                </a:solidFill>
                <a:latin typeface="Calibri"/>
                <a:cs typeface="+mn-cs"/>
              </a:rPr>
              <a:t>“ technology, which replaces fat from meat and dairy with olive </a:t>
            </a:r>
            <a:r>
              <a:rPr lang="en-US" sz="1600" b="1" dirty="0" smtClean="0">
                <a:solidFill>
                  <a:prstClr val="white"/>
                </a:solidFill>
                <a:latin typeface="Calibri"/>
                <a:cs typeface="+mn-cs"/>
              </a:rPr>
              <a:t>oil</a:t>
            </a:r>
            <a:endParaRPr lang="en-US" sz="1600" b="1" dirty="0">
              <a:solidFill>
                <a:prstClr val="white"/>
              </a:solidFill>
              <a:latin typeface="Calibri"/>
              <a:cs typeface="+mn-cs"/>
            </a:endParaRPr>
          </a:p>
        </p:txBody>
      </p:sp>
    </p:spTree>
    <p:extLst>
      <p:ext uri="{BB962C8B-B14F-4D97-AF65-F5344CB8AC3E}">
        <p14:creationId xmlns:p14="http://schemas.microsoft.com/office/powerpoint/2010/main" val="1097883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a:t>
            </a:r>
            <a:r>
              <a:rPr lang="fr-CH" dirty="0" smtClean="0"/>
              <a:t> an Investment Plan for Europe?</a:t>
            </a:r>
            <a:endParaRPr lang="en-GB" dirty="0"/>
          </a:p>
        </p:txBody>
      </p:sp>
      <p:sp>
        <p:nvSpPr>
          <p:cNvPr id="5" name="Slide Number Placeholder 4"/>
          <p:cNvSpPr>
            <a:spLocks noGrp="1"/>
          </p:cNvSpPr>
          <p:nvPr>
            <p:ph type="sldNum" sz="quarter" idx="11"/>
          </p:nvPr>
        </p:nvSpPr>
        <p:spPr/>
        <p:txBody>
          <a:bodyPr/>
          <a:lstStyle/>
          <a:p>
            <a:pPr>
              <a:defRPr/>
            </a:pPr>
            <a:fld id="{A6CB47FB-FC65-487E-B87F-ED7EF06A8745}" type="slidenum">
              <a:rPr lang="en-US" smtClean="0">
                <a:solidFill>
                  <a:srgbClr val="FFFFFF"/>
                </a:solidFill>
              </a:rPr>
              <a:pPr>
                <a:defRPr/>
              </a:pPr>
              <a:t>2</a:t>
            </a:fld>
            <a:endParaRPr lang="en-US" dirty="0">
              <a:solidFill>
                <a:srgbClr val="FFFFFF"/>
              </a:solidFill>
            </a:endParaRPr>
          </a:p>
        </p:txBody>
      </p:sp>
      <p:sp>
        <p:nvSpPr>
          <p:cNvPr id="13" name="TextBox 27"/>
          <p:cNvSpPr txBox="1">
            <a:spLocks noChangeArrowheads="1"/>
          </p:cNvSpPr>
          <p:nvPr/>
        </p:nvSpPr>
        <p:spPr bwMode="auto">
          <a:xfrm>
            <a:off x="335420" y="2106611"/>
            <a:ext cx="3694062" cy="441807"/>
          </a:xfrm>
          <a:prstGeom prst="rect">
            <a:avLst/>
          </a:prstGeom>
          <a:solidFill>
            <a:srgbClr val="FFC000"/>
          </a:solidFill>
          <a:ln>
            <a:noFill/>
          </a:ln>
          <a:extLst/>
        </p:spPr>
        <p:txBody>
          <a:bodyPr vert="horz" wrap="square" lIns="80147" tIns="40074" rIns="80147" bIns="40074" numCol="1" anchor="ctr" anchorCtr="0" compatLnSpc="1">
            <a:prstTxWarp prst="textNoShape">
              <a:avLst/>
            </a:prstTxWarp>
          </a:bodyPr>
          <a:lstStyle/>
          <a:p>
            <a:pPr algn="ctr" defTabSz="801472">
              <a:spcBef>
                <a:spcPts val="2630"/>
              </a:spcBef>
              <a:buFontTx/>
              <a:buNone/>
            </a:pPr>
            <a:r>
              <a:rPr lang="de-DE" altLang="en-US" sz="1600" b="1" kern="600" dirty="0">
                <a:solidFill>
                  <a:srgbClr val="FFFFFF"/>
                </a:solidFill>
                <a:latin typeface="+mn-lt"/>
                <a:ea typeface="Times New Roman" pitchFamily="18" charset="0"/>
                <a:cs typeface="Arial" pitchFamily="34" charset="0"/>
              </a:rPr>
              <a:t>I</a:t>
            </a:r>
            <a:r>
              <a:rPr lang="de-DE" altLang="en-US" sz="1600" b="1" kern="600" dirty="0" smtClean="0">
                <a:solidFill>
                  <a:srgbClr val="FFFFFF"/>
                </a:solidFill>
                <a:latin typeface="+mn-lt"/>
                <a:ea typeface="Times New Roman" pitchFamily="18" charset="0"/>
                <a:cs typeface="Arial" pitchFamily="34" charset="0"/>
              </a:rPr>
              <a:t>nvestment  &amp; </a:t>
            </a:r>
            <a:r>
              <a:rPr lang="de-DE" altLang="en-US" sz="1600" b="1" kern="600" dirty="0" err="1" smtClean="0">
                <a:solidFill>
                  <a:srgbClr val="FFFFFF"/>
                </a:solidFill>
                <a:latin typeface="+mn-lt"/>
                <a:ea typeface="Times New Roman" pitchFamily="18" charset="0"/>
                <a:cs typeface="Arial" pitchFamily="34" charset="0"/>
              </a:rPr>
              <a:t>competitiveness</a:t>
            </a:r>
            <a:r>
              <a:rPr lang="de-DE" altLang="en-US" sz="1600" b="1" kern="600" dirty="0" smtClean="0">
                <a:solidFill>
                  <a:srgbClr val="FFFFFF"/>
                </a:solidFill>
                <a:latin typeface="+mn-lt"/>
                <a:ea typeface="Times New Roman" pitchFamily="18" charset="0"/>
                <a:cs typeface="Arial" pitchFamily="34" charset="0"/>
              </a:rPr>
              <a:t> </a:t>
            </a:r>
            <a:r>
              <a:rPr lang="de-DE" altLang="en-US" sz="1600" b="1" kern="600" dirty="0" err="1" smtClean="0">
                <a:solidFill>
                  <a:srgbClr val="FFFFFF"/>
                </a:solidFill>
                <a:latin typeface="+mn-lt"/>
                <a:ea typeface="Times New Roman" pitchFamily="18" charset="0"/>
                <a:cs typeface="Arial" pitchFamily="34" charset="0"/>
              </a:rPr>
              <a:t>gap</a:t>
            </a:r>
            <a:endParaRPr lang="de-DE" altLang="en-US" sz="1600" kern="600" dirty="0">
              <a:solidFill>
                <a:srgbClr val="000000"/>
              </a:solidFill>
              <a:latin typeface="+mn-lt"/>
              <a:cs typeface="Arial" pitchFamily="34" charset="0"/>
            </a:endParaRPr>
          </a:p>
        </p:txBody>
      </p:sp>
      <p:sp>
        <p:nvSpPr>
          <p:cNvPr id="14" name="TextBox 27"/>
          <p:cNvSpPr txBox="1">
            <a:spLocks noChangeArrowheads="1"/>
          </p:cNvSpPr>
          <p:nvPr/>
        </p:nvSpPr>
        <p:spPr bwMode="auto">
          <a:xfrm>
            <a:off x="335420" y="2888940"/>
            <a:ext cx="3694062" cy="441807"/>
          </a:xfrm>
          <a:prstGeom prst="rect">
            <a:avLst/>
          </a:prstGeom>
          <a:solidFill>
            <a:srgbClr val="FFC000"/>
          </a:solidFill>
          <a:ln>
            <a:noFill/>
          </a:ln>
          <a:extLst/>
        </p:spPr>
        <p:txBody>
          <a:bodyPr vert="horz" wrap="square" lIns="80147" tIns="40074" rIns="80147" bIns="40074" numCol="1" anchor="ctr" anchorCtr="0" compatLnSpc="1">
            <a:prstTxWarp prst="textNoShape">
              <a:avLst/>
            </a:prstTxWarp>
          </a:bodyPr>
          <a:lstStyle/>
          <a:p>
            <a:pPr algn="ctr" defTabSz="801472">
              <a:spcBef>
                <a:spcPts val="2630"/>
              </a:spcBef>
              <a:buNone/>
            </a:pPr>
            <a:r>
              <a:rPr lang="de-DE" altLang="en-US" sz="1600" b="1" kern="600" dirty="0">
                <a:solidFill>
                  <a:srgbClr val="FFFFFF"/>
                </a:solidFill>
                <a:latin typeface="+mn-lt"/>
                <a:ea typeface="Times New Roman" pitchFamily="18" charset="0"/>
                <a:cs typeface="Arial" pitchFamily="34" charset="0"/>
              </a:rPr>
              <a:t>High </a:t>
            </a:r>
            <a:r>
              <a:rPr lang="de-DE" altLang="en-US" sz="1600" b="1" kern="600" dirty="0" err="1">
                <a:solidFill>
                  <a:srgbClr val="FFFFFF"/>
                </a:solidFill>
                <a:latin typeface="+mn-lt"/>
                <a:ea typeface="Times New Roman" pitchFamily="18" charset="0"/>
                <a:cs typeface="Arial" pitchFamily="34" charset="0"/>
              </a:rPr>
              <a:t>liquidity</a:t>
            </a:r>
            <a:r>
              <a:rPr lang="de-DE" altLang="en-US" sz="1600" b="1" kern="600" dirty="0">
                <a:solidFill>
                  <a:srgbClr val="FFFFFF"/>
                </a:solidFill>
                <a:latin typeface="+mn-lt"/>
                <a:ea typeface="Times New Roman" pitchFamily="18" charset="0"/>
                <a:cs typeface="Arial" pitchFamily="34" charset="0"/>
              </a:rPr>
              <a:t> in </a:t>
            </a:r>
            <a:r>
              <a:rPr lang="de-DE" altLang="en-US" sz="1600" b="1" kern="600" dirty="0" err="1">
                <a:solidFill>
                  <a:srgbClr val="FFFFFF"/>
                </a:solidFill>
                <a:latin typeface="+mn-lt"/>
                <a:ea typeface="Times New Roman" pitchFamily="18" charset="0"/>
                <a:cs typeface="Arial" pitchFamily="34" charset="0"/>
              </a:rPr>
              <a:t>the</a:t>
            </a:r>
            <a:r>
              <a:rPr lang="de-DE" altLang="en-US" sz="1600" b="1" kern="600" dirty="0">
                <a:solidFill>
                  <a:srgbClr val="FFFFFF"/>
                </a:solidFill>
                <a:latin typeface="+mn-lt"/>
                <a:ea typeface="Times New Roman" pitchFamily="18" charset="0"/>
                <a:cs typeface="Arial" pitchFamily="34" charset="0"/>
              </a:rPr>
              <a:t> </a:t>
            </a:r>
            <a:r>
              <a:rPr lang="de-DE" altLang="en-US" sz="1600" b="1" kern="600" dirty="0" err="1">
                <a:solidFill>
                  <a:srgbClr val="FFFFFF"/>
                </a:solidFill>
                <a:latin typeface="+mn-lt"/>
                <a:ea typeface="Times New Roman" pitchFamily="18" charset="0"/>
                <a:cs typeface="Arial" pitchFamily="34" charset="0"/>
              </a:rPr>
              <a:t>market</a:t>
            </a:r>
            <a:endParaRPr lang="de-DE" altLang="en-US" sz="1600" b="1" kern="600" dirty="0">
              <a:solidFill>
                <a:srgbClr val="FFFFFF"/>
              </a:solidFill>
              <a:latin typeface="+mn-lt"/>
              <a:ea typeface="Times New Roman" pitchFamily="18" charset="0"/>
              <a:cs typeface="Arial" pitchFamily="34" charset="0"/>
            </a:endParaRPr>
          </a:p>
        </p:txBody>
      </p:sp>
      <p:sp>
        <p:nvSpPr>
          <p:cNvPr id="15" name="TextBox 27"/>
          <p:cNvSpPr txBox="1">
            <a:spLocks noChangeArrowheads="1"/>
          </p:cNvSpPr>
          <p:nvPr/>
        </p:nvSpPr>
        <p:spPr bwMode="auto">
          <a:xfrm>
            <a:off x="342689" y="3681028"/>
            <a:ext cx="3694062" cy="441807"/>
          </a:xfrm>
          <a:prstGeom prst="rect">
            <a:avLst/>
          </a:prstGeom>
          <a:solidFill>
            <a:srgbClr val="FFC000"/>
          </a:solidFill>
          <a:ln>
            <a:noFill/>
          </a:ln>
          <a:extLst/>
        </p:spPr>
        <p:txBody>
          <a:bodyPr vert="horz" wrap="square" lIns="80147" tIns="40074" rIns="80147" bIns="40074" numCol="1" anchor="ctr" anchorCtr="0" compatLnSpc="1">
            <a:prstTxWarp prst="textNoShape">
              <a:avLst/>
            </a:prstTxWarp>
          </a:bodyPr>
          <a:lstStyle/>
          <a:p>
            <a:pPr algn="ctr" defTabSz="801472">
              <a:spcBef>
                <a:spcPts val="2630"/>
              </a:spcBef>
              <a:buNone/>
            </a:pPr>
            <a:r>
              <a:rPr lang="de-DE" altLang="en-US" sz="1600" b="1" kern="600" dirty="0">
                <a:solidFill>
                  <a:srgbClr val="FFFFFF"/>
                </a:solidFill>
                <a:latin typeface="+mn-lt"/>
                <a:ea typeface="Times New Roman" pitchFamily="18" charset="0"/>
                <a:cs typeface="Arial" pitchFamily="34" charset="0"/>
              </a:rPr>
              <a:t>Public </a:t>
            </a:r>
            <a:r>
              <a:rPr lang="de-DE" altLang="en-US" sz="1600" b="1" kern="600" dirty="0" err="1">
                <a:solidFill>
                  <a:srgbClr val="FFFFFF"/>
                </a:solidFill>
                <a:latin typeface="+mn-lt"/>
                <a:ea typeface="Times New Roman" pitchFamily="18" charset="0"/>
                <a:cs typeface="Arial" pitchFamily="34" charset="0"/>
              </a:rPr>
              <a:t>budget</a:t>
            </a:r>
            <a:r>
              <a:rPr lang="de-DE" altLang="en-US" sz="1600" b="1" kern="600" dirty="0">
                <a:solidFill>
                  <a:srgbClr val="FFFFFF"/>
                </a:solidFill>
                <a:latin typeface="+mn-lt"/>
                <a:ea typeface="Times New Roman" pitchFamily="18" charset="0"/>
                <a:cs typeface="Arial" pitchFamily="34" charset="0"/>
              </a:rPr>
              <a:t> </a:t>
            </a:r>
            <a:r>
              <a:rPr lang="de-DE" altLang="en-US" sz="1600" b="1" kern="600" dirty="0" err="1">
                <a:solidFill>
                  <a:srgbClr val="FFFFFF"/>
                </a:solidFill>
                <a:latin typeface="+mn-lt"/>
                <a:ea typeface="Times New Roman" pitchFamily="18" charset="0"/>
                <a:cs typeface="Arial" pitchFamily="34" charset="0"/>
              </a:rPr>
              <a:t>constraints</a:t>
            </a:r>
            <a:endParaRPr lang="de-DE" altLang="en-US" sz="1600" b="1" kern="600" dirty="0">
              <a:solidFill>
                <a:srgbClr val="FFFFFF"/>
              </a:solidFill>
              <a:latin typeface="+mn-lt"/>
              <a:ea typeface="Times New Roman" pitchFamily="18" charset="0"/>
              <a:cs typeface="Arial" pitchFamily="34" charset="0"/>
            </a:endParaRPr>
          </a:p>
        </p:txBody>
      </p:sp>
      <p:sp>
        <p:nvSpPr>
          <p:cNvPr id="16" name="TextBox 27"/>
          <p:cNvSpPr txBox="1">
            <a:spLocks noChangeArrowheads="1"/>
          </p:cNvSpPr>
          <p:nvPr/>
        </p:nvSpPr>
        <p:spPr bwMode="auto">
          <a:xfrm>
            <a:off x="347303" y="4473116"/>
            <a:ext cx="3694062" cy="441807"/>
          </a:xfrm>
          <a:prstGeom prst="rect">
            <a:avLst/>
          </a:prstGeom>
          <a:solidFill>
            <a:srgbClr val="FFC000"/>
          </a:solidFill>
          <a:ln>
            <a:noFill/>
          </a:ln>
          <a:extLst/>
        </p:spPr>
        <p:txBody>
          <a:bodyPr vert="horz" wrap="square" lIns="80147" tIns="40074" rIns="80147" bIns="40074" numCol="1" anchor="ctr" anchorCtr="0" compatLnSpc="1">
            <a:prstTxWarp prst="textNoShape">
              <a:avLst/>
            </a:prstTxWarp>
          </a:bodyPr>
          <a:lstStyle/>
          <a:p>
            <a:pPr algn="ctr" defTabSz="801472">
              <a:spcBef>
                <a:spcPts val="2630"/>
              </a:spcBef>
              <a:buNone/>
            </a:pPr>
            <a:r>
              <a:rPr lang="de-DE" altLang="en-US" sz="1600" b="1" kern="600" dirty="0">
                <a:solidFill>
                  <a:srgbClr val="FFFFFF"/>
                </a:solidFill>
                <a:latin typeface="+mn-lt"/>
                <a:ea typeface="Times New Roman" pitchFamily="18" charset="0"/>
                <a:cs typeface="Arial" pitchFamily="34" charset="0"/>
              </a:rPr>
              <a:t>Financial </a:t>
            </a:r>
            <a:r>
              <a:rPr lang="de-DE" altLang="en-US" sz="1600" b="1" kern="600" dirty="0" err="1">
                <a:solidFill>
                  <a:srgbClr val="FFFFFF"/>
                </a:solidFill>
                <a:latin typeface="+mn-lt"/>
                <a:ea typeface="Times New Roman" pitchFamily="18" charset="0"/>
                <a:cs typeface="Arial" pitchFamily="34" charset="0"/>
              </a:rPr>
              <a:t>and</a:t>
            </a:r>
            <a:r>
              <a:rPr lang="de-DE" altLang="en-US" sz="1600" b="1" kern="600" dirty="0">
                <a:solidFill>
                  <a:srgbClr val="FFFFFF"/>
                </a:solidFill>
                <a:latin typeface="+mn-lt"/>
                <a:ea typeface="Times New Roman" pitchFamily="18" charset="0"/>
                <a:cs typeface="Arial" pitchFamily="34" charset="0"/>
              </a:rPr>
              <a:t> non-</a:t>
            </a:r>
            <a:r>
              <a:rPr lang="de-DE" altLang="en-US" sz="1600" b="1" kern="600" dirty="0" err="1">
                <a:solidFill>
                  <a:srgbClr val="FFFFFF"/>
                </a:solidFill>
                <a:latin typeface="+mn-lt"/>
                <a:ea typeface="Times New Roman" pitchFamily="18" charset="0"/>
                <a:cs typeface="Arial" pitchFamily="34" charset="0"/>
              </a:rPr>
              <a:t>financial</a:t>
            </a:r>
            <a:r>
              <a:rPr lang="de-DE" altLang="en-US" sz="1600" b="1" kern="600" dirty="0">
                <a:solidFill>
                  <a:srgbClr val="FFFFFF"/>
                </a:solidFill>
                <a:latin typeface="+mn-lt"/>
                <a:ea typeface="Times New Roman" pitchFamily="18" charset="0"/>
                <a:cs typeface="Arial" pitchFamily="34" charset="0"/>
              </a:rPr>
              <a:t> </a:t>
            </a:r>
            <a:r>
              <a:rPr lang="de-DE" altLang="en-US" sz="1600" b="1" kern="600" dirty="0" err="1">
                <a:solidFill>
                  <a:srgbClr val="FFFFFF"/>
                </a:solidFill>
                <a:latin typeface="+mn-lt"/>
                <a:ea typeface="Times New Roman" pitchFamily="18" charset="0"/>
                <a:cs typeface="Arial" pitchFamily="34" charset="0"/>
              </a:rPr>
              <a:t>barriers</a:t>
            </a:r>
            <a:r>
              <a:rPr lang="de-DE" altLang="en-US" sz="1600" b="1" kern="600" dirty="0">
                <a:solidFill>
                  <a:srgbClr val="FFFFFF"/>
                </a:solidFill>
                <a:latin typeface="+mn-lt"/>
                <a:ea typeface="Times New Roman" pitchFamily="18" charset="0"/>
                <a:cs typeface="Arial" pitchFamily="34" charset="0"/>
              </a:rPr>
              <a:t> </a:t>
            </a:r>
            <a:r>
              <a:rPr lang="de-DE" altLang="en-US" sz="1600" b="1" kern="600" dirty="0" err="1">
                <a:solidFill>
                  <a:srgbClr val="FFFFFF"/>
                </a:solidFill>
                <a:latin typeface="+mn-lt"/>
                <a:ea typeface="Times New Roman" pitchFamily="18" charset="0"/>
                <a:cs typeface="Arial" pitchFamily="34" charset="0"/>
              </a:rPr>
              <a:t>to</a:t>
            </a:r>
            <a:r>
              <a:rPr lang="de-DE" altLang="en-US" sz="1600" b="1" kern="600" dirty="0">
                <a:solidFill>
                  <a:srgbClr val="FFFFFF"/>
                </a:solidFill>
                <a:latin typeface="+mn-lt"/>
                <a:ea typeface="Times New Roman" pitchFamily="18" charset="0"/>
                <a:cs typeface="Arial" pitchFamily="34" charset="0"/>
              </a:rPr>
              <a:t> </a:t>
            </a:r>
            <a:r>
              <a:rPr lang="de-DE" altLang="en-US" sz="1600" b="1" kern="600" dirty="0" err="1">
                <a:solidFill>
                  <a:srgbClr val="FFFFFF"/>
                </a:solidFill>
                <a:latin typeface="+mn-lt"/>
                <a:ea typeface="Times New Roman" pitchFamily="18" charset="0"/>
                <a:cs typeface="Arial" pitchFamily="34" charset="0"/>
              </a:rPr>
              <a:t>investment</a:t>
            </a:r>
            <a:endParaRPr lang="de-DE" altLang="en-US" sz="1600" b="1" kern="600" dirty="0">
              <a:solidFill>
                <a:srgbClr val="FFFFFF"/>
              </a:solidFill>
              <a:latin typeface="+mn-lt"/>
              <a:ea typeface="Times New Roman" pitchFamily="18" charset="0"/>
              <a:cs typeface="Arial" pitchFamily="34" charset="0"/>
            </a:endParaRPr>
          </a:p>
        </p:txBody>
      </p:sp>
      <p:sp>
        <p:nvSpPr>
          <p:cNvPr id="17" name="Right Arrow 14"/>
          <p:cNvSpPr>
            <a:spLocks noChangeArrowheads="1"/>
          </p:cNvSpPr>
          <p:nvPr/>
        </p:nvSpPr>
        <p:spPr bwMode="auto">
          <a:xfrm flipV="1">
            <a:off x="4367629" y="3280838"/>
            <a:ext cx="326517" cy="400190"/>
          </a:xfrm>
          <a:prstGeom prst="rightArrow">
            <a:avLst>
              <a:gd name="adj1" fmla="val 50000"/>
              <a:gd name="adj2" fmla="val 50126"/>
            </a:avLst>
          </a:prstGeom>
          <a:solidFill>
            <a:srgbClr val="6699FF"/>
          </a:solidFill>
          <a:ln w="9525" algn="ctr">
            <a:noFill/>
            <a:round/>
            <a:headEnd/>
            <a:tailEnd/>
          </a:ln>
          <a:effectLst/>
        </p:spPr>
        <p:txBody>
          <a:bodyPr lIns="91424" tIns="45712" rIns="91424" bIns="45712" anchor="ctr"/>
          <a:lstStyle/>
          <a:p>
            <a:pPr marL="2783" defTabSz="914179">
              <a:spcBef>
                <a:spcPts val="603"/>
              </a:spcBef>
              <a:spcAft>
                <a:spcPts val="603"/>
              </a:spcAft>
              <a:buFontTx/>
              <a:buNone/>
            </a:pPr>
            <a:endParaRPr lang="en-US" altLang="en-US" sz="1600">
              <a:solidFill>
                <a:srgbClr val="0F5494"/>
              </a:solidFill>
              <a:latin typeface="Verdana" pitchFamily="34" charset="0"/>
              <a:cs typeface="Times New Roman"/>
            </a:endParaRPr>
          </a:p>
        </p:txBody>
      </p:sp>
      <p:sp>
        <p:nvSpPr>
          <p:cNvPr id="10" name="Rectangle 9"/>
          <p:cNvSpPr/>
          <p:nvPr/>
        </p:nvSpPr>
        <p:spPr>
          <a:xfrm>
            <a:off x="5123713" y="2106611"/>
            <a:ext cx="2664296" cy="2808312"/>
          </a:xfrm>
          <a:prstGeom prst="rect">
            <a:avLst/>
          </a:prstGeom>
          <a:solidFill>
            <a:srgbClr val="015CAB"/>
          </a:solidFill>
          <a:ln w="25400" cap="flat" cmpd="sng" algn="ctr">
            <a:noFill/>
            <a:prstDash val="solid"/>
          </a:ln>
          <a:effectLst/>
        </p:spPr>
        <p:txBody>
          <a:bodyPr rtlCol="0" anchor="ctr"/>
          <a:lstStyle/>
          <a:p>
            <a:pPr algn="ctr">
              <a:spcAft>
                <a:spcPts val="600"/>
              </a:spcAft>
              <a:buNone/>
            </a:pPr>
            <a:r>
              <a:rPr lang="en-US" sz="1800" b="1" dirty="0" smtClean="0">
                <a:solidFill>
                  <a:schemeClr val="bg1"/>
                </a:solidFill>
              </a:rPr>
              <a:t>EU Investment Plan </a:t>
            </a:r>
          </a:p>
          <a:p>
            <a:pPr marL="285750" indent="-285750"/>
            <a:r>
              <a:rPr lang="en-US" sz="1800" dirty="0" smtClean="0">
                <a:solidFill>
                  <a:schemeClr val="bg1"/>
                </a:solidFill>
              </a:rPr>
              <a:t>EU and Member State policy action</a:t>
            </a:r>
          </a:p>
          <a:p>
            <a:pPr marL="285750" indent="-285750"/>
            <a:r>
              <a:rPr lang="en-US" sz="1800" dirty="0" smtClean="0">
                <a:solidFill>
                  <a:schemeClr val="bg1"/>
                </a:solidFill>
              </a:rPr>
              <a:t>EU budget guarantee</a:t>
            </a:r>
          </a:p>
          <a:p>
            <a:pPr marL="285750" indent="-285750"/>
            <a:r>
              <a:rPr lang="en-US" sz="1800" dirty="0" smtClean="0">
                <a:solidFill>
                  <a:schemeClr val="bg1"/>
                </a:solidFill>
              </a:rPr>
              <a:t>EIB capacity to </a:t>
            </a:r>
            <a:r>
              <a:rPr lang="en-US" sz="1800" dirty="0" err="1" smtClean="0">
                <a:solidFill>
                  <a:schemeClr val="bg1"/>
                </a:solidFill>
              </a:rPr>
              <a:t>mobilise</a:t>
            </a:r>
            <a:r>
              <a:rPr lang="en-US" sz="1800" dirty="0" smtClean="0">
                <a:solidFill>
                  <a:schemeClr val="bg1"/>
                </a:solidFill>
              </a:rPr>
              <a:t> additional investment</a:t>
            </a:r>
          </a:p>
        </p:txBody>
      </p:sp>
      <p:pic>
        <p:nvPicPr>
          <p:cNvPr id="1026" name="Picture 2" descr="G:\private\Editorial\corporate slides\EFSI\FlechesBleu1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250" y="3151188"/>
            <a:ext cx="569913" cy="554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0469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C:\Users\wnendt\Downloads\08 - Piana di Monte Vern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52736"/>
            <a:ext cx="9144000" cy="58052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7493"/>
            <a:ext cx="8229600" cy="1143000"/>
          </a:xfrm>
        </p:spPr>
        <p:txBody>
          <a:bodyPr>
            <a:normAutofit/>
          </a:bodyPr>
          <a:lstStyle/>
          <a:p>
            <a:r>
              <a:rPr lang="fr-CH" sz="3600" b="1" dirty="0" err="1" smtClean="0">
                <a:solidFill>
                  <a:srgbClr val="015CAB"/>
                </a:solidFill>
              </a:rPr>
              <a:t>Novamont</a:t>
            </a:r>
            <a:r>
              <a:rPr lang="fr-CH" b="1" dirty="0" smtClean="0">
                <a:solidFill>
                  <a:srgbClr val="015CAB"/>
                </a:solidFill>
              </a:rPr>
              <a:t/>
            </a:r>
            <a:br>
              <a:rPr lang="fr-CH" b="1" dirty="0" smtClean="0">
                <a:solidFill>
                  <a:srgbClr val="015CAB"/>
                </a:solidFill>
              </a:rPr>
            </a:br>
            <a:r>
              <a:rPr lang="fr-CH" sz="2400" b="1" dirty="0" smtClean="0">
                <a:solidFill>
                  <a:srgbClr val="015CAB"/>
                </a:solidFill>
              </a:rPr>
              <a:t>World leader in </a:t>
            </a:r>
            <a:r>
              <a:rPr lang="fr-CH" sz="2400" b="1" dirty="0" err="1" smtClean="0">
                <a:solidFill>
                  <a:srgbClr val="015CAB"/>
                </a:solidFill>
              </a:rPr>
              <a:t>biodegradable</a:t>
            </a:r>
            <a:r>
              <a:rPr lang="fr-CH" sz="2400" b="1" dirty="0" smtClean="0">
                <a:solidFill>
                  <a:srgbClr val="015CAB"/>
                </a:solidFill>
              </a:rPr>
              <a:t> plastics, </a:t>
            </a:r>
            <a:r>
              <a:rPr lang="fr-CH" sz="2400" b="1" dirty="0" err="1" smtClean="0">
                <a:solidFill>
                  <a:srgbClr val="015CAB"/>
                </a:solidFill>
              </a:rPr>
              <a:t>Italy</a:t>
            </a:r>
            <a:endParaRPr lang="en-GB" sz="2700" dirty="0"/>
          </a:p>
        </p:txBody>
      </p:sp>
      <p:sp>
        <p:nvSpPr>
          <p:cNvPr id="4" name="Rectangle 3"/>
          <p:cNvSpPr/>
          <p:nvPr/>
        </p:nvSpPr>
        <p:spPr bwMode="auto">
          <a:xfrm>
            <a:off x="178949" y="4797152"/>
            <a:ext cx="7236804" cy="1944216"/>
          </a:xfrm>
          <a:prstGeom prst="rect">
            <a:avLst/>
          </a:prstGeom>
          <a:solidFill>
            <a:schemeClr val="tx2">
              <a:alpha val="79000"/>
            </a:schemeClr>
          </a:solidFill>
          <a:ln>
            <a:noFill/>
          </a:ln>
          <a:effectLst/>
          <a:extLst/>
        </p:spPr>
        <p:txBody>
          <a:bodyPr vert="horz" wrap="square" lIns="91440" tIns="45720" rIns="91440" bIns="45720" numCol="1" rtlCol="0" anchor="t" anchorCtr="0" compatLnSpc="1">
            <a:prstTxWarp prst="textNoShape">
              <a:avLst/>
            </a:prstTxWarp>
          </a:bodyPr>
          <a:lstStyle/>
          <a:p>
            <a:pPr marL="285750" indent="-285750">
              <a:buFont typeface="Arial" panose="020B0604020202020204" pitchFamily="34" charset="0"/>
              <a:buChar char="•"/>
            </a:pPr>
            <a:r>
              <a:rPr lang="en-US" sz="1600" b="1" dirty="0">
                <a:solidFill>
                  <a:prstClr val="white"/>
                </a:solidFill>
                <a:latin typeface="Calibri"/>
              </a:rPr>
              <a:t>Financing backs:	</a:t>
            </a:r>
          </a:p>
          <a:p>
            <a:pPr>
              <a:buFontTx/>
              <a:buNone/>
            </a:pPr>
            <a:r>
              <a:rPr lang="en-US" sz="1600" b="1" dirty="0">
                <a:solidFill>
                  <a:prstClr val="white"/>
                </a:solidFill>
                <a:latin typeface="Calibri"/>
              </a:rPr>
              <a:t>	- Development of integrated supply chain </a:t>
            </a:r>
          </a:p>
          <a:p>
            <a:pPr>
              <a:buFontTx/>
              <a:buNone/>
            </a:pPr>
            <a:r>
              <a:rPr lang="en-US" sz="1600" b="1" dirty="0">
                <a:solidFill>
                  <a:prstClr val="white"/>
                </a:solidFill>
                <a:latin typeface="Calibri"/>
              </a:rPr>
              <a:t>	- Industrial production of bioplastics and chemicals </a:t>
            </a:r>
          </a:p>
          <a:p>
            <a:pPr>
              <a:buFontTx/>
              <a:buNone/>
            </a:pPr>
            <a:r>
              <a:rPr lang="en-US" sz="1600" b="1" dirty="0">
                <a:solidFill>
                  <a:prstClr val="white"/>
                </a:solidFill>
                <a:latin typeface="Calibri"/>
              </a:rPr>
              <a:t>	- Research that will help to create growth and </a:t>
            </a:r>
            <a:r>
              <a:rPr lang="en-US" sz="1600" b="1" dirty="0" smtClean="0">
                <a:solidFill>
                  <a:prstClr val="white"/>
                </a:solidFill>
                <a:latin typeface="Calibri"/>
              </a:rPr>
              <a:t>jobs </a:t>
            </a:r>
            <a:r>
              <a:rPr lang="en-US" sz="1600" b="1" dirty="0">
                <a:solidFill>
                  <a:prstClr val="white"/>
                </a:solidFill>
                <a:latin typeface="Calibri"/>
              </a:rPr>
              <a:t>( e.g. biotechnology)</a:t>
            </a:r>
          </a:p>
          <a:p>
            <a:pPr marL="285750" indent="-285750">
              <a:buFont typeface="Arial" panose="020B0604020202020204" pitchFamily="34" charset="0"/>
              <a:buChar char="•"/>
            </a:pPr>
            <a:r>
              <a:rPr lang="en-US" sz="1600" b="1" dirty="0" smtClean="0">
                <a:solidFill>
                  <a:prstClr val="white"/>
                </a:solidFill>
                <a:latin typeface="Calibri"/>
                <a:cs typeface="+mn-cs"/>
              </a:rPr>
              <a:t>EFSI allows to support the client in a new, small and fast growing market</a:t>
            </a:r>
          </a:p>
          <a:p>
            <a:pPr marL="285750" indent="-285750">
              <a:buFont typeface="Arial" panose="020B0604020202020204" pitchFamily="34" charset="0"/>
              <a:buChar char="•"/>
            </a:pPr>
            <a:r>
              <a:rPr lang="en-US" sz="1600" b="1" dirty="0" smtClean="0">
                <a:solidFill>
                  <a:prstClr val="white"/>
                </a:solidFill>
                <a:latin typeface="Calibri"/>
                <a:cs typeface="+mn-cs"/>
              </a:rPr>
              <a:t>Client developed concept </a:t>
            </a:r>
            <a:r>
              <a:rPr lang="en-US" sz="1600" b="1" dirty="0">
                <a:solidFill>
                  <a:prstClr val="white"/>
                </a:solidFill>
                <a:latin typeface="Calibri"/>
                <a:cs typeface="+mn-cs"/>
              </a:rPr>
              <a:t>of bio refineries in abandoned </a:t>
            </a:r>
            <a:r>
              <a:rPr lang="en-US" sz="1600" b="1" dirty="0" smtClean="0">
                <a:solidFill>
                  <a:prstClr val="white"/>
                </a:solidFill>
                <a:latin typeface="Calibri"/>
                <a:cs typeface="+mn-cs"/>
              </a:rPr>
              <a:t>industrial sites</a:t>
            </a:r>
          </a:p>
          <a:p>
            <a:pPr marL="342900" indent="-342900">
              <a:buFontTx/>
              <a:buBlip>
                <a:blip r:embed="rId4"/>
              </a:buBlip>
            </a:pPr>
            <a:endParaRPr lang="en-GB" sz="2400" b="1" dirty="0" smtClean="0">
              <a:solidFill>
                <a:prstClr val="white"/>
              </a:solidFill>
            </a:endParaRPr>
          </a:p>
        </p:txBody>
      </p:sp>
      <p:sp>
        <p:nvSpPr>
          <p:cNvPr id="7" name="Rectangle 6"/>
          <p:cNvSpPr/>
          <p:nvPr/>
        </p:nvSpPr>
        <p:spPr bwMode="auto">
          <a:xfrm>
            <a:off x="5885583" y="1556792"/>
            <a:ext cx="3060339" cy="1886992"/>
          </a:xfrm>
          <a:prstGeom prst="rect">
            <a:avLst/>
          </a:prstGeom>
          <a:solidFill>
            <a:schemeClr val="bg1">
              <a:lumMod val="65000"/>
              <a:alpha val="75000"/>
            </a:schemeClr>
          </a:solidFill>
          <a:ln w="9525" cap="flat" cmpd="sng" algn="ctr">
            <a:solidFill>
              <a:schemeClr val="bg1">
                <a:lumMod val="6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auto">
              <a:spcBef>
                <a:spcPts val="0"/>
              </a:spcBef>
              <a:spcAft>
                <a:spcPts val="0"/>
              </a:spcAft>
              <a:buFontTx/>
              <a:buNone/>
            </a:pPr>
            <a:r>
              <a:rPr lang="en-GB" sz="1800" b="1" dirty="0">
                <a:solidFill>
                  <a:srgbClr val="015CAB"/>
                </a:solidFill>
                <a:latin typeface="Calibri"/>
                <a:cs typeface="+mn-cs"/>
              </a:rPr>
              <a:t>EFSI Financing amount:</a:t>
            </a:r>
          </a:p>
          <a:p>
            <a:pPr algn="ctr" fontAlgn="auto">
              <a:spcBef>
                <a:spcPts val="0"/>
              </a:spcBef>
              <a:spcAft>
                <a:spcPts val="0"/>
              </a:spcAft>
              <a:buFontTx/>
              <a:buNone/>
            </a:pPr>
            <a:r>
              <a:rPr lang="en-GB" sz="4000" b="1" dirty="0" smtClean="0">
                <a:solidFill>
                  <a:srgbClr val="015CAB"/>
                </a:solidFill>
                <a:latin typeface="Calibri"/>
                <a:cs typeface="+mn-cs"/>
              </a:rPr>
              <a:t>15m</a:t>
            </a:r>
            <a:endParaRPr lang="en-GB" sz="4000" b="1" dirty="0">
              <a:solidFill>
                <a:srgbClr val="015CAB"/>
              </a:solidFill>
              <a:latin typeface="Calibri"/>
              <a:cs typeface="+mn-cs"/>
            </a:endParaRPr>
          </a:p>
          <a:p>
            <a:pPr algn="ctr" fontAlgn="auto">
              <a:spcBef>
                <a:spcPts val="0"/>
              </a:spcBef>
              <a:spcAft>
                <a:spcPts val="0"/>
              </a:spcAft>
              <a:buFontTx/>
              <a:buNone/>
            </a:pPr>
            <a:r>
              <a:rPr lang="en-GB" sz="1800" b="1" dirty="0">
                <a:solidFill>
                  <a:srgbClr val="015CAB"/>
                </a:solidFill>
                <a:latin typeface="Calibri"/>
                <a:cs typeface="+mn-cs"/>
              </a:rPr>
              <a:t>EFSI related investment: </a:t>
            </a:r>
            <a:endParaRPr lang="en-GB" sz="1800" b="1" dirty="0" smtClean="0">
              <a:solidFill>
                <a:srgbClr val="015CAB"/>
              </a:solidFill>
              <a:latin typeface="Calibri"/>
              <a:cs typeface="+mn-cs"/>
            </a:endParaRPr>
          </a:p>
          <a:p>
            <a:pPr algn="ctr" fontAlgn="auto">
              <a:spcBef>
                <a:spcPts val="0"/>
              </a:spcBef>
              <a:spcAft>
                <a:spcPts val="0"/>
              </a:spcAft>
              <a:buFontTx/>
              <a:buNone/>
            </a:pPr>
            <a:r>
              <a:rPr lang="en-GB" sz="4000" b="1" dirty="0" smtClean="0">
                <a:solidFill>
                  <a:srgbClr val="015CAB"/>
                </a:solidFill>
                <a:latin typeface="Calibri"/>
                <a:cs typeface="+mn-cs"/>
              </a:rPr>
              <a:t>93m</a:t>
            </a:r>
          </a:p>
        </p:txBody>
      </p:sp>
    </p:spTree>
    <p:extLst>
      <p:ext uri="{BB962C8B-B14F-4D97-AF65-F5344CB8AC3E}">
        <p14:creationId xmlns:p14="http://schemas.microsoft.com/office/powerpoint/2010/main" val="1341775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Beilux.eib.org\t_disk\soulisz\Photos for Toni - Positif\Positif\paris_positif_0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9144000" cy="57332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2936"/>
            <a:ext cx="8229600" cy="1143000"/>
          </a:xfrm>
        </p:spPr>
        <p:txBody>
          <a:bodyPr>
            <a:normAutofit/>
          </a:bodyPr>
          <a:lstStyle/>
          <a:p>
            <a:r>
              <a:rPr lang="fr-CH" sz="3600" b="1" dirty="0" smtClean="0">
                <a:solidFill>
                  <a:srgbClr val="015CAB"/>
                </a:solidFill>
              </a:rPr>
              <a:t>SEM Energies POSIT-IF Ile de France</a:t>
            </a:r>
            <a:r>
              <a:rPr lang="fr-CH" b="1" dirty="0">
                <a:solidFill>
                  <a:srgbClr val="015CAB"/>
                </a:solidFill>
              </a:rPr>
              <a:t/>
            </a:r>
            <a:br>
              <a:rPr lang="fr-CH" b="1" dirty="0">
                <a:solidFill>
                  <a:srgbClr val="015CAB"/>
                </a:solidFill>
              </a:rPr>
            </a:br>
            <a:r>
              <a:rPr lang="fr-CH" sz="2400" b="1" dirty="0" err="1" smtClean="0">
                <a:solidFill>
                  <a:srgbClr val="015CAB"/>
                </a:solidFill>
              </a:rPr>
              <a:t>Energy</a:t>
            </a:r>
            <a:r>
              <a:rPr lang="fr-CH" sz="2400" b="1" dirty="0" smtClean="0">
                <a:solidFill>
                  <a:srgbClr val="015CAB"/>
                </a:solidFill>
              </a:rPr>
              <a:t> </a:t>
            </a:r>
            <a:r>
              <a:rPr lang="fr-CH" sz="2400" b="1" dirty="0" err="1" smtClean="0">
                <a:solidFill>
                  <a:srgbClr val="015CAB"/>
                </a:solidFill>
              </a:rPr>
              <a:t>efficiency</a:t>
            </a:r>
            <a:r>
              <a:rPr lang="fr-CH" sz="2400" b="1" dirty="0" smtClean="0">
                <a:solidFill>
                  <a:srgbClr val="015CAB"/>
                </a:solidFill>
              </a:rPr>
              <a:t> </a:t>
            </a:r>
            <a:r>
              <a:rPr lang="fr-CH" sz="2400" b="1" dirty="0" err="1">
                <a:solidFill>
                  <a:srgbClr val="015CAB"/>
                </a:solidFill>
              </a:rPr>
              <a:t>r</a:t>
            </a:r>
            <a:r>
              <a:rPr lang="fr-CH" sz="2400" b="1" dirty="0" err="1" smtClean="0">
                <a:solidFill>
                  <a:srgbClr val="015CAB"/>
                </a:solidFill>
              </a:rPr>
              <a:t>efurbishment</a:t>
            </a:r>
            <a:r>
              <a:rPr lang="fr-CH" sz="2400" b="1" dirty="0" smtClean="0">
                <a:solidFill>
                  <a:srgbClr val="015CAB"/>
                </a:solidFill>
              </a:rPr>
              <a:t> in </a:t>
            </a:r>
            <a:r>
              <a:rPr lang="fr-CH" sz="2400" b="1" dirty="0" err="1" smtClean="0">
                <a:solidFill>
                  <a:srgbClr val="015CAB"/>
                </a:solidFill>
              </a:rPr>
              <a:t>residential</a:t>
            </a:r>
            <a:r>
              <a:rPr lang="fr-CH" sz="2400" b="1" dirty="0" smtClean="0">
                <a:solidFill>
                  <a:srgbClr val="015CAB"/>
                </a:solidFill>
              </a:rPr>
              <a:t> buildings, France </a:t>
            </a:r>
            <a:endParaRPr lang="en-GB" sz="2400" b="1" dirty="0">
              <a:solidFill>
                <a:srgbClr val="015CAB"/>
              </a:solidFill>
            </a:endParaRPr>
          </a:p>
        </p:txBody>
      </p:sp>
      <p:sp>
        <p:nvSpPr>
          <p:cNvPr id="4" name="Rectangle 3"/>
          <p:cNvSpPr/>
          <p:nvPr/>
        </p:nvSpPr>
        <p:spPr bwMode="auto">
          <a:xfrm>
            <a:off x="207198" y="4437112"/>
            <a:ext cx="7067355" cy="2250041"/>
          </a:xfrm>
          <a:prstGeom prst="rect">
            <a:avLst/>
          </a:prstGeom>
          <a:solidFill>
            <a:schemeClr val="tx2">
              <a:alpha val="79000"/>
            </a:schemeClr>
          </a:solidFill>
          <a:ln>
            <a:noFill/>
          </a:ln>
          <a:effectLst/>
          <a:extLst/>
        </p:spPr>
        <p:txBody>
          <a:bodyPr vert="horz" wrap="square" lIns="91440" tIns="45720" rIns="91440" bIns="45720" numCol="1" rtlCol="0" anchor="t" anchorCtr="0" compatLnSpc="1">
            <a:prstTxWarp prst="textNoShape">
              <a:avLst/>
            </a:prstTxWarp>
          </a:bodyPr>
          <a:lstStyle/>
          <a:p>
            <a:pPr marL="285750" indent="-285750">
              <a:buFont typeface="Arial" panose="020B0604020202020204" pitchFamily="34" charset="0"/>
              <a:buChar char="•"/>
            </a:pPr>
            <a:r>
              <a:rPr lang="en-US" sz="1600" b="1" dirty="0">
                <a:solidFill>
                  <a:prstClr val="white"/>
                </a:solidFill>
                <a:latin typeface="+mn-lt"/>
              </a:rPr>
              <a:t>Financing backs:	</a:t>
            </a:r>
          </a:p>
          <a:p>
            <a:pPr>
              <a:buFontTx/>
              <a:buNone/>
            </a:pPr>
            <a:r>
              <a:rPr lang="en-US" sz="1600" b="1" dirty="0">
                <a:solidFill>
                  <a:prstClr val="white"/>
                </a:solidFill>
                <a:latin typeface="+mn-lt"/>
              </a:rPr>
              <a:t>	- E</a:t>
            </a:r>
            <a:r>
              <a:rPr lang="en-US" sz="1600" b="1" dirty="0" smtClean="0">
                <a:solidFill>
                  <a:prstClr val="white"/>
                </a:solidFill>
                <a:latin typeface="+mn-lt"/>
              </a:rPr>
              <a:t>nergy efficient refurbishment in residential buildings (ca 75% of the 	buildings are condominiums or social housing apartments)</a:t>
            </a:r>
          </a:p>
          <a:p>
            <a:pPr>
              <a:buNone/>
            </a:pPr>
            <a:r>
              <a:rPr lang="en-US" sz="1600" b="1" dirty="0" smtClean="0">
                <a:solidFill>
                  <a:prstClr val="white"/>
                </a:solidFill>
                <a:latin typeface="+mn-lt"/>
              </a:rPr>
              <a:t>	- </a:t>
            </a:r>
            <a:r>
              <a:rPr lang="en-GB" sz="1600" b="1" dirty="0" smtClean="0">
                <a:solidFill>
                  <a:prstClr val="white"/>
                </a:solidFill>
                <a:latin typeface="+mn-lt"/>
              </a:rPr>
              <a:t>50 to 75 % reduction of overall energy consumption of the buildings </a:t>
            </a:r>
          </a:p>
          <a:p>
            <a:pPr marL="285750" indent="-285750">
              <a:buFont typeface="Arial" panose="020B0604020202020204" pitchFamily="34" charset="0"/>
              <a:buChar char="•"/>
            </a:pPr>
            <a:r>
              <a:rPr lang="en-GB" sz="1600" b="1" dirty="0" smtClean="0">
                <a:solidFill>
                  <a:prstClr val="white"/>
                </a:solidFill>
                <a:latin typeface="+mn-lt"/>
              </a:rPr>
              <a:t>Market failure between what commercial banks offer and what individual owners required.</a:t>
            </a:r>
          </a:p>
          <a:p>
            <a:pPr marL="285750" indent="-285750">
              <a:buFont typeface="Arial" panose="020B0604020202020204" pitchFamily="34" charset="0"/>
              <a:buChar char="•"/>
            </a:pPr>
            <a:r>
              <a:rPr lang="en-GB" sz="1600" b="1" dirty="0" smtClean="0">
                <a:solidFill>
                  <a:prstClr val="white"/>
                </a:solidFill>
                <a:latin typeface="+mn-lt"/>
              </a:rPr>
              <a:t>EFSI allowed the semi-public company Energies POSIT’IF to offer financing directly to the owners.</a:t>
            </a:r>
          </a:p>
        </p:txBody>
      </p:sp>
      <p:sp>
        <p:nvSpPr>
          <p:cNvPr id="7" name="Rectangle 6"/>
          <p:cNvSpPr/>
          <p:nvPr/>
        </p:nvSpPr>
        <p:spPr bwMode="auto">
          <a:xfrm>
            <a:off x="5582365" y="1628800"/>
            <a:ext cx="3384377" cy="1886992"/>
          </a:xfrm>
          <a:prstGeom prst="rect">
            <a:avLst/>
          </a:prstGeom>
          <a:solidFill>
            <a:schemeClr val="bg1">
              <a:lumMod val="65000"/>
              <a:alpha val="63000"/>
            </a:schemeClr>
          </a:solidFill>
          <a:ln w="9525" cap="flat" cmpd="sng" algn="ctr">
            <a:solidFill>
              <a:schemeClr val="bg1">
                <a:lumMod val="6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auto">
              <a:spcBef>
                <a:spcPts val="0"/>
              </a:spcBef>
              <a:spcAft>
                <a:spcPts val="0"/>
              </a:spcAft>
              <a:buFontTx/>
              <a:buNone/>
            </a:pPr>
            <a:r>
              <a:rPr lang="en-GB" sz="1800" b="1" dirty="0">
                <a:solidFill>
                  <a:srgbClr val="015CAB"/>
                </a:solidFill>
                <a:latin typeface="Calibri"/>
                <a:cs typeface="+mn-cs"/>
              </a:rPr>
              <a:t>EFSI Financing amount:</a:t>
            </a:r>
          </a:p>
          <a:p>
            <a:pPr algn="ctr" fontAlgn="auto">
              <a:spcBef>
                <a:spcPts val="0"/>
              </a:spcBef>
              <a:spcAft>
                <a:spcPts val="0"/>
              </a:spcAft>
              <a:buFontTx/>
              <a:buNone/>
            </a:pPr>
            <a:r>
              <a:rPr lang="en-GB" sz="4000" b="1" dirty="0" smtClean="0">
                <a:solidFill>
                  <a:srgbClr val="015CAB"/>
                </a:solidFill>
                <a:latin typeface="Calibri"/>
              </a:rPr>
              <a:t>100m</a:t>
            </a:r>
            <a:endParaRPr lang="en-GB" sz="4000" b="1" dirty="0">
              <a:solidFill>
                <a:srgbClr val="015CAB"/>
              </a:solidFill>
              <a:latin typeface="Calibri"/>
            </a:endParaRPr>
          </a:p>
          <a:p>
            <a:pPr algn="ctr" fontAlgn="auto">
              <a:spcBef>
                <a:spcPts val="0"/>
              </a:spcBef>
              <a:spcAft>
                <a:spcPts val="0"/>
              </a:spcAft>
              <a:buFontTx/>
              <a:buNone/>
            </a:pPr>
            <a:r>
              <a:rPr lang="en-GB" sz="1800" b="1" dirty="0">
                <a:solidFill>
                  <a:srgbClr val="015CAB"/>
                </a:solidFill>
                <a:latin typeface="Calibri"/>
                <a:cs typeface="+mn-cs"/>
              </a:rPr>
              <a:t>EFSI related investment: </a:t>
            </a:r>
            <a:endParaRPr lang="en-GB" sz="1800" b="1" dirty="0" smtClean="0">
              <a:solidFill>
                <a:srgbClr val="015CAB"/>
              </a:solidFill>
              <a:latin typeface="Calibri"/>
              <a:cs typeface="+mn-cs"/>
            </a:endParaRPr>
          </a:p>
          <a:p>
            <a:pPr algn="ctr" fontAlgn="auto">
              <a:spcBef>
                <a:spcPts val="0"/>
              </a:spcBef>
              <a:spcAft>
                <a:spcPts val="0"/>
              </a:spcAft>
              <a:buFontTx/>
              <a:buNone/>
            </a:pPr>
            <a:r>
              <a:rPr lang="en-GB" sz="4000" b="1" dirty="0" smtClean="0">
                <a:solidFill>
                  <a:srgbClr val="015CAB"/>
                </a:solidFill>
                <a:latin typeface="Calibri"/>
              </a:rPr>
              <a:t>200</a:t>
            </a:r>
            <a:r>
              <a:rPr lang="en-GB" sz="4000" b="1" dirty="0" smtClean="0">
                <a:solidFill>
                  <a:srgbClr val="015CAB"/>
                </a:solidFill>
                <a:latin typeface="Calibri"/>
                <a:cs typeface="+mn-cs"/>
              </a:rPr>
              <a:t>m</a:t>
            </a:r>
          </a:p>
        </p:txBody>
      </p:sp>
    </p:spTree>
    <p:extLst>
      <p:ext uri="{BB962C8B-B14F-4D97-AF65-F5344CB8AC3E}">
        <p14:creationId xmlns:p14="http://schemas.microsoft.com/office/powerpoint/2010/main" val="190996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2936"/>
            <a:ext cx="8229600" cy="1143000"/>
          </a:xfrm>
        </p:spPr>
        <p:txBody>
          <a:bodyPr>
            <a:normAutofit/>
          </a:bodyPr>
          <a:lstStyle/>
          <a:p>
            <a:r>
              <a:rPr lang="fr-CH" sz="3600" b="1" dirty="0" err="1" smtClean="0">
                <a:solidFill>
                  <a:srgbClr val="015CAB"/>
                </a:solidFill>
              </a:rPr>
              <a:t>Motorway</a:t>
            </a:r>
            <a:r>
              <a:rPr lang="fr-CH" sz="3600" b="1" dirty="0" smtClean="0">
                <a:solidFill>
                  <a:srgbClr val="015CAB"/>
                </a:solidFill>
              </a:rPr>
              <a:t> D4</a:t>
            </a:r>
            <a:r>
              <a:rPr lang="fr-CH" sz="2800" b="1" dirty="0" smtClean="0">
                <a:solidFill>
                  <a:srgbClr val="015CAB"/>
                </a:solidFill>
              </a:rPr>
              <a:t/>
            </a:r>
            <a:br>
              <a:rPr lang="fr-CH" sz="2800" b="1" dirty="0" smtClean="0">
                <a:solidFill>
                  <a:srgbClr val="015CAB"/>
                </a:solidFill>
              </a:rPr>
            </a:br>
            <a:r>
              <a:rPr lang="fr-CH" sz="2400" b="1" dirty="0">
                <a:solidFill>
                  <a:srgbClr val="015CAB"/>
                </a:solidFill>
              </a:rPr>
              <a:t>D</a:t>
            </a:r>
            <a:r>
              <a:rPr lang="fr-CH" sz="2400" b="1" dirty="0" smtClean="0">
                <a:solidFill>
                  <a:srgbClr val="015CAB"/>
                </a:solidFill>
              </a:rPr>
              <a:t>esign and Construction, </a:t>
            </a:r>
            <a:r>
              <a:rPr lang="fr-CH" sz="2400" b="1" dirty="0" err="1" smtClean="0">
                <a:solidFill>
                  <a:srgbClr val="015CAB"/>
                </a:solidFill>
              </a:rPr>
              <a:t>Slovakia</a:t>
            </a:r>
            <a:r>
              <a:rPr lang="fr-CH" sz="2400" b="1" dirty="0" smtClean="0">
                <a:solidFill>
                  <a:srgbClr val="015CAB"/>
                </a:solidFill>
              </a:rPr>
              <a:t> </a:t>
            </a:r>
            <a:r>
              <a:rPr lang="en-GB" sz="2400" b="1" dirty="0" smtClean="0">
                <a:solidFill>
                  <a:srgbClr val="015CAB"/>
                </a:solidFill>
              </a:rPr>
              <a:t> </a:t>
            </a:r>
            <a:endParaRPr lang="en-GB" sz="2800" dirty="0"/>
          </a:p>
        </p:txBody>
      </p:sp>
      <p:pic>
        <p:nvPicPr>
          <p:cNvPr id="7" name="Picture 2" descr="C:\Users\wnendt\Desktop\mainbridge-01-general-arrangement-1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88740"/>
            <a:ext cx="9144000" cy="57692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5544108" y="1556792"/>
            <a:ext cx="3492388" cy="2340260"/>
          </a:xfrm>
          <a:prstGeom prst="rect">
            <a:avLst/>
          </a:prstGeom>
          <a:solidFill>
            <a:schemeClr val="bg1">
              <a:lumMod val="65000"/>
              <a:alpha val="69000"/>
            </a:schemeClr>
          </a:solidFill>
          <a:ln w="9525" cap="flat" cmpd="sng" algn="ctr">
            <a:solidFill>
              <a:schemeClr val="bg1">
                <a:lumMod val="6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auto">
              <a:spcBef>
                <a:spcPts val="0"/>
              </a:spcBef>
              <a:spcAft>
                <a:spcPts val="0"/>
              </a:spcAft>
              <a:buFontTx/>
              <a:buNone/>
            </a:pPr>
            <a:r>
              <a:rPr lang="en-GB" sz="1800" b="1" dirty="0">
                <a:solidFill>
                  <a:srgbClr val="015CAB"/>
                </a:solidFill>
                <a:latin typeface="Calibri"/>
                <a:cs typeface="+mn-cs"/>
              </a:rPr>
              <a:t>EFSI Financing amount:</a:t>
            </a:r>
          </a:p>
          <a:p>
            <a:pPr algn="ctr" fontAlgn="auto">
              <a:spcBef>
                <a:spcPts val="0"/>
              </a:spcBef>
              <a:spcAft>
                <a:spcPts val="0"/>
              </a:spcAft>
              <a:buFontTx/>
              <a:buNone/>
            </a:pPr>
            <a:r>
              <a:rPr lang="en-GB" sz="4000" b="1" dirty="0" smtClean="0">
                <a:solidFill>
                  <a:srgbClr val="015CAB"/>
                </a:solidFill>
                <a:latin typeface="Calibri"/>
              </a:rPr>
              <a:t>426</a:t>
            </a:r>
            <a:r>
              <a:rPr lang="en-GB" sz="4000" b="1" dirty="0" smtClean="0">
                <a:solidFill>
                  <a:srgbClr val="015CAB"/>
                </a:solidFill>
                <a:latin typeface="Calibri"/>
                <a:cs typeface="+mn-cs"/>
              </a:rPr>
              <a:t>m</a:t>
            </a:r>
            <a:endParaRPr lang="en-GB" sz="4000" b="1" dirty="0">
              <a:solidFill>
                <a:srgbClr val="015CAB"/>
              </a:solidFill>
              <a:latin typeface="Calibri"/>
              <a:cs typeface="+mn-cs"/>
            </a:endParaRPr>
          </a:p>
          <a:p>
            <a:pPr algn="ctr" fontAlgn="auto">
              <a:spcBef>
                <a:spcPts val="0"/>
              </a:spcBef>
              <a:spcAft>
                <a:spcPts val="0"/>
              </a:spcAft>
              <a:buFontTx/>
              <a:buNone/>
            </a:pPr>
            <a:r>
              <a:rPr lang="en-GB" sz="1800" b="1" dirty="0">
                <a:solidFill>
                  <a:srgbClr val="015CAB"/>
                </a:solidFill>
                <a:latin typeface="Calibri"/>
                <a:cs typeface="+mn-cs"/>
              </a:rPr>
              <a:t>EFSI related investment</a:t>
            </a:r>
            <a:r>
              <a:rPr lang="en-GB" sz="1800" b="1" dirty="0" smtClean="0">
                <a:solidFill>
                  <a:srgbClr val="015CAB"/>
                </a:solidFill>
                <a:latin typeface="Calibri"/>
                <a:cs typeface="+mn-cs"/>
              </a:rPr>
              <a:t>:</a:t>
            </a:r>
          </a:p>
          <a:p>
            <a:pPr algn="ctr" fontAlgn="auto">
              <a:spcBef>
                <a:spcPts val="0"/>
              </a:spcBef>
              <a:spcAft>
                <a:spcPts val="0"/>
              </a:spcAft>
              <a:buFontTx/>
              <a:buNone/>
            </a:pPr>
            <a:r>
              <a:rPr lang="en-GB" sz="4000" b="1" dirty="0" smtClean="0">
                <a:solidFill>
                  <a:srgbClr val="015CAB"/>
                </a:solidFill>
                <a:latin typeface="Calibri"/>
                <a:cs typeface="+mn-cs"/>
              </a:rPr>
              <a:t>636m</a:t>
            </a:r>
          </a:p>
          <a:p>
            <a:pPr algn="ctr" fontAlgn="auto">
              <a:spcBef>
                <a:spcPts val="0"/>
              </a:spcBef>
              <a:spcAft>
                <a:spcPts val="0"/>
              </a:spcAft>
              <a:buFontTx/>
              <a:buNone/>
            </a:pPr>
            <a:r>
              <a:rPr lang="fr-CH" sz="1800" b="1" dirty="0" err="1" smtClean="0">
                <a:solidFill>
                  <a:srgbClr val="015CAB"/>
                </a:solidFill>
                <a:latin typeface="Calibri"/>
                <a:cs typeface="+mn-cs"/>
              </a:rPr>
              <a:t>Loan</a:t>
            </a:r>
            <a:r>
              <a:rPr lang="fr-CH" sz="1800" b="1" dirty="0" smtClean="0">
                <a:solidFill>
                  <a:srgbClr val="015CAB"/>
                </a:solidFill>
                <a:latin typeface="Calibri"/>
                <a:cs typeface="+mn-cs"/>
              </a:rPr>
              <a:t> </a:t>
            </a:r>
            <a:r>
              <a:rPr lang="fr-CH" sz="1800" b="1" dirty="0" err="1" smtClean="0">
                <a:solidFill>
                  <a:srgbClr val="015CAB"/>
                </a:solidFill>
                <a:latin typeface="Calibri"/>
                <a:cs typeface="+mn-cs"/>
              </a:rPr>
              <a:t>tenor</a:t>
            </a:r>
            <a:r>
              <a:rPr lang="fr-CH" sz="1800" b="1" dirty="0" smtClean="0">
                <a:solidFill>
                  <a:srgbClr val="015CAB"/>
                </a:solidFill>
                <a:latin typeface="Calibri"/>
                <a:cs typeface="+mn-cs"/>
              </a:rPr>
              <a:t>: </a:t>
            </a:r>
            <a:r>
              <a:rPr lang="fr-CH" b="1" dirty="0" smtClean="0">
                <a:solidFill>
                  <a:srgbClr val="015CAB"/>
                </a:solidFill>
                <a:latin typeface="Calibri"/>
              </a:rPr>
              <a:t>more </a:t>
            </a:r>
            <a:r>
              <a:rPr lang="fr-CH" b="1" dirty="0" err="1" smtClean="0">
                <a:solidFill>
                  <a:srgbClr val="015CAB"/>
                </a:solidFill>
                <a:latin typeface="Calibri"/>
              </a:rPr>
              <a:t>than</a:t>
            </a:r>
            <a:r>
              <a:rPr lang="fr-CH" b="1" dirty="0" smtClean="0">
                <a:solidFill>
                  <a:srgbClr val="015CAB"/>
                </a:solidFill>
                <a:latin typeface="Calibri"/>
              </a:rPr>
              <a:t> 30 </a:t>
            </a:r>
            <a:r>
              <a:rPr lang="fr-CH" b="1" dirty="0" err="1" smtClean="0">
                <a:solidFill>
                  <a:srgbClr val="015CAB"/>
                </a:solidFill>
                <a:latin typeface="Calibri"/>
              </a:rPr>
              <a:t>years</a:t>
            </a:r>
            <a:endParaRPr lang="fr-CH" sz="1800" b="1" dirty="0">
              <a:solidFill>
                <a:srgbClr val="015CAB"/>
              </a:solidFill>
              <a:latin typeface="Calibri"/>
              <a:cs typeface="+mn-cs"/>
            </a:endParaRPr>
          </a:p>
        </p:txBody>
      </p:sp>
      <p:sp>
        <p:nvSpPr>
          <p:cNvPr id="6" name="Rectangle 5"/>
          <p:cNvSpPr/>
          <p:nvPr/>
        </p:nvSpPr>
        <p:spPr bwMode="auto">
          <a:xfrm>
            <a:off x="287524" y="5157192"/>
            <a:ext cx="7373578" cy="1476164"/>
          </a:xfrm>
          <a:prstGeom prst="rect">
            <a:avLst/>
          </a:prstGeom>
          <a:solidFill>
            <a:schemeClr val="tx2">
              <a:alpha val="80000"/>
            </a:schemeClr>
          </a:solidFill>
          <a:ln>
            <a:noFill/>
          </a:ln>
          <a:effectLst/>
          <a:extLst/>
        </p:spPr>
        <p:txBody>
          <a:bodyPr vert="horz" wrap="square" lIns="91440" tIns="45720" rIns="91440" bIns="45720" numCol="1" rtlCol="0" anchor="t" anchorCtr="0" compatLnSpc="1">
            <a:prstTxWarp prst="textNoShape">
              <a:avLst/>
            </a:prstTxWarp>
          </a:bodyPr>
          <a:lstStyle/>
          <a:p>
            <a:pPr marL="285750" indent="-285750">
              <a:buFont typeface="Arial" panose="020B0604020202020204" pitchFamily="34" charset="0"/>
              <a:buChar char="•"/>
            </a:pPr>
            <a:r>
              <a:rPr lang="en-GB" sz="1600" b="1" dirty="0" smtClean="0">
                <a:solidFill>
                  <a:prstClr val="white"/>
                </a:solidFill>
                <a:latin typeface="+mn-lt"/>
              </a:rPr>
              <a:t>Successful combination of EU structural funds and EFSI.</a:t>
            </a:r>
          </a:p>
          <a:p>
            <a:pPr marL="285750" indent="-285750">
              <a:buFont typeface="Arial" panose="020B0604020202020204" pitchFamily="34" charset="0"/>
              <a:buChar char="•"/>
            </a:pPr>
            <a:r>
              <a:rPr lang="en-GB" sz="1600" b="1" dirty="0" smtClean="0">
                <a:solidFill>
                  <a:prstClr val="white"/>
                </a:solidFill>
                <a:latin typeface="+mn-lt"/>
              </a:rPr>
              <a:t>One of the </a:t>
            </a:r>
            <a:r>
              <a:rPr lang="en-GB" sz="1600" b="1" dirty="0">
                <a:solidFill>
                  <a:prstClr val="white"/>
                </a:solidFill>
                <a:latin typeface="+mn-lt"/>
              </a:rPr>
              <a:t>first </a:t>
            </a:r>
            <a:r>
              <a:rPr lang="en-GB" sz="1600" b="1" dirty="0" smtClean="0">
                <a:solidFill>
                  <a:prstClr val="white"/>
                </a:solidFill>
                <a:latin typeface="+mn-lt"/>
              </a:rPr>
              <a:t>of its kind </a:t>
            </a:r>
            <a:r>
              <a:rPr lang="en-GB" sz="1600" b="1" dirty="0">
                <a:solidFill>
                  <a:prstClr val="white"/>
                </a:solidFill>
                <a:latin typeface="+mn-lt"/>
              </a:rPr>
              <a:t>to finance a large scale PPP </a:t>
            </a:r>
            <a:r>
              <a:rPr lang="en-GB" sz="1600" b="1" dirty="0" smtClean="0">
                <a:solidFill>
                  <a:prstClr val="white"/>
                </a:solidFill>
                <a:latin typeface="+mn-lt"/>
              </a:rPr>
              <a:t>project via the combination of different EU sources.</a:t>
            </a:r>
          </a:p>
          <a:p>
            <a:pPr marL="285750" indent="-285750">
              <a:buFont typeface="Arial" panose="020B0604020202020204" pitchFamily="34" charset="0"/>
              <a:buChar char="•"/>
            </a:pPr>
            <a:r>
              <a:rPr lang="en-GB" sz="1600" b="1" dirty="0" smtClean="0">
                <a:solidFill>
                  <a:prstClr val="white"/>
                </a:solidFill>
                <a:latin typeface="+mn-lt"/>
              </a:rPr>
              <a:t>Consultation </a:t>
            </a:r>
            <a:r>
              <a:rPr lang="en-GB" sz="1600" b="1" dirty="0">
                <a:solidFill>
                  <a:prstClr val="white"/>
                </a:solidFill>
                <a:latin typeface="+mn-lt"/>
              </a:rPr>
              <a:t>with </a:t>
            </a:r>
            <a:r>
              <a:rPr lang="en-GB" sz="1600" b="1" dirty="0" smtClean="0">
                <a:solidFill>
                  <a:prstClr val="white"/>
                </a:solidFill>
                <a:latin typeface="+mn-lt"/>
              </a:rPr>
              <a:t>the EIB </a:t>
            </a:r>
            <a:r>
              <a:rPr lang="en-GB" sz="1600" b="1" dirty="0">
                <a:solidFill>
                  <a:prstClr val="white"/>
                </a:solidFill>
                <a:latin typeface="+mn-lt"/>
              </a:rPr>
              <a:t>enabled the Public </a:t>
            </a:r>
            <a:r>
              <a:rPr lang="en-GB" sz="1600" b="1" dirty="0" smtClean="0">
                <a:solidFill>
                  <a:prstClr val="white"/>
                </a:solidFill>
                <a:latin typeface="+mn-lt"/>
              </a:rPr>
              <a:t>Sector to technically optimise </a:t>
            </a:r>
            <a:r>
              <a:rPr lang="en-GB" sz="1600" b="1" dirty="0">
                <a:solidFill>
                  <a:prstClr val="white"/>
                </a:solidFill>
                <a:latin typeface="+mn-lt"/>
              </a:rPr>
              <a:t>the project scope </a:t>
            </a:r>
            <a:r>
              <a:rPr lang="en-GB" sz="1600" b="1" dirty="0" smtClean="0">
                <a:solidFill>
                  <a:prstClr val="white"/>
                </a:solidFill>
                <a:latin typeface="+mn-lt"/>
              </a:rPr>
              <a:t>and to achieve </a:t>
            </a:r>
            <a:r>
              <a:rPr lang="en-GB" sz="1600" b="1" dirty="0">
                <a:solidFill>
                  <a:prstClr val="white"/>
                </a:solidFill>
                <a:latin typeface="+mn-lt"/>
              </a:rPr>
              <a:t>a substantial reduction in project </a:t>
            </a:r>
            <a:r>
              <a:rPr lang="en-GB" sz="1600" b="1" dirty="0" smtClean="0">
                <a:solidFill>
                  <a:prstClr val="white"/>
                </a:solidFill>
                <a:latin typeface="+mn-lt"/>
              </a:rPr>
              <a:t>cost.</a:t>
            </a:r>
            <a:endParaRPr lang="en-GB" sz="2400" b="1" dirty="0">
              <a:solidFill>
                <a:prstClr val="white"/>
              </a:solidFill>
              <a:latin typeface="Calibri"/>
              <a:cs typeface="+mn-cs"/>
            </a:endParaRPr>
          </a:p>
        </p:txBody>
      </p:sp>
    </p:spTree>
    <p:extLst>
      <p:ext uri="{BB962C8B-B14F-4D97-AF65-F5344CB8AC3E}">
        <p14:creationId xmlns:p14="http://schemas.microsoft.com/office/powerpoint/2010/main" val="34907213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2888940"/>
            <a:ext cx="6481762" cy="612775"/>
          </a:xfrm>
        </p:spPr>
        <p:txBody>
          <a:bodyPr/>
          <a:lstStyle/>
          <a:p>
            <a:pPr algn="ctr"/>
            <a:r>
              <a:rPr lang="en-GB" sz="4000" kern="1200" dirty="0" smtClean="0">
                <a:latin typeface="Calibri"/>
              </a:rPr>
              <a:t>Taking more risk in a project</a:t>
            </a:r>
            <a:endParaRPr lang="en-GB" sz="4000" dirty="0"/>
          </a:p>
        </p:txBody>
      </p:sp>
      <p:sp>
        <p:nvSpPr>
          <p:cNvPr id="3" name="Slide Number Placeholder 2"/>
          <p:cNvSpPr>
            <a:spLocks noGrp="1"/>
          </p:cNvSpPr>
          <p:nvPr>
            <p:ph type="sldNum" sz="quarter" idx="11"/>
          </p:nvPr>
        </p:nvSpPr>
        <p:spPr/>
        <p:txBody>
          <a:bodyPr/>
          <a:lstStyle/>
          <a:p>
            <a:pPr>
              <a:defRPr/>
            </a:pPr>
            <a:fld id="{37CA8608-E7D6-497C-9B4E-B2551A23B22D}" type="slidenum">
              <a:rPr lang="en-US" smtClean="0"/>
              <a:pPr>
                <a:defRPr/>
              </a:pPr>
              <a:t>23</a:t>
            </a:fld>
            <a:endParaRPr lang="en-US"/>
          </a:p>
        </p:txBody>
      </p:sp>
    </p:spTree>
    <p:extLst>
      <p:ext uri="{BB962C8B-B14F-4D97-AF65-F5344CB8AC3E}">
        <p14:creationId xmlns:p14="http://schemas.microsoft.com/office/powerpoint/2010/main" val="37827839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8136904" cy="792088"/>
          </a:xfrm>
        </p:spPr>
        <p:txBody>
          <a:bodyPr/>
          <a:lstStyle/>
          <a:p>
            <a:pPr algn="ctr"/>
            <a:r>
              <a:rPr lang="en-GB" sz="3600" dirty="0" smtClean="0">
                <a:latin typeface="Calibri" panose="020F0502020204030204" pitchFamily="34" charset="0"/>
              </a:rPr>
              <a:t>Skeleton</a:t>
            </a:r>
            <a:br>
              <a:rPr lang="en-GB" sz="3600" dirty="0" smtClean="0">
                <a:latin typeface="Calibri" panose="020F0502020204030204" pitchFamily="34" charset="0"/>
              </a:rPr>
            </a:br>
            <a:r>
              <a:rPr lang="en-GB" sz="2400" b="0" dirty="0" smtClean="0">
                <a:latin typeface="Calibri" panose="020F0502020204030204" pitchFamily="34" charset="0"/>
              </a:rPr>
              <a:t>Delivering a better way to store energy</a:t>
            </a:r>
            <a:r>
              <a:rPr lang="en-GB" dirty="0" smtClean="0"/>
              <a:t/>
            </a:r>
            <a:br>
              <a:rPr lang="en-GB" dirty="0" smtClean="0"/>
            </a:br>
            <a:endParaRPr lang="en-GB"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20" y="1592796"/>
            <a:ext cx="9178244" cy="5165304"/>
          </a:xfrm>
        </p:spPr>
      </p:pic>
      <p:sp>
        <p:nvSpPr>
          <p:cNvPr id="5" name="Rectangle 4"/>
          <p:cNvSpPr/>
          <p:nvPr/>
        </p:nvSpPr>
        <p:spPr bwMode="auto">
          <a:xfrm>
            <a:off x="0" y="1196752"/>
            <a:ext cx="6480212" cy="2664296"/>
          </a:xfrm>
          <a:prstGeom prst="rect">
            <a:avLst/>
          </a:prstGeom>
          <a:solidFill>
            <a:schemeClr val="tx2">
              <a:alpha val="79000"/>
            </a:schemeClr>
          </a:solidFill>
          <a:ln>
            <a:noFill/>
          </a:ln>
          <a:effectLst/>
          <a:extLst/>
        </p:spPr>
        <p:txBody>
          <a:bodyPr vert="horz" wrap="square" lIns="91440" tIns="45720" rIns="91440" bIns="45720" numCol="1" rtlCol="0" anchor="t" anchorCtr="0" compatLnSpc="1">
            <a:prstTxWarp prst="textNoShape">
              <a:avLst/>
            </a:prstTxWarp>
          </a:bodyPr>
          <a:lstStyle/>
          <a:p>
            <a:pPr marL="285750" indent="-285750">
              <a:buFont typeface="Arial" panose="020B0604020202020204" pitchFamily="34" charset="0"/>
              <a:buChar char="•"/>
            </a:pPr>
            <a:r>
              <a:rPr lang="en-US" sz="1600" b="1" dirty="0">
                <a:solidFill>
                  <a:prstClr val="white"/>
                </a:solidFill>
                <a:latin typeface="+mn-lt"/>
              </a:rPr>
              <a:t>Financing backs:	</a:t>
            </a:r>
          </a:p>
          <a:p>
            <a:pPr>
              <a:buFontTx/>
              <a:buNone/>
            </a:pPr>
            <a:r>
              <a:rPr lang="en-US" sz="1600" b="1" dirty="0">
                <a:solidFill>
                  <a:prstClr val="white"/>
                </a:solidFill>
                <a:latin typeface="+mn-lt"/>
              </a:rPr>
              <a:t>- </a:t>
            </a:r>
            <a:r>
              <a:rPr lang="en-US" sz="1600" b="1" dirty="0" smtClean="0">
                <a:solidFill>
                  <a:prstClr val="white"/>
                </a:solidFill>
                <a:latin typeface="+mn-lt"/>
              </a:rPr>
              <a:t> R&amp;D in revolutionary energy storing technology</a:t>
            </a:r>
          </a:p>
          <a:p>
            <a:pPr>
              <a:buNone/>
            </a:pPr>
            <a:r>
              <a:rPr lang="en-US" sz="1600" b="1" dirty="0" smtClean="0">
                <a:solidFill>
                  <a:prstClr val="white"/>
                </a:solidFill>
                <a:latin typeface="+mn-lt"/>
              </a:rPr>
              <a:t>-  Development and production of </a:t>
            </a:r>
            <a:r>
              <a:rPr lang="en-US" sz="1600" b="1" dirty="0" err="1" smtClean="0">
                <a:solidFill>
                  <a:prstClr val="white"/>
                </a:solidFill>
                <a:latin typeface="+mn-lt"/>
              </a:rPr>
              <a:t>ultracapacitors</a:t>
            </a:r>
            <a:r>
              <a:rPr lang="en-US" sz="1600" b="1" dirty="0" smtClean="0">
                <a:solidFill>
                  <a:prstClr val="white"/>
                </a:solidFill>
                <a:latin typeface="+mn-lt"/>
              </a:rPr>
              <a:t> (</a:t>
            </a:r>
            <a:r>
              <a:rPr lang="en-US" sz="1600" b="1" dirty="0">
                <a:solidFill>
                  <a:prstClr val="white"/>
                </a:solidFill>
              </a:rPr>
              <a:t>devices that are used when energy is needed in great, short </a:t>
            </a:r>
            <a:r>
              <a:rPr lang="en-US" sz="1600" b="1" dirty="0" smtClean="0">
                <a:solidFill>
                  <a:prstClr val="white"/>
                </a:solidFill>
              </a:rPr>
              <a:t>busts) </a:t>
            </a:r>
            <a:r>
              <a:rPr lang="en-US" sz="1600" b="1" dirty="0" smtClean="0">
                <a:solidFill>
                  <a:prstClr val="white"/>
                </a:solidFill>
                <a:latin typeface="+mn-lt"/>
              </a:rPr>
              <a:t>with 4 times the power density of those produced in the traditional way</a:t>
            </a:r>
          </a:p>
          <a:p>
            <a:pPr marL="285750" indent="-285750">
              <a:buFont typeface="Arial" panose="020B0604020202020204" pitchFamily="34" charset="0"/>
              <a:buChar char="•"/>
            </a:pPr>
            <a:r>
              <a:rPr lang="en-GB" sz="1600" b="1" dirty="0" smtClean="0">
                <a:solidFill>
                  <a:prstClr val="white"/>
                </a:solidFill>
                <a:latin typeface="+mn-lt"/>
              </a:rPr>
              <a:t>EFSI enables:</a:t>
            </a:r>
          </a:p>
          <a:p>
            <a:pPr>
              <a:buNone/>
            </a:pPr>
            <a:r>
              <a:rPr lang="en-GB" sz="1600" b="1" dirty="0">
                <a:solidFill>
                  <a:prstClr val="white"/>
                </a:solidFill>
                <a:latin typeface="+mn-lt"/>
              </a:rPr>
              <a:t>-</a:t>
            </a:r>
            <a:r>
              <a:rPr lang="en-GB" sz="1600" b="1" dirty="0" smtClean="0">
                <a:solidFill>
                  <a:prstClr val="white"/>
                </a:solidFill>
                <a:latin typeface="+mn-lt"/>
              </a:rPr>
              <a:t> </a:t>
            </a:r>
            <a:r>
              <a:rPr lang="en-GB" sz="1600" b="1" dirty="0">
                <a:solidFill>
                  <a:prstClr val="white"/>
                </a:solidFill>
                <a:latin typeface="+mn-lt"/>
              </a:rPr>
              <a:t>Q</a:t>
            </a:r>
            <a:r>
              <a:rPr lang="en-GB" sz="1600" b="1" dirty="0" smtClean="0">
                <a:solidFill>
                  <a:prstClr val="white"/>
                </a:solidFill>
                <a:latin typeface="+mn-lt"/>
              </a:rPr>
              <a:t>uasi-equity financing, allowing for </a:t>
            </a:r>
            <a:r>
              <a:rPr lang="en-US" sz="1600" b="1" dirty="0" smtClean="0">
                <a:solidFill>
                  <a:prstClr val="white"/>
                </a:solidFill>
                <a:latin typeface="+mn-lt"/>
              </a:rPr>
              <a:t>performance-based</a:t>
            </a:r>
            <a:r>
              <a:rPr lang="en-GB" sz="1600" b="1" dirty="0" smtClean="0">
                <a:solidFill>
                  <a:prstClr val="white"/>
                </a:solidFill>
                <a:latin typeface="+mn-lt"/>
              </a:rPr>
              <a:t> remuneration instead of a steady repayment flow – crucial for a young company that needs to invest in research to maintain its position in the world market</a:t>
            </a:r>
          </a:p>
        </p:txBody>
      </p:sp>
      <p:sp>
        <p:nvSpPr>
          <p:cNvPr id="6" name="Rectangle 5"/>
          <p:cNvSpPr/>
          <p:nvPr/>
        </p:nvSpPr>
        <p:spPr bwMode="auto">
          <a:xfrm>
            <a:off x="5582365" y="4437112"/>
            <a:ext cx="3384377" cy="1886992"/>
          </a:xfrm>
          <a:prstGeom prst="rect">
            <a:avLst/>
          </a:prstGeom>
          <a:solidFill>
            <a:schemeClr val="bg1">
              <a:lumMod val="65000"/>
              <a:alpha val="93000"/>
            </a:schemeClr>
          </a:solidFill>
          <a:ln w="9525" cap="flat" cmpd="sng" algn="ctr">
            <a:solidFill>
              <a:schemeClr val="bg1">
                <a:lumMod val="6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auto">
              <a:spcBef>
                <a:spcPts val="0"/>
              </a:spcBef>
              <a:spcAft>
                <a:spcPts val="0"/>
              </a:spcAft>
              <a:buFontTx/>
              <a:buNone/>
            </a:pPr>
            <a:r>
              <a:rPr lang="en-GB" sz="1800" b="1" dirty="0">
                <a:solidFill>
                  <a:srgbClr val="015CAB"/>
                </a:solidFill>
                <a:latin typeface="Calibri"/>
                <a:cs typeface="+mn-cs"/>
              </a:rPr>
              <a:t>EFSI Financing amount:</a:t>
            </a:r>
          </a:p>
          <a:p>
            <a:pPr algn="ctr" fontAlgn="auto">
              <a:spcBef>
                <a:spcPts val="0"/>
              </a:spcBef>
              <a:spcAft>
                <a:spcPts val="0"/>
              </a:spcAft>
              <a:buFontTx/>
              <a:buNone/>
            </a:pPr>
            <a:r>
              <a:rPr lang="en-GB" sz="4000" b="1" dirty="0" smtClean="0">
                <a:solidFill>
                  <a:srgbClr val="015CAB"/>
                </a:solidFill>
                <a:latin typeface="Calibri"/>
              </a:rPr>
              <a:t>15m</a:t>
            </a:r>
            <a:endParaRPr lang="en-GB" sz="4000" b="1" dirty="0">
              <a:solidFill>
                <a:srgbClr val="015CAB"/>
              </a:solidFill>
              <a:latin typeface="Calibri"/>
            </a:endParaRPr>
          </a:p>
          <a:p>
            <a:pPr algn="ctr" fontAlgn="auto">
              <a:spcBef>
                <a:spcPts val="0"/>
              </a:spcBef>
              <a:spcAft>
                <a:spcPts val="0"/>
              </a:spcAft>
              <a:buFontTx/>
              <a:buNone/>
            </a:pPr>
            <a:r>
              <a:rPr lang="en-GB" sz="1800" b="1" dirty="0">
                <a:solidFill>
                  <a:srgbClr val="015CAB"/>
                </a:solidFill>
                <a:latin typeface="Calibri"/>
                <a:cs typeface="+mn-cs"/>
              </a:rPr>
              <a:t>EFSI related investment: </a:t>
            </a:r>
            <a:endParaRPr lang="en-GB" sz="1800" b="1" dirty="0" smtClean="0">
              <a:solidFill>
                <a:srgbClr val="015CAB"/>
              </a:solidFill>
              <a:latin typeface="Calibri"/>
              <a:cs typeface="+mn-cs"/>
            </a:endParaRPr>
          </a:p>
          <a:p>
            <a:pPr algn="ctr" fontAlgn="auto">
              <a:spcBef>
                <a:spcPts val="0"/>
              </a:spcBef>
              <a:spcAft>
                <a:spcPts val="0"/>
              </a:spcAft>
              <a:buFontTx/>
              <a:buNone/>
            </a:pPr>
            <a:r>
              <a:rPr lang="en-GB" sz="4000" b="1" dirty="0" smtClean="0">
                <a:solidFill>
                  <a:srgbClr val="015CAB"/>
                </a:solidFill>
                <a:latin typeface="Calibri"/>
              </a:rPr>
              <a:t>32</a:t>
            </a:r>
            <a:r>
              <a:rPr lang="en-GB" sz="4000" b="1" dirty="0" smtClean="0">
                <a:solidFill>
                  <a:srgbClr val="015CAB"/>
                </a:solidFill>
                <a:latin typeface="Calibri"/>
                <a:cs typeface="+mn-cs"/>
              </a:rPr>
              <a:t>m</a:t>
            </a:r>
          </a:p>
        </p:txBody>
      </p:sp>
    </p:spTree>
    <p:extLst>
      <p:ext uri="{BB962C8B-B14F-4D97-AF65-F5344CB8AC3E}">
        <p14:creationId xmlns:p14="http://schemas.microsoft.com/office/powerpoint/2010/main" val="20480032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7" name="Picture 3" descr="C:\Users\wnendt\Desktop\EFSI Support\Projects\Ginkgo II\Lyon-Gerlan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88740"/>
            <a:ext cx="9144000" cy="576926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wnendt\Desktop\EFSI Support\Projects\Ginkgo II\Lyon-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2" y="1098594"/>
            <a:ext cx="3326154" cy="2214991"/>
          </a:xfrm>
          <a:prstGeom prst="rect">
            <a:avLst/>
          </a:prstGeom>
          <a:noFill/>
          <a:effectLst>
            <a:outerShdw blurRad="393700" dist="203200" dir="342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0"/>
            <a:ext cx="8229600" cy="922114"/>
          </a:xfrm>
        </p:spPr>
        <p:txBody>
          <a:bodyPr>
            <a:normAutofit fontScale="90000"/>
          </a:bodyPr>
          <a:lstStyle/>
          <a:p>
            <a:r>
              <a:rPr lang="fr-CH" sz="4000" b="1" dirty="0">
                <a:solidFill>
                  <a:srgbClr val="015CAB"/>
                </a:solidFill>
              </a:rPr>
              <a:t>Ginkgo </a:t>
            </a:r>
            <a:r>
              <a:rPr lang="fr-CH" sz="4000" b="1" dirty="0" smtClean="0">
                <a:solidFill>
                  <a:srgbClr val="015CAB"/>
                </a:solidFill>
              </a:rPr>
              <a:t>II</a:t>
            </a:r>
            <a:r>
              <a:rPr lang="fr-CH" b="1" dirty="0" smtClean="0">
                <a:solidFill>
                  <a:srgbClr val="015CAB"/>
                </a:solidFill>
              </a:rPr>
              <a:t/>
            </a:r>
            <a:br>
              <a:rPr lang="fr-CH" b="1" dirty="0" smtClean="0">
                <a:solidFill>
                  <a:srgbClr val="015CAB"/>
                </a:solidFill>
              </a:rPr>
            </a:br>
            <a:r>
              <a:rPr lang="fr-CH" sz="2700" b="1" dirty="0" smtClean="0">
                <a:solidFill>
                  <a:srgbClr val="015CAB"/>
                </a:solidFill>
              </a:rPr>
              <a:t>L</a:t>
            </a:r>
            <a:r>
              <a:rPr lang="en-US" sz="2700" b="1" dirty="0" smtClean="0">
                <a:solidFill>
                  <a:srgbClr val="015CAB"/>
                </a:solidFill>
              </a:rPr>
              <a:t>and decontamination Fund, France and Belgium</a:t>
            </a:r>
            <a:endParaRPr lang="en-US" sz="2700" dirty="0"/>
          </a:p>
        </p:txBody>
      </p:sp>
      <p:sp>
        <p:nvSpPr>
          <p:cNvPr id="4" name="Rectangle 3"/>
          <p:cNvSpPr/>
          <p:nvPr/>
        </p:nvSpPr>
        <p:spPr bwMode="auto">
          <a:xfrm>
            <a:off x="251520" y="4941168"/>
            <a:ext cx="6120680" cy="1800200"/>
          </a:xfrm>
          <a:prstGeom prst="rect">
            <a:avLst/>
          </a:prstGeom>
          <a:solidFill>
            <a:schemeClr val="tx2">
              <a:alpha val="80000"/>
            </a:schemeClr>
          </a:solidFill>
          <a:ln>
            <a:noFill/>
          </a:ln>
          <a:effectLst/>
          <a:extLst/>
        </p:spPr>
        <p:txBody>
          <a:bodyPr vert="horz" wrap="square" lIns="91440" tIns="45720" rIns="91440" bIns="45720" numCol="1" rtlCol="0" anchor="t" anchorCtr="0" compatLnSpc="1">
            <a:prstTxWarp prst="textNoShape">
              <a:avLst/>
            </a:prstTxWarp>
          </a:bodyPr>
          <a:lstStyle/>
          <a:p>
            <a:pPr marL="342900" indent="-342900">
              <a:buFont typeface="Arial" panose="020B0604020202020204" pitchFamily="34" charset="0"/>
              <a:buChar char="•"/>
            </a:pPr>
            <a:r>
              <a:rPr lang="en-US" sz="1600" b="1" dirty="0">
                <a:solidFill>
                  <a:prstClr val="white"/>
                </a:solidFill>
                <a:latin typeface="Calibri"/>
              </a:rPr>
              <a:t>Financing backs:</a:t>
            </a:r>
          </a:p>
          <a:p>
            <a:pPr>
              <a:buFontTx/>
              <a:buNone/>
            </a:pPr>
            <a:r>
              <a:rPr lang="en-US" sz="1600" b="1" dirty="0">
                <a:solidFill>
                  <a:prstClr val="white"/>
                </a:solidFill>
                <a:latin typeface="Calibri"/>
              </a:rPr>
              <a:t>	- State-of-the-art environmental techniques to clean toxic 	soil of old industrial sites in urban regions</a:t>
            </a:r>
          </a:p>
          <a:p>
            <a:pPr>
              <a:buFontTx/>
              <a:buNone/>
            </a:pPr>
            <a:r>
              <a:rPr lang="en-US" sz="1600" b="1" dirty="0">
                <a:solidFill>
                  <a:prstClr val="white"/>
                </a:solidFill>
                <a:latin typeface="Calibri"/>
              </a:rPr>
              <a:t>	- Construction of new apartments and affordable housing</a:t>
            </a:r>
          </a:p>
          <a:p>
            <a:pPr marL="342900" indent="-342900">
              <a:buFont typeface="Arial" panose="020B0604020202020204" pitchFamily="34" charset="0"/>
              <a:buChar char="•"/>
            </a:pPr>
            <a:r>
              <a:rPr lang="en-US" sz="1600" b="1" dirty="0" smtClean="0">
                <a:solidFill>
                  <a:prstClr val="white"/>
                </a:solidFill>
                <a:latin typeface="Calibri"/>
                <a:cs typeface="+mn-cs"/>
              </a:rPr>
              <a:t>EFSI allows faster and larger set-up of the fund</a:t>
            </a:r>
          </a:p>
          <a:p>
            <a:pPr marL="342900" indent="-342900">
              <a:buFont typeface="Arial" panose="020B0604020202020204" pitchFamily="34" charset="0"/>
              <a:buChar char="•"/>
            </a:pPr>
            <a:r>
              <a:rPr lang="en-US" sz="1600" b="1" dirty="0" smtClean="0">
                <a:solidFill>
                  <a:prstClr val="white"/>
                </a:solidFill>
                <a:latin typeface="Calibri"/>
                <a:cs typeface="+mn-cs"/>
              </a:rPr>
              <a:t>Contaminated </a:t>
            </a:r>
            <a:r>
              <a:rPr lang="en-US" sz="1600" b="1" dirty="0">
                <a:solidFill>
                  <a:prstClr val="white"/>
                </a:solidFill>
                <a:latin typeface="Calibri"/>
                <a:cs typeface="+mn-cs"/>
              </a:rPr>
              <a:t>sites can not be used as </a:t>
            </a:r>
            <a:r>
              <a:rPr lang="en-US" sz="1600" b="1" dirty="0" smtClean="0">
                <a:solidFill>
                  <a:prstClr val="white"/>
                </a:solidFill>
                <a:latin typeface="Calibri"/>
                <a:cs typeface="+mn-cs"/>
              </a:rPr>
              <a:t>security</a:t>
            </a:r>
            <a:endParaRPr lang="en-US" sz="1600" b="1" dirty="0">
              <a:solidFill>
                <a:prstClr val="white"/>
              </a:solidFill>
              <a:latin typeface="Calibri"/>
              <a:cs typeface="+mn-cs"/>
            </a:endParaRPr>
          </a:p>
        </p:txBody>
      </p:sp>
      <p:sp>
        <p:nvSpPr>
          <p:cNvPr id="6" name="Rectangle 5"/>
          <p:cNvSpPr/>
          <p:nvPr/>
        </p:nvSpPr>
        <p:spPr bwMode="auto">
          <a:xfrm>
            <a:off x="5652120" y="1323511"/>
            <a:ext cx="3247571" cy="1997478"/>
          </a:xfrm>
          <a:prstGeom prst="rect">
            <a:avLst/>
          </a:prstGeom>
          <a:solidFill>
            <a:schemeClr val="bg1">
              <a:lumMod val="65000"/>
              <a:alpha val="76000"/>
            </a:schemeClr>
          </a:solidFill>
          <a:ln w="9525" cap="flat" cmpd="sng" algn="ctr">
            <a:solidFill>
              <a:schemeClr val="bg1">
                <a:lumMod val="6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auto">
              <a:spcBef>
                <a:spcPts val="0"/>
              </a:spcBef>
              <a:spcAft>
                <a:spcPts val="0"/>
              </a:spcAft>
              <a:buFontTx/>
              <a:buNone/>
            </a:pPr>
            <a:r>
              <a:rPr lang="en-GB" sz="1800" b="1" dirty="0">
                <a:solidFill>
                  <a:srgbClr val="015CAB"/>
                </a:solidFill>
                <a:latin typeface="Calibri"/>
                <a:cs typeface="+mn-cs"/>
              </a:rPr>
              <a:t>EFSI Financing amount:</a:t>
            </a:r>
          </a:p>
          <a:p>
            <a:pPr algn="ctr" fontAlgn="auto">
              <a:spcBef>
                <a:spcPts val="0"/>
              </a:spcBef>
              <a:spcAft>
                <a:spcPts val="0"/>
              </a:spcAft>
              <a:buFontTx/>
              <a:buNone/>
            </a:pPr>
            <a:r>
              <a:rPr lang="en-GB" sz="4000" b="1" dirty="0">
                <a:solidFill>
                  <a:srgbClr val="015CAB"/>
                </a:solidFill>
                <a:latin typeface="Calibri"/>
                <a:cs typeface="+mn-cs"/>
              </a:rPr>
              <a:t>3</a:t>
            </a:r>
            <a:r>
              <a:rPr lang="en-GB" sz="4000" b="1" dirty="0" smtClean="0">
                <a:solidFill>
                  <a:srgbClr val="015CAB"/>
                </a:solidFill>
                <a:latin typeface="Calibri"/>
                <a:cs typeface="+mn-cs"/>
              </a:rPr>
              <a:t>0m</a:t>
            </a:r>
            <a:endParaRPr lang="en-GB" sz="4000" b="1" dirty="0">
              <a:solidFill>
                <a:srgbClr val="015CAB"/>
              </a:solidFill>
              <a:latin typeface="Calibri"/>
              <a:cs typeface="+mn-cs"/>
            </a:endParaRPr>
          </a:p>
          <a:p>
            <a:pPr algn="ctr" fontAlgn="auto">
              <a:spcBef>
                <a:spcPts val="0"/>
              </a:spcBef>
              <a:spcAft>
                <a:spcPts val="0"/>
              </a:spcAft>
              <a:buFontTx/>
              <a:buNone/>
            </a:pPr>
            <a:r>
              <a:rPr lang="en-GB" sz="1800" b="1" dirty="0">
                <a:solidFill>
                  <a:srgbClr val="015CAB"/>
                </a:solidFill>
                <a:latin typeface="Calibri"/>
                <a:cs typeface="+mn-cs"/>
              </a:rPr>
              <a:t>EFSI related investment</a:t>
            </a:r>
            <a:r>
              <a:rPr lang="en-GB" sz="1800" b="1" dirty="0" smtClean="0">
                <a:solidFill>
                  <a:srgbClr val="015CAB"/>
                </a:solidFill>
                <a:latin typeface="Calibri"/>
                <a:cs typeface="+mn-cs"/>
              </a:rPr>
              <a:t>:</a:t>
            </a:r>
          </a:p>
          <a:p>
            <a:pPr algn="ctr" fontAlgn="auto">
              <a:spcBef>
                <a:spcPts val="0"/>
              </a:spcBef>
              <a:spcAft>
                <a:spcPts val="0"/>
              </a:spcAft>
              <a:buFontTx/>
              <a:buNone/>
            </a:pPr>
            <a:r>
              <a:rPr lang="en-GB" sz="1800" b="1" dirty="0" smtClean="0">
                <a:solidFill>
                  <a:srgbClr val="015CAB"/>
                </a:solidFill>
                <a:latin typeface="Calibri"/>
                <a:cs typeface="+mn-cs"/>
              </a:rPr>
              <a:t> </a:t>
            </a:r>
            <a:r>
              <a:rPr lang="en-GB" b="1" dirty="0" smtClean="0">
                <a:solidFill>
                  <a:srgbClr val="015CAB"/>
                </a:solidFill>
                <a:latin typeface="Calibri"/>
                <a:cs typeface="+mn-cs"/>
              </a:rPr>
              <a:t>not disclosed</a:t>
            </a:r>
            <a:endParaRPr lang="en-GB" sz="1200" b="1" dirty="0">
              <a:solidFill>
                <a:srgbClr val="015CAB"/>
              </a:solidFill>
              <a:latin typeface="Calibri"/>
              <a:cs typeface="+mn-cs"/>
            </a:endParaRPr>
          </a:p>
          <a:p>
            <a:pPr algn="ctr" fontAlgn="auto">
              <a:spcBef>
                <a:spcPts val="0"/>
              </a:spcBef>
              <a:spcAft>
                <a:spcPts val="0"/>
              </a:spcAft>
              <a:buFontTx/>
              <a:buNone/>
            </a:pPr>
            <a:endParaRPr lang="fr-CH" sz="500" b="1" dirty="0" smtClean="0">
              <a:solidFill>
                <a:srgbClr val="015CAB"/>
              </a:solidFill>
              <a:latin typeface="Calibri"/>
              <a:cs typeface="+mn-cs"/>
            </a:endParaRPr>
          </a:p>
          <a:p>
            <a:pPr algn="ctr" fontAlgn="auto">
              <a:spcBef>
                <a:spcPts val="0"/>
              </a:spcBef>
              <a:spcAft>
                <a:spcPts val="0"/>
              </a:spcAft>
              <a:buFontTx/>
              <a:buNone/>
            </a:pPr>
            <a:r>
              <a:rPr lang="fr-CH" sz="1800" b="1" dirty="0" err="1" smtClean="0">
                <a:solidFill>
                  <a:srgbClr val="015CAB"/>
                </a:solidFill>
                <a:latin typeface="Calibri"/>
                <a:cs typeface="+mn-cs"/>
              </a:rPr>
              <a:t>Equity</a:t>
            </a:r>
            <a:r>
              <a:rPr lang="fr-CH" sz="1800" b="1" dirty="0" smtClean="0">
                <a:solidFill>
                  <a:srgbClr val="015CAB"/>
                </a:solidFill>
                <a:latin typeface="Calibri"/>
                <a:cs typeface="+mn-cs"/>
              </a:rPr>
              <a:t> type</a:t>
            </a:r>
            <a:endParaRPr lang="fr-CH" sz="1800" b="1" dirty="0">
              <a:solidFill>
                <a:srgbClr val="015CAB"/>
              </a:solidFill>
              <a:latin typeface="Calibri"/>
              <a:cs typeface="+mn-cs"/>
            </a:endParaRPr>
          </a:p>
        </p:txBody>
      </p:sp>
    </p:spTree>
    <p:extLst>
      <p:ext uri="{BB962C8B-B14F-4D97-AF65-F5344CB8AC3E}">
        <p14:creationId xmlns:p14="http://schemas.microsoft.com/office/powerpoint/2010/main" val="1236294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wnendt\Desktop\7dc1ad86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752"/>
            <a:ext cx="9143999" cy="56612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199" y="0"/>
            <a:ext cx="8229600" cy="1143000"/>
          </a:xfrm>
        </p:spPr>
        <p:txBody>
          <a:bodyPr>
            <a:normAutofit/>
          </a:bodyPr>
          <a:lstStyle/>
          <a:p>
            <a:r>
              <a:rPr lang="fr-CH" sz="3600" b="1" dirty="0" err="1" smtClean="0">
                <a:solidFill>
                  <a:srgbClr val="015CAB"/>
                </a:solidFill>
              </a:rPr>
              <a:t>Energiepark</a:t>
            </a:r>
            <a:r>
              <a:rPr lang="fr-CH" sz="3600" b="1" dirty="0" smtClean="0">
                <a:solidFill>
                  <a:srgbClr val="015CAB"/>
                </a:solidFill>
              </a:rPr>
              <a:t> Bruck</a:t>
            </a:r>
            <a:r>
              <a:rPr lang="fr-CH" b="1" dirty="0" smtClean="0">
                <a:solidFill>
                  <a:srgbClr val="015CAB"/>
                </a:solidFill>
              </a:rPr>
              <a:t/>
            </a:r>
            <a:br>
              <a:rPr lang="fr-CH" b="1" dirty="0" smtClean="0">
                <a:solidFill>
                  <a:srgbClr val="015CAB"/>
                </a:solidFill>
              </a:rPr>
            </a:br>
            <a:r>
              <a:rPr lang="fr-CH" sz="2400" b="1" dirty="0" smtClean="0">
                <a:solidFill>
                  <a:srgbClr val="015CAB"/>
                </a:solidFill>
              </a:rPr>
              <a:t>Construction </a:t>
            </a:r>
            <a:r>
              <a:rPr lang="fr-CH" sz="2400" b="1" dirty="0">
                <a:solidFill>
                  <a:srgbClr val="015CAB"/>
                </a:solidFill>
              </a:rPr>
              <a:t>and </a:t>
            </a:r>
            <a:r>
              <a:rPr lang="fr-CH" sz="2400" b="1" dirty="0" err="1">
                <a:solidFill>
                  <a:srgbClr val="015CAB"/>
                </a:solidFill>
              </a:rPr>
              <a:t>operation</a:t>
            </a:r>
            <a:r>
              <a:rPr lang="fr-CH" sz="2400" b="1" dirty="0">
                <a:solidFill>
                  <a:srgbClr val="015CAB"/>
                </a:solidFill>
              </a:rPr>
              <a:t> of </a:t>
            </a:r>
            <a:r>
              <a:rPr lang="fr-CH" sz="2400" b="1" dirty="0" err="1" smtClean="0">
                <a:solidFill>
                  <a:srgbClr val="015CAB"/>
                </a:solidFill>
              </a:rPr>
              <a:t>onshore</a:t>
            </a:r>
            <a:r>
              <a:rPr lang="fr-CH" sz="2400" b="1" dirty="0" smtClean="0">
                <a:solidFill>
                  <a:srgbClr val="015CAB"/>
                </a:solidFill>
              </a:rPr>
              <a:t> </a:t>
            </a:r>
            <a:r>
              <a:rPr lang="fr-CH" sz="2400" b="1" dirty="0" err="1" smtClean="0">
                <a:solidFill>
                  <a:srgbClr val="015CAB"/>
                </a:solidFill>
              </a:rPr>
              <a:t>wind-farms</a:t>
            </a:r>
            <a:r>
              <a:rPr lang="fr-CH" sz="2400" b="1" dirty="0" smtClean="0">
                <a:solidFill>
                  <a:srgbClr val="015CAB"/>
                </a:solidFill>
              </a:rPr>
              <a:t>, </a:t>
            </a:r>
            <a:r>
              <a:rPr lang="fr-CH" sz="2400" b="1" dirty="0" err="1">
                <a:solidFill>
                  <a:srgbClr val="015CAB"/>
                </a:solidFill>
              </a:rPr>
              <a:t>Austria</a:t>
            </a:r>
            <a:endParaRPr lang="en-GB" sz="2400" b="1" dirty="0">
              <a:solidFill>
                <a:srgbClr val="015CAB"/>
              </a:solidFill>
            </a:endParaRPr>
          </a:p>
        </p:txBody>
      </p:sp>
      <p:sp>
        <p:nvSpPr>
          <p:cNvPr id="4" name="Rectangle 3"/>
          <p:cNvSpPr/>
          <p:nvPr/>
        </p:nvSpPr>
        <p:spPr bwMode="auto">
          <a:xfrm>
            <a:off x="215516" y="1484784"/>
            <a:ext cx="7056784" cy="2044836"/>
          </a:xfrm>
          <a:prstGeom prst="rect">
            <a:avLst/>
          </a:prstGeom>
          <a:solidFill>
            <a:schemeClr val="tx2">
              <a:alpha val="79000"/>
            </a:schemeClr>
          </a:solidFill>
          <a:ln>
            <a:noFill/>
          </a:ln>
          <a:effectLst/>
          <a:extLst/>
        </p:spPr>
        <p:txBody>
          <a:bodyPr vert="horz" wrap="square" lIns="91440" tIns="45720" rIns="91440" bIns="45720" numCol="1" rtlCol="0" anchor="t" anchorCtr="0" compatLnSpc="1">
            <a:prstTxWarp prst="textNoShape">
              <a:avLst/>
            </a:prstTxWarp>
          </a:bodyPr>
          <a:lstStyle/>
          <a:p>
            <a:pPr marL="285750" indent="-285750">
              <a:buFont typeface="Arial" panose="020B0604020202020204" pitchFamily="34" charset="0"/>
              <a:buChar char="•"/>
            </a:pPr>
            <a:r>
              <a:rPr lang="en-US" sz="1600" b="1" dirty="0">
                <a:solidFill>
                  <a:prstClr val="white"/>
                </a:solidFill>
                <a:latin typeface="+mn-lt"/>
              </a:rPr>
              <a:t>Financing backs:	</a:t>
            </a:r>
          </a:p>
          <a:p>
            <a:pPr>
              <a:buFontTx/>
              <a:buNone/>
            </a:pPr>
            <a:r>
              <a:rPr lang="en-US" sz="1600" b="1" dirty="0">
                <a:solidFill>
                  <a:prstClr val="white"/>
                </a:solidFill>
                <a:latin typeface="+mn-lt"/>
              </a:rPr>
              <a:t>	- Construction and operation of two wind parks and a single wind 	turbine (total capacity of 39 MW)</a:t>
            </a:r>
          </a:p>
          <a:p>
            <a:pPr>
              <a:buFontTx/>
              <a:buNone/>
            </a:pPr>
            <a:r>
              <a:rPr lang="en-US" sz="1600" b="1" dirty="0">
                <a:solidFill>
                  <a:prstClr val="white"/>
                </a:solidFill>
                <a:latin typeface="+mn-lt"/>
              </a:rPr>
              <a:t>	- </a:t>
            </a:r>
            <a:r>
              <a:rPr lang="en-GB" sz="1600" b="1" dirty="0">
                <a:solidFill>
                  <a:prstClr val="white"/>
                </a:solidFill>
                <a:latin typeface="+mn-lt"/>
              </a:rPr>
              <a:t>EU and national targets for renewable energy generation</a:t>
            </a:r>
          </a:p>
          <a:p>
            <a:pPr marL="285750" indent="-285750">
              <a:buFont typeface="Arial" panose="020B0604020202020204" pitchFamily="34" charset="0"/>
              <a:buChar char="•"/>
            </a:pPr>
            <a:r>
              <a:rPr lang="en-GB" sz="1600" b="1" dirty="0" smtClean="0">
                <a:solidFill>
                  <a:prstClr val="white"/>
                </a:solidFill>
                <a:latin typeface="+mn-lt"/>
              </a:rPr>
              <a:t>EFSI </a:t>
            </a:r>
            <a:r>
              <a:rPr lang="en-GB" sz="1600" b="1" dirty="0">
                <a:solidFill>
                  <a:prstClr val="white"/>
                </a:solidFill>
                <a:latin typeface="+mn-lt"/>
              </a:rPr>
              <a:t>allows riskier lending to a </a:t>
            </a:r>
            <a:r>
              <a:rPr lang="en-GB" sz="1600" b="1" dirty="0" smtClean="0">
                <a:solidFill>
                  <a:prstClr val="white"/>
                </a:solidFill>
                <a:latin typeface="+mn-lt"/>
              </a:rPr>
              <a:t>shareholder, composed of a large </a:t>
            </a:r>
            <a:r>
              <a:rPr lang="en-GB" sz="1600" b="1" dirty="0">
                <a:solidFill>
                  <a:prstClr val="white"/>
                </a:solidFill>
                <a:latin typeface="+mn-lt"/>
              </a:rPr>
              <a:t>group of small private investors and local </a:t>
            </a:r>
            <a:r>
              <a:rPr lang="en-GB" sz="1600" b="1" dirty="0" smtClean="0">
                <a:solidFill>
                  <a:prstClr val="white"/>
                </a:solidFill>
                <a:latin typeface="+mn-lt"/>
              </a:rPr>
              <a:t>farmers.</a:t>
            </a:r>
          </a:p>
          <a:p>
            <a:pPr marL="285750" indent="-285750">
              <a:buFont typeface="Arial" panose="020B0604020202020204" pitchFamily="34" charset="0"/>
              <a:buChar char="•"/>
            </a:pPr>
            <a:r>
              <a:rPr lang="en-GB" sz="1600" b="1" dirty="0" smtClean="0">
                <a:solidFill>
                  <a:prstClr val="white"/>
                </a:solidFill>
                <a:latin typeface="+mn-lt"/>
              </a:rPr>
              <a:t>Higher </a:t>
            </a:r>
            <a:r>
              <a:rPr lang="en-GB" sz="1600" b="1" dirty="0">
                <a:solidFill>
                  <a:prstClr val="white"/>
                </a:solidFill>
                <a:latin typeface="+mn-lt"/>
              </a:rPr>
              <a:t>leverage than previously accepted by the </a:t>
            </a:r>
            <a:r>
              <a:rPr lang="en-GB" sz="1600" b="1" dirty="0" smtClean="0">
                <a:solidFill>
                  <a:prstClr val="white"/>
                </a:solidFill>
                <a:latin typeface="+mn-lt"/>
              </a:rPr>
              <a:t>EIB </a:t>
            </a:r>
            <a:r>
              <a:rPr lang="en-GB" sz="1600" b="1" dirty="0">
                <a:solidFill>
                  <a:prstClr val="white"/>
                </a:solidFill>
                <a:latin typeface="+mn-lt"/>
              </a:rPr>
              <a:t>in onshore </a:t>
            </a:r>
            <a:r>
              <a:rPr lang="en-GB" sz="1600" b="1" dirty="0" smtClean="0">
                <a:solidFill>
                  <a:prstClr val="white"/>
                </a:solidFill>
                <a:latin typeface="+mn-lt"/>
              </a:rPr>
              <a:t>wind projects.</a:t>
            </a:r>
          </a:p>
        </p:txBody>
      </p:sp>
      <p:sp>
        <p:nvSpPr>
          <p:cNvPr id="7" name="Rectangle 6"/>
          <p:cNvSpPr/>
          <p:nvPr/>
        </p:nvSpPr>
        <p:spPr bwMode="auto">
          <a:xfrm>
            <a:off x="5040052" y="4702990"/>
            <a:ext cx="3384377" cy="1886992"/>
          </a:xfrm>
          <a:prstGeom prst="rect">
            <a:avLst/>
          </a:prstGeom>
          <a:solidFill>
            <a:schemeClr val="bg1">
              <a:lumMod val="65000"/>
              <a:alpha val="75000"/>
            </a:schemeClr>
          </a:solidFill>
          <a:ln w="9525" cap="flat" cmpd="sng" algn="ctr">
            <a:solidFill>
              <a:schemeClr val="bg1">
                <a:lumMod val="6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auto">
              <a:spcBef>
                <a:spcPts val="0"/>
              </a:spcBef>
              <a:spcAft>
                <a:spcPts val="0"/>
              </a:spcAft>
              <a:buFontTx/>
              <a:buNone/>
            </a:pPr>
            <a:r>
              <a:rPr lang="en-GB" sz="1800" b="1" dirty="0">
                <a:solidFill>
                  <a:srgbClr val="015CAB"/>
                </a:solidFill>
                <a:latin typeface="Calibri"/>
                <a:cs typeface="+mn-cs"/>
              </a:rPr>
              <a:t>EFSI Financing amount:</a:t>
            </a:r>
          </a:p>
          <a:p>
            <a:pPr algn="ctr" fontAlgn="auto">
              <a:spcBef>
                <a:spcPts val="0"/>
              </a:spcBef>
              <a:spcAft>
                <a:spcPts val="0"/>
              </a:spcAft>
              <a:buFontTx/>
              <a:buNone/>
            </a:pPr>
            <a:r>
              <a:rPr lang="en-GB" sz="4000" b="1" dirty="0" smtClean="0">
                <a:solidFill>
                  <a:srgbClr val="015CAB"/>
                </a:solidFill>
                <a:latin typeface="Calibri"/>
              </a:rPr>
              <a:t>40m</a:t>
            </a:r>
            <a:endParaRPr lang="en-GB" sz="4000" b="1" dirty="0">
              <a:solidFill>
                <a:srgbClr val="015CAB"/>
              </a:solidFill>
              <a:latin typeface="Calibri"/>
            </a:endParaRPr>
          </a:p>
          <a:p>
            <a:pPr algn="ctr" fontAlgn="auto">
              <a:spcBef>
                <a:spcPts val="0"/>
              </a:spcBef>
              <a:spcAft>
                <a:spcPts val="0"/>
              </a:spcAft>
              <a:buFontTx/>
              <a:buNone/>
            </a:pPr>
            <a:r>
              <a:rPr lang="en-GB" sz="1800" b="1" dirty="0">
                <a:solidFill>
                  <a:srgbClr val="015CAB"/>
                </a:solidFill>
                <a:latin typeface="Calibri"/>
                <a:cs typeface="+mn-cs"/>
              </a:rPr>
              <a:t>EFSI related investment: </a:t>
            </a:r>
            <a:endParaRPr lang="en-GB" sz="1800" b="1" dirty="0" smtClean="0">
              <a:solidFill>
                <a:srgbClr val="015CAB"/>
              </a:solidFill>
              <a:latin typeface="Calibri"/>
              <a:cs typeface="+mn-cs"/>
            </a:endParaRPr>
          </a:p>
          <a:p>
            <a:pPr algn="ctr" fontAlgn="auto">
              <a:spcBef>
                <a:spcPts val="0"/>
              </a:spcBef>
              <a:spcAft>
                <a:spcPts val="0"/>
              </a:spcAft>
              <a:buFontTx/>
              <a:buNone/>
            </a:pPr>
            <a:r>
              <a:rPr lang="en-GB" sz="4000" b="1" dirty="0" smtClean="0">
                <a:solidFill>
                  <a:srgbClr val="015CAB"/>
                </a:solidFill>
                <a:latin typeface="Calibri"/>
              </a:rPr>
              <a:t>65</a:t>
            </a:r>
            <a:r>
              <a:rPr lang="en-GB" sz="4000" b="1" dirty="0" smtClean="0">
                <a:solidFill>
                  <a:srgbClr val="015CAB"/>
                </a:solidFill>
                <a:latin typeface="Calibri"/>
                <a:cs typeface="+mn-cs"/>
              </a:rPr>
              <a:t>m</a:t>
            </a:r>
          </a:p>
        </p:txBody>
      </p:sp>
    </p:spTree>
    <p:extLst>
      <p:ext uri="{BB962C8B-B14F-4D97-AF65-F5344CB8AC3E}">
        <p14:creationId xmlns:p14="http://schemas.microsoft.com/office/powerpoint/2010/main" val="11853913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24E64112-6234-4670-BB8E-5C690AF86543}" type="slidenum">
              <a:rPr lang="en-US" smtClean="0"/>
              <a:pPr>
                <a:defRPr/>
              </a:pPr>
              <a:t>27</a:t>
            </a:fld>
            <a:endParaRPr lang="en-US"/>
          </a:p>
        </p:txBody>
      </p:sp>
      <p:sp>
        <p:nvSpPr>
          <p:cNvPr id="4" name="Rectangle 3"/>
          <p:cNvSpPr/>
          <p:nvPr/>
        </p:nvSpPr>
        <p:spPr>
          <a:xfrm>
            <a:off x="1115616" y="2204864"/>
            <a:ext cx="7128792" cy="1938992"/>
          </a:xfrm>
          <a:prstGeom prst="rect">
            <a:avLst/>
          </a:prstGeom>
        </p:spPr>
        <p:txBody>
          <a:bodyPr wrap="square">
            <a:spAutoFit/>
          </a:bodyPr>
          <a:lstStyle/>
          <a:p>
            <a:pPr algn="ctr">
              <a:buNone/>
            </a:pPr>
            <a:r>
              <a:rPr lang="fr-CH" sz="4000" b="1" dirty="0" err="1">
                <a:solidFill>
                  <a:srgbClr val="015CAB"/>
                </a:solidFill>
                <a:latin typeface="Calibri" panose="020F0502020204030204" pitchFamily="34" charset="0"/>
              </a:rPr>
              <a:t>Supporting</a:t>
            </a:r>
            <a:r>
              <a:rPr lang="fr-CH" sz="4000" b="1" dirty="0">
                <a:solidFill>
                  <a:srgbClr val="015CAB"/>
                </a:solidFill>
                <a:latin typeface="Calibri" panose="020F0502020204030204" pitchFamily="34" charset="0"/>
              </a:rPr>
              <a:t> a </a:t>
            </a:r>
            <a:r>
              <a:rPr lang="fr-CH" sz="4000" b="1" dirty="0" err="1">
                <a:solidFill>
                  <a:srgbClr val="015CAB"/>
                </a:solidFill>
                <a:latin typeface="Calibri" panose="020F0502020204030204" pitchFamily="34" charset="0"/>
              </a:rPr>
              <a:t>higher</a:t>
            </a:r>
            <a:r>
              <a:rPr lang="fr-CH" sz="4000" b="1" dirty="0">
                <a:solidFill>
                  <a:srgbClr val="015CAB"/>
                </a:solidFill>
                <a:latin typeface="Calibri" panose="020F0502020204030204" pitchFamily="34" charset="0"/>
              </a:rPr>
              <a:t> </a:t>
            </a:r>
            <a:r>
              <a:rPr lang="fr-CH" sz="4000" b="1" dirty="0" err="1">
                <a:solidFill>
                  <a:srgbClr val="015CAB"/>
                </a:solidFill>
                <a:latin typeface="Calibri" panose="020F0502020204030204" pitchFamily="34" charset="0"/>
              </a:rPr>
              <a:t>number</a:t>
            </a:r>
            <a:r>
              <a:rPr lang="fr-CH" sz="4000" b="1" dirty="0">
                <a:solidFill>
                  <a:srgbClr val="015CAB"/>
                </a:solidFill>
                <a:latin typeface="Calibri" panose="020F0502020204030204" pitchFamily="34" charset="0"/>
              </a:rPr>
              <a:t> of </a:t>
            </a:r>
            <a:r>
              <a:rPr lang="fr-CH" sz="4000" b="1" dirty="0" err="1">
                <a:solidFill>
                  <a:srgbClr val="015CAB"/>
                </a:solidFill>
                <a:latin typeface="Calibri" panose="020F0502020204030204" pitchFamily="34" charset="0"/>
              </a:rPr>
              <a:t>projects</a:t>
            </a:r>
            <a:r>
              <a:rPr lang="fr-CH" sz="4000" b="1" dirty="0">
                <a:solidFill>
                  <a:srgbClr val="015CAB"/>
                </a:solidFill>
                <a:latin typeface="Calibri" panose="020F0502020204030204" pitchFamily="34" charset="0"/>
              </a:rPr>
              <a:t> in one </a:t>
            </a:r>
            <a:r>
              <a:rPr lang="fr-CH" sz="4000" b="1" dirty="0" err="1">
                <a:solidFill>
                  <a:srgbClr val="015CAB"/>
                </a:solidFill>
                <a:latin typeface="Calibri" panose="020F0502020204030204" pitchFamily="34" charset="0"/>
              </a:rPr>
              <a:t>risk</a:t>
            </a:r>
            <a:r>
              <a:rPr lang="fr-CH" sz="4000" b="1" dirty="0">
                <a:solidFill>
                  <a:srgbClr val="015CAB"/>
                </a:solidFill>
                <a:latin typeface="Calibri" panose="020F0502020204030204" pitchFamily="34" charset="0"/>
              </a:rPr>
              <a:t> group </a:t>
            </a:r>
            <a:r>
              <a:rPr lang="fr-CH" sz="4000" b="1" dirty="0" err="1">
                <a:solidFill>
                  <a:srgbClr val="015CAB"/>
                </a:solidFill>
                <a:latin typeface="Calibri" panose="020F0502020204030204" pitchFamily="34" charset="0"/>
              </a:rPr>
              <a:t>than</a:t>
            </a:r>
            <a:r>
              <a:rPr lang="fr-CH" sz="4000" b="1" dirty="0">
                <a:solidFill>
                  <a:srgbClr val="015CAB"/>
                </a:solidFill>
                <a:latin typeface="Calibri" panose="020F0502020204030204" pitchFamily="34" charset="0"/>
              </a:rPr>
              <a:t> </a:t>
            </a:r>
            <a:r>
              <a:rPr lang="fr-CH" sz="4000" b="1" dirty="0" err="1">
                <a:solidFill>
                  <a:srgbClr val="015CAB"/>
                </a:solidFill>
                <a:latin typeface="Calibri" panose="020F0502020204030204" pitchFamily="34" charset="0"/>
              </a:rPr>
              <a:t>otherwise</a:t>
            </a:r>
            <a:r>
              <a:rPr lang="fr-CH" sz="4000" b="1" dirty="0">
                <a:solidFill>
                  <a:srgbClr val="015CAB"/>
                </a:solidFill>
                <a:latin typeface="Calibri" panose="020F0502020204030204" pitchFamily="34" charset="0"/>
              </a:rPr>
              <a:t> possible </a:t>
            </a:r>
            <a:endParaRPr lang="en-GB" sz="4000" dirty="0">
              <a:latin typeface="Calibri" panose="020F0502020204030204" pitchFamily="34" charset="0"/>
            </a:endParaRPr>
          </a:p>
        </p:txBody>
      </p:sp>
    </p:spTree>
    <p:extLst>
      <p:ext uri="{BB962C8B-B14F-4D97-AF65-F5344CB8AC3E}">
        <p14:creationId xmlns:p14="http://schemas.microsoft.com/office/powerpoint/2010/main" val="41262176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wnendt\Desktop\EFSI Support\Projects\Beatrice\Beatric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8" y="1268760"/>
            <a:ext cx="9153658" cy="55892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2371" y="125760"/>
            <a:ext cx="8229600" cy="1143000"/>
          </a:xfrm>
        </p:spPr>
        <p:txBody>
          <a:bodyPr>
            <a:normAutofit/>
          </a:bodyPr>
          <a:lstStyle/>
          <a:p>
            <a:r>
              <a:rPr lang="fr-CH" sz="3600" b="1" dirty="0" smtClean="0">
                <a:solidFill>
                  <a:srgbClr val="015CAB"/>
                </a:solidFill>
              </a:rPr>
              <a:t>Beatrice Offshore </a:t>
            </a:r>
            <a:r>
              <a:rPr lang="fr-CH" sz="2800" b="1" dirty="0" smtClean="0">
                <a:solidFill>
                  <a:srgbClr val="015CAB"/>
                </a:solidFill>
              </a:rPr>
              <a:t/>
            </a:r>
            <a:br>
              <a:rPr lang="fr-CH" sz="2800" b="1" dirty="0" smtClean="0">
                <a:solidFill>
                  <a:srgbClr val="015CAB"/>
                </a:solidFill>
              </a:rPr>
            </a:br>
            <a:r>
              <a:rPr lang="fr-CH" sz="2400" b="1" dirty="0" err="1" smtClean="0">
                <a:solidFill>
                  <a:srgbClr val="015CAB"/>
                </a:solidFill>
              </a:rPr>
              <a:t>Next-Generation</a:t>
            </a:r>
            <a:r>
              <a:rPr lang="fr-CH" sz="2400" b="1" dirty="0" smtClean="0">
                <a:solidFill>
                  <a:srgbClr val="015CAB"/>
                </a:solidFill>
              </a:rPr>
              <a:t> </a:t>
            </a:r>
            <a:r>
              <a:rPr lang="fr-CH" sz="2400" b="1" dirty="0">
                <a:solidFill>
                  <a:srgbClr val="015CAB"/>
                </a:solidFill>
              </a:rPr>
              <a:t>T</a:t>
            </a:r>
            <a:r>
              <a:rPr lang="fr-CH" sz="2400" b="1" dirty="0" smtClean="0">
                <a:solidFill>
                  <a:srgbClr val="015CAB"/>
                </a:solidFill>
              </a:rPr>
              <a:t>urbines for Offshore </a:t>
            </a:r>
            <a:r>
              <a:rPr lang="fr-CH" sz="2400" b="1" dirty="0">
                <a:solidFill>
                  <a:srgbClr val="015CAB"/>
                </a:solidFill>
              </a:rPr>
              <a:t>W</a:t>
            </a:r>
            <a:r>
              <a:rPr lang="fr-CH" sz="2400" b="1" dirty="0" smtClean="0">
                <a:solidFill>
                  <a:srgbClr val="015CAB"/>
                </a:solidFill>
              </a:rPr>
              <a:t>ind </a:t>
            </a:r>
            <a:r>
              <a:rPr lang="fr-CH" sz="2400" b="1" dirty="0" err="1" smtClean="0">
                <a:solidFill>
                  <a:srgbClr val="015CAB"/>
                </a:solidFill>
              </a:rPr>
              <a:t>Farm</a:t>
            </a:r>
            <a:r>
              <a:rPr lang="fr-CH" sz="2400" b="1" dirty="0" smtClean="0">
                <a:solidFill>
                  <a:srgbClr val="015CAB"/>
                </a:solidFill>
              </a:rPr>
              <a:t>, UK </a:t>
            </a:r>
            <a:r>
              <a:rPr lang="en-GB" sz="2400" b="1" dirty="0" smtClean="0">
                <a:solidFill>
                  <a:srgbClr val="015CAB"/>
                </a:solidFill>
              </a:rPr>
              <a:t> </a:t>
            </a:r>
            <a:endParaRPr lang="en-GB" sz="2800" dirty="0"/>
          </a:p>
        </p:txBody>
      </p:sp>
      <p:sp>
        <p:nvSpPr>
          <p:cNvPr id="5" name="Rectangle 4"/>
          <p:cNvSpPr/>
          <p:nvPr/>
        </p:nvSpPr>
        <p:spPr bwMode="auto">
          <a:xfrm>
            <a:off x="5646292" y="3104964"/>
            <a:ext cx="3050235" cy="2362572"/>
          </a:xfrm>
          <a:prstGeom prst="rect">
            <a:avLst/>
          </a:prstGeom>
          <a:solidFill>
            <a:schemeClr val="bg1">
              <a:lumMod val="65000"/>
              <a:alpha val="69000"/>
            </a:schemeClr>
          </a:solidFill>
          <a:ln w="9525" cap="flat" cmpd="sng" algn="ctr">
            <a:solidFill>
              <a:schemeClr val="bg1">
                <a:lumMod val="6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auto">
              <a:spcBef>
                <a:spcPts val="0"/>
              </a:spcBef>
              <a:spcAft>
                <a:spcPts val="0"/>
              </a:spcAft>
              <a:buFontTx/>
              <a:buNone/>
            </a:pPr>
            <a:r>
              <a:rPr lang="en-GB" sz="1800" b="1" dirty="0">
                <a:solidFill>
                  <a:srgbClr val="015CAB"/>
                </a:solidFill>
                <a:latin typeface="Calibri"/>
                <a:cs typeface="+mn-cs"/>
              </a:rPr>
              <a:t>EFSI Financing amount:</a:t>
            </a:r>
          </a:p>
          <a:p>
            <a:pPr algn="ctr" fontAlgn="auto">
              <a:spcBef>
                <a:spcPts val="0"/>
              </a:spcBef>
              <a:spcAft>
                <a:spcPts val="0"/>
              </a:spcAft>
              <a:buFontTx/>
              <a:buNone/>
            </a:pPr>
            <a:r>
              <a:rPr lang="en-GB" sz="4000" b="1" dirty="0" smtClean="0">
                <a:solidFill>
                  <a:srgbClr val="015CAB"/>
                </a:solidFill>
                <a:latin typeface="Calibri"/>
                <a:cs typeface="+mn-cs"/>
              </a:rPr>
              <a:t>292m</a:t>
            </a:r>
            <a:endParaRPr lang="en-GB" sz="4000" b="1" dirty="0">
              <a:solidFill>
                <a:srgbClr val="015CAB"/>
              </a:solidFill>
              <a:latin typeface="Calibri"/>
              <a:cs typeface="+mn-cs"/>
            </a:endParaRPr>
          </a:p>
          <a:p>
            <a:pPr algn="ctr" fontAlgn="auto">
              <a:spcBef>
                <a:spcPts val="0"/>
              </a:spcBef>
              <a:spcAft>
                <a:spcPts val="0"/>
              </a:spcAft>
              <a:buFontTx/>
              <a:buNone/>
            </a:pPr>
            <a:r>
              <a:rPr lang="en-GB" sz="1800" b="1" dirty="0">
                <a:solidFill>
                  <a:srgbClr val="015CAB"/>
                </a:solidFill>
                <a:latin typeface="Calibri"/>
                <a:cs typeface="+mn-cs"/>
              </a:rPr>
              <a:t>EFSI related investment: </a:t>
            </a:r>
            <a:r>
              <a:rPr lang="en-GB" sz="4000" b="1" dirty="0" smtClean="0">
                <a:solidFill>
                  <a:srgbClr val="015CAB"/>
                </a:solidFill>
                <a:latin typeface="Calibri"/>
                <a:cs typeface="+mn-cs"/>
              </a:rPr>
              <a:t>2,5bn</a:t>
            </a:r>
          </a:p>
          <a:p>
            <a:pPr algn="ctr" fontAlgn="auto">
              <a:spcBef>
                <a:spcPts val="0"/>
              </a:spcBef>
              <a:spcAft>
                <a:spcPts val="0"/>
              </a:spcAft>
              <a:buFontTx/>
              <a:buNone/>
            </a:pPr>
            <a:endParaRPr lang="fr-CH" sz="200" b="1" dirty="0" smtClean="0">
              <a:solidFill>
                <a:srgbClr val="015CAB"/>
              </a:solidFill>
              <a:latin typeface="Calibri"/>
              <a:cs typeface="+mn-cs"/>
            </a:endParaRPr>
          </a:p>
          <a:p>
            <a:pPr algn="ctr" fontAlgn="auto">
              <a:spcBef>
                <a:spcPts val="0"/>
              </a:spcBef>
              <a:spcAft>
                <a:spcPts val="0"/>
              </a:spcAft>
              <a:buFontTx/>
              <a:buNone/>
            </a:pPr>
            <a:r>
              <a:rPr lang="fr-CH" sz="1800" b="1" dirty="0" err="1" smtClean="0">
                <a:solidFill>
                  <a:srgbClr val="015CAB"/>
                </a:solidFill>
                <a:latin typeface="Calibri"/>
                <a:cs typeface="+mn-cs"/>
              </a:rPr>
              <a:t>Loan</a:t>
            </a:r>
            <a:r>
              <a:rPr lang="fr-CH" sz="1800" b="1" dirty="0" smtClean="0">
                <a:solidFill>
                  <a:srgbClr val="015CAB"/>
                </a:solidFill>
                <a:latin typeface="Calibri"/>
                <a:cs typeface="+mn-cs"/>
              </a:rPr>
              <a:t> </a:t>
            </a:r>
            <a:r>
              <a:rPr lang="fr-CH" sz="1800" b="1" dirty="0" err="1" smtClean="0">
                <a:solidFill>
                  <a:srgbClr val="015CAB"/>
                </a:solidFill>
                <a:latin typeface="Calibri"/>
                <a:cs typeface="+mn-cs"/>
              </a:rPr>
              <a:t>tenor</a:t>
            </a:r>
            <a:r>
              <a:rPr lang="fr-CH" sz="1800" b="1" dirty="0" smtClean="0">
                <a:solidFill>
                  <a:srgbClr val="015CAB"/>
                </a:solidFill>
                <a:latin typeface="Calibri"/>
                <a:cs typeface="+mn-cs"/>
              </a:rPr>
              <a:t>: 19 </a:t>
            </a:r>
            <a:r>
              <a:rPr lang="fr-CH" sz="1800" b="1" dirty="0" err="1">
                <a:solidFill>
                  <a:srgbClr val="015CAB"/>
                </a:solidFill>
                <a:latin typeface="Calibri"/>
                <a:cs typeface="+mn-cs"/>
              </a:rPr>
              <a:t>years</a:t>
            </a:r>
            <a:endParaRPr lang="fr-CH" sz="1800" b="1" dirty="0">
              <a:solidFill>
                <a:srgbClr val="015CAB"/>
              </a:solidFill>
              <a:latin typeface="Calibri"/>
              <a:cs typeface="+mn-cs"/>
            </a:endParaRPr>
          </a:p>
        </p:txBody>
      </p:sp>
      <p:sp>
        <p:nvSpPr>
          <p:cNvPr id="6" name="Rectangle 5"/>
          <p:cNvSpPr/>
          <p:nvPr/>
        </p:nvSpPr>
        <p:spPr bwMode="auto">
          <a:xfrm>
            <a:off x="178599" y="1448780"/>
            <a:ext cx="6992811" cy="1260140"/>
          </a:xfrm>
          <a:prstGeom prst="rect">
            <a:avLst/>
          </a:prstGeom>
          <a:solidFill>
            <a:schemeClr val="tx2">
              <a:alpha val="80000"/>
            </a:schemeClr>
          </a:solidFill>
          <a:ln>
            <a:noFill/>
          </a:ln>
          <a:effectLst/>
          <a:extLst/>
        </p:spPr>
        <p:txBody>
          <a:bodyPr vert="horz" wrap="square" lIns="91440" tIns="45720" rIns="91440" bIns="45720" numCol="1" rtlCol="0" anchor="t" anchorCtr="0" compatLnSpc="1">
            <a:prstTxWarp prst="textNoShape">
              <a:avLst/>
            </a:prstTxWarp>
          </a:bodyPr>
          <a:lstStyle/>
          <a:p>
            <a:pPr marL="285750" indent="-285750" fontAlgn="auto">
              <a:spcBef>
                <a:spcPts val="0"/>
              </a:spcBef>
              <a:spcAft>
                <a:spcPts val="0"/>
              </a:spcAft>
              <a:buFont typeface="Arial" panose="020B0604020202020204" pitchFamily="34" charset="0"/>
              <a:buChar char="•"/>
            </a:pPr>
            <a:r>
              <a:rPr lang="en-US" sz="1600" b="1" dirty="0">
                <a:solidFill>
                  <a:prstClr val="white"/>
                </a:solidFill>
                <a:latin typeface="Calibri"/>
                <a:cs typeface="+mn-cs"/>
              </a:rPr>
              <a:t>Offshore technology and market still </a:t>
            </a:r>
            <a:r>
              <a:rPr lang="en-US" sz="1600" b="1" dirty="0" smtClean="0">
                <a:solidFill>
                  <a:prstClr val="white"/>
                </a:solidFill>
                <a:latin typeface="Calibri"/>
                <a:cs typeface="+mn-cs"/>
              </a:rPr>
              <a:t>at </a:t>
            </a:r>
            <a:r>
              <a:rPr lang="en-US" sz="1600" b="1" dirty="0">
                <a:solidFill>
                  <a:prstClr val="white"/>
                </a:solidFill>
                <a:latin typeface="Calibri"/>
                <a:cs typeface="+mn-cs"/>
              </a:rPr>
              <a:t>early stage </a:t>
            </a:r>
          </a:p>
          <a:p>
            <a:pPr marL="285750" indent="-285750" fontAlgn="auto">
              <a:spcBef>
                <a:spcPts val="0"/>
              </a:spcBef>
              <a:spcAft>
                <a:spcPts val="0"/>
              </a:spcAft>
              <a:buFont typeface="Arial" panose="020B0604020202020204" pitchFamily="34" charset="0"/>
              <a:buChar char="•"/>
            </a:pPr>
            <a:r>
              <a:rPr lang="en-US" sz="1600" b="1" dirty="0" smtClean="0">
                <a:solidFill>
                  <a:prstClr val="white"/>
                </a:solidFill>
                <a:latin typeface="Calibri"/>
                <a:cs typeface="+mn-cs"/>
              </a:rPr>
              <a:t>Size </a:t>
            </a:r>
            <a:r>
              <a:rPr lang="en-US" sz="1600" b="1" dirty="0">
                <a:solidFill>
                  <a:prstClr val="white"/>
                </a:solidFill>
                <a:latin typeface="Calibri"/>
                <a:cs typeface="+mn-cs"/>
              </a:rPr>
              <a:t>of the wind farm leads to </a:t>
            </a:r>
            <a:r>
              <a:rPr lang="en-US" sz="1600" b="1" dirty="0" smtClean="0">
                <a:solidFill>
                  <a:prstClr val="white"/>
                </a:solidFill>
                <a:latin typeface="Calibri"/>
                <a:cs typeface="+mn-cs"/>
              </a:rPr>
              <a:t>technical </a:t>
            </a:r>
            <a:r>
              <a:rPr lang="en-US" sz="1600" b="1" dirty="0">
                <a:solidFill>
                  <a:prstClr val="white"/>
                </a:solidFill>
                <a:latin typeface="Calibri"/>
                <a:cs typeface="+mn-cs"/>
              </a:rPr>
              <a:t>and financial complexity </a:t>
            </a:r>
          </a:p>
          <a:p>
            <a:pPr marL="285750" indent="-285750" fontAlgn="auto">
              <a:spcBef>
                <a:spcPts val="0"/>
              </a:spcBef>
              <a:spcAft>
                <a:spcPts val="0"/>
              </a:spcAft>
              <a:buFont typeface="Arial" panose="020B0604020202020204" pitchFamily="34" charset="0"/>
              <a:buChar char="•"/>
            </a:pPr>
            <a:r>
              <a:rPr lang="en-US" sz="1600" b="1" dirty="0" smtClean="0">
                <a:solidFill>
                  <a:prstClr val="white"/>
                </a:solidFill>
                <a:latin typeface="Calibri"/>
                <a:cs typeface="+mn-cs"/>
              </a:rPr>
              <a:t>EFSI allowed EIB single </a:t>
            </a:r>
            <a:r>
              <a:rPr lang="en-US" sz="1600" b="1" dirty="0">
                <a:solidFill>
                  <a:prstClr val="white"/>
                </a:solidFill>
                <a:latin typeface="Calibri"/>
                <a:cs typeface="+mn-cs"/>
              </a:rPr>
              <a:t>largest </a:t>
            </a:r>
            <a:r>
              <a:rPr lang="en-US" sz="1600" b="1" dirty="0" smtClean="0">
                <a:solidFill>
                  <a:prstClr val="white"/>
                </a:solidFill>
                <a:latin typeface="Calibri"/>
                <a:cs typeface="+mn-cs"/>
              </a:rPr>
              <a:t>investment </a:t>
            </a:r>
            <a:r>
              <a:rPr lang="en-US" sz="1600" b="1" dirty="0">
                <a:solidFill>
                  <a:prstClr val="white"/>
                </a:solidFill>
                <a:latin typeface="Calibri"/>
                <a:cs typeface="+mn-cs"/>
              </a:rPr>
              <a:t>in </a:t>
            </a:r>
            <a:r>
              <a:rPr lang="en-US" sz="1600" b="1" dirty="0" smtClean="0">
                <a:solidFill>
                  <a:prstClr val="white"/>
                </a:solidFill>
                <a:latin typeface="Calibri"/>
                <a:cs typeface="+mn-cs"/>
              </a:rPr>
              <a:t>offshore </a:t>
            </a:r>
            <a:r>
              <a:rPr lang="en-US" sz="1600" b="1" dirty="0">
                <a:solidFill>
                  <a:prstClr val="white"/>
                </a:solidFill>
                <a:latin typeface="Calibri"/>
                <a:cs typeface="+mn-cs"/>
              </a:rPr>
              <a:t>wind </a:t>
            </a:r>
            <a:r>
              <a:rPr lang="en-US" sz="1600" b="1" dirty="0" smtClean="0">
                <a:solidFill>
                  <a:prstClr val="white"/>
                </a:solidFill>
                <a:latin typeface="Calibri"/>
                <a:cs typeface="+mn-cs"/>
              </a:rPr>
              <a:t>farm</a:t>
            </a:r>
          </a:p>
          <a:p>
            <a:pPr marL="285750" indent="-285750" fontAlgn="auto">
              <a:spcBef>
                <a:spcPts val="0"/>
              </a:spcBef>
              <a:spcAft>
                <a:spcPts val="0"/>
              </a:spcAft>
              <a:buFont typeface="Arial" panose="020B0604020202020204" pitchFamily="34" charset="0"/>
              <a:buChar char="•"/>
            </a:pPr>
            <a:r>
              <a:rPr lang="en-US" sz="1600" b="1" dirty="0" smtClean="0">
                <a:solidFill>
                  <a:prstClr val="white"/>
                </a:solidFill>
                <a:latin typeface="Calibri"/>
                <a:cs typeface="+mn-cs"/>
              </a:rPr>
              <a:t>EU guarantee essential </a:t>
            </a:r>
            <a:r>
              <a:rPr lang="en-US" sz="1600" b="1" dirty="0">
                <a:solidFill>
                  <a:prstClr val="white"/>
                </a:solidFill>
                <a:latin typeface="Calibri"/>
                <a:cs typeface="+mn-cs"/>
              </a:rPr>
              <a:t>to further develop and deploy offshore technology</a:t>
            </a:r>
          </a:p>
          <a:p>
            <a:pPr marL="285750" indent="-285750" fontAlgn="auto">
              <a:spcBef>
                <a:spcPts val="0"/>
              </a:spcBef>
              <a:spcAft>
                <a:spcPts val="0"/>
              </a:spcAft>
              <a:buFont typeface="Arial" panose="020B0604020202020204" pitchFamily="34" charset="0"/>
              <a:buChar char="•"/>
            </a:pPr>
            <a:r>
              <a:rPr lang="en-US" sz="1600" b="1" dirty="0" smtClean="0">
                <a:solidFill>
                  <a:prstClr val="white"/>
                </a:solidFill>
                <a:latin typeface="Calibri"/>
                <a:cs typeface="+mn-cs"/>
              </a:rPr>
              <a:t>475,000 </a:t>
            </a:r>
            <a:r>
              <a:rPr lang="en-US" sz="1600" b="1" dirty="0">
                <a:solidFill>
                  <a:prstClr val="white"/>
                </a:solidFill>
                <a:latin typeface="Calibri"/>
                <a:cs typeface="+mn-cs"/>
              </a:rPr>
              <a:t>households </a:t>
            </a:r>
            <a:r>
              <a:rPr lang="en-US" sz="1600" b="1" dirty="0" smtClean="0">
                <a:solidFill>
                  <a:prstClr val="white"/>
                </a:solidFill>
                <a:latin typeface="Calibri"/>
                <a:cs typeface="+mn-cs"/>
              </a:rPr>
              <a:t>benefit</a:t>
            </a:r>
          </a:p>
          <a:p>
            <a:pPr fontAlgn="auto">
              <a:spcBef>
                <a:spcPts val="0"/>
              </a:spcBef>
              <a:spcAft>
                <a:spcPts val="0"/>
              </a:spcAft>
              <a:buFontTx/>
              <a:buNone/>
            </a:pPr>
            <a:endParaRPr lang="en-GB" sz="2400" b="1" dirty="0">
              <a:solidFill>
                <a:prstClr val="white"/>
              </a:solidFill>
              <a:latin typeface="Calibri"/>
              <a:cs typeface="+mn-cs"/>
            </a:endParaRPr>
          </a:p>
        </p:txBody>
      </p:sp>
    </p:spTree>
    <p:extLst>
      <p:ext uri="{BB962C8B-B14F-4D97-AF65-F5344CB8AC3E}">
        <p14:creationId xmlns:p14="http://schemas.microsoft.com/office/powerpoint/2010/main" val="34749083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Users\wnendt\Desktop\Siemens-and-Rentel-Seal-the-Turbine-De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1"/>
            <a:ext cx="9144000" cy="55892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2636"/>
            <a:ext cx="8229600" cy="1143000"/>
          </a:xfrm>
        </p:spPr>
        <p:txBody>
          <a:bodyPr>
            <a:normAutofit/>
          </a:bodyPr>
          <a:lstStyle/>
          <a:p>
            <a:r>
              <a:rPr lang="fr-CH" sz="3600" b="1" dirty="0" err="1" smtClean="0">
                <a:solidFill>
                  <a:srgbClr val="015CAB"/>
                </a:solidFill>
              </a:rPr>
              <a:t>Rentel</a:t>
            </a:r>
            <a:r>
              <a:rPr lang="fr-CH" sz="3600" b="1" dirty="0" smtClean="0">
                <a:solidFill>
                  <a:srgbClr val="015CAB"/>
                </a:solidFill>
              </a:rPr>
              <a:t> Offshore Wind</a:t>
            </a:r>
            <a:r>
              <a:rPr lang="fr-CH" b="1" dirty="0" smtClean="0">
                <a:solidFill>
                  <a:srgbClr val="015CAB"/>
                </a:solidFill>
              </a:rPr>
              <a:t/>
            </a:r>
            <a:br>
              <a:rPr lang="fr-CH" b="1" dirty="0" smtClean="0">
                <a:solidFill>
                  <a:srgbClr val="015CAB"/>
                </a:solidFill>
              </a:rPr>
            </a:br>
            <a:r>
              <a:rPr lang="fr-CH" sz="2400" b="1" dirty="0" err="1">
                <a:solidFill>
                  <a:srgbClr val="015CAB"/>
                </a:solidFill>
              </a:rPr>
              <a:t>Next-Generation</a:t>
            </a:r>
            <a:r>
              <a:rPr lang="fr-CH" sz="2400" b="1" dirty="0">
                <a:solidFill>
                  <a:srgbClr val="015CAB"/>
                </a:solidFill>
              </a:rPr>
              <a:t> Turbines for Offshore Wind </a:t>
            </a:r>
            <a:r>
              <a:rPr lang="fr-CH" sz="2400" b="1" dirty="0" err="1">
                <a:solidFill>
                  <a:srgbClr val="015CAB"/>
                </a:solidFill>
              </a:rPr>
              <a:t>Farm</a:t>
            </a:r>
            <a:r>
              <a:rPr lang="fr-CH" sz="2400" b="1" dirty="0">
                <a:solidFill>
                  <a:srgbClr val="015CAB"/>
                </a:solidFill>
              </a:rPr>
              <a:t>, </a:t>
            </a:r>
            <a:r>
              <a:rPr lang="fr-CH" sz="2400" b="1" dirty="0" err="1" smtClean="0">
                <a:solidFill>
                  <a:srgbClr val="015CAB"/>
                </a:solidFill>
              </a:rPr>
              <a:t>Belgium</a:t>
            </a:r>
            <a:endParaRPr lang="en-GB" sz="2400" b="1" dirty="0">
              <a:solidFill>
                <a:srgbClr val="015CAB"/>
              </a:solidFill>
            </a:endParaRPr>
          </a:p>
        </p:txBody>
      </p:sp>
      <p:sp>
        <p:nvSpPr>
          <p:cNvPr id="4" name="Rectangle 3"/>
          <p:cNvSpPr/>
          <p:nvPr/>
        </p:nvSpPr>
        <p:spPr bwMode="auto">
          <a:xfrm>
            <a:off x="143508" y="1628800"/>
            <a:ext cx="6912768" cy="1332148"/>
          </a:xfrm>
          <a:prstGeom prst="rect">
            <a:avLst/>
          </a:prstGeom>
          <a:solidFill>
            <a:schemeClr val="tx2">
              <a:alpha val="79000"/>
            </a:schemeClr>
          </a:solidFill>
          <a:ln>
            <a:noFill/>
          </a:ln>
          <a:effectLst/>
          <a:extLst/>
        </p:spPr>
        <p:txBody>
          <a:bodyPr vert="horz" wrap="square" lIns="91440" tIns="45720" rIns="91440" bIns="45720" numCol="1" rtlCol="0" anchor="t" anchorCtr="0" compatLnSpc="1">
            <a:prstTxWarp prst="textNoShape">
              <a:avLst/>
            </a:prstTxWarp>
          </a:bodyPr>
          <a:lstStyle/>
          <a:p>
            <a:pPr marL="285750" indent="-285750" fontAlgn="auto">
              <a:spcBef>
                <a:spcPts val="0"/>
              </a:spcBef>
              <a:spcAft>
                <a:spcPts val="0"/>
              </a:spcAft>
              <a:buFont typeface="Arial" panose="020B0604020202020204" pitchFamily="34" charset="0"/>
              <a:buChar char="•"/>
            </a:pPr>
            <a:r>
              <a:rPr lang="en-US" sz="1600" b="1" dirty="0">
                <a:solidFill>
                  <a:prstClr val="white"/>
                </a:solidFill>
                <a:latin typeface="+mn-lt"/>
              </a:rPr>
              <a:t>Offshore technology and market still at early stage </a:t>
            </a:r>
          </a:p>
          <a:p>
            <a:pPr marL="285750" indent="-285750">
              <a:buFont typeface="Arial" panose="020B0604020202020204" pitchFamily="34" charset="0"/>
              <a:buChar char="•"/>
            </a:pPr>
            <a:r>
              <a:rPr lang="fr-CH" sz="1600" b="1" dirty="0" smtClean="0">
                <a:solidFill>
                  <a:prstClr val="white"/>
                </a:solidFill>
                <a:latin typeface="+mn-lt"/>
              </a:rPr>
              <a:t>Use of </a:t>
            </a:r>
            <a:r>
              <a:rPr lang="fr-CH" sz="1600" b="1" dirty="0" err="1" smtClean="0">
                <a:solidFill>
                  <a:prstClr val="white"/>
                </a:solidFill>
                <a:latin typeface="+mn-lt"/>
              </a:rPr>
              <a:t>novel</a:t>
            </a:r>
            <a:r>
              <a:rPr lang="fr-CH" sz="1600" b="1" dirty="0" smtClean="0">
                <a:solidFill>
                  <a:prstClr val="white"/>
                </a:solidFill>
                <a:latin typeface="+mn-lt"/>
              </a:rPr>
              <a:t> turbines  </a:t>
            </a:r>
            <a:r>
              <a:rPr lang="fr-CH" sz="1600" b="1" dirty="0" err="1" smtClean="0">
                <a:solidFill>
                  <a:prstClr val="white"/>
                </a:solidFill>
                <a:latin typeface="+mn-lt"/>
              </a:rPr>
              <a:t>creates</a:t>
            </a:r>
            <a:r>
              <a:rPr lang="fr-CH" sz="1600" b="1" dirty="0" smtClean="0">
                <a:solidFill>
                  <a:prstClr val="white"/>
                </a:solidFill>
                <a:latin typeface="+mn-lt"/>
              </a:rPr>
              <a:t> </a:t>
            </a:r>
            <a:r>
              <a:rPr lang="fr-CH" sz="1600" b="1" dirty="0" err="1" smtClean="0">
                <a:solidFill>
                  <a:prstClr val="white"/>
                </a:solidFill>
                <a:latin typeface="+mn-lt"/>
              </a:rPr>
              <a:t>higher</a:t>
            </a:r>
            <a:r>
              <a:rPr lang="fr-CH" sz="1600" b="1" dirty="0" smtClean="0">
                <a:solidFill>
                  <a:prstClr val="white"/>
                </a:solidFill>
                <a:latin typeface="+mn-lt"/>
              </a:rPr>
              <a:t> </a:t>
            </a:r>
            <a:r>
              <a:rPr lang="fr-CH" sz="1600" b="1" dirty="0" err="1" smtClean="0">
                <a:solidFill>
                  <a:prstClr val="white"/>
                </a:solidFill>
                <a:latin typeface="+mn-lt"/>
              </a:rPr>
              <a:t>risks</a:t>
            </a:r>
            <a:r>
              <a:rPr lang="fr-CH" sz="1600" b="1" dirty="0" smtClean="0">
                <a:solidFill>
                  <a:prstClr val="white"/>
                </a:solidFill>
                <a:latin typeface="+mn-lt"/>
              </a:rPr>
              <a:t> to the </a:t>
            </a:r>
            <a:r>
              <a:rPr lang="fr-CH" sz="1600" b="1" dirty="0" err="1" smtClean="0">
                <a:solidFill>
                  <a:prstClr val="white"/>
                </a:solidFill>
                <a:latin typeface="+mn-lt"/>
              </a:rPr>
              <a:t>project</a:t>
            </a:r>
            <a:endParaRPr lang="fr-CH" sz="1600" b="1" dirty="0" smtClean="0">
              <a:solidFill>
                <a:prstClr val="white"/>
              </a:solidFill>
              <a:latin typeface="+mn-lt"/>
            </a:endParaRPr>
          </a:p>
          <a:p>
            <a:pPr marL="285750" indent="-285750">
              <a:buFont typeface="Arial" panose="020B0604020202020204" pitchFamily="34" charset="0"/>
              <a:buChar char="•"/>
            </a:pPr>
            <a:r>
              <a:rPr lang="en-US" sz="1600" b="1" dirty="0">
                <a:solidFill>
                  <a:prstClr val="white"/>
                </a:solidFill>
                <a:latin typeface="+mn-lt"/>
              </a:rPr>
              <a:t>EU guarantee essential to further develop and deploy offshore </a:t>
            </a:r>
            <a:r>
              <a:rPr lang="en-US" sz="1600" b="1" dirty="0" smtClean="0">
                <a:solidFill>
                  <a:prstClr val="white"/>
                </a:solidFill>
                <a:latin typeface="+mn-lt"/>
              </a:rPr>
              <a:t>technology</a:t>
            </a:r>
          </a:p>
          <a:p>
            <a:pPr marL="285750" indent="-285750">
              <a:buFont typeface="Arial" panose="020B0604020202020204" pitchFamily="34" charset="0"/>
              <a:buChar char="•"/>
            </a:pPr>
            <a:r>
              <a:rPr lang="en-US" sz="1600" b="1" dirty="0" smtClean="0">
                <a:solidFill>
                  <a:prstClr val="white"/>
                </a:solidFill>
                <a:latin typeface="+mn-lt"/>
              </a:rPr>
              <a:t>219,000 </a:t>
            </a:r>
            <a:r>
              <a:rPr lang="en-US" sz="1600" b="1" dirty="0">
                <a:solidFill>
                  <a:prstClr val="white"/>
                </a:solidFill>
                <a:latin typeface="+mn-lt"/>
              </a:rPr>
              <a:t>households benefit</a:t>
            </a:r>
          </a:p>
          <a:p>
            <a:pPr marL="285750" indent="-285750">
              <a:buFont typeface="Arial" panose="020B0604020202020204" pitchFamily="34" charset="0"/>
              <a:buChar char="•"/>
            </a:pPr>
            <a:endParaRPr lang="en-US" sz="1600" b="1" dirty="0" smtClean="0">
              <a:solidFill>
                <a:prstClr val="white"/>
              </a:solidFill>
            </a:endParaRPr>
          </a:p>
          <a:p>
            <a:pPr marL="285750" indent="-285750">
              <a:buFont typeface="Arial" panose="020B0604020202020204" pitchFamily="34" charset="0"/>
              <a:buChar char="•"/>
            </a:pPr>
            <a:endParaRPr lang="en-US" sz="1600" b="1" dirty="0" smtClean="0">
              <a:solidFill>
                <a:prstClr val="white"/>
              </a:solidFill>
            </a:endParaRPr>
          </a:p>
          <a:p>
            <a:pPr marL="285750" indent="-285750">
              <a:buFont typeface="Arial" panose="020B0604020202020204" pitchFamily="34" charset="0"/>
              <a:buChar char="•"/>
            </a:pPr>
            <a:endParaRPr lang="en-US" sz="1600" b="1" dirty="0">
              <a:solidFill>
                <a:prstClr val="white"/>
              </a:solidFill>
            </a:endParaRPr>
          </a:p>
          <a:p>
            <a:pPr marL="285750" indent="-285750">
              <a:buFont typeface="Arial" panose="020B0604020202020204" pitchFamily="34" charset="0"/>
              <a:buChar char="•"/>
            </a:pPr>
            <a:endParaRPr lang="en-US" sz="1600" b="1" dirty="0" smtClean="0">
              <a:solidFill>
                <a:prstClr val="white"/>
              </a:solidFill>
              <a:latin typeface="Calibri"/>
              <a:cs typeface="+mn-cs"/>
            </a:endParaRPr>
          </a:p>
        </p:txBody>
      </p:sp>
      <p:sp>
        <p:nvSpPr>
          <p:cNvPr id="7" name="Rectangle 6"/>
          <p:cNvSpPr/>
          <p:nvPr/>
        </p:nvSpPr>
        <p:spPr bwMode="auto">
          <a:xfrm>
            <a:off x="143508" y="4437112"/>
            <a:ext cx="3384377" cy="2232248"/>
          </a:xfrm>
          <a:prstGeom prst="rect">
            <a:avLst/>
          </a:prstGeom>
          <a:solidFill>
            <a:schemeClr val="bg1">
              <a:lumMod val="65000"/>
              <a:alpha val="73000"/>
            </a:schemeClr>
          </a:solidFill>
          <a:ln w="9525" cap="flat" cmpd="sng" algn="ctr">
            <a:solidFill>
              <a:schemeClr val="bg1">
                <a:lumMod val="6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auto">
              <a:spcBef>
                <a:spcPts val="0"/>
              </a:spcBef>
              <a:spcAft>
                <a:spcPts val="0"/>
              </a:spcAft>
              <a:buFontTx/>
              <a:buNone/>
            </a:pPr>
            <a:r>
              <a:rPr lang="en-GB" sz="1800" b="1" dirty="0">
                <a:solidFill>
                  <a:srgbClr val="015CAB"/>
                </a:solidFill>
                <a:latin typeface="Calibri"/>
                <a:cs typeface="+mn-cs"/>
              </a:rPr>
              <a:t>EFSI Financing amount:</a:t>
            </a:r>
          </a:p>
          <a:p>
            <a:pPr algn="ctr" fontAlgn="auto">
              <a:spcBef>
                <a:spcPts val="0"/>
              </a:spcBef>
              <a:spcAft>
                <a:spcPts val="0"/>
              </a:spcAft>
              <a:buFontTx/>
              <a:buNone/>
            </a:pPr>
            <a:r>
              <a:rPr lang="en-GB" sz="4000" b="1" dirty="0" smtClean="0">
                <a:solidFill>
                  <a:srgbClr val="015CAB"/>
                </a:solidFill>
                <a:latin typeface="Calibri"/>
              </a:rPr>
              <a:t>250m</a:t>
            </a:r>
            <a:endParaRPr lang="en-GB" sz="4000" b="1" dirty="0">
              <a:solidFill>
                <a:srgbClr val="015CAB"/>
              </a:solidFill>
              <a:latin typeface="Calibri"/>
            </a:endParaRPr>
          </a:p>
          <a:p>
            <a:pPr algn="ctr" fontAlgn="auto">
              <a:spcBef>
                <a:spcPts val="0"/>
              </a:spcBef>
              <a:spcAft>
                <a:spcPts val="0"/>
              </a:spcAft>
              <a:buFontTx/>
              <a:buNone/>
            </a:pPr>
            <a:r>
              <a:rPr lang="en-GB" sz="1800" b="1" dirty="0">
                <a:solidFill>
                  <a:srgbClr val="015CAB"/>
                </a:solidFill>
                <a:latin typeface="Calibri"/>
                <a:cs typeface="+mn-cs"/>
              </a:rPr>
              <a:t>EFSI related investment: </a:t>
            </a:r>
            <a:endParaRPr lang="en-GB" sz="1800" b="1" dirty="0" smtClean="0">
              <a:solidFill>
                <a:srgbClr val="015CAB"/>
              </a:solidFill>
              <a:latin typeface="Calibri"/>
              <a:cs typeface="+mn-cs"/>
            </a:endParaRPr>
          </a:p>
          <a:p>
            <a:pPr algn="ctr" fontAlgn="auto">
              <a:spcBef>
                <a:spcPts val="0"/>
              </a:spcBef>
              <a:spcAft>
                <a:spcPts val="0"/>
              </a:spcAft>
              <a:buFontTx/>
              <a:buNone/>
            </a:pPr>
            <a:r>
              <a:rPr lang="en-GB" sz="4000" b="1" dirty="0" smtClean="0">
                <a:solidFill>
                  <a:srgbClr val="015CAB"/>
                </a:solidFill>
                <a:latin typeface="Calibri"/>
              </a:rPr>
              <a:t>1115</a:t>
            </a:r>
            <a:r>
              <a:rPr lang="en-GB" sz="4000" b="1" dirty="0" smtClean="0">
                <a:solidFill>
                  <a:srgbClr val="015CAB"/>
                </a:solidFill>
                <a:latin typeface="Calibri"/>
                <a:cs typeface="+mn-cs"/>
              </a:rPr>
              <a:t>m</a:t>
            </a:r>
          </a:p>
          <a:p>
            <a:pPr algn="ctr">
              <a:buNone/>
            </a:pPr>
            <a:r>
              <a:rPr lang="fr-CH" b="1" dirty="0" err="1">
                <a:solidFill>
                  <a:srgbClr val="015CAB"/>
                </a:solidFill>
              </a:rPr>
              <a:t>Loan</a:t>
            </a:r>
            <a:r>
              <a:rPr lang="fr-CH" b="1" dirty="0">
                <a:solidFill>
                  <a:srgbClr val="015CAB"/>
                </a:solidFill>
              </a:rPr>
              <a:t> </a:t>
            </a:r>
            <a:r>
              <a:rPr lang="fr-CH" b="1" dirty="0" err="1">
                <a:solidFill>
                  <a:srgbClr val="015CAB"/>
                </a:solidFill>
              </a:rPr>
              <a:t>tenor</a:t>
            </a:r>
            <a:r>
              <a:rPr lang="fr-CH" b="1" dirty="0">
                <a:solidFill>
                  <a:srgbClr val="015CAB"/>
                </a:solidFill>
              </a:rPr>
              <a:t>: </a:t>
            </a:r>
            <a:r>
              <a:rPr lang="fr-CH" b="1" dirty="0" smtClean="0">
                <a:solidFill>
                  <a:srgbClr val="015CAB"/>
                </a:solidFill>
              </a:rPr>
              <a:t>20 </a:t>
            </a:r>
            <a:r>
              <a:rPr lang="fr-CH" b="1" dirty="0" err="1">
                <a:solidFill>
                  <a:srgbClr val="015CAB"/>
                </a:solidFill>
              </a:rPr>
              <a:t>years</a:t>
            </a:r>
            <a:endParaRPr lang="fr-CH" b="1" dirty="0">
              <a:solidFill>
                <a:srgbClr val="015CAB"/>
              </a:solidFill>
            </a:endParaRPr>
          </a:p>
          <a:p>
            <a:pPr algn="ctr" fontAlgn="auto">
              <a:spcBef>
                <a:spcPts val="0"/>
              </a:spcBef>
              <a:spcAft>
                <a:spcPts val="0"/>
              </a:spcAft>
              <a:buFontTx/>
              <a:buNone/>
            </a:pPr>
            <a:endParaRPr lang="en-GB" sz="4000" b="1" dirty="0" smtClean="0">
              <a:solidFill>
                <a:srgbClr val="015CAB"/>
              </a:solidFill>
              <a:latin typeface="Calibri"/>
              <a:cs typeface="+mn-cs"/>
            </a:endParaRPr>
          </a:p>
        </p:txBody>
      </p:sp>
    </p:spTree>
    <p:extLst>
      <p:ext uri="{BB962C8B-B14F-4D97-AF65-F5344CB8AC3E}">
        <p14:creationId xmlns:p14="http://schemas.microsoft.com/office/powerpoint/2010/main" val="4280517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3 ways to tackle the investment </a:t>
            </a:r>
            <a:r>
              <a:rPr lang="fr-CH" dirty="0" smtClean="0"/>
              <a:t>gap</a:t>
            </a:r>
            <a:endParaRPr lang="en-GB" dirty="0"/>
          </a:p>
        </p:txBody>
      </p:sp>
      <p:sp>
        <p:nvSpPr>
          <p:cNvPr id="5" name="Slide Number Placeholder 4"/>
          <p:cNvSpPr>
            <a:spLocks noGrp="1"/>
          </p:cNvSpPr>
          <p:nvPr>
            <p:ph type="sldNum" sz="quarter" idx="11"/>
          </p:nvPr>
        </p:nvSpPr>
        <p:spPr/>
        <p:txBody>
          <a:bodyPr/>
          <a:lstStyle/>
          <a:p>
            <a:pPr>
              <a:defRPr/>
            </a:pPr>
            <a:fld id="{A6CB47FB-FC65-487E-B87F-ED7EF06A8745}" type="slidenum">
              <a:rPr lang="en-US" smtClean="0">
                <a:solidFill>
                  <a:srgbClr val="FFFFFF"/>
                </a:solidFill>
              </a:rPr>
              <a:pPr>
                <a:defRPr/>
              </a:pPr>
              <a:t>3</a:t>
            </a:fld>
            <a:endParaRPr lang="en-US">
              <a:solidFill>
                <a:srgbClr val="FFFFFF"/>
              </a:solidFill>
            </a:endParaRPr>
          </a:p>
        </p:txBody>
      </p:sp>
      <p:sp>
        <p:nvSpPr>
          <p:cNvPr id="35" name="Rectangle 34"/>
          <p:cNvSpPr/>
          <p:nvPr/>
        </p:nvSpPr>
        <p:spPr>
          <a:xfrm>
            <a:off x="1124744" y="5362400"/>
            <a:ext cx="7704856" cy="451612"/>
          </a:xfrm>
          <a:prstGeom prst="rect">
            <a:avLst/>
          </a:prstGeom>
          <a:solidFill>
            <a:srgbClr val="DCE6F2"/>
          </a:solidFill>
          <a:ln>
            <a:noFill/>
          </a:ln>
        </p:spPr>
        <p:style>
          <a:lnRef idx="2">
            <a:schemeClr val="accent2"/>
          </a:lnRef>
          <a:fillRef idx="1">
            <a:schemeClr val="lt1"/>
          </a:fillRef>
          <a:effectRef idx="0">
            <a:schemeClr val="accent2"/>
          </a:effectRef>
          <a:fontRef idx="minor">
            <a:schemeClr val="dk1"/>
          </a:fontRef>
        </p:style>
        <p:txBody>
          <a:bodyPr rtlCol="0" anchor="ctr"/>
          <a:lstStyle/>
          <a:p>
            <a:pPr>
              <a:buFontTx/>
              <a:buNone/>
            </a:pPr>
            <a:r>
              <a:rPr lang="en-GB" sz="1800" dirty="0">
                <a:solidFill>
                  <a:srgbClr val="0070C0"/>
                </a:solidFill>
                <a:latin typeface="Arial" charset="0"/>
                <a:cs typeface="Times New Roman" pitchFamily="18" charset="0"/>
              </a:rPr>
              <a:t>Aim: to mobilise at least €315 billion in investment across the EU</a:t>
            </a:r>
            <a:endParaRPr lang="es-ES" sz="1800" dirty="0">
              <a:solidFill>
                <a:srgbClr val="0070C0"/>
              </a:solidFill>
              <a:latin typeface="Arial" charset="0"/>
              <a:cs typeface="Times New Roman" pitchFamily="18" charset="0"/>
            </a:endParaRPr>
          </a:p>
        </p:txBody>
      </p:sp>
      <p:sp>
        <p:nvSpPr>
          <p:cNvPr id="36" name="Right Arrow 35"/>
          <p:cNvSpPr/>
          <p:nvPr/>
        </p:nvSpPr>
        <p:spPr>
          <a:xfrm>
            <a:off x="476672" y="5409001"/>
            <a:ext cx="576064" cy="358409"/>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18" name="Rectangle 17"/>
          <p:cNvSpPr/>
          <p:nvPr/>
        </p:nvSpPr>
        <p:spPr>
          <a:xfrm>
            <a:off x="3320988" y="2258622"/>
            <a:ext cx="2664296" cy="2809731"/>
          </a:xfrm>
          <a:prstGeom prst="rect">
            <a:avLst/>
          </a:prstGeom>
          <a:solidFill>
            <a:srgbClr val="4BACC6">
              <a:lumMod val="20000"/>
              <a:lumOff val="80000"/>
            </a:srgbClr>
          </a:solidFill>
          <a:ln w="25400" cap="flat" cmpd="sng" algn="ctr">
            <a:noFill/>
            <a:prstDash val="solid"/>
          </a:ln>
          <a:effectLst/>
        </p:spPr>
        <p:txBody>
          <a:bodyPr rtlCol="0" anchor="ctr"/>
          <a:lstStyle/>
          <a:p>
            <a:pPr>
              <a:buNone/>
            </a:pPr>
            <a:r>
              <a:rPr lang="en-US" sz="1800" b="1" dirty="0" smtClean="0">
                <a:solidFill>
                  <a:srgbClr val="0070C0"/>
                </a:solidFill>
              </a:rPr>
              <a:t>Give investment advice </a:t>
            </a:r>
          </a:p>
          <a:p>
            <a:pPr marL="285750" indent="-285750"/>
            <a:r>
              <a:rPr lang="en-US" sz="1800" dirty="0">
                <a:solidFill>
                  <a:srgbClr val="0070C0"/>
                </a:solidFill>
              </a:rPr>
              <a:t>European Investment Advisory Hub </a:t>
            </a:r>
          </a:p>
          <a:p>
            <a:pPr marL="285750" indent="-285750"/>
            <a:r>
              <a:rPr lang="en-US" sz="1800" dirty="0">
                <a:solidFill>
                  <a:srgbClr val="0070C0"/>
                </a:solidFill>
              </a:rPr>
              <a:t>European Investment Project Portal </a:t>
            </a:r>
            <a:endParaRPr lang="en-GB" sz="1800" dirty="0">
              <a:solidFill>
                <a:srgbClr val="0070C0"/>
              </a:solidFill>
            </a:endParaRPr>
          </a:p>
          <a:p>
            <a:pPr>
              <a:buNone/>
            </a:pPr>
            <a:r>
              <a:rPr lang="en-US" sz="1800" dirty="0" smtClean="0">
                <a:solidFill>
                  <a:srgbClr val="0070C0"/>
                </a:solidFill>
              </a:rPr>
              <a:t>  </a:t>
            </a:r>
            <a:endParaRPr lang="en-GB" sz="1800" dirty="0">
              <a:solidFill>
                <a:srgbClr val="0070C0"/>
              </a:solidFill>
            </a:endParaRPr>
          </a:p>
        </p:txBody>
      </p:sp>
      <p:sp>
        <p:nvSpPr>
          <p:cNvPr id="19" name="Rectangle 18"/>
          <p:cNvSpPr/>
          <p:nvPr/>
        </p:nvSpPr>
        <p:spPr>
          <a:xfrm>
            <a:off x="476672" y="2258622"/>
            <a:ext cx="2664296" cy="2809731"/>
          </a:xfrm>
          <a:prstGeom prst="rect">
            <a:avLst/>
          </a:prstGeom>
          <a:solidFill>
            <a:srgbClr val="DCE6F2"/>
          </a:solidFill>
          <a:ln w="25400" cap="flat" cmpd="sng" algn="ctr">
            <a:noFill/>
            <a:prstDash val="solid"/>
          </a:ln>
          <a:effectLst/>
        </p:spPr>
        <p:txBody>
          <a:bodyPr rtlCol="0" anchor="ctr"/>
          <a:lstStyle/>
          <a:p>
            <a:pPr>
              <a:buNone/>
            </a:pPr>
            <a:r>
              <a:rPr lang="en-US" sz="1800" b="1" dirty="0" err="1">
                <a:solidFill>
                  <a:srgbClr val="0070C0"/>
                </a:solidFill>
              </a:rPr>
              <a:t>Mobilise</a:t>
            </a:r>
            <a:r>
              <a:rPr lang="en-US" sz="1800" b="1" dirty="0">
                <a:solidFill>
                  <a:srgbClr val="0070C0"/>
                </a:solidFill>
              </a:rPr>
              <a:t> finance for investment</a:t>
            </a:r>
            <a:endParaRPr lang="en-US" sz="1800" dirty="0">
              <a:solidFill>
                <a:srgbClr val="0070C0"/>
              </a:solidFill>
            </a:endParaRPr>
          </a:p>
          <a:p>
            <a:r>
              <a:rPr lang="en-US" sz="1800" dirty="0">
                <a:solidFill>
                  <a:srgbClr val="0070C0"/>
                </a:solidFill>
              </a:rPr>
              <a:t> European Fund for Strategic </a:t>
            </a:r>
            <a:r>
              <a:rPr lang="en-US" sz="1800" dirty="0" smtClean="0">
                <a:solidFill>
                  <a:srgbClr val="0070C0"/>
                </a:solidFill>
              </a:rPr>
              <a:t>Investments</a:t>
            </a:r>
          </a:p>
          <a:p>
            <a:r>
              <a:rPr lang="en-US" sz="1800" dirty="0">
                <a:solidFill>
                  <a:srgbClr val="0070C0"/>
                </a:solidFill>
              </a:rPr>
              <a:t> </a:t>
            </a:r>
            <a:r>
              <a:rPr lang="en-US" sz="1800" dirty="0" smtClean="0">
                <a:solidFill>
                  <a:srgbClr val="0070C0"/>
                </a:solidFill>
              </a:rPr>
              <a:t>Cooperation </a:t>
            </a:r>
            <a:r>
              <a:rPr lang="en-US" sz="1800" dirty="0">
                <a:solidFill>
                  <a:srgbClr val="0070C0"/>
                </a:solidFill>
              </a:rPr>
              <a:t>with National Promotional Banks</a:t>
            </a:r>
          </a:p>
        </p:txBody>
      </p:sp>
      <p:sp>
        <p:nvSpPr>
          <p:cNvPr id="20" name="Rectangle 19"/>
          <p:cNvSpPr/>
          <p:nvPr/>
        </p:nvSpPr>
        <p:spPr>
          <a:xfrm>
            <a:off x="1531801" y="1138432"/>
            <a:ext cx="6233832" cy="400110"/>
          </a:xfrm>
          <a:prstGeom prst="rect">
            <a:avLst/>
          </a:prstGeom>
          <a:solidFill>
            <a:srgbClr val="4F81BD"/>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smtClean="0">
                <a:ln>
                  <a:noFill/>
                </a:ln>
                <a:solidFill>
                  <a:prstClr val="white"/>
                </a:solidFill>
                <a:effectLst/>
                <a:uLnTx/>
                <a:uFillTx/>
                <a:latin typeface="+mn-lt"/>
                <a:cs typeface="+mn-cs"/>
              </a:rPr>
              <a:t>Investment Plan for Europe</a:t>
            </a:r>
            <a:endParaRPr kumimoji="0" lang="en-GB" b="1" i="0" u="none" strike="noStrike" kern="0" cap="none" spc="0" normalizeH="0" baseline="0" noProof="0" dirty="0" smtClean="0">
              <a:ln>
                <a:noFill/>
              </a:ln>
              <a:solidFill>
                <a:prstClr val="white"/>
              </a:solidFill>
              <a:effectLst/>
              <a:uLnTx/>
              <a:uFillTx/>
              <a:latin typeface="+mn-lt"/>
              <a:cs typeface="+mn-cs"/>
            </a:endParaRPr>
          </a:p>
        </p:txBody>
      </p:sp>
      <p:sp>
        <p:nvSpPr>
          <p:cNvPr id="26" name="Rectangle 25"/>
          <p:cNvSpPr/>
          <p:nvPr/>
        </p:nvSpPr>
        <p:spPr>
          <a:xfrm>
            <a:off x="6165304" y="2258622"/>
            <a:ext cx="2664296" cy="2809731"/>
          </a:xfrm>
          <a:prstGeom prst="rect">
            <a:avLst/>
          </a:prstGeom>
          <a:solidFill>
            <a:sysClr val="window" lastClr="FFFFFF">
              <a:lumMod val="85000"/>
            </a:sysClr>
          </a:solidFill>
          <a:ln w="25400" cap="flat" cmpd="sng" algn="ctr">
            <a:noFill/>
            <a:prstDash val="solid"/>
          </a:ln>
          <a:effectLst/>
        </p:spPr>
        <p:txBody>
          <a:bodyPr rtlCol="0" anchor="ctr"/>
          <a:lstStyle/>
          <a:p>
            <a:pPr>
              <a:buNone/>
            </a:pPr>
            <a:endParaRPr lang="en-GB" sz="1800" dirty="0">
              <a:solidFill>
                <a:srgbClr val="0070C0"/>
              </a:solidFill>
            </a:endParaRPr>
          </a:p>
        </p:txBody>
      </p:sp>
      <p:sp>
        <p:nvSpPr>
          <p:cNvPr id="4" name="TextBox 3"/>
          <p:cNvSpPr txBox="1"/>
          <p:nvPr/>
        </p:nvSpPr>
        <p:spPr>
          <a:xfrm>
            <a:off x="6165304" y="2463467"/>
            <a:ext cx="2646623" cy="2603790"/>
          </a:xfrm>
          <a:prstGeom prst="rect">
            <a:avLst/>
          </a:prstGeom>
          <a:noFill/>
        </p:spPr>
        <p:txBody>
          <a:bodyPr wrap="square" rtlCol="0">
            <a:spAutoFit/>
          </a:bodyPr>
          <a:lstStyle/>
          <a:p>
            <a:pPr>
              <a:buNone/>
            </a:pPr>
            <a:r>
              <a:rPr lang="en-US" sz="1800" b="1" dirty="0" smtClean="0">
                <a:solidFill>
                  <a:srgbClr val="0070C0"/>
                </a:solidFill>
              </a:rPr>
              <a:t>Create </a:t>
            </a:r>
            <a:r>
              <a:rPr lang="en-US" sz="1800" b="1" dirty="0">
                <a:solidFill>
                  <a:srgbClr val="0070C0"/>
                </a:solidFill>
              </a:rPr>
              <a:t>an investment friendly environment</a:t>
            </a:r>
          </a:p>
          <a:p>
            <a:pPr marL="342900" indent="-342900"/>
            <a:r>
              <a:rPr lang="en-US" sz="1800" dirty="0">
                <a:solidFill>
                  <a:srgbClr val="0070C0"/>
                </a:solidFill>
              </a:rPr>
              <a:t>Improving the regulatory environment</a:t>
            </a:r>
          </a:p>
          <a:p>
            <a:pPr marL="342900" indent="-342900"/>
            <a:r>
              <a:rPr lang="en-US" sz="1800" dirty="0">
                <a:solidFill>
                  <a:srgbClr val="0070C0"/>
                </a:solidFill>
              </a:rPr>
              <a:t>Structural reforms</a:t>
            </a:r>
            <a:endParaRPr lang="en-GB" sz="1800" dirty="0">
              <a:solidFill>
                <a:srgbClr val="0070C0"/>
              </a:solidFill>
            </a:endParaRPr>
          </a:p>
          <a:p>
            <a:endParaRPr lang="en-GB" dirty="0"/>
          </a:p>
          <a:p>
            <a:endParaRPr lang="en-GB" dirty="0"/>
          </a:p>
        </p:txBody>
      </p:sp>
      <p:pic>
        <p:nvPicPr>
          <p:cNvPr id="2050" name="Picture 2" descr="G:\private\Editorial\corporate slides\EFSI\FlechesBleu1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672" y="5362400"/>
            <a:ext cx="569913" cy="55403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G:\private\Editorial\corporate slides\EFSI\FlechesBleu1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523863" y="1663641"/>
            <a:ext cx="569913" cy="5540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G:\private\Editorial\corporate slides\EFSI\FlechesBleu1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415197" y="1696647"/>
            <a:ext cx="569913" cy="55403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G:\private\Editorial\corporate slides\EFSI\FlechesBleu1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203658" y="1663640"/>
            <a:ext cx="569913" cy="554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9067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Users\wnendt\Desktop\EFSI Support\Projects\A6 DE\Kochertalbruecke_0806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81734"/>
            <a:ext cx="9144000" cy="57762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7544" y="0"/>
            <a:ext cx="8229600" cy="1143000"/>
          </a:xfrm>
        </p:spPr>
        <p:txBody>
          <a:bodyPr>
            <a:normAutofit/>
          </a:bodyPr>
          <a:lstStyle/>
          <a:p>
            <a:r>
              <a:rPr lang="en-GB" sz="3600" b="1" dirty="0">
                <a:solidFill>
                  <a:srgbClr val="015CAB"/>
                </a:solidFill>
              </a:rPr>
              <a:t>Motorway A6</a:t>
            </a:r>
            <a:r>
              <a:rPr lang="en-GB" sz="2400" b="1" dirty="0">
                <a:solidFill>
                  <a:srgbClr val="015CAB"/>
                </a:solidFill>
              </a:rPr>
              <a:t/>
            </a:r>
            <a:br>
              <a:rPr lang="en-GB" sz="2400" b="1" dirty="0">
                <a:solidFill>
                  <a:srgbClr val="015CAB"/>
                </a:solidFill>
              </a:rPr>
            </a:br>
            <a:r>
              <a:rPr lang="en-GB" sz="2400" b="1" dirty="0" smtClean="0">
                <a:solidFill>
                  <a:srgbClr val="015CAB"/>
                </a:solidFill>
              </a:rPr>
              <a:t>Modernisation </a:t>
            </a:r>
            <a:r>
              <a:rPr lang="en-GB" sz="2400" b="1" dirty="0">
                <a:solidFill>
                  <a:srgbClr val="015CAB"/>
                </a:solidFill>
              </a:rPr>
              <a:t>and </a:t>
            </a:r>
            <a:r>
              <a:rPr lang="en-GB" sz="2400" b="1" dirty="0" smtClean="0">
                <a:solidFill>
                  <a:srgbClr val="015CAB"/>
                </a:solidFill>
              </a:rPr>
              <a:t>Widening, Germany</a:t>
            </a:r>
            <a:endParaRPr lang="en-GB" sz="2400" b="1" dirty="0">
              <a:solidFill>
                <a:srgbClr val="015CAB"/>
              </a:solidFill>
            </a:endParaRPr>
          </a:p>
        </p:txBody>
      </p:sp>
      <p:sp>
        <p:nvSpPr>
          <p:cNvPr id="3" name="Content Placeholder 2"/>
          <p:cNvSpPr>
            <a:spLocks noGrp="1"/>
          </p:cNvSpPr>
          <p:nvPr>
            <p:ph idx="1"/>
          </p:nvPr>
        </p:nvSpPr>
        <p:spPr/>
        <p:txBody>
          <a:bodyPr/>
          <a:lstStyle/>
          <a:p>
            <a:endParaRPr lang="en-GB" dirty="0"/>
          </a:p>
          <a:p>
            <a:endParaRPr lang="en-GB" dirty="0"/>
          </a:p>
        </p:txBody>
      </p:sp>
      <p:sp>
        <p:nvSpPr>
          <p:cNvPr id="5" name="Rectangle 4"/>
          <p:cNvSpPr/>
          <p:nvPr/>
        </p:nvSpPr>
        <p:spPr bwMode="auto">
          <a:xfrm>
            <a:off x="323528" y="4869160"/>
            <a:ext cx="6480720" cy="1656184"/>
          </a:xfrm>
          <a:prstGeom prst="rect">
            <a:avLst/>
          </a:prstGeom>
          <a:solidFill>
            <a:schemeClr val="tx2">
              <a:alpha val="80000"/>
            </a:schemeClr>
          </a:solidFill>
          <a:ln>
            <a:noFill/>
          </a:ln>
          <a:effectLst/>
          <a:extLst/>
        </p:spPr>
        <p:txBody>
          <a:bodyPr vert="horz" wrap="square" lIns="91440" tIns="45720" rIns="91440" bIns="45720" numCol="1" rtlCol="0" anchor="t" anchorCtr="0" compatLnSpc="1">
            <a:prstTxWarp prst="textNoShape">
              <a:avLst/>
            </a:prstTxWarp>
          </a:bodyPr>
          <a:lstStyle/>
          <a:p>
            <a:pPr marL="285750" indent="-285750" fontAlgn="auto">
              <a:spcBef>
                <a:spcPts val="0"/>
              </a:spcBef>
              <a:spcAft>
                <a:spcPts val="0"/>
              </a:spcAft>
              <a:buFont typeface="Arial" panose="020B0604020202020204" pitchFamily="34" charset="0"/>
              <a:buChar char="•"/>
            </a:pPr>
            <a:r>
              <a:rPr lang="en-US" sz="1600" b="1" dirty="0" smtClean="0">
                <a:solidFill>
                  <a:prstClr val="white"/>
                </a:solidFill>
                <a:latin typeface="Calibri"/>
                <a:cs typeface="+mn-cs"/>
              </a:rPr>
              <a:t>Part </a:t>
            </a:r>
            <a:r>
              <a:rPr lang="en-US" sz="1600" b="1" dirty="0">
                <a:solidFill>
                  <a:prstClr val="white"/>
                </a:solidFill>
                <a:latin typeface="Calibri"/>
                <a:cs typeface="+mn-cs"/>
              </a:rPr>
              <a:t>of largest single investment program for transport infrastructure in Europe (TEN T)</a:t>
            </a:r>
          </a:p>
          <a:p>
            <a:pPr marL="285750" indent="-285750" fontAlgn="auto">
              <a:spcBef>
                <a:spcPts val="0"/>
              </a:spcBef>
              <a:spcAft>
                <a:spcPts val="0"/>
              </a:spcAft>
              <a:buFont typeface="Arial" panose="020B0604020202020204" pitchFamily="34" charset="0"/>
              <a:buChar char="•"/>
            </a:pPr>
            <a:r>
              <a:rPr lang="en-US" sz="1600" b="1" dirty="0" smtClean="0">
                <a:solidFill>
                  <a:prstClr val="white"/>
                </a:solidFill>
                <a:latin typeface="Calibri"/>
                <a:cs typeface="+mn-cs"/>
              </a:rPr>
              <a:t>Project entails difficult construction conditions (e.g. ongoing traffic/ special constructions)</a:t>
            </a:r>
          </a:p>
          <a:p>
            <a:pPr marL="285750" indent="-285750" fontAlgn="auto">
              <a:spcBef>
                <a:spcPts val="0"/>
              </a:spcBef>
              <a:spcAft>
                <a:spcPts val="0"/>
              </a:spcAft>
              <a:buFont typeface="Arial" panose="020B0604020202020204" pitchFamily="34" charset="0"/>
              <a:buChar char="•"/>
            </a:pPr>
            <a:r>
              <a:rPr lang="en-US" sz="1600" b="1" dirty="0">
                <a:solidFill>
                  <a:prstClr val="white"/>
                </a:solidFill>
                <a:latin typeface="Calibri"/>
                <a:cs typeface="+mn-cs"/>
              </a:rPr>
              <a:t>EFSI allows EIB to invest, even though concentration risk limit for comparable projects is used up</a:t>
            </a:r>
          </a:p>
          <a:p>
            <a:pPr marL="285750" indent="-285750" fontAlgn="auto">
              <a:spcBef>
                <a:spcPts val="0"/>
              </a:spcBef>
              <a:spcAft>
                <a:spcPts val="0"/>
              </a:spcAft>
              <a:buFont typeface="Arial" panose="020B0604020202020204" pitchFamily="34" charset="0"/>
              <a:buChar char="•"/>
            </a:pPr>
            <a:endParaRPr lang="en-US" sz="1600" b="1" dirty="0">
              <a:solidFill>
                <a:prstClr val="white"/>
              </a:solidFill>
              <a:latin typeface="Calibri"/>
              <a:cs typeface="+mn-cs"/>
            </a:endParaRPr>
          </a:p>
        </p:txBody>
      </p:sp>
      <p:sp>
        <p:nvSpPr>
          <p:cNvPr id="6" name="Rectangle 5"/>
          <p:cNvSpPr/>
          <p:nvPr/>
        </p:nvSpPr>
        <p:spPr bwMode="auto">
          <a:xfrm>
            <a:off x="5868143" y="1548036"/>
            <a:ext cx="3068035" cy="1988976"/>
          </a:xfrm>
          <a:prstGeom prst="rect">
            <a:avLst/>
          </a:prstGeom>
          <a:solidFill>
            <a:schemeClr val="bg1">
              <a:lumMod val="65000"/>
              <a:alpha val="73000"/>
            </a:schemeClr>
          </a:solidFill>
          <a:ln w="9525" cap="flat" cmpd="sng" algn="ctr">
            <a:solidFill>
              <a:schemeClr val="bg1">
                <a:lumMod val="6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auto">
              <a:spcBef>
                <a:spcPts val="0"/>
              </a:spcBef>
              <a:spcAft>
                <a:spcPts val="0"/>
              </a:spcAft>
              <a:buFontTx/>
              <a:buNone/>
            </a:pPr>
            <a:r>
              <a:rPr lang="en-GB" sz="1800" b="1" dirty="0">
                <a:solidFill>
                  <a:srgbClr val="015CAB"/>
                </a:solidFill>
                <a:latin typeface="Calibri"/>
                <a:cs typeface="+mn-cs"/>
              </a:rPr>
              <a:t>EFSI Financing amount:</a:t>
            </a:r>
          </a:p>
          <a:p>
            <a:pPr algn="ctr" fontAlgn="auto">
              <a:spcBef>
                <a:spcPts val="0"/>
              </a:spcBef>
              <a:spcAft>
                <a:spcPts val="0"/>
              </a:spcAft>
              <a:buFontTx/>
              <a:buNone/>
            </a:pPr>
            <a:r>
              <a:rPr lang="en-GB" sz="4000" b="1" dirty="0" smtClean="0">
                <a:solidFill>
                  <a:srgbClr val="015CAB"/>
                </a:solidFill>
                <a:latin typeface="Calibri"/>
                <a:cs typeface="+mn-cs"/>
              </a:rPr>
              <a:t>250m</a:t>
            </a:r>
            <a:endParaRPr lang="en-GB" sz="4000" b="1" dirty="0">
              <a:solidFill>
                <a:srgbClr val="015CAB"/>
              </a:solidFill>
              <a:latin typeface="Calibri"/>
              <a:cs typeface="+mn-cs"/>
            </a:endParaRPr>
          </a:p>
          <a:p>
            <a:pPr algn="ctr" fontAlgn="auto">
              <a:spcBef>
                <a:spcPts val="0"/>
              </a:spcBef>
              <a:spcAft>
                <a:spcPts val="0"/>
              </a:spcAft>
              <a:buFontTx/>
              <a:buNone/>
            </a:pPr>
            <a:r>
              <a:rPr lang="en-GB" sz="1800" b="1" dirty="0">
                <a:solidFill>
                  <a:srgbClr val="015CAB"/>
                </a:solidFill>
                <a:latin typeface="Calibri"/>
                <a:cs typeface="+mn-cs"/>
              </a:rPr>
              <a:t>EFSI related investment: </a:t>
            </a:r>
            <a:endParaRPr lang="en-GB" sz="1800" b="1" dirty="0" smtClean="0">
              <a:solidFill>
                <a:srgbClr val="015CAB"/>
              </a:solidFill>
              <a:latin typeface="Calibri"/>
              <a:cs typeface="+mn-cs"/>
            </a:endParaRPr>
          </a:p>
          <a:p>
            <a:pPr algn="ctr" fontAlgn="auto">
              <a:spcBef>
                <a:spcPts val="0"/>
              </a:spcBef>
              <a:spcAft>
                <a:spcPts val="0"/>
              </a:spcAft>
              <a:buFontTx/>
              <a:buNone/>
            </a:pPr>
            <a:r>
              <a:rPr lang="en-GB" sz="1600" b="1" dirty="0" smtClean="0">
                <a:solidFill>
                  <a:srgbClr val="015CAB"/>
                </a:solidFill>
                <a:latin typeface="Calibri"/>
                <a:cs typeface="+mn-cs"/>
              </a:rPr>
              <a:t>not disclosed</a:t>
            </a:r>
            <a:endParaRPr lang="en-GB" sz="1600" b="1" dirty="0">
              <a:solidFill>
                <a:srgbClr val="015CAB"/>
              </a:solidFill>
              <a:latin typeface="Calibri"/>
              <a:cs typeface="+mn-cs"/>
            </a:endParaRPr>
          </a:p>
          <a:p>
            <a:pPr algn="ctr" fontAlgn="auto">
              <a:spcBef>
                <a:spcPts val="0"/>
              </a:spcBef>
              <a:spcAft>
                <a:spcPts val="0"/>
              </a:spcAft>
              <a:buFontTx/>
              <a:buNone/>
            </a:pPr>
            <a:endParaRPr lang="fr-CH" sz="1050" b="1" dirty="0" smtClean="0">
              <a:solidFill>
                <a:srgbClr val="015CAB"/>
              </a:solidFill>
              <a:latin typeface="Calibri"/>
              <a:cs typeface="+mn-cs"/>
            </a:endParaRPr>
          </a:p>
          <a:p>
            <a:pPr algn="ctr" fontAlgn="auto">
              <a:spcBef>
                <a:spcPts val="0"/>
              </a:spcBef>
              <a:spcAft>
                <a:spcPts val="0"/>
              </a:spcAft>
              <a:buFontTx/>
              <a:buNone/>
            </a:pPr>
            <a:r>
              <a:rPr lang="fr-CH" sz="1800" b="1" dirty="0" err="1" smtClean="0">
                <a:solidFill>
                  <a:srgbClr val="015CAB"/>
                </a:solidFill>
                <a:latin typeface="Calibri"/>
                <a:cs typeface="+mn-cs"/>
              </a:rPr>
              <a:t>Loan</a:t>
            </a:r>
            <a:r>
              <a:rPr lang="fr-CH" sz="1800" b="1" dirty="0" smtClean="0">
                <a:solidFill>
                  <a:srgbClr val="015CAB"/>
                </a:solidFill>
                <a:latin typeface="Calibri"/>
                <a:cs typeface="+mn-cs"/>
              </a:rPr>
              <a:t> </a:t>
            </a:r>
            <a:r>
              <a:rPr lang="fr-CH" sz="1800" b="1" dirty="0" err="1" smtClean="0">
                <a:solidFill>
                  <a:srgbClr val="015CAB"/>
                </a:solidFill>
                <a:latin typeface="Calibri"/>
                <a:cs typeface="+mn-cs"/>
              </a:rPr>
              <a:t>tenor</a:t>
            </a:r>
            <a:r>
              <a:rPr lang="fr-CH" sz="1800" b="1" dirty="0" smtClean="0">
                <a:solidFill>
                  <a:srgbClr val="015CAB"/>
                </a:solidFill>
                <a:latin typeface="Calibri"/>
                <a:cs typeface="+mn-cs"/>
              </a:rPr>
              <a:t>: 29 </a:t>
            </a:r>
            <a:r>
              <a:rPr lang="fr-CH" sz="1800" b="1" dirty="0" err="1">
                <a:solidFill>
                  <a:srgbClr val="015CAB"/>
                </a:solidFill>
                <a:latin typeface="Calibri"/>
                <a:cs typeface="+mn-cs"/>
              </a:rPr>
              <a:t>years</a:t>
            </a:r>
            <a:endParaRPr lang="fr-CH" sz="1800" b="1" dirty="0">
              <a:solidFill>
                <a:srgbClr val="015CAB"/>
              </a:solidFill>
              <a:latin typeface="Calibri"/>
              <a:cs typeface="+mn-cs"/>
            </a:endParaRPr>
          </a:p>
        </p:txBody>
      </p:sp>
    </p:spTree>
    <p:extLst>
      <p:ext uri="{BB962C8B-B14F-4D97-AF65-F5344CB8AC3E}">
        <p14:creationId xmlns:p14="http://schemas.microsoft.com/office/powerpoint/2010/main" val="3270953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Content Placeholder 2"/>
          <p:cNvSpPr txBox="1">
            <a:spLocks/>
          </p:cNvSpPr>
          <p:nvPr/>
        </p:nvSpPr>
        <p:spPr>
          <a:xfrm>
            <a:off x="457200" y="1196752"/>
            <a:ext cx="8229600" cy="4752528"/>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a:solidFill>
                  <a:schemeClr val="tx1"/>
                </a:solidFill>
                <a:latin typeface="+mn-lt"/>
                <a:ea typeface="+mn-ea"/>
                <a:cs typeface="+mn-cs"/>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cs typeface="+mn-cs"/>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cs typeface="+mn-cs"/>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cs typeface="+mn-cs"/>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cs typeface="+mn-cs"/>
              </a:defRPr>
            </a:lvl9pPr>
          </a:lstStyle>
          <a:p>
            <a:pPr>
              <a:buFont typeface="Wingdings" panose="05000000000000000000" pitchFamily="2" charset="2"/>
              <a:buChar char="§"/>
            </a:pPr>
            <a:endParaRPr lang="en-GB" sz="2400" kern="0" dirty="0" smtClean="0">
              <a:solidFill>
                <a:srgbClr val="4F81BD">
                  <a:lumMod val="75000"/>
                </a:srgbClr>
              </a:solidFill>
            </a:endParaRPr>
          </a:p>
          <a:p>
            <a:pPr>
              <a:buFont typeface="Wingdings" panose="05000000000000000000" pitchFamily="2" charset="2"/>
              <a:buChar char="§"/>
            </a:pPr>
            <a:endParaRPr lang="en-GB" sz="2400" kern="0" dirty="0">
              <a:solidFill>
                <a:srgbClr val="4F81BD">
                  <a:lumMod val="75000"/>
                </a:srgbClr>
              </a:solidFill>
            </a:endParaRPr>
          </a:p>
          <a:p>
            <a:pPr>
              <a:buFont typeface="Wingdings" panose="05000000000000000000" pitchFamily="2" charset="2"/>
              <a:buChar char="§"/>
            </a:pPr>
            <a:endParaRPr lang="en-GB" sz="2400" kern="0" dirty="0" smtClean="0">
              <a:solidFill>
                <a:srgbClr val="4F81BD">
                  <a:lumMod val="75000"/>
                </a:srgbClr>
              </a:solidFill>
            </a:endParaRPr>
          </a:p>
          <a:p>
            <a:pPr>
              <a:buFont typeface="Wingdings" panose="05000000000000000000" pitchFamily="2" charset="2"/>
              <a:buChar char="§"/>
            </a:pPr>
            <a:endParaRPr lang="en-GB" sz="2400" kern="0" dirty="0">
              <a:solidFill>
                <a:srgbClr val="4F81BD">
                  <a:lumMod val="75000"/>
                </a:srgbClr>
              </a:solidFill>
            </a:endParaRPr>
          </a:p>
          <a:p>
            <a:pPr>
              <a:buFont typeface="Wingdings" panose="05000000000000000000" pitchFamily="2" charset="2"/>
              <a:buChar char="§"/>
            </a:pPr>
            <a:endParaRPr lang="en-GB" sz="2400" kern="0" dirty="0" smtClean="0">
              <a:solidFill>
                <a:srgbClr val="4F81BD">
                  <a:lumMod val="75000"/>
                </a:srgbClr>
              </a:solidFill>
            </a:endParaRPr>
          </a:p>
          <a:p>
            <a:pPr>
              <a:spcBef>
                <a:spcPts val="1800"/>
              </a:spcBef>
              <a:buSzPct val="80000"/>
              <a:buFont typeface="Wingdings" panose="05000000000000000000" pitchFamily="2" charset="2"/>
              <a:buChar char="q"/>
            </a:pPr>
            <a:endParaRPr lang="en-GB" sz="1800" kern="0" dirty="0" smtClean="0">
              <a:solidFill>
                <a:schemeClr val="tx2"/>
              </a:solidFill>
              <a:latin typeface="Arial" panose="020B0604020202020204" pitchFamily="34" charset="0"/>
            </a:endParaRPr>
          </a:p>
          <a:p>
            <a:pPr>
              <a:buFont typeface="Wingdings" panose="05000000000000000000" pitchFamily="2" charset="2"/>
              <a:buChar char="§"/>
            </a:pPr>
            <a:endParaRPr lang="fr-CH" sz="2400" kern="0" dirty="0">
              <a:solidFill>
                <a:srgbClr val="4F81BD">
                  <a:lumMod val="75000"/>
                </a:srgbClr>
              </a:solidFill>
            </a:endParaRPr>
          </a:p>
          <a:p>
            <a:pPr>
              <a:buFont typeface="Wingdings" panose="05000000000000000000" pitchFamily="2" charset="2"/>
              <a:buChar char="§"/>
            </a:pPr>
            <a:endParaRPr lang="fr-CH" sz="2400" kern="0" dirty="0" smtClean="0">
              <a:solidFill>
                <a:srgbClr val="4F81BD">
                  <a:lumMod val="75000"/>
                </a:srgbClr>
              </a:solidFill>
            </a:endParaRPr>
          </a:p>
          <a:p>
            <a:pPr>
              <a:buFont typeface="Wingdings" panose="05000000000000000000" pitchFamily="2" charset="2"/>
              <a:buChar char="§"/>
            </a:pPr>
            <a:endParaRPr lang="fr-CH" sz="2400" kern="0" dirty="0">
              <a:solidFill>
                <a:srgbClr val="4F81BD">
                  <a:lumMod val="75000"/>
                </a:srgbClr>
              </a:solidFill>
            </a:endParaRPr>
          </a:p>
          <a:p>
            <a:pPr>
              <a:buFont typeface="Wingdings" panose="05000000000000000000" pitchFamily="2" charset="2"/>
              <a:buChar char="§"/>
            </a:pPr>
            <a:endParaRPr lang="fr-CH" sz="2400" kern="0" dirty="0" smtClean="0">
              <a:solidFill>
                <a:srgbClr val="4F81BD">
                  <a:lumMod val="75000"/>
                </a:srgbClr>
              </a:solidFill>
            </a:endParaRPr>
          </a:p>
          <a:p>
            <a:pPr>
              <a:spcBef>
                <a:spcPts val="1800"/>
              </a:spcBef>
              <a:buFont typeface="Wingdings" panose="05000000000000000000" pitchFamily="2" charset="2"/>
              <a:buChar char="§"/>
            </a:pPr>
            <a:endParaRPr lang="fr-CH" sz="2400" kern="0" dirty="0" smtClean="0">
              <a:solidFill>
                <a:srgbClr val="4F81BD">
                  <a:lumMod val="75000"/>
                </a:srgbClr>
              </a:solidFill>
            </a:endParaRPr>
          </a:p>
          <a:p>
            <a:pPr>
              <a:spcBef>
                <a:spcPts val="1800"/>
              </a:spcBef>
              <a:buFont typeface="Wingdings" panose="05000000000000000000" pitchFamily="2" charset="2"/>
              <a:buChar char="§"/>
            </a:pPr>
            <a:endParaRPr lang="fr-CH" sz="2400" kern="0" dirty="0" smtClean="0">
              <a:solidFill>
                <a:srgbClr val="4F81BD">
                  <a:lumMod val="75000"/>
                </a:srgbClr>
              </a:solidFill>
            </a:endParaRPr>
          </a:p>
          <a:p>
            <a:pPr marL="0" indent="0">
              <a:buFont typeface="Arial" charset="0"/>
              <a:buNone/>
            </a:pPr>
            <a:endParaRPr lang="en-GB" sz="2400" kern="0" dirty="0" smtClean="0">
              <a:solidFill>
                <a:srgbClr val="4F81BD">
                  <a:lumMod val="75000"/>
                </a:srgbClr>
              </a:solidFill>
            </a:endParaRPr>
          </a:p>
        </p:txBody>
      </p:sp>
      <p:grpSp>
        <p:nvGrpSpPr>
          <p:cNvPr id="3" name="Group 2"/>
          <p:cNvGrpSpPr/>
          <p:nvPr/>
        </p:nvGrpSpPr>
        <p:grpSpPr>
          <a:xfrm>
            <a:off x="582960" y="1448780"/>
            <a:ext cx="7949480" cy="432048"/>
            <a:chOff x="582960" y="2276872"/>
            <a:chExt cx="7949480" cy="432048"/>
          </a:xfrm>
        </p:grpSpPr>
        <p:sp>
          <p:nvSpPr>
            <p:cNvPr id="2" name="Chevron 1"/>
            <p:cNvSpPr/>
            <p:nvPr/>
          </p:nvSpPr>
          <p:spPr bwMode="auto">
            <a:xfrm>
              <a:off x="582960" y="2276872"/>
              <a:ext cx="1440160" cy="432048"/>
            </a:xfrm>
            <a:prstGeom prst="chevron">
              <a:avLst/>
            </a:prstGeom>
            <a:ln/>
            <a:extLst/>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spcBef>
                  <a:spcPct val="25000"/>
                </a:spcBef>
                <a:buFontTx/>
                <a:buNone/>
              </a:pPr>
              <a:r>
                <a:rPr lang="en-GB" sz="2400" dirty="0" smtClean="0">
                  <a:solidFill>
                    <a:srgbClr val="FFFFFF"/>
                  </a:solidFill>
                  <a:latin typeface="Calibri" pitchFamily="34" charset="0"/>
                  <a:cs typeface="Arial" charset="0"/>
                </a:rPr>
                <a:t>2015</a:t>
              </a:r>
            </a:p>
          </p:txBody>
        </p:sp>
        <p:sp>
          <p:nvSpPr>
            <p:cNvPr id="21" name="Chevron 20"/>
            <p:cNvSpPr/>
            <p:nvPr/>
          </p:nvSpPr>
          <p:spPr bwMode="auto">
            <a:xfrm>
              <a:off x="1879104" y="2276872"/>
              <a:ext cx="1440160" cy="432048"/>
            </a:xfrm>
            <a:prstGeom prst="chevron">
              <a:avLst/>
            </a:prstGeom>
            <a:ln/>
            <a:extLst/>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spcBef>
                  <a:spcPct val="25000"/>
                </a:spcBef>
                <a:buFontTx/>
                <a:buNone/>
              </a:pPr>
              <a:r>
                <a:rPr lang="en-GB" sz="2400" dirty="0" smtClean="0">
                  <a:solidFill>
                    <a:srgbClr val="FFFFFF"/>
                  </a:solidFill>
                  <a:latin typeface="Calibri" pitchFamily="34" charset="0"/>
                  <a:cs typeface="Arial" charset="0"/>
                </a:rPr>
                <a:t>2016</a:t>
              </a:r>
            </a:p>
            <a:p>
              <a:pPr algn="ctr">
                <a:spcBef>
                  <a:spcPct val="25000"/>
                </a:spcBef>
                <a:buFontTx/>
                <a:buNone/>
              </a:pPr>
              <a:endParaRPr lang="en-GB" sz="2400" dirty="0" smtClean="0">
                <a:solidFill>
                  <a:srgbClr val="FFFFFF"/>
                </a:solidFill>
                <a:latin typeface="Calibri" pitchFamily="34" charset="0"/>
                <a:cs typeface="Arial" charset="0"/>
              </a:endParaRPr>
            </a:p>
          </p:txBody>
        </p:sp>
        <p:sp>
          <p:nvSpPr>
            <p:cNvPr id="22" name="Chevron 21"/>
            <p:cNvSpPr/>
            <p:nvPr/>
          </p:nvSpPr>
          <p:spPr bwMode="auto">
            <a:xfrm>
              <a:off x="3175248" y="2276872"/>
              <a:ext cx="1440160" cy="432048"/>
            </a:xfrm>
            <a:prstGeom prst="chevron">
              <a:avLst/>
            </a:prstGeom>
            <a:ln/>
            <a:extLst/>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spcBef>
                  <a:spcPct val="25000"/>
                </a:spcBef>
                <a:buFontTx/>
                <a:buNone/>
              </a:pPr>
              <a:r>
                <a:rPr lang="en-GB" sz="2400" dirty="0" smtClean="0">
                  <a:solidFill>
                    <a:srgbClr val="FFFFFF"/>
                  </a:solidFill>
                  <a:latin typeface="Calibri" pitchFamily="34" charset="0"/>
                  <a:cs typeface="Arial" charset="0"/>
                </a:rPr>
                <a:t>2017</a:t>
              </a:r>
            </a:p>
          </p:txBody>
        </p:sp>
        <p:sp>
          <p:nvSpPr>
            <p:cNvPr id="24" name="Chevron 23"/>
            <p:cNvSpPr/>
            <p:nvPr/>
          </p:nvSpPr>
          <p:spPr bwMode="auto">
            <a:xfrm>
              <a:off x="4471392" y="2276872"/>
              <a:ext cx="1440160" cy="432048"/>
            </a:xfrm>
            <a:prstGeom prst="chevron">
              <a:avLst/>
            </a:prstGeom>
            <a:ln/>
            <a:extLst/>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spcBef>
                  <a:spcPct val="25000"/>
                </a:spcBef>
                <a:buFontTx/>
                <a:buNone/>
              </a:pPr>
              <a:r>
                <a:rPr lang="en-GB" sz="2400" dirty="0" smtClean="0">
                  <a:solidFill>
                    <a:srgbClr val="FFFFFF"/>
                  </a:solidFill>
                  <a:latin typeface="Calibri" pitchFamily="34" charset="0"/>
                  <a:cs typeface="Arial" charset="0"/>
                </a:rPr>
                <a:t>2018</a:t>
              </a:r>
            </a:p>
            <a:p>
              <a:pPr algn="ctr">
                <a:spcBef>
                  <a:spcPct val="25000"/>
                </a:spcBef>
                <a:buFontTx/>
                <a:buNone/>
              </a:pPr>
              <a:endParaRPr lang="en-GB" sz="2400" dirty="0" smtClean="0">
                <a:solidFill>
                  <a:srgbClr val="FFFFFF"/>
                </a:solidFill>
                <a:latin typeface="Calibri" pitchFamily="34" charset="0"/>
                <a:cs typeface="Arial" charset="0"/>
              </a:endParaRPr>
            </a:p>
          </p:txBody>
        </p:sp>
        <p:sp>
          <p:nvSpPr>
            <p:cNvPr id="26" name="Chevron 25"/>
            <p:cNvSpPr/>
            <p:nvPr/>
          </p:nvSpPr>
          <p:spPr bwMode="auto">
            <a:xfrm>
              <a:off x="5796136" y="2276872"/>
              <a:ext cx="1440160" cy="432048"/>
            </a:xfrm>
            <a:prstGeom prst="chevron">
              <a:avLst/>
            </a:prstGeom>
            <a:ln/>
            <a:extLst/>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spcBef>
                  <a:spcPct val="25000"/>
                </a:spcBef>
                <a:buFontTx/>
                <a:buNone/>
              </a:pPr>
              <a:r>
                <a:rPr lang="en-GB" sz="2400" dirty="0" smtClean="0">
                  <a:solidFill>
                    <a:srgbClr val="FFFFFF"/>
                  </a:solidFill>
                  <a:latin typeface="Calibri" pitchFamily="34" charset="0"/>
                  <a:cs typeface="Arial" charset="0"/>
                </a:rPr>
                <a:t>2019</a:t>
              </a:r>
            </a:p>
          </p:txBody>
        </p:sp>
        <p:sp>
          <p:nvSpPr>
            <p:cNvPr id="27" name="Chevron 26"/>
            <p:cNvSpPr/>
            <p:nvPr/>
          </p:nvSpPr>
          <p:spPr bwMode="auto">
            <a:xfrm>
              <a:off x="7092280" y="2276872"/>
              <a:ext cx="1440160" cy="432048"/>
            </a:xfrm>
            <a:prstGeom prst="chevron">
              <a:avLst/>
            </a:prstGeom>
            <a:ln/>
            <a:extLst/>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spcBef>
                  <a:spcPct val="25000"/>
                </a:spcBef>
                <a:buFontTx/>
                <a:buNone/>
              </a:pPr>
              <a:r>
                <a:rPr lang="en-GB" sz="2400" dirty="0" smtClean="0">
                  <a:solidFill>
                    <a:srgbClr val="FFFFFF"/>
                  </a:solidFill>
                  <a:latin typeface="Calibri" pitchFamily="34" charset="0"/>
                  <a:cs typeface="Arial" charset="0"/>
                </a:rPr>
                <a:t>2020</a:t>
              </a:r>
            </a:p>
            <a:p>
              <a:pPr algn="ctr">
                <a:spcBef>
                  <a:spcPct val="25000"/>
                </a:spcBef>
                <a:buFontTx/>
                <a:buNone/>
              </a:pPr>
              <a:endParaRPr lang="en-GB" sz="2400" dirty="0" smtClean="0">
                <a:solidFill>
                  <a:srgbClr val="FFFFFF"/>
                </a:solidFill>
                <a:latin typeface="Calibri" pitchFamily="34" charset="0"/>
                <a:cs typeface="Arial" charset="0"/>
              </a:endParaRPr>
            </a:p>
          </p:txBody>
        </p:sp>
      </p:grpSp>
      <p:cxnSp>
        <p:nvCxnSpPr>
          <p:cNvPr id="28" name="Straight Arrow Connector 27"/>
          <p:cNvCxnSpPr/>
          <p:nvPr/>
        </p:nvCxnSpPr>
        <p:spPr>
          <a:xfrm flipV="1">
            <a:off x="7825633" y="1952836"/>
            <a:ext cx="0" cy="540000"/>
          </a:xfrm>
          <a:prstGeom prst="straightConnector1">
            <a:avLst/>
          </a:prstGeom>
          <a:ln w="12700">
            <a:solidFill>
              <a:schemeClr val="tx2"/>
            </a:solidFill>
            <a:tailEnd type="triangle"/>
          </a:ln>
        </p:spPr>
        <p:style>
          <a:lnRef idx="1">
            <a:schemeClr val="dk1"/>
          </a:lnRef>
          <a:fillRef idx="0">
            <a:schemeClr val="dk1"/>
          </a:fillRef>
          <a:effectRef idx="0">
            <a:schemeClr val="dk1"/>
          </a:effectRef>
          <a:fontRef idx="minor">
            <a:schemeClr val="tx1"/>
          </a:fontRef>
        </p:style>
      </p:cxnSp>
      <p:sp>
        <p:nvSpPr>
          <p:cNvPr id="30" name="Rounded Rectangle 29"/>
          <p:cNvSpPr/>
          <p:nvPr/>
        </p:nvSpPr>
        <p:spPr>
          <a:xfrm>
            <a:off x="7363077" y="2191394"/>
            <a:ext cx="808766" cy="336589"/>
          </a:xfrm>
          <a:prstGeom prst="roundRect">
            <a:avLst/>
          </a:prstGeom>
          <a:ln>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buFontTx/>
              <a:buNone/>
            </a:pPr>
            <a:r>
              <a:rPr lang="en-GB" sz="1200" dirty="0" smtClean="0">
                <a:solidFill>
                  <a:srgbClr val="000000"/>
                </a:solidFill>
              </a:rPr>
              <a:t>30 June</a:t>
            </a:r>
            <a:endParaRPr lang="en-GB" sz="1200" dirty="0">
              <a:solidFill>
                <a:srgbClr val="000000"/>
              </a:solidFill>
            </a:endParaRPr>
          </a:p>
        </p:txBody>
      </p:sp>
      <p:sp>
        <p:nvSpPr>
          <p:cNvPr id="31" name="Rounded Rectangle 30"/>
          <p:cNvSpPr/>
          <p:nvPr/>
        </p:nvSpPr>
        <p:spPr>
          <a:xfrm>
            <a:off x="7363634" y="2599065"/>
            <a:ext cx="808766" cy="1011005"/>
          </a:xfrm>
          <a:prstGeom prst="roundRect">
            <a:avLst>
              <a:gd name="adj" fmla="val 0"/>
            </a:avLst>
          </a:prstGeom>
          <a:ln>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buFontTx/>
              <a:buNone/>
            </a:pPr>
            <a:r>
              <a:rPr lang="en-GB" sz="1000" smtClean="0">
                <a:solidFill>
                  <a:srgbClr val="000000"/>
                </a:solidFill>
              </a:rPr>
              <a:t>2</a:t>
            </a:r>
            <a:r>
              <a:rPr lang="en-GB" sz="1000" baseline="30000" smtClean="0">
                <a:solidFill>
                  <a:srgbClr val="000000"/>
                </a:solidFill>
              </a:rPr>
              <a:t>nd</a:t>
            </a:r>
            <a:r>
              <a:rPr lang="en-GB" sz="1000" smtClean="0">
                <a:solidFill>
                  <a:srgbClr val="000000"/>
                </a:solidFill>
              </a:rPr>
              <a:t> deadline </a:t>
            </a:r>
            <a:r>
              <a:rPr lang="en-GB" sz="1000" dirty="0" smtClean="0">
                <a:solidFill>
                  <a:srgbClr val="000000"/>
                </a:solidFill>
              </a:rPr>
              <a:t>for signature of EFSI Operations</a:t>
            </a:r>
            <a:endParaRPr lang="en-GB" sz="1000" dirty="0">
              <a:solidFill>
                <a:srgbClr val="000000"/>
              </a:solidFill>
            </a:endParaRPr>
          </a:p>
        </p:txBody>
      </p:sp>
      <p:cxnSp>
        <p:nvCxnSpPr>
          <p:cNvPr id="32" name="Straight Arrow Connector 31"/>
          <p:cNvCxnSpPr/>
          <p:nvPr/>
        </p:nvCxnSpPr>
        <p:spPr>
          <a:xfrm flipV="1">
            <a:off x="6546724" y="1952836"/>
            <a:ext cx="0" cy="540000"/>
          </a:xfrm>
          <a:prstGeom prst="straightConnector1">
            <a:avLst/>
          </a:prstGeom>
          <a:ln w="12700">
            <a:solidFill>
              <a:schemeClr val="tx2"/>
            </a:solidFill>
            <a:tailEnd type="triangle"/>
          </a:ln>
        </p:spPr>
        <p:style>
          <a:lnRef idx="1">
            <a:schemeClr val="dk1"/>
          </a:lnRef>
          <a:fillRef idx="0">
            <a:schemeClr val="dk1"/>
          </a:fillRef>
          <a:effectRef idx="0">
            <a:schemeClr val="dk1"/>
          </a:effectRef>
          <a:fontRef idx="minor">
            <a:schemeClr val="tx1"/>
          </a:fontRef>
        </p:style>
      </p:cxnSp>
      <p:sp>
        <p:nvSpPr>
          <p:cNvPr id="33" name="Rounded Rectangle 32"/>
          <p:cNvSpPr/>
          <p:nvPr/>
        </p:nvSpPr>
        <p:spPr>
          <a:xfrm>
            <a:off x="6084168" y="2191394"/>
            <a:ext cx="808766" cy="336589"/>
          </a:xfrm>
          <a:prstGeom prst="roundRect">
            <a:avLst/>
          </a:prstGeom>
          <a:ln>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buFontTx/>
              <a:buNone/>
            </a:pPr>
            <a:r>
              <a:rPr lang="en-GB" sz="1200" dirty="0">
                <a:solidFill>
                  <a:srgbClr val="000000"/>
                </a:solidFill>
              </a:rPr>
              <a:t>4</a:t>
            </a:r>
            <a:r>
              <a:rPr lang="en-GB" sz="1200" dirty="0" smtClean="0">
                <a:solidFill>
                  <a:srgbClr val="000000"/>
                </a:solidFill>
              </a:rPr>
              <a:t> July</a:t>
            </a:r>
            <a:endParaRPr lang="en-GB" sz="1200" dirty="0">
              <a:solidFill>
                <a:srgbClr val="000000"/>
              </a:solidFill>
            </a:endParaRPr>
          </a:p>
        </p:txBody>
      </p:sp>
      <p:sp>
        <p:nvSpPr>
          <p:cNvPr id="35" name="Rounded Rectangle 34"/>
          <p:cNvSpPr/>
          <p:nvPr/>
        </p:nvSpPr>
        <p:spPr>
          <a:xfrm>
            <a:off x="6084725" y="2599065"/>
            <a:ext cx="808766" cy="1011005"/>
          </a:xfrm>
          <a:prstGeom prst="roundRect">
            <a:avLst>
              <a:gd name="adj" fmla="val 0"/>
            </a:avLst>
          </a:prstGeom>
          <a:ln>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buFontTx/>
              <a:buNone/>
            </a:pPr>
            <a:r>
              <a:rPr lang="en-GB" sz="1000" dirty="0" smtClean="0">
                <a:solidFill>
                  <a:srgbClr val="000000"/>
                </a:solidFill>
              </a:rPr>
              <a:t>Deadline for approval of EFSI Operations</a:t>
            </a:r>
            <a:endParaRPr lang="en-GB" sz="1000" dirty="0">
              <a:solidFill>
                <a:srgbClr val="000000"/>
              </a:solidFill>
            </a:endParaRPr>
          </a:p>
        </p:txBody>
      </p:sp>
      <p:cxnSp>
        <p:nvCxnSpPr>
          <p:cNvPr id="38" name="Straight Arrow Connector 37"/>
          <p:cNvCxnSpPr/>
          <p:nvPr/>
        </p:nvCxnSpPr>
        <p:spPr>
          <a:xfrm flipV="1">
            <a:off x="5112060" y="1952836"/>
            <a:ext cx="0" cy="540000"/>
          </a:xfrm>
          <a:prstGeom prst="straightConnector1">
            <a:avLst/>
          </a:prstGeom>
          <a:ln w="12700">
            <a:solidFill>
              <a:schemeClr val="tx2"/>
            </a:solidFill>
            <a:tailEnd type="triangle"/>
          </a:ln>
        </p:spPr>
        <p:style>
          <a:lnRef idx="1">
            <a:schemeClr val="dk1"/>
          </a:lnRef>
          <a:fillRef idx="0">
            <a:schemeClr val="dk1"/>
          </a:fillRef>
          <a:effectRef idx="0">
            <a:schemeClr val="dk1"/>
          </a:effectRef>
          <a:fontRef idx="minor">
            <a:schemeClr val="tx1"/>
          </a:fontRef>
        </p:style>
      </p:cxnSp>
      <p:sp>
        <p:nvSpPr>
          <p:cNvPr id="50" name="Rounded Rectangle 49"/>
          <p:cNvSpPr/>
          <p:nvPr/>
        </p:nvSpPr>
        <p:spPr>
          <a:xfrm>
            <a:off x="4703928" y="2191394"/>
            <a:ext cx="808766" cy="336589"/>
          </a:xfrm>
          <a:prstGeom prst="roundRect">
            <a:avLst/>
          </a:prstGeom>
          <a:ln>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buFontTx/>
              <a:buNone/>
            </a:pPr>
            <a:r>
              <a:rPr lang="en-GB" sz="1200" dirty="0" smtClean="0">
                <a:solidFill>
                  <a:srgbClr val="000000"/>
                </a:solidFill>
              </a:rPr>
              <a:t>4 July</a:t>
            </a:r>
            <a:endParaRPr lang="en-GB" sz="1200" dirty="0">
              <a:solidFill>
                <a:srgbClr val="000000"/>
              </a:solidFill>
            </a:endParaRPr>
          </a:p>
        </p:txBody>
      </p:sp>
      <p:cxnSp>
        <p:nvCxnSpPr>
          <p:cNvPr id="52" name="Straight Arrow Connector 51"/>
          <p:cNvCxnSpPr/>
          <p:nvPr/>
        </p:nvCxnSpPr>
        <p:spPr>
          <a:xfrm flipV="1">
            <a:off x="1295636" y="2033561"/>
            <a:ext cx="0" cy="540000"/>
          </a:xfrm>
          <a:prstGeom prst="straightConnector1">
            <a:avLst/>
          </a:prstGeom>
          <a:ln w="12700">
            <a:solidFill>
              <a:schemeClr val="tx2"/>
            </a:solidFill>
            <a:tailEnd type="triangle"/>
          </a:ln>
        </p:spPr>
        <p:style>
          <a:lnRef idx="1">
            <a:schemeClr val="dk1"/>
          </a:lnRef>
          <a:fillRef idx="0">
            <a:schemeClr val="dk1"/>
          </a:fillRef>
          <a:effectRef idx="0">
            <a:schemeClr val="dk1"/>
          </a:effectRef>
          <a:fontRef idx="minor">
            <a:schemeClr val="tx1"/>
          </a:fontRef>
        </p:style>
      </p:cxnSp>
      <p:sp>
        <p:nvSpPr>
          <p:cNvPr id="53" name="Rounded Rectangle 52"/>
          <p:cNvSpPr/>
          <p:nvPr/>
        </p:nvSpPr>
        <p:spPr>
          <a:xfrm>
            <a:off x="899592" y="2272119"/>
            <a:ext cx="808766" cy="336589"/>
          </a:xfrm>
          <a:prstGeom prst="roundRect">
            <a:avLst/>
          </a:prstGeom>
          <a:ln>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buFontTx/>
              <a:buNone/>
            </a:pPr>
            <a:r>
              <a:rPr lang="en-GB" sz="1200" dirty="0" smtClean="0">
                <a:solidFill>
                  <a:srgbClr val="000000"/>
                </a:solidFill>
              </a:rPr>
              <a:t>4 July</a:t>
            </a:r>
            <a:endParaRPr lang="en-GB" sz="1200" dirty="0">
              <a:solidFill>
                <a:srgbClr val="000000"/>
              </a:solidFill>
            </a:endParaRPr>
          </a:p>
        </p:txBody>
      </p:sp>
      <p:sp>
        <p:nvSpPr>
          <p:cNvPr id="54" name="Rounded Rectangle 53"/>
          <p:cNvSpPr/>
          <p:nvPr/>
        </p:nvSpPr>
        <p:spPr>
          <a:xfrm>
            <a:off x="900149" y="2679790"/>
            <a:ext cx="808766" cy="1011005"/>
          </a:xfrm>
          <a:prstGeom prst="roundRect">
            <a:avLst>
              <a:gd name="adj" fmla="val 0"/>
            </a:avLst>
          </a:prstGeom>
          <a:ln>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buFontTx/>
              <a:buNone/>
            </a:pPr>
            <a:r>
              <a:rPr lang="en-GB" sz="1000" dirty="0" smtClean="0">
                <a:solidFill>
                  <a:srgbClr val="000000"/>
                </a:solidFill>
              </a:rPr>
              <a:t>Entry into force of EFSI Regulation</a:t>
            </a:r>
            <a:endParaRPr lang="en-GB" sz="1000" dirty="0">
              <a:solidFill>
                <a:srgbClr val="000000"/>
              </a:solidFill>
            </a:endParaRPr>
          </a:p>
        </p:txBody>
      </p:sp>
      <p:sp>
        <p:nvSpPr>
          <p:cNvPr id="25" name="Title 1"/>
          <p:cNvSpPr txBox="1">
            <a:spLocks/>
          </p:cNvSpPr>
          <p:nvPr/>
        </p:nvSpPr>
        <p:spPr>
          <a:xfrm>
            <a:off x="2951820" y="152636"/>
            <a:ext cx="5940660" cy="612068"/>
          </a:xfrm>
          <a:prstGeom prst="rect">
            <a:avLst/>
          </a:prstGeom>
        </p:spPr>
        <p:txBody>
          <a:bodyPr>
            <a:normAutofit/>
          </a:bodyPr>
          <a:lstStyle>
            <a:lvl1pPr algn="ctr" defTabSz="914400" rtl="0" eaLnBrk="1" latinLnBrk="0" hangingPunct="1">
              <a:spcBef>
                <a:spcPct val="0"/>
              </a:spcBef>
              <a:buNone/>
              <a:defRPr sz="4000" kern="1200">
                <a:solidFill>
                  <a:schemeClr val="tx2"/>
                </a:solidFill>
                <a:latin typeface="+mj-lt"/>
                <a:ea typeface="+mj-ea"/>
                <a:cs typeface="+mj-cs"/>
              </a:defRPr>
            </a:lvl1pPr>
          </a:lstStyle>
          <a:p>
            <a:pPr algn="r"/>
            <a:r>
              <a:rPr lang="en-US" sz="2000" b="1" dirty="0" smtClean="0"/>
              <a:t>Timeline </a:t>
            </a:r>
            <a:r>
              <a:rPr lang="en-US" sz="2000" b="1" dirty="0"/>
              <a:t>and investment period</a:t>
            </a:r>
            <a:endParaRPr lang="en-GB" sz="2000" b="1" dirty="0"/>
          </a:p>
        </p:txBody>
      </p:sp>
      <p:sp>
        <p:nvSpPr>
          <p:cNvPr id="29" name="Rounded Rectangle 28"/>
          <p:cNvSpPr/>
          <p:nvPr/>
        </p:nvSpPr>
        <p:spPr>
          <a:xfrm>
            <a:off x="4716016" y="2600908"/>
            <a:ext cx="808766" cy="1011005"/>
          </a:xfrm>
          <a:prstGeom prst="roundRect">
            <a:avLst>
              <a:gd name="adj" fmla="val 0"/>
            </a:avLst>
          </a:prstGeom>
          <a:ln>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buFontTx/>
              <a:buNone/>
            </a:pPr>
            <a:r>
              <a:rPr lang="en-GB" sz="1000" smtClean="0">
                <a:solidFill>
                  <a:srgbClr val="000000"/>
                </a:solidFill>
              </a:rPr>
              <a:t>1st deadline for signature of EFSI operations</a:t>
            </a:r>
            <a:endParaRPr lang="en-GB" sz="1000" dirty="0">
              <a:solidFill>
                <a:srgbClr val="000000"/>
              </a:solidFill>
            </a:endParaRPr>
          </a:p>
        </p:txBody>
      </p:sp>
      <p:cxnSp>
        <p:nvCxnSpPr>
          <p:cNvPr id="5" name="Straight Connector 4"/>
          <p:cNvCxnSpPr/>
          <p:nvPr/>
        </p:nvCxnSpPr>
        <p:spPr>
          <a:xfrm>
            <a:off x="5796136" y="1988840"/>
            <a:ext cx="0" cy="2376264"/>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899592" y="3859602"/>
            <a:ext cx="4625190" cy="505502"/>
          </a:xfrm>
          <a:prstGeom prst="roundRect">
            <a:avLst>
              <a:gd name="adj" fmla="val 0"/>
            </a:avLst>
          </a:prstGeom>
          <a:ln>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buFontTx/>
              <a:buNone/>
            </a:pPr>
            <a:r>
              <a:rPr lang="en-GB" sz="1200" dirty="0" smtClean="0">
                <a:solidFill>
                  <a:srgbClr val="000000"/>
                </a:solidFill>
              </a:rPr>
              <a:t>Investment period to achieve EUR 315bn of total investments</a:t>
            </a:r>
            <a:endParaRPr lang="en-GB" sz="1200" dirty="0">
              <a:solidFill>
                <a:srgbClr val="000000"/>
              </a:solidFill>
            </a:endParaRPr>
          </a:p>
        </p:txBody>
      </p:sp>
      <p:cxnSp>
        <p:nvCxnSpPr>
          <p:cNvPr id="36" name="Straight Arrow Connector 35"/>
          <p:cNvCxnSpPr/>
          <p:nvPr/>
        </p:nvCxnSpPr>
        <p:spPr>
          <a:xfrm flipV="1">
            <a:off x="5148064" y="3645084"/>
            <a:ext cx="0" cy="214518"/>
          </a:xfrm>
          <a:prstGeom prst="straightConnector1">
            <a:avLst/>
          </a:prstGeom>
          <a:ln w="12700">
            <a:solidFill>
              <a:schemeClr val="tx2"/>
            </a:solidFill>
            <a:tailEnd type="triangle"/>
          </a:ln>
        </p:spPr>
        <p:style>
          <a:lnRef idx="1">
            <a:schemeClr val="dk1"/>
          </a:lnRef>
          <a:fillRef idx="0">
            <a:schemeClr val="dk1"/>
          </a:fillRef>
          <a:effectRef idx="0">
            <a:schemeClr val="dk1"/>
          </a:effectRef>
          <a:fontRef idx="minor">
            <a:schemeClr val="tx1"/>
          </a:fontRef>
        </p:style>
      </p:cxnSp>
      <p:sp>
        <p:nvSpPr>
          <p:cNvPr id="37" name="Rounded Rectangle 36"/>
          <p:cNvSpPr/>
          <p:nvPr/>
        </p:nvSpPr>
        <p:spPr>
          <a:xfrm>
            <a:off x="6004307" y="3859602"/>
            <a:ext cx="2182976" cy="505502"/>
          </a:xfrm>
          <a:prstGeom prst="roundRect">
            <a:avLst>
              <a:gd name="adj" fmla="val 0"/>
            </a:avLst>
          </a:prstGeom>
          <a:ln>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buFontTx/>
              <a:buNone/>
            </a:pPr>
            <a:r>
              <a:rPr lang="en-GB" sz="1000" dirty="0" smtClean="0">
                <a:solidFill>
                  <a:srgbClr val="000000"/>
                </a:solidFill>
              </a:rPr>
              <a:t>“</a:t>
            </a:r>
            <a:r>
              <a:rPr lang="en-GB" sz="1200" dirty="0" smtClean="0">
                <a:solidFill>
                  <a:srgbClr val="000000"/>
                </a:solidFill>
              </a:rPr>
              <a:t>Extended” investment period</a:t>
            </a:r>
            <a:endParaRPr lang="en-GB" sz="1200" dirty="0">
              <a:solidFill>
                <a:srgbClr val="000000"/>
              </a:solidFill>
            </a:endParaRPr>
          </a:p>
        </p:txBody>
      </p:sp>
      <p:sp>
        <p:nvSpPr>
          <p:cNvPr id="40" name="TextBox 39"/>
          <p:cNvSpPr txBox="1"/>
          <p:nvPr/>
        </p:nvSpPr>
        <p:spPr>
          <a:xfrm>
            <a:off x="1223628" y="4901969"/>
            <a:ext cx="7488832" cy="846386"/>
          </a:xfrm>
          <a:prstGeom prst="rect">
            <a:avLst/>
          </a:prstGeom>
          <a:noFill/>
        </p:spPr>
        <p:txBody>
          <a:bodyPr wrap="square" rtlCol="0">
            <a:spAutoFit/>
          </a:bodyPr>
          <a:lstStyle/>
          <a:p>
            <a:pPr>
              <a:spcAft>
                <a:spcPts val="600"/>
              </a:spcAft>
              <a:buNone/>
            </a:pPr>
            <a:r>
              <a:rPr lang="en-US" kern="0" dirty="0" smtClean="0">
                <a:solidFill>
                  <a:srgbClr val="015CAB"/>
                </a:solidFill>
                <a:latin typeface="+mn-lt"/>
                <a:cs typeface="Times New Roman"/>
              </a:rPr>
              <a:t>EFSI operations to target EUR 315bn of total investment by 2018</a:t>
            </a:r>
          </a:p>
          <a:p>
            <a:pPr>
              <a:spcAft>
                <a:spcPts val="600"/>
              </a:spcAft>
              <a:buNone/>
            </a:pPr>
            <a:r>
              <a:rPr lang="en-US" kern="0" dirty="0" smtClean="0">
                <a:solidFill>
                  <a:srgbClr val="015CAB"/>
                </a:solidFill>
                <a:latin typeface="+mn-lt"/>
                <a:ea typeface="+mj-ea"/>
                <a:cs typeface="Times New Roman"/>
              </a:rPr>
              <a:t>Actual investment </a:t>
            </a:r>
            <a:r>
              <a:rPr lang="en-US" kern="0" dirty="0">
                <a:solidFill>
                  <a:srgbClr val="015CAB"/>
                </a:solidFill>
                <a:latin typeface="+mn-lt"/>
                <a:ea typeface="+mj-ea"/>
                <a:cs typeface="Times New Roman"/>
              </a:rPr>
              <a:t>p</a:t>
            </a:r>
            <a:r>
              <a:rPr lang="en-US" kern="0" dirty="0" smtClean="0">
                <a:solidFill>
                  <a:srgbClr val="015CAB"/>
                </a:solidFill>
                <a:latin typeface="+mn-lt"/>
                <a:ea typeface="+mj-ea"/>
                <a:cs typeface="Times New Roman"/>
              </a:rPr>
              <a:t>eriod runs </a:t>
            </a:r>
            <a:r>
              <a:rPr lang="en-US" kern="0" dirty="0">
                <a:solidFill>
                  <a:srgbClr val="015CAB"/>
                </a:solidFill>
                <a:latin typeface="+mn-lt"/>
                <a:ea typeface="+mj-ea"/>
                <a:cs typeface="Times New Roman"/>
              </a:rPr>
              <a:t>until 30 June </a:t>
            </a:r>
            <a:r>
              <a:rPr lang="en-US" kern="0" dirty="0" smtClean="0">
                <a:solidFill>
                  <a:srgbClr val="015CAB"/>
                </a:solidFill>
                <a:latin typeface="+mn-lt"/>
                <a:ea typeface="+mj-ea"/>
                <a:cs typeface="Times New Roman"/>
              </a:rPr>
              <a:t>2020</a:t>
            </a:r>
            <a:endParaRPr lang="en-US" kern="0" dirty="0">
              <a:solidFill>
                <a:srgbClr val="015CAB"/>
              </a:solidFill>
              <a:latin typeface="+mn-lt"/>
              <a:ea typeface="+mj-ea"/>
              <a:cs typeface="Times New Roman"/>
            </a:endParaRPr>
          </a:p>
        </p:txBody>
      </p:sp>
      <p:sp>
        <p:nvSpPr>
          <p:cNvPr id="7" name="Oval 6"/>
          <p:cNvSpPr/>
          <p:nvPr/>
        </p:nvSpPr>
        <p:spPr>
          <a:xfrm>
            <a:off x="2293150" y="2695670"/>
            <a:ext cx="1764196" cy="914400"/>
          </a:xfrm>
          <a:prstGeom prst="ellipse">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000" dirty="0" smtClean="0">
                <a:solidFill>
                  <a:schemeClr val="tx1"/>
                </a:solidFill>
              </a:rPr>
              <a:t>Third anniversary of signing the EFSI Regulation</a:t>
            </a:r>
            <a:endParaRPr lang="en-GB" sz="1000" dirty="0">
              <a:solidFill>
                <a:schemeClr val="tx1"/>
              </a:solidFill>
            </a:endParaRPr>
          </a:p>
        </p:txBody>
      </p:sp>
      <p:cxnSp>
        <p:nvCxnSpPr>
          <p:cNvPr id="9" name="Straight Arrow Connector 8"/>
          <p:cNvCxnSpPr>
            <a:stCxn id="7" idx="7"/>
            <a:endCxn id="50" idx="1"/>
          </p:cNvCxnSpPr>
          <p:nvPr/>
        </p:nvCxnSpPr>
        <p:spPr>
          <a:xfrm flipV="1">
            <a:off x="3798985" y="2359689"/>
            <a:ext cx="904943" cy="469892"/>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Footer Placeholder 4"/>
          <p:cNvSpPr txBox="1">
            <a:spLocks/>
          </p:cNvSpPr>
          <p:nvPr/>
        </p:nvSpPr>
        <p:spPr bwMode="auto">
          <a:xfrm>
            <a:off x="7772400" y="6443997"/>
            <a:ext cx="99060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000" kern="1200">
                <a:solidFill>
                  <a:schemeClr val="bg1"/>
                </a:solidFill>
                <a:latin typeface="Arial" charset="0"/>
                <a:ea typeface="+mn-ea"/>
                <a:cs typeface="Times New Roman" pitchFamily="18" charset="0"/>
              </a:defRPr>
            </a:lvl1pPr>
            <a:lvl2pPr marL="457200" algn="l" rtl="0" fontAlgn="base">
              <a:spcBef>
                <a:spcPct val="20000"/>
              </a:spcBef>
              <a:spcAft>
                <a:spcPct val="0"/>
              </a:spcAft>
              <a:buChar char="•"/>
              <a:defRPr sz="2000" kern="1200">
                <a:solidFill>
                  <a:schemeClr val="tx1"/>
                </a:solidFill>
                <a:latin typeface="Arial" charset="0"/>
                <a:ea typeface="+mn-ea"/>
                <a:cs typeface="Times New Roman" pitchFamily="18" charset="0"/>
              </a:defRPr>
            </a:lvl2pPr>
            <a:lvl3pPr marL="914400" algn="l" rtl="0" fontAlgn="base">
              <a:spcBef>
                <a:spcPct val="20000"/>
              </a:spcBef>
              <a:spcAft>
                <a:spcPct val="0"/>
              </a:spcAft>
              <a:buChar char="•"/>
              <a:defRPr sz="2000" kern="1200">
                <a:solidFill>
                  <a:schemeClr val="tx1"/>
                </a:solidFill>
                <a:latin typeface="Arial" charset="0"/>
                <a:ea typeface="+mn-ea"/>
                <a:cs typeface="Times New Roman" pitchFamily="18" charset="0"/>
              </a:defRPr>
            </a:lvl3pPr>
            <a:lvl4pPr marL="1371600" algn="l" rtl="0" fontAlgn="base">
              <a:spcBef>
                <a:spcPct val="20000"/>
              </a:spcBef>
              <a:spcAft>
                <a:spcPct val="0"/>
              </a:spcAft>
              <a:buChar char="•"/>
              <a:defRPr sz="2000" kern="1200">
                <a:solidFill>
                  <a:schemeClr val="tx1"/>
                </a:solidFill>
                <a:latin typeface="Arial" charset="0"/>
                <a:ea typeface="+mn-ea"/>
                <a:cs typeface="Times New Roman" pitchFamily="18" charset="0"/>
              </a:defRPr>
            </a:lvl4pPr>
            <a:lvl5pPr marL="1828800" algn="l" rtl="0" fontAlgn="base">
              <a:spcBef>
                <a:spcPct val="20000"/>
              </a:spcBef>
              <a:spcAft>
                <a:spcPct val="0"/>
              </a:spcAft>
              <a:buChar char="•"/>
              <a:defRPr sz="2000" kern="1200">
                <a:solidFill>
                  <a:schemeClr val="tx1"/>
                </a:solidFill>
                <a:latin typeface="Arial" charset="0"/>
                <a:ea typeface="+mn-ea"/>
                <a:cs typeface="Times New Roman" pitchFamily="18" charset="0"/>
              </a:defRPr>
            </a:lvl5pPr>
            <a:lvl6pPr marL="2286000" algn="l" defTabSz="914400" rtl="0" eaLnBrk="1" latinLnBrk="0" hangingPunct="1">
              <a:defRPr sz="2000" kern="1200">
                <a:solidFill>
                  <a:schemeClr val="tx1"/>
                </a:solidFill>
                <a:latin typeface="Arial" charset="0"/>
                <a:ea typeface="+mn-ea"/>
                <a:cs typeface="Times New Roman" pitchFamily="18" charset="0"/>
              </a:defRPr>
            </a:lvl6pPr>
            <a:lvl7pPr marL="2743200" algn="l" defTabSz="914400" rtl="0" eaLnBrk="1" latinLnBrk="0" hangingPunct="1">
              <a:defRPr sz="2000" kern="1200">
                <a:solidFill>
                  <a:schemeClr val="tx1"/>
                </a:solidFill>
                <a:latin typeface="Arial" charset="0"/>
                <a:ea typeface="+mn-ea"/>
                <a:cs typeface="Times New Roman" pitchFamily="18" charset="0"/>
              </a:defRPr>
            </a:lvl7pPr>
            <a:lvl8pPr marL="3200400" algn="l" defTabSz="914400" rtl="0" eaLnBrk="1" latinLnBrk="0" hangingPunct="1">
              <a:defRPr sz="2000" kern="1200">
                <a:solidFill>
                  <a:schemeClr val="tx1"/>
                </a:solidFill>
                <a:latin typeface="Arial" charset="0"/>
                <a:ea typeface="+mn-ea"/>
                <a:cs typeface="Times New Roman" pitchFamily="18" charset="0"/>
              </a:defRPr>
            </a:lvl8pPr>
            <a:lvl9pPr marL="3657600" algn="l" defTabSz="914400" rtl="0" eaLnBrk="1" latinLnBrk="0" hangingPunct="1">
              <a:defRPr sz="2000" kern="1200">
                <a:solidFill>
                  <a:schemeClr val="tx1"/>
                </a:solidFill>
                <a:latin typeface="Arial" charset="0"/>
                <a:ea typeface="+mn-ea"/>
                <a:cs typeface="Times New Roman" pitchFamily="18" charset="0"/>
              </a:defRPr>
            </a:lvl9pPr>
          </a:lstStyle>
          <a:p>
            <a:r>
              <a:rPr lang="en-GB" dirty="0" smtClean="0"/>
              <a:t>27</a:t>
            </a:r>
            <a:endParaRPr lang="en-GB" dirty="0"/>
          </a:p>
        </p:txBody>
      </p:sp>
      <p:pic>
        <p:nvPicPr>
          <p:cNvPr id="42" name="Picture 2" descr="G:\private\Editorial\corporate slides\EFSI\FlechesGris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806" y="5013912"/>
            <a:ext cx="629513" cy="622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260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238" y="7913"/>
            <a:ext cx="6431916" cy="612775"/>
          </a:xfrm>
        </p:spPr>
        <p:txBody>
          <a:bodyPr/>
          <a:lstStyle/>
          <a:p>
            <a:r>
              <a:rPr lang="en-GB" dirty="0" smtClean="0"/>
              <a:t>Thank you</a:t>
            </a:r>
            <a:r>
              <a:rPr lang="fr-BE" dirty="0" smtClean="0"/>
              <a:t>!</a:t>
            </a:r>
            <a:endParaRPr lang="en-GB" dirty="0"/>
          </a:p>
        </p:txBody>
      </p:sp>
      <p:sp>
        <p:nvSpPr>
          <p:cNvPr id="5" name="Slide Number Placeholder 4"/>
          <p:cNvSpPr>
            <a:spLocks noGrp="1"/>
          </p:cNvSpPr>
          <p:nvPr>
            <p:ph type="sldNum" sz="quarter" idx="11"/>
          </p:nvPr>
        </p:nvSpPr>
        <p:spPr/>
        <p:txBody>
          <a:bodyPr/>
          <a:lstStyle/>
          <a:p>
            <a:pPr>
              <a:defRPr/>
            </a:pPr>
            <a:fld id="{A6CB47FB-FC65-487E-B87F-ED7EF06A8745}" type="slidenum">
              <a:rPr lang="en-US" smtClean="0"/>
              <a:pPr>
                <a:defRPr/>
              </a:pPr>
              <a:t>32</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596" y="1232756"/>
            <a:ext cx="7308812" cy="4853508"/>
          </a:xfrm>
          <a:prstGeom prst="rect">
            <a:avLst/>
          </a:prstGeom>
        </p:spPr>
      </p:pic>
    </p:spTree>
    <p:extLst>
      <p:ext uri="{BB962C8B-B14F-4D97-AF65-F5344CB8AC3E}">
        <p14:creationId xmlns:p14="http://schemas.microsoft.com/office/powerpoint/2010/main" val="16601115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Mobilising</a:t>
            </a:r>
            <a:r>
              <a:rPr lang="en-US" dirty="0"/>
              <a:t> new investment</a:t>
            </a:r>
            <a:endParaRPr lang="en-GB" dirty="0"/>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1"/>
          </p:nvPr>
        </p:nvSpPr>
        <p:spPr/>
        <p:txBody>
          <a:bodyPr/>
          <a:lstStyle/>
          <a:p>
            <a:pPr>
              <a:defRPr/>
            </a:pPr>
            <a:fld id="{A6CB47FB-FC65-487E-B87F-ED7EF06A8745}" type="slidenum">
              <a:rPr lang="en-US" smtClean="0"/>
              <a:pPr>
                <a:defRPr/>
              </a:pPr>
              <a:t>33</a:t>
            </a:fld>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524" y="872716"/>
            <a:ext cx="8640960" cy="5040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90398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EFSI setup and governance</a:t>
            </a:r>
          </a:p>
        </p:txBody>
      </p:sp>
      <p:sp>
        <p:nvSpPr>
          <p:cNvPr id="5" name="Footer Placeholder 4"/>
          <p:cNvSpPr>
            <a:spLocks noGrp="1"/>
          </p:cNvSpPr>
          <p:nvPr>
            <p:ph type="ftr" sz="quarter" idx="11"/>
          </p:nvPr>
        </p:nvSpPr>
        <p:spPr/>
        <p:txBody>
          <a:bodyPr/>
          <a:lstStyle/>
          <a:p>
            <a:r>
              <a:rPr lang="en-GB" dirty="0" smtClean="0"/>
              <a:t>4</a:t>
            </a:r>
            <a:endParaRPr lang="en-GB" dirty="0"/>
          </a:p>
        </p:txBody>
      </p:sp>
      <p:sp>
        <p:nvSpPr>
          <p:cNvPr id="11" name="Content Placeholder 2"/>
          <p:cNvSpPr>
            <a:spLocks noGrp="1"/>
          </p:cNvSpPr>
          <p:nvPr>
            <p:ph sz="half" idx="1"/>
          </p:nvPr>
        </p:nvSpPr>
        <p:spPr>
          <a:xfrm>
            <a:off x="251519" y="855081"/>
            <a:ext cx="8643243" cy="5310769"/>
          </a:xfrm>
        </p:spPr>
        <p:txBody>
          <a:bodyPr>
            <a:noAutofit/>
          </a:bodyPr>
          <a:lstStyle/>
          <a:p>
            <a:pPr marL="342900" lvl="1" indent="-342900" algn="just">
              <a:lnSpc>
                <a:spcPct val="150000"/>
              </a:lnSpc>
              <a:buSzPct val="70000"/>
              <a:buFont typeface="Wingdings" panose="05000000000000000000" pitchFamily="2" charset="2"/>
              <a:buChar char="q"/>
            </a:pPr>
            <a:endParaRPr lang="en-US" dirty="0" smtClean="0">
              <a:latin typeface="Calibri" panose="020F0502020204030204" pitchFamily="34" charset="0"/>
              <a:cs typeface="Calibri" panose="020F0502020204030204" pitchFamily="34" charset="0"/>
            </a:endParaRPr>
          </a:p>
          <a:p>
            <a:pPr marL="342900" lvl="1" indent="-342900" algn="just">
              <a:lnSpc>
                <a:spcPct val="150000"/>
              </a:lnSpc>
              <a:buSzPct val="70000"/>
              <a:buFont typeface="Wingdings" panose="05000000000000000000" pitchFamily="2" charset="2"/>
              <a:buChar char="q"/>
            </a:pPr>
            <a:endParaRPr lang="en-US" sz="2000" dirty="0" smtClean="0">
              <a:latin typeface="Arial" panose="020B0604020202020204" pitchFamily="34" charset="0"/>
              <a:cs typeface="Calibri" panose="020F0502020204030204" pitchFamily="34" charset="0"/>
            </a:endParaRPr>
          </a:p>
          <a:p>
            <a:pPr marL="342900" lvl="1" indent="-342900" algn="just">
              <a:lnSpc>
                <a:spcPct val="150000"/>
              </a:lnSpc>
              <a:buSzPct val="70000"/>
              <a:buFont typeface="Wingdings" panose="05000000000000000000" pitchFamily="2" charset="2"/>
              <a:buChar char="q"/>
            </a:pPr>
            <a:endParaRPr lang="en-US" sz="2000" dirty="0" smtClean="0">
              <a:latin typeface="Arial" panose="020B0604020202020204" pitchFamily="34" charset="0"/>
              <a:cs typeface="Calibri" panose="020F0502020204030204" pitchFamily="34" charset="0"/>
            </a:endParaRPr>
          </a:p>
          <a:p>
            <a:pPr marL="0" lvl="1" indent="0" algn="just">
              <a:lnSpc>
                <a:spcPct val="150000"/>
              </a:lnSpc>
              <a:buSzPct val="70000"/>
              <a:buNone/>
            </a:pPr>
            <a:r>
              <a:rPr lang="en-US" sz="2000" b="1" dirty="0" smtClean="0">
                <a:latin typeface="Arial" panose="020B0604020202020204" pitchFamily="34" charset="0"/>
                <a:cs typeface="Calibri" panose="020F0502020204030204" pitchFamily="34" charset="0"/>
              </a:rPr>
              <a:t>	All EFSI operations are within the </a:t>
            </a:r>
            <a:r>
              <a:rPr lang="en-US" sz="2000" b="1" dirty="0">
                <a:latin typeface="Arial" panose="020B0604020202020204" pitchFamily="34" charset="0"/>
                <a:cs typeface="Calibri" panose="020F0502020204030204" pitchFamily="34" charset="0"/>
              </a:rPr>
              <a:t>EIB </a:t>
            </a:r>
            <a:r>
              <a:rPr lang="en-US" sz="2000" b="1" dirty="0" smtClean="0">
                <a:latin typeface="Arial" panose="020B0604020202020204" pitchFamily="34" charset="0"/>
                <a:cs typeface="Calibri" panose="020F0502020204030204" pitchFamily="34" charset="0"/>
              </a:rPr>
              <a:t>Group </a:t>
            </a:r>
            <a:r>
              <a:rPr lang="en-US" sz="2000" dirty="0" smtClean="0">
                <a:latin typeface="Arial" panose="020B0604020202020204" pitchFamily="34" charset="0"/>
                <a:cs typeface="Calibri" panose="020F0502020204030204" pitchFamily="34" charset="0"/>
              </a:rPr>
              <a:t>(EIB&amp;EIF)</a:t>
            </a:r>
            <a:endParaRPr lang="en-US" sz="2000" dirty="0">
              <a:latin typeface="Arial" panose="020B0604020202020204" pitchFamily="34" charset="0"/>
              <a:cs typeface="Calibri" panose="020F0502020204030204" pitchFamily="34" charset="0"/>
            </a:endParaRPr>
          </a:p>
          <a:p>
            <a:pPr lvl="2">
              <a:spcBef>
                <a:spcPts val="0"/>
              </a:spcBef>
            </a:pPr>
            <a:r>
              <a:rPr lang="en-US" dirty="0">
                <a:latin typeface="Arial" panose="020B0604020202020204" pitchFamily="34" charset="0"/>
                <a:cs typeface="Calibri" panose="020F0502020204030204" pitchFamily="34" charset="0"/>
              </a:rPr>
              <a:t>O</a:t>
            </a:r>
            <a:r>
              <a:rPr lang="en-US" dirty="0" smtClean="0">
                <a:latin typeface="Arial" panose="020B0604020202020204" pitchFamily="34" charset="0"/>
                <a:cs typeface="Calibri" panose="020F0502020204030204" pitchFamily="34" charset="0"/>
              </a:rPr>
              <a:t>n </a:t>
            </a:r>
            <a:r>
              <a:rPr lang="en-US" dirty="0">
                <a:latin typeface="Arial" panose="020B0604020202020204" pitchFamily="34" charset="0"/>
                <a:cs typeface="Calibri" panose="020F0502020204030204" pitchFamily="34" charset="0"/>
              </a:rPr>
              <a:t>the EIB’s balance </a:t>
            </a:r>
            <a:r>
              <a:rPr lang="en-US" dirty="0" smtClean="0">
                <a:latin typeface="Arial" panose="020B0604020202020204" pitchFamily="34" charset="0"/>
                <a:cs typeface="Calibri" panose="020F0502020204030204" pitchFamily="34" charset="0"/>
              </a:rPr>
              <a:t>sheet (no separate entity)</a:t>
            </a:r>
            <a:endParaRPr lang="en-US" dirty="0">
              <a:latin typeface="Arial" panose="020B0604020202020204" pitchFamily="34" charset="0"/>
              <a:cs typeface="Calibri" panose="020F0502020204030204" pitchFamily="34" charset="0"/>
            </a:endParaRPr>
          </a:p>
          <a:p>
            <a:pPr lvl="2">
              <a:spcBef>
                <a:spcPts val="0"/>
              </a:spcBef>
            </a:pPr>
            <a:r>
              <a:rPr lang="en-US" dirty="0">
                <a:latin typeface="Arial" panose="020B0604020202020204" pitchFamily="34" charset="0"/>
                <a:cs typeface="Calibri" panose="020F0502020204030204" pitchFamily="34" charset="0"/>
              </a:rPr>
              <a:t>S</a:t>
            </a:r>
            <a:r>
              <a:rPr lang="en-US" dirty="0" smtClean="0">
                <a:latin typeface="Arial" panose="020B0604020202020204" pitchFamily="34" charset="0"/>
                <a:cs typeface="Calibri" panose="020F0502020204030204" pitchFamily="34" charset="0"/>
              </a:rPr>
              <a:t>ubject </a:t>
            </a:r>
            <a:r>
              <a:rPr lang="en-US" dirty="0">
                <a:latin typeface="Arial" panose="020B0604020202020204" pitchFamily="34" charset="0"/>
                <a:cs typeface="Calibri" panose="020F0502020204030204" pitchFamily="34" charset="0"/>
              </a:rPr>
              <a:t>to standard due </a:t>
            </a:r>
            <a:r>
              <a:rPr lang="en-US" dirty="0" smtClean="0">
                <a:latin typeface="Arial" panose="020B0604020202020204" pitchFamily="34" charset="0"/>
                <a:cs typeface="Calibri" panose="020F0502020204030204" pitchFamily="34" charset="0"/>
              </a:rPr>
              <a:t>diligence</a:t>
            </a:r>
          </a:p>
          <a:p>
            <a:pPr lvl="2">
              <a:spcBef>
                <a:spcPts val="0"/>
              </a:spcBef>
            </a:pPr>
            <a:r>
              <a:rPr lang="en-US" dirty="0" smtClean="0">
                <a:latin typeface="Arial" panose="020B0604020202020204" pitchFamily="34" charset="0"/>
                <a:cs typeface="Calibri" panose="020F0502020204030204" pitchFamily="34" charset="0"/>
              </a:rPr>
              <a:t>EIB </a:t>
            </a:r>
            <a:r>
              <a:rPr lang="en-US" dirty="0">
                <a:latin typeface="Arial" panose="020B0604020202020204" pitchFamily="34" charset="0"/>
                <a:cs typeface="Calibri" panose="020F0502020204030204" pitchFamily="34" charset="0"/>
              </a:rPr>
              <a:t>&amp; EIF governing bodies </a:t>
            </a:r>
            <a:r>
              <a:rPr lang="en-US" dirty="0" smtClean="0">
                <a:latin typeface="Arial" panose="020B0604020202020204" pitchFamily="34" charset="0"/>
                <a:cs typeface="Calibri" panose="020F0502020204030204" pitchFamily="34" charset="0"/>
              </a:rPr>
              <a:t>approve </a:t>
            </a:r>
            <a:r>
              <a:rPr lang="en-US" dirty="0">
                <a:latin typeface="Arial" panose="020B0604020202020204" pitchFamily="34" charset="0"/>
                <a:cs typeface="Calibri" panose="020F0502020204030204" pitchFamily="34" charset="0"/>
              </a:rPr>
              <a:t>each </a:t>
            </a:r>
            <a:r>
              <a:rPr lang="en-US" dirty="0" smtClean="0">
                <a:latin typeface="Arial" panose="020B0604020202020204" pitchFamily="34" charset="0"/>
                <a:cs typeface="Calibri" panose="020F0502020204030204" pitchFamily="34" charset="0"/>
              </a:rPr>
              <a:t>operation</a:t>
            </a:r>
          </a:p>
          <a:p>
            <a:pPr marL="914400" lvl="2" indent="0">
              <a:spcBef>
                <a:spcPts val="0"/>
              </a:spcBef>
              <a:buNone/>
            </a:pPr>
            <a:endParaRPr lang="en-US" dirty="0">
              <a:latin typeface="Arial" panose="020B0604020202020204" pitchFamily="34" charset="0"/>
              <a:cs typeface="Calibri" panose="020F0502020204030204" pitchFamily="34" charset="0"/>
            </a:endParaRPr>
          </a:p>
          <a:p>
            <a:pPr marL="0" indent="0">
              <a:buClr>
                <a:schemeClr val="tx2"/>
              </a:buClr>
              <a:buSzPct val="70000"/>
              <a:buNone/>
            </a:pPr>
            <a:r>
              <a:rPr lang="en-US" sz="2000" dirty="0" smtClean="0">
                <a:latin typeface="Arial" panose="020B0604020202020204" pitchFamily="34" charset="0"/>
                <a:cs typeface="Calibri" panose="020F0502020204030204" pitchFamily="34" charset="0"/>
              </a:rPr>
              <a:t>	Additional EFSI governance:</a:t>
            </a:r>
            <a:endParaRPr lang="en-US" sz="2000" b="0" dirty="0" smtClean="0">
              <a:latin typeface="Arial" panose="020B0604020202020204" pitchFamily="34" charset="0"/>
              <a:cs typeface="Calibri" panose="020F0502020204030204" pitchFamily="34" charset="0"/>
            </a:endParaRPr>
          </a:p>
          <a:p>
            <a:pPr lvl="2">
              <a:spcBef>
                <a:spcPts val="0"/>
              </a:spcBef>
            </a:pPr>
            <a:r>
              <a:rPr lang="en-US" dirty="0">
                <a:latin typeface="Arial" panose="020B0604020202020204" pitchFamily="34" charset="0"/>
                <a:cs typeface="Calibri" panose="020F0502020204030204" pitchFamily="34" charset="0"/>
              </a:rPr>
              <a:t>S</a:t>
            </a:r>
            <a:r>
              <a:rPr lang="en-US" dirty="0" smtClean="0">
                <a:latin typeface="Arial" panose="020B0604020202020204" pitchFamily="34" charset="0"/>
                <a:cs typeface="Calibri" panose="020F0502020204030204" pitchFamily="34" charset="0"/>
              </a:rPr>
              <a:t>teering Board</a:t>
            </a:r>
          </a:p>
          <a:p>
            <a:pPr lvl="2">
              <a:spcBef>
                <a:spcPts val="0"/>
              </a:spcBef>
            </a:pPr>
            <a:r>
              <a:rPr lang="en-US" dirty="0" smtClean="0">
                <a:latin typeface="Arial" panose="020B0604020202020204" pitchFamily="34" charset="0"/>
                <a:cs typeface="Calibri" panose="020F0502020204030204" pitchFamily="34" charset="0"/>
              </a:rPr>
              <a:t>Investment Committee, headed by a Managing Director </a:t>
            </a:r>
          </a:p>
        </p:txBody>
      </p:sp>
      <p:grpSp>
        <p:nvGrpSpPr>
          <p:cNvPr id="8" name="Group 7"/>
          <p:cNvGrpSpPr/>
          <p:nvPr/>
        </p:nvGrpSpPr>
        <p:grpSpPr>
          <a:xfrm>
            <a:off x="6764333" y="506660"/>
            <a:ext cx="2287832" cy="2105867"/>
            <a:chOff x="556680" y="1036032"/>
            <a:chExt cx="2316724" cy="2083252"/>
          </a:xfrm>
        </p:grpSpPr>
        <p:pic>
          <p:nvPicPr>
            <p:cNvPr id="9" name="Picture 2" descr="C:\Users\BELLO\Documents\MesDocuments\- Dossiers BEI\Temp_doc\Events\Annual Press Conference 2015\sources_production\images_toutes\16_SLIDE_PRESIDENT_20152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055" r="18426"/>
            <a:stretch/>
          </p:blipFill>
          <p:spPr bwMode="auto">
            <a:xfrm>
              <a:off x="556680" y="1036032"/>
              <a:ext cx="2316724" cy="20832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42934" y="1877605"/>
              <a:ext cx="755335" cy="400110"/>
            </a:xfrm>
            <a:prstGeom prst="rect">
              <a:avLst/>
            </a:prstGeom>
            <a:noFill/>
          </p:spPr>
          <p:txBody>
            <a:bodyPr wrap="none" rtlCol="0">
              <a:spAutoFit/>
            </a:bodyPr>
            <a:lstStyle/>
            <a:p>
              <a:pPr>
                <a:buNone/>
              </a:pPr>
              <a:r>
                <a:rPr lang="fr-BE" b="1" dirty="0" smtClean="0">
                  <a:solidFill>
                    <a:schemeClr val="bg1"/>
                  </a:solidFill>
                </a:rPr>
                <a:t>EFSI</a:t>
              </a:r>
              <a:endParaRPr lang="en-GB" b="1" dirty="0">
                <a:solidFill>
                  <a:schemeClr val="bg1"/>
                </a:solidFill>
              </a:endParaRPr>
            </a:p>
          </p:txBody>
        </p:sp>
        <p:sp>
          <p:nvSpPr>
            <p:cNvPr id="13" name="TextBox 12"/>
            <p:cNvSpPr txBox="1"/>
            <p:nvPr/>
          </p:nvSpPr>
          <p:spPr>
            <a:xfrm>
              <a:off x="1715042" y="1692939"/>
              <a:ext cx="954107" cy="769441"/>
            </a:xfrm>
            <a:prstGeom prst="rect">
              <a:avLst/>
            </a:prstGeom>
            <a:noFill/>
          </p:spPr>
          <p:txBody>
            <a:bodyPr wrap="none" rtlCol="0">
              <a:spAutoFit/>
            </a:bodyPr>
            <a:lstStyle/>
            <a:p>
              <a:pPr>
                <a:buNone/>
              </a:pPr>
              <a:r>
                <a:rPr lang="fr-BE" b="1" dirty="0" smtClean="0">
                  <a:solidFill>
                    <a:schemeClr val="bg1"/>
                  </a:solidFill>
                </a:rPr>
                <a:t>EIB</a:t>
              </a:r>
            </a:p>
            <a:p>
              <a:pPr>
                <a:buNone/>
              </a:pPr>
              <a:r>
                <a:rPr lang="fr-BE" b="1" dirty="0" smtClean="0">
                  <a:solidFill>
                    <a:schemeClr val="bg1"/>
                  </a:solidFill>
                </a:rPr>
                <a:t>Group</a:t>
              </a:r>
              <a:endParaRPr lang="en-GB" b="1" dirty="0">
                <a:solidFill>
                  <a:schemeClr val="bg1"/>
                </a:solidFill>
              </a:endParaRPr>
            </a:p>
          </p:txBody>
        </p:sp>
      </p:grpSp>
      <p:pic>
        <p:nvPicPr>
          <p:cNvPr id="3074" name="Picture 2" descr="G:\private\Editorial\corporate slides\EFSI\FlechesGris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524" y="2486273"/>
            <a:ext cx="569913" cy="5635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G:\private\Editorial\corporate slides\EFSI\FlechesGris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524" y="4106825"/>
            <a:ext cx="569913" cy="563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0979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81238" y="44624"/>
            <a:ext cx="6481762" cy="612775"/>
          </a:xfrm>
        </p:spPr>
        <p:txBody>
          <a:bodyPr/>
          <a:lstStyle/>
          <a:p>
            <a:r>
              <a:rPr lang="en-GB" dirty="0" smtClean="0"/>
              <a:t>Mobilising</a:t>
            </a:r>
            <a:r>
              <a:rPr lang="en-US" dirty="0" smtClean="0"/>
              <a:t> new investment</a:t>
            </a:r>
            <a:endParaRPr lang="en-GB" dirty="0"/>
          </a:p>
        </p:txBody>
      </p:sp>
      <p:sp>
        <p:nvSpPr>
          <p:cNvPr id="5" name="Slide Number Placeholder 4"/>
          <p:cNvSpPr>
            <a:spLocks noGrp="1"/>
          </p:cNvSpPr>
          <p:nvPr>
            <p:ph type="sldNum" sz="quarter" idx="11"/>
          </p:nvPr>
        </p:nvSpPr>
        <p:spPr/>
        <p:txBody>
          <a:bodyPr/>
          <a:lstStyle/>
          <a:p>
            <a:pPr>
              <a:defRPr/>
            </a:pPr>
            <a:r>
              <a:rPr lang="en-US" dirty="0" smtClean="0"/>
              <a:t>5</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45" y="843668"/>
            <a:ext cx="9005508" cy="5170663"/>
          </a:xfrm>
          <a:prstGeom prst="rect">
            <a:avLst/>
          </a:prstGeom>
        </p:spPr>
      </p:pic>
    </p:spTree>
    <p:extLst>
      <p:ext uri="{BB962C8B-B14F-4D97-AF65-F5344CB8AC3E}">
        <p14:creationId xmlns:p14="http://schemas.microsoft.com/office/powerpoint/2010/main" val="3220300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6364" y="41905"/>
            <a:ext cx="6481762" cy="612775"/>
          </a:xfrm>
        </p:spPr>
        <p:txBody>
          <a:bodyPr/>
          <a:lstStyle/>
          <a:p>
            <a:r>
              <a:rPr lang="en-GB" dirty="0" smtClean="0"/>
              <a:t>Making a difference</a:t>
            </a:r>
            <a:endParaRPr lang="en-GB" dirty="0"/>
          </a:p>
        </p:txBody>
      </p:sp>
      <p:sp>
        <p:nvSpPr>
          <p:cNvPr id="5" name="Footer Placeholder 4"/>
          <p:cNvSpPr>
            <a:spLocks noGrp="1"/>
          </p:cNvSpPr>
          <p:nvPr>
            <p:ph type="ftr" sz="quarter" idx="11"/>
          </p:nvPr>
        </p:nvSpPr>
        <p:spPr/>
        <p:txBody>
          <a:bodyPr/>
          <a:lstStyle/>
          <a:p>
            <a:r>
              <a:rPr lang="fr-CH" dirty="0" smtClean="0"/>
              <a:t>6</a:t>
            </a:r>
            <a:endParaRPr lang="en-GB" dirty="0"/>
          </a:p>
        </p:txBody>
      </p:sp>
      <p:sp>
        <p:nvSpPr>
          <p:cNvPr id="9" name="Content Placeholder 2"/>
          <p:cNvSpPr>
            <a:spLocks noGrp="1"/>
          </p:cNvSpPr>
          <p:nvPr>
            <p:ph sz="half" idx="1"/>
          </p:nvPr>
        </p:nvSpPr>
        <p:spPr>
          <a:xfrm>
            <a:off x="251519" y="1268412"/>
            <a:ext cx="8643243" cy="4896891"/>
          </a:xfrm>
        </p:spPr>
        <p:txBody>
          <a:bodyPr>
            <a:noAutofit/>
          </a:bodyPr>
          <a:lstStyle/>
          <a:p>
            <a:pPr marL="708025" indent="-228600" algn="just" defTabSz="712788">
              <a:buClr>
                <a:schemeClr val="tx2"/>
              </a:buClr>
              <a:buSzPct val="102000"/>
              <a:buNone/>
            </a:pPr>
            <a:r>
              <a:rPr lang="fr-CH" dirty="0" smtClean="0"/>
              <a:t> </a:t>
            </a:r>
            <a:endParaRPr lang="fr-CH" dirty="0"/>
          </a:p>
        </p:txBody>
      </p:sp>
      <p:sp>
        <p:nvSpPr>
          <p:cNvPr id="7" name="Rectangle 6"/>
          <p:cNvSpPr/>
          <p:nvPr/>
        </p:nvSpPr>
        <p:spPr bwMode="auto">
          <a:xfrm>
            <a:off x="611560" y="1059843"/>
            <a:ext cx="1996409" cy="1996409"/>
          </a:xfrm>
          <a:prstGeom prst="rect">
            <a:avLst/>
          </a:prstGeom>
          <a:solidFill>
            <a:schemeClr val="tx2"/>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Blip>
                <a:blip r:embed="rId2"/>
              </a:buBlip>
              <a:tabLst/>
            </a:pPr>
            <a:endParaRPr kumimoji="0" lang="en-GB" sz="2400" b="0" i="0" u="none" strike="noStrike" cap="none" normalizeH="0" baseline="0" dirty="0" smtClean="0">
              <a:ln>
                <a:noFill/>
              </a:ln>
              <a:solidFill>
                <a:schemeClr val="tx1"/>
              </a:solidFill>
              <a:effectLst/>
              <a:latin typeface="Arial" charset="0"/>
              <a:cs typeface="Times New Roman" pitchFamily="18" charset="0"/>
            </a:endParaRPr>
          </a:p>
        </p:txBody>
      </p:sp>
      <p:sp>
        <p:nvSpPr>
          <p:cNvPr id="8" name="Rectangle 7"/>
          <p:cNvSpPr/>
          <p:nvPr/>
        </p:nvSpPr>
        <p:spPr bwMode="auto">
          <a:xfrm>
            <a:off x="3095835" y="1059843"/>
            <a:ext cx="1996409" cy="1996409"/>
          </a:xfrm>
          <a:prstGeom prst="rect">
            <a:avLst/>
          </a:prstGeom>
          <a:solidFill>
            <a:schemeClr val="tx2"/>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Blip>
                <a:blip r:embed="rId2"/>
              </a:buBlip>
              <a:tabLst/>
            </a:pPr>
            <a:endParaRPr kumimoji="0" lang="en-GB" sz="2400" b="0" i="0" u="none" strike="noStrike" cap="none" normalizeH="0" baseline="0" dirty="0" smtClean="0">
              <a:ln>
                <a:noFill/>
              </a:ln>
              <a:solidFill>
                <a:schemeClr val="tx1"/>
              </a:solidFill>
              <a:effectLst/>
              <a:latin typeface="Arial" charset="0"/>
              <a:cs typeface="Times New Roman" pitchFamily="18" charset="0"/>
            </a:endParaRPr>
          </a:p>
        </p:txBody>
      </p:sp>
      <p:sp>
        <p:nvSpPr>
          <p:cNvPr id="10" name="Rectangle 9"/>
          <p:cNvSpPr/>
          <p:nvPr/>
        </p:nvSpPr>
        <p:spPr bwMode="auto">
          <a:xfrm>
            <a:off x="5673519" y="1056802"/>
            <a:ext cx="1996409" cy="1996409"/>
          </a:xfrm>
          <a:prstGeom prst="rect">
            <a:avLst/>
          </a:prstGeom>
          <a:solidFill>
            <a:schemeClr val="tx2"/>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Blip>
                <a:blip r:embed="rId2"/>
              </a:buBlip>
              <a:tabLst/>
            </a:pPr>
            <a:endParaRPr kumimoji="0" lang="en-GB" sz="2400" b="0" i="0" u="none" strike="noStrike" cap="none" normalizeH="0" baseline="0" dirty="0" smtClean="0">
              <a:ln>
                <a:noFill/>
              </a:ln>
              <a:solidFill>
                <a:schemeClr val="tx1"/>
              </a:solidFill>
              <a:effectLst/>
              <a:latin typeface="Arial" charset="0"/>
              <a:cs typeface="Times New Roman" pitchFamily="18" charset="0"/>
            </a:endParaRPr>
          </a:p>
        </p:txBody>
      </p:sp>
      <p:sp>
        <p:nvSpPr>
          <p:cNvPr id="11" name="TextBox 10"/>
          <p:cNvSpPr txBox="1"/>
          <p:nvPr/>
        </p:nvSpPr>
        <p:spPr>
          <a:xfrm>
            <a:off x="606876" y="1305656"/>
            <a:ext cx="1996409" cy="1477328"/>
          </a:xfrm>
          <a:prstGeom prst="rect">
            <a:avLst/>
          </a:prstGeom>
          <a:noFill/>
        </p:spPr>
        <p:txBody>
          <a:bodyPr wrap="square" rtlCol="0">
            <a:spAutoFit/>
          </a:bodyPr>
          <a:lstStyle/>
          <a:p>
            <a:pPr algn="ctr">
              <a:buNone/>
            </a:pPr>
            <a:r>
              <a:rPr lang="en-US" sz="1800" dirty="0" smtClean="0">
                <a:solidFill>
                  <a:schemeClr val="bg1"/>
                </a:solidFill>
              </a:rPr>
              <a:t>Addressing </a:t>
            </a:r>
            <a:r>
              <a:rPr lang="en-US" sz="1800" dirty="0">
                <a:solidFill>
                  <a:schemeClr val="bg1"/>
                </a:solidFill>
              </a:rPr>
              <a:t>market failures or sub-optimal investment situations </a:t>
            </a:r>
          </a:p>
        </p:txBody>
      </p:sp>
      <p:sp>
        <p:nvSpPr>
          <p:cNvPr id="12" name="TextBox 11"/>
          <p:cNvSpPr txBox="1"/>
          <p:nvPr/>
        </p:nvSpPr>
        <p:spPr>
          <a:xfrm>
            <a:off x="3095834" y="1319383"/>
            <a:ext cx="1996409" cy="1200329"/>
          </a:xfrm>
          <a:prstGeom prst="rect">
            <a:avLst/>
          </a:prstGeom>
          <a:noFill/>
        </p:spPr>
        <p:txBody>
          <a:bodyPr wrap="square" rtlCol="0">
            <a:spAutoFit/>
          </a:bodyPr>
          <a:lstStyle/>
          <a:p>
            <a:pPr algn="ctr">
              <a:buNone/>
            </a:pPr>
            <a:r>
              <a:rPr lang="en-US" sz="1800" dirty="0" smtClean="0">
                <a:solidFill>
                  <a:schemeClr val="bg1"/>
                </a:solidFill>
              </a:rPr>
              <a:t>Financing </a:t>
            </a:r>
            <a:r>
              <a:rPr lang="en-US" sz="1800" dirty="0">
                <a:solidFill>
                  <a:schemeClr val="bg1"/>
                </a:solidFill>
              </a:rPr>
              <a:t>operations not possible to same extent </a:t>
            </a:r>
            <a:r>
              <a:rPr lang="en-US" sz="1800" dirty="0" smtClean="0">
                <a:solidFill>
                  <a:schemeClr val="bg1"/>
                </a:solidFill>
              </a:rPr>
              <a:t>otherwise</a:t>
            </a:r>
            <a:endParaRPr lang="en-US" sz="1800" dirty="0">
              <a:solidFill>
                <a:schemeClr val="bg1"/>
              </a:solidFill>
            </a:endParaRPr>
          </a:p>
        </p:txBody>
      </p:sp>
      <p:sp>
        <p:nvSpPr>
          <p:cNvPr id="13" name="TextBox 12"/>
          <p:cNvSpPr txBox="1"/>
          <p:nvPr/>
        </p:nvSpPr>
        <p:spPr>
          <a:xfrm>
            <a:off x="5673518" y="1319383"/>
            <a:ext cx="1996409" cy="1200329"/>
          </a:xfrm>
          <a:prstGeom prst="rect">
            <a:avLst/>
          </a:prstGeom>
          <a:noFill/>
        </p:spPr>
        <p:txBody>
          <a:bodyPr wrap="square" rtlCol="0">
            <a:spAutoFit/>
          </a:bodyPr>
          <a:lstStyle/>
          <a:p>
            <a:pPr algn="ctr">
              <a:buNone/>
            </a:pPr>
            <a:r>
              <a:rPr lang="en-US" sz="1800" dirty="0" smtClean="0">
                <a:solidFill>
                  <a:schemeClr val="bg1"/>
                </a:solidFill>
              </a:rPr>
              <a:t>Absorbing </a:t>
            </a:r>
            <a:r>
              <a:rPr lang="en-US" sz="1800" dirty="0">
                <a:solidFill>
                  <a:schemeClr val="bg1"/>
                </a:solidFill>
              </a:rPr>
              <a:t>part of the risk to trigger additional investments</a:t>
            </a:r>
          </a:p>
        </p:txBody>
      </p:sp>
      <p:sp>
        <p:nvSpPr>
          <p:cNvPr id="3" name="Rectangle 2"/>
          <p:cNvSpPr/>
          <p:nvPr/>
        </p:nvSpPr>
        <p:spPr>
          <a:xfrm>
            <a:off x="1895128" y="441258"/>
            <a:ext cx="4572000" cy="400110"/>
          </a:xfrm>
          <a:prstGeom prst="rect">
            <a:avLst/>
          </a:prstGeom>
        </p:spPr>
        <p:txBody>
          <a:bodyPr>
            <a:spAutoFit/>
          </a:bodyPr>
          <a:lstStyle/>
          <a:p>
            <a:pPr algn="ctr">
              <a:buNone/>
            </a:pPr>
            <a:r>
              <a:rPr lang="en-US" b="1" dirty="0" smtClean="0">
                <a:solidFill>
                  <a:srgbClr val="015CAB"/>
                </a:solidFill>
                <a:cs typeface="Calibri" panose="020F0502020204030204" pitchFamily="34" charset="0"/>
              </a:rPr>
              <a:t>Our </a:t>
            </a:r>
            <a:r>
              <a:rPr lang="en-US" b="1" dirty="0">
                <a:solidFill>
                  <a:srgbClr val="015CAB"/>
                </a:solidFill>
                <a:cs typeface="Calibri" panose="020F0502020204030204" pitchFamily="34" charset="0"/>
              </a:rPr>
              <a:t>value added </a:t>
            </a:r>
          </a:p>
        </p:txBody>
      </p:sp>
      <p:sp>
        <p:nvSpPr>
          <p:cNvPr id="14" name="Rectangle 13"/>
          <p:cNvSpPr/>
          <p:nvPr/>
        </p:nvSpPr>
        <p:spPr bwMode="auto">
          <a:xfrm>
            <a:off x="683568" y="4024879"/>
            <a:ext cx="1996409" cy="1996409"/>
          </a:xfrm>
          <a:prstGeom prst="rect">
            <a:avLst/>
          </a:prstGeom>
          <a:solidFill>
            <a:schemeClr val="bg1"/>
          </a:solidFill>
          <a:ln>
            <a:solidFill>
              <a:srgbClr val="015CAB"/>
            </a:solid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Blip>
                <a:blip r:embed="rId2"/>
              </a:buBlip>
              <a:tabLst/>
            </a:pPr>
            <a:endParaRPr kumimoji="0" lang="en-GB" sz="2400" b="0" i="0" u="none" strike="noStrike" cap="none" normalizeH="0" baseline="0" smtClean="0">
              <a:ln>
                <a:noFill/>
              </a:ln>
              <a:solidFill>
                <a:schemeClr val="tx1"/>
              </a:solidFill>
              <a:effectLst/>
              <a:latin typeface="Arial" charset="0"/>
              <a:cs typeface="Times New Roman" pitchFamily="18" charset="0"/>
            </a:endParaRPr>
          </a:p>
        </p:txBody>
      </p:sp>
      <p:sp>
        <p:nvSpPr>
          <p:cNvPr id="15" name="Rectangle 14"/>
          <p:cNvSpPr/>
          <p:nvPr/>
        </p:nvSpPr>
        <p:spPr bwMode="auto">
          <a:xfrm>
            <a:off x="3171500" y="4024879"/>
            <a:ext cx="1996409" cy="1996409"/>
          </a:xfrm>
          <a:prstGeom prst="rect">
            <a:avLst/>
          </a:prstGeom>
          <a:solidFill>
            <a:schemeClr val="bg1"/>
          </a:solidFill>
          <a:ln>
            <a:solidFill>
              <a:srgbClr val="015CAB"/>
            </a:solid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Blip>
                <a:blip r:embed="rId2"/>
              </a:buBlip>
              <a:tabLst/>
            </a:pPr>
            <a:endParaRPr kumimoji="0" lang="en-GB" sz="2400" b="0" i="0" u="none" strike="noStrike" cap="none" normalizeH="0" baseline="0" smtClean="0">
              <a:ln>
                <a:noFill/>
              </a:ln>
              <a:solidFill>
                <a:schemeClr val="tx1"/>
              </a:solidFill>
              <a:effectLst/>
              <a:latin typeface="Arial" charset="0"/>
              <a:cs typeface="Times New Roman" pitchFamily="18" charset="0"/>
            </a:endParaRPr>
          </a:p>
        </p:txBody>
      </p:sp>
      <p:sp>
        <p:nvSpPr>
          <p:cNvPr id="16" name="Rectangle 15"/>
          <p:cNvSpPr/>
          <p:nvPr/>
        </p:nvSpPr>
        <p:spPr bwMode="auto">
          <a:xfrm>
            <a:off x="5671145" y="4024879"/>
            <a:ext cx="1996409" cy="1996409"/>
          </a:xfrm>
          <a:prstGeom prst="rect">
            <a:avLst/>
          </a:prstGeom>
          <a:solidFill>
            <a:schemeClr val="bg1"/>
          </a:solidFill>
          <a:ln>
            <a:solidFill>
              <a:srgbClr val="015CAB"/>
            </a:solid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Blip>
                <a:blip r:embed="rId2"/>
              </a:buBlip>
              <a:tabLst/>
            </a:pPr>
            <a:endParaRPr kumimoji="0" lang="en-GB" sz="2400" b="0" i="0" u="none" strike="noStrike" cap="none" normalizeH="0" baseline="0" smtClean="0">
              <a:ln>
                <a:noFill/>
              </a:ln>
              <a:solidFill>
                <a:schemeClr val="tx1"/>
              </a:solidFill>
              <a:effectLst/>
              <a:latin typeface="Arial" charset="0"/>
              <a:cs typeface="Times New Roman" pitchFamily="18" charset="0"/>
            </a:endParaRPr>
          </a:p>
        </p:txBody>
      </p:sp>
      <p:sp>
        <p:nvSpPr>
          <p:cNvPr id="19" name="Rectangle 18"/>
          <p:cNvSpPr/>
          <p:nvPr/>
        </p:nvSpPr>
        <p:spPr>
          <a:xfrm>
            <a:off x="694703" y="4699917"/>
            <a:ext cx="1996409" cy="646331"/>
          </a:xfrm>
          <a:prstGeom prst="rect">
            <a:avLst/>
          </a:prstGeom>
        </p:spPr>
        <p:txBody>
          <a:bodyPr wrap="square">
            <a:spAutoFit/>
          </a:bodyPr>
          <a:lstStyle/>
          <a:p>
            <a:pPr algn="ctr">
              <a:buNone/>
            </a:pPr>
            <a:r>
              <a:rPr lang="en-US" sz="1800" dirty="0" err="1">
                <a:solidFill>
                  <a:srgbClr val="015CAB"/>
                </a:solidFill>
                <a:cs typeface="Calibri" panose="020F0502020204030204" pitchFamily="34" charset="0"/>
              </a:rPr>
              <a:t>Maximising</a:t>
            </a:r>
            <a:r>
              <a:rPr lang="en-US" sz="1800" dirty="0">
                <a:solidFill>
                  <a:srgbClr val="015CAB"/>
                </a:solidFill>
                <a:cs typeface="Calibri" panose="020F0502020204030204" pitchFamily="34" charset="0"/>
              </a:rPr>
              <a:t> </a:t>
            </a:r>
            <a:r>
              <a:rPr lang="en-US" sz="1800" dirty="0" smtClean="0">
                <a:solidFill>
                  <a:srgbClr val="015CAB"/>
                </a:solidFill>
                <a:cs typeface="Calibri" panose="020F0502020204030204" pitchFamily="34" charset="0"/>
              </a:rPr>
              <a:t>growth </a:t>
            </a:r>
            <a:endParaRPr lang="en-US" sz="1800" dirty="0">
              <a:solidFill>
                <a:srgbClr val="015CAB"/>
              </a:solidFill>
              <a:cs typeface="Calibri" panose="020F0502020204030204" pitchFamily="34" charset="0"/>
            </a:endParaRPr>
          </a:p>
        </p:txBody>
      </p:sp>
      <p:sp>
        <p:nvSpPr>
          <p:cNvPr id="20" name="Rectangle 19"/>
          <p:cNvSpPr/>
          <p:nvPr/>
        </p:nvSpPr>
        <p:spPr>
          <a:xfrm>
            <a:off x="3171499" y="4699917"/>
            <a:ext cx="1996409" cy="646331"/>
          </a:xfrm>
          <a:prstGeom prst="rect">
            <a:avLst/>
          </a:prstGeom>
        </p:spPr>
        <p:txBody>
          <a:bodyPr wrap="square">
            <a:spAutoFit/>
          </a:bodyPr>
          <a:lstStyle/>
          <a:p>
            <a:pPr algn="ctr">
              <a:buNone/>
            </a:pPr>
            <a:r>
              <a:rPr lang="en-US" sz="1800" dirty="0">
                <a:solidFill>
                  <a:srgbClr val="015CAB"/>
                </a:solidFill>
                <a:cs typeface="Calibri" panose="020F0502020204030204" pitchFamily="34" charset="0"/>
              </a:rPr>
              <a:t>Supporting employment  </a:t>
            </a:r>
          </a:p>
        </p:txBody>
      </p:sp>
      <p:sp>
        <p:nvSpPr>
          <p:cNvPr id="21" name="Rectangle 20"/>
          <p:cNvSpPr/>
          <p:nvPr/>
        </p:nvSpPr>
        <p:spPr>
          <a:xfrm>
            <a:off x="5671144" y="4561417"/>
            <a:ext cx="1996409" cy="923330"/>
          </a:xfrm>
          <a:prstGeom prst="rect">
            <a:avLst/>
          </a:prstGeom>
        </p:spPr>
        <p:txBody>
          <a:bodyPr wrap="square">
            <a:spAutoFit/>
          </a:bodyPr>
          <a:lstStyle/>
          <a:p>
            <a:pPr algn="ctr">
              <a:buNone/>
            </a:pPr>
            <a:r>
              <a:rPr lang="en-US" sz="1800" dirty="0">
                <a:solidFill>
                  <a:srgbClr val="015CAB"/>
                </a:solidFill>
                <a:cs typeface="Calibri" panose="020F0502020204030204" pitchFamily="34" charset="0"/>
              </a:rPr>
              <a:t>Attracting other sources of </a:t>
            </a:r>
            <a:r>
              <a:rPr lang="en-US" sz="1800" dirty="0" smtClean="0">
                <a:solidFill>
                  <a:srgbClr val="015CAB"/>
                </a:solidFill>
                <a:cs typeface="Calibri" panose="020F0502020204030204" pitchFamily="34" charset="0"/>
              </a:rPr>
              <a:t>finance </a:t>
            </a:r>
            <a:endParaRPr lang="en-US" sz="1800" dirty="0">
              <a:solidFill>
                <a:srgbClr val="015CAB"/>
              </a:solidFill>
              <a:cs typeface="Calibri" panose="020F0502020204030204" pitchFamily="34" charset="0"/>
            </a:endParaRPr>
          </a:p>
        </p:txBody>
      </p:sp>
      <p:pic>
        <p:nvPicPr>
          <p:cNvPr id="23" name="Picture 2" descr="G:\private\Editorial\corporate slides\EFSI\FlechesGris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606535" y="3059427"/>
            <a:ext cx="569913" cy="56356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694703" y="3608567"/>
            <a:ext cx="6972851" cy="400110"/>
          </a:xfrm>
          <a:prstGeom prst="rect">
            <a:avLst/>
          </a:prstGeom>
        </p:spPr>
        <p:txBody>
          <a:bodyPr wrap="square">
            <a:spAutoFit/>
          </a:bodyPr>
          <a:lstStyle/>
          <a:p>
            <a:pPr algn="ctr">
              <a:buNone/>
            </a:pPr>
            <a:r>
              <a:rPr lang="en-US" b="1" dirty="0" smtClean="0">
                <a:solidFill>
                  <a:srgbClr val="015CAB"/>
                </a:solidFill>
                <a:cs typeface="Calibri" panose="020F0502020204030204" pitchFamily="34" charset="0"/>
              </a:rPr>
              <a:t>Impact orientation</a:t>
            </a:r>
            <a:endParaRPr lang="en-US" b="1" dirty="0">
              <a:solidFill>
                <a:srgbClr val="015CAB"/>
              </a:solidFill>
              <a:cs typeface="Calibri" panose="020F0502020204030204" pitchFamily="34" charset="0"/>
            </a:endParaRPr>
          </a:p>
        </p:txBody>
      </p:sp>
      <p:pic>
        <p:nvPicPr>
          <p:cNvPr id="29" name="Picture 2" descr="G:\private\Editorial\corporate slides\EFSI\FlechesGris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170507" y="3116878"/>
            <a:ext cx="569913" cy="563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7845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a:xfrm>
            <a:off x="4860032" y="6453336"/>
            <a:ext cx="3960260" cy="144000"/>
          </a:xfrm>
        </p:spPr>
        <p:txBody>
          <a:bodyPr/>
          <a:lstStyle/>
          <a:p>
            <a:r>
              <a:rPr lang="fr-CH" dirty="0" smtClean="0"/>
              <a:t>7</a:t>
            </a:r>
            <a:endParaRPr lang="en-GB" dirty="0"/>
          </a:p>
        </p:txBody>
      </p:sp>
      <p:sp>
        <p:nvSpPr>
          <p:cNvPr id="35" name="Title 1"/>
          <p:cNvSpPr txBox="1">
            <a:spLocks/>
          </p:cNvSpPr>
          <p:nvPr/>
        </p:nvSpPr>
        <p:spPr>
          <a:xfrm>
            <a:off x="3023828" y="116632"/>
            <a:ext cx="5940660" cy="612068"/>
          </a:xfrm>
          <a:prstGeom prst="rect">
            <a:avLst/>
          </a:prstGeom>
        </p:spPr>
        <p:txBody>
          <a:bodyPr>
            <a:normAutofit/>
          </a:bodyPr>
          <a:lstStyle>
            <a:lvl1pPr algn="ctr" defTabSz="914400" rtl="0" eaLnBrk="1" latinLnBrk="0" hangingPunct="1">
              <a:spcBef>
                <a:spcPct val="0"/>
              </a:spcBef>
              <a:buNone/>
              <a:defRPr sz="4000" kern="1200">
                <a:solidFill>
                  <a:schemeClr val="tx2"/>
                </a:solidFill>
                <a:latin typeface="+mj-lt"/>
                <a:ea typeface="+mj-ea"/>
                <a:cs typeface="+mj-cs"/>
              </a:defRPr>
            </a:lvl1pPr>
          </a:lstStyle>
          <a:p>
            <a:pPr algn="r"/>
            <a:r>
              <a:rPr lang="en-GB" sz="2000" b="1" dirty="0" smtClean="0"/>
              <a:t>With targeted products</a:t>
            </a:r>
            <a:endParaRPr lang="en-GB" sz="2000" b="1" dirty="0"/>
          </a:p>
        </p:txBody>
      </p:sp>
      <p:sp>
        <p:nvSpPr>
          <p:cNvPr id="37" name="TextBox 36"/>
          <p:cNvSpPr txBox="1"/>
          <p:nvPr/>
        </p:nvSpPr>
        <p:spPr>
          <a:xfrm>
            <a:off x="1223628" y="5697252"/>
            <a:ext cx="7488832" cy="400110"/>
          </a:xfrm>
          <a:prstGeom prst="rect">
            <a:avLst/>
          </a:prstGeom>
          <a:noFill/>
        </p:spPr>
        <p:txBody>
          <a:bodyPr wrap="square" rtlCol="0">
            <a:spAutoFit/>
          </a:bodyPr>
          <a:lstStyle/>
          <a:p>
            <a:pPr algn="ctr">
              <a:spcAft>
                <a:spcPts val="600"/>
              </a:spcAft>
              <a:buNone/>
            </a:pPr>
            <a:r>
              <a:rPr lang="en-US" kern="0" dirty="0" smtClean="0">
                <a:solidFill>
                  <a:srgbClr val="015CAB"/>
                </a:solidFill>
                <a:cs typeface="Times New Roman"/>
              </a:rPr>
              <a:t>Continuously adapting to market needs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548" y="972426"/>
            <a:ext cx="8100900" cy="4338140"/>
          </a:xfrm>
          <a:prstGeom prst="rect">
            <a:avLst/>
          </a:prstGeom>
        </p:spPr>
      </p:pic>
      <p:pic>
        <p:nvPicPr>
          <p:cNvPr id="4098" name="Picture 2" descr="G:\private\Editorial\corporate slides\EFSI\FlechesGris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5955" y="5615524"/>
            <a:ext cx="569913" cy="563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1000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are the loan amounts under EFSI</a:t>
            </a:r>
            <a:r>
              <a:rPr lang="fr-CH" dirty="0" smtClean="0"/>
              <a:t>?</a:t>
            </a:r>
            <a:endParaRPr lang="en-GB" dirty="0"/>
          </a:p>
        </p:txBody>
      </p:sp>
      <p:sp>
        <p:nvSpPr>
          <p:cNvPr id="3" name="Content Placeholder 2"/>
          <p:cNvSpPr>
            <a:spLocks noGrp="1"/>
          </p:cNvSpPr>
          <p:nvPr>
            <p:ph idx="1"/>
          </p:nvPr>
        </p:nvSpPr>
        <p:spPr>
          <a:xfrm>
            <a:off x="1164099" y="1016732"/>
            <a:ext cx="7813564" cy="5329237"/>
          </a:xfrm>
        </p:spPr>
        <p:txBody>
          <a:bodyPr/>
          <a:lstStyle/>
          <a:p>
            <a:pPr marL="0" indent="0">
              <a:buNone/>
            </a:pPr>
            <a:r>
              <a:rPr lang="en-GB" sz="2000" b="0" dirty="0" smtClean="0"/>
              <a:t>According to EFSI regulation no specific minimum but lending practice at EIB Group requires best use of resources</a:t>
            </a:r>
            <a:r>
              <a:rPr lang="en-GB" sz="800" b="0" dirty="0" smtClean="0"/>
              <a:t/>
            </a:r>
            <a:br>
              <a:rPr lang="en-GB" sz="800" b="0" dirty="0" smtClean="0"/>
            </a:br>
            <a:r>
              <a:rPr lang="en-GB" sz="2000" b="0" dirty="0" smtClean="0"/>
              <a:t/>
            </a:r>
            <a:br>
              <a:rPr lang="en-GB" sz="2000" b="0" dirty="0" smtClean="0"/>
            </a:br>
            <a:r>
              <a:rPr lang="en-GB" sz="2000" b="0" dirty="0" smtClean="0"/>
              <a:t>Indicative values for different financing operations</a:t>
            </a:r>
            <a:endParaRPr lang="en-GB" sz="2000" b="0" dirty="0"/>
          </a:p>
        </p:txBody>
      </p:sp>
      <p:sp>
        <p:nvSpPr>
          <p:cNvPr id="4" name="Slide Number Placeholder 3"/>
          <p:cNvSpPr>
            <a:spLocks noGrp="1"/>
          </p:cNvSpPr>
          <p:nvPr>
            <p:ph type="sldNum" sz="quarter" idx="11"/>
          </p:nvPr>
        </p:nvSpPr>
        <p:spPr/>
        <p:txBody>
          <a:bodyPr/>
          <a:lstStyle/>
          <a:p>
            <a:pPr>
              <a:defRPr/>
            </a:pPr>
            <a:fld id="{A6CB47FB-FC65-487E-B87F-ED7EF06A8745}" type="slidenum">
              <a:rPr lang="en-US" smtClean="0"/>
              <a:pPr>
                <a:defRPr/>
              </a:pPr>
              <a:t>8</a:t>
            </a:fld>
            <a:endParaRPr lang="en-US"/>
          </a:p>
        </p:txBody>
      </p:sp>
      <p:pic>
        <p:nvPicPr>
          <p:cNvPr id="8" name="Picture 2" descr="G:\private\Editorial\corporate slides\EFSI\FlechesGris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076" y="1884485"/>
            <a:ext cx="471738" cy="46648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bwMode="auto">
          <a:xfrm>
            <a:off x="539553" y="2852936"/>
            <a:ext cx="1728192" cy="1656184"/>
          </a:xfrm>
          <a:prstGeom prst="rect">
            <a:avLst/>
          </a:prstGeom>
          <a:solidFill>
            <a:srgbClr val="015CAB"/>
          </a:solidFill>
          <a:ln>
            <a:noFill/>
          </a:ln>
          <a:effectLst/>
          <a:extLst/>
        </p:spPr>
        <p:txBody>
          <a:bodyPr vert="horz" wrap="square" lIns="91440" tIns="45720" rIns="91440" bIns="45720" numCol="1" rtlCol="0" anchor="t"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None/>
              <a:tabLst/>
            </a:pPr>
            <a:r>
              <a:rPr kumimoji="0" lang="fr-CH" b="0" i="0" u="none" strike="noStrike" cap="none" normalizeH="0" baseline="0" dirty="0" smtClean="0">
                <a:ln>
                  <a:noFill/>
                </a:ln>
                <a:solidFill>
                  <a:schemeClr val="bg1"/>
                </a:solidFill>
                <a:effectLst/>
                <a:latin typeface="Arial" charset="0"/>
                <a:cs typeface="Times New Roman" pitchFamily="18" charset="0"/>
              </a:rPr>
              <a:t>Long </a:t>
            </a:r>
            <a:r>
              <a:rPr kumimoji="0" lang="en-GB" b="0" i="0" u="none" strike="noStrike" cap="none" normalizeH="0" baseline="0" dirty="0" smtClean="0">
                <a:ln>
                  <a:noFill/>
                </a:ln>
                <a:solidFill>
                  <a:schemeClr val="bg1"/>
                </a:solidFill>
                <a:effectLst/>
              </a:rPr>
              <a:t>term</a:t>
            </a:r>
            <a:r>
              <a:rPr kumimoji="0" lang="en-GB" b="0" i="0" u="none" strike="noStrike" cap="none" normalizeH="0" dirty="0" smtClean="0">
                <a:ln>
                  <a:noFill/>
                </a:ln>
                <a:solidFill>
                  <a:schemeClr val="bg1"/>
                </a:solidFill>
                <a:effectLst/>
              </a:rPr>
              <a:t> unsecured loans: </a:t>
            </a:r>
          </a:p>
          <a:p>
            <a:pPr marR="0" algn="ctr" defTabSz="914400" rtl="0" eaLnBrk="1" fontAlgn="base" latinLnBrk="0" hangingPunct="1">
              <a:lnSpc>
                <a:spcPct val="100000"/>
              </a:lnSpc>
              <a:spcBef>
                <a:spcPct val="20000"/>
              </a:spcBef>
              <a:spcAft>
                <a:spcPct val="0"/>
              </a:spcAft>
              <a:buClrTx/>
              <a:buSzTx/>
              <a:buNone/>
              <a:tabLst/>
            </a:pPr>
            <a:r>
              <a:rPr lang="en-GB" dirty="0" smtClean="0">
                <a:solidFill>
                  <a:schemeClr val="bg1"/>
                </a:solidFill>
              </a:rPr>
              <a:t>f</a:t>
            </a:r>
            <a:r>
              <a:rPr kumimoji="0" lang="en-GB" i="0" u="none" strike="noStrike" cap="none" normalizeH="0" dirty="0" smtClean="0">
                <a:ln>
                  <a:noFill/>
                </a:ln>
                <a:solidFill>
                  <a:schemeClr val="bg1"/>
                </a:solidFill>
                <a:effectLst/>
              </a:rPr>
              <a:t>rom </a:t>
            </a:r>
            <a:r>
              <a:rPr kumimoji="0" lang="en-GB" b="1" i="0" u="none" strike="noStrike" cap="none" normalizeH="0" dirty="0" smtClean="0">
                <a:ln>
                  <a:noFill/>
                </a:ln>
                <a:solidFill>
                  <a:schemeClr val="bg1"/>
                </a:solidFill>
                <a:effectLst/>
              </a:rPr>
              <a:t>EUR</a:t>
            </a:r>
            <a:r>
              <a:rPr kumimoji="0" lang="fr-CH" b="1" i="0" u="none" strike="noStrike" cap="none" normalizeH="0" dirty="0" smtClean="0">
                <a:ln>
                  <a:noFill/>
                </a:ln>
                <a:solidFill>
                  <a:schemeClr val="bg1"/>
                </a:solidFill>
                <a:effectLst/>
                <a:latin typeface="Arial" charset="0"/>
                <a:cs typeface="Times New Roman" pitchFamily="18" charset="0"/>
              </a:rPr>
              <a:t> 25m</a:t>
            </a:r>
            <a:endParaRPr kumimoji="0" lang="en-GB" b="1" i="0" u="none" strike="noStrike" cap="none" normalizeH="0" baseline="0" dirty="0" smtClean="0">
              <a:ln>
                <a:noFill/>
              </a:ln>
              <a:solidFill>
                <a:schemeClr val="bg1"/>
              </a:solidFill>
              <a:effectLst/>
              <a:latin typeface="Arial" charset="0"/>
              <a:cs typeface="Times New Roman" pitchFamily="18" charset="0"/>
            </a:endParaRPr>
          </a:p>
        </p:txBody>
      </p:sp>
      <p:sp>
        <p:nvSpPr>
          <p:cNvPr id="12" name="Rectangle 11"/>
          <p:cNvSpPr/>
          <p:nvPr/>
        </p:nvSpPr>
        <p:spPr bwMode="auto">
          <a:xfrm>
            <a:off x="2623678" y="2852936"/>
            <a:ext cx="1804306" cy="1656184"/>
          </a:xfrm>
          <a:prstGeom prst="rect">
            <a:avLst/>
          </a:prstGeom>
          <a:solidFill>
            <a:srgbClr val="015CAB"/>
          </a:solidFill>
          <a:ln>
            <a:noFill/>
          </a:ln>
          <a:effectLst/>
          <a:extLst/>
        </p:spPr>
        <p:txBody>
          <a:bodyPr vert="horz" wrap="square" lIns="91440" tIns="45720" rIns="91440" bIns="45720" numCol="1" rtlCol="0" anchor="t"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None/>
              <a:tabLst/>
            </a:pPr>
            <a:r>
              <a:rPr kumimoji="0" lang="en-GB" b="0" i="0" u="none" strike="noStrike" cap="none" normalizeH="0" baseline="0" dirty="0" smtClean="0">
                <a:ln>
                  <a:noFill/>
                </a:ln>
                <a:solidFill>
                  <a:schemeClr val="bg1"/>
                </a:solidFill>
                <a:effectLst/>
              </a:rPr>
              <a:t>Junior subordinated loans</a:t>
            </a:r>
            <a:r>
              <a:rPr kumimoji="0" lang="en-GB" b="0" i="0" u="none" strike="noStrike" cap="none" normalizeH="0" dirty="0" smtClean="0">
                <a:ln>
                  <a:noFill/>
                </a:ln>
                <a:solidFill>
                  <a:schemeClr val="bg1"/>
                </a:solidFill>
                <a:effectLst/>
              </a:rPr>
              <a:t>: </a:t>
            </a:r>
          </a:p>
          <a:p>
            <a:pPr algn="ctr">
              <a:buNone/>
            </a:pPr>
            <a:r>
              <a:rPr lang="en-GB" dirty="0" smtClean="0">
                <a:solidFill>
                  <a:schemeClr val="bg1"/>
                </a:solidFill>
              </a:rPr>
              <a:t>from </a:t>
            </a:r>
            <a:r>
              <a:rPr kumimoji="0" lang="fr-CH" b="1" i="0" u="none" strike="noStrike" cap="none" normalizeH="0" dirty="0" smtClean="0">
                <a:ln>
                  <a:noFill/>
                </a:ln>
                <a:solidFill>
                  <a:schemeClr val="bg1"/>
                </a:solidFill>
                <a:effectLst/>
                <a:latin typeface="Arial" charset="0"/>
                <a:cs typeface="Times New Roman" pitchFamily="18" charset="0"/>
              </a:rPr>
              <a:t>EUR 12m</a:t>
            </a:r>
            <a:endParaRPr kumimoji="0" lang="en-GB" b="1" i="0" u="none" strike="noStrike" cap="none" normalizeH="0" baseline="0" dirty="0" smtClean="0">
              <a:ln>
                <a:noFill/>
              </a:ln>
              <a:solidFill>
                <a:schemeClr val="bg1"/>
              </a:solidFill>
              <a:effectLst/>
              <a:latin typeface="Arial" charset="0"/>
              <a:cs typeface="Times New Roman" pitchFamily="18" charset="0"/>
            </a:endParaRPr>
          </a:p>
        </p:txBody>
      </p:sp>
      <p:sp>
        <p:nvSpPr>
          <p:cNvPr id="13" name="Rectangle 12"/>
          <p:cNvSpPr/>
          <p:nvPr/>
        </p:nvSpPr>
        <p:spPr bwMode="auto">
          <a:xfrm>
            <a:off x="4716015" y="2852936"/>
            <a:ext cx="1817361" cy="1656184"/>
          </a:xfrm>
          <a:prstGeom prst="rect">
            <a:avLst/>
          </a:prstGeom>
          <a:solidFill>
            <a:srgbClr val="015CAB"/>
          </a:solidFill>
          <a:ln>
            <a:noFill/>
          </a:ln>
          <a:effectLst/>
          <a:extLst/>
        </p:spPr>
        <p:txBody>
          <a:bodyPr vert="horz" wrap="square" lIns="91440" tIns="45720" rIns="91440" bIns="45720" numCol="1" rtlCol="0" anchor="t" anchorCtr="0" compatLnSpc="1">
            <a:prstTxWarp prst="textNoShape">
              <a:avLst/>
            </a:prstTxWarp>
          </a:bodyPr>
          <a:lstStyle/>
          <a:p>
            <a:pPr algn="ctr">
              <a:buNone/>
            </a:pPr>
            <a:r>
              <a:rPr lang="en-GB" dirty="0" smtClean="0">
                <a:solidFill>
                  <a:schemeClr val="bg1"/>
                </a:solidFill>
              </a:rPr>
              <a:t>Mezzanine and equity products</a:t>
            </a:r>
            <a:r>
              <a:rPr kumimoji="0" lang="en-GB" b="0" i="0" u="none" strike="noStrike" cap="none" normalizeH="0" dirty="0" smtClean="0">
                <a:ln>
                  <a:noFill/>
                </a:ln>
                <a:solidFill>
                  <a:schemeClr val="bg1"/>
                </a:solidFill>
                <a:effectLst/>
              </a:rPr>
              <a:t>: </a:t>
            </a:r>
          </a:p>
          <a:p>
            <a:pPr algn="ctr">
              <a:buNone/>
            </a:pPr>
            <a:r>
              <a:rPr lang="en-GB" dirty="0" smtClean="0">
                <a:solidFill>
                  <a:schemeClr val="bg1"/>
                </a:solidFill>
              </a:rPr>
              <a:t>from </a:t>
            </a:r>
            <a:r>
              <a:rPr kumimoji="0" lang="en-GB" b="1" i="0" u="none" strike="noStrike" cap="none" normalizeH="0" dirty="0" smtClean="0">
                <a:ln>
                  <a:noFill/>
                </a:ln>
                <a:solidFill>
                  <a:schemeClr val="bg1"/>
                </a:solidFill>
                <a:effectLst/>
              </a:rPr>
              <a:t>EUR 7.5m</a:t>
            </a:r>
            <a:endParaRPr kumimoji="0" lang="en-GB" b="1" i="0" u="none" strike="noStrike" cap="none" normalizeH="0" baseline="0" dirty="0" smtClean="0">
              <a:ln>
                <a:noFill/>
              </a:ln>
              <a:solidFill>
                <a:schemeClr val="bg1"/>
              </a:solidFill>
              <a:effectLst/>
            </a:endParaRPr>
          </a:p>
        </p:txBody>
      </p:sp>
      <p:sp>
        <p:nvSpPr>
          <p:cNvPr id="14" name="Rectangle 13"/>
          <p:cNvSpPr/>
          <p:nvPr/>
        </p:nvSpPr>
        <p:spPr bwMode="auto">
          <a:xfrm>
            <a:off x="2951820" y="4865608"/>
            <a:ext cx="3024336" cy="1067784"/>
          </a:xfrm>
          <a:prstGeom prst="rect">
            <a:avLst/>
          </a:prstGeom>
          <a:solidFill>
            <a:srgbClr val="FFFF00"/>
          </a:solidFill>
          <a:ln>
            <a:noFill/>
          </a:ln>
          <a:effectLst/>
          <a:extLst/>
        </p:spPr>
        <p:txBody>
          <a:bodyPr vert="horz" wrap="square" lIns="91440" tIns="45720" rIns="91440" bIns="45720" numCol="1" rtlCol="0" anchor="t"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None/>
              <a:tabLst/>
            </a:pPr>
            <a:r>
              <a:rPr kumimoji="0" lang="fr-CH" b="0" i="0" u="none" strike="noStrike" cap="none" normalizeH="0" baseline="0" dirty="0" smtClean="0">
                <a:ln>
                  <a:noFill/>
                </a:ln>
                <a:effectLst/>
                <a:latin typeface="Arial" charset="0"/>
                <a:cs typeface="Times New Roman" pitchFamily="18" charset="0"/>
              </a:rPr>
              <a:t>EIF </a:t>
            </a:r>
            <a:r>
              <a:rPr kumimoji="0" lang="en-GB" b="0" i="0" u="none" strike="noStrike" cap="none" normalizeH="0" baseline="0" dirty="0" smtClean="0">
                <a:ln>
                  <a:noFill/>
                </a:ln>
                <a:effectLst/>
                <a:latin typeface="Arial" charset="0"/>
                <a:cs typeface="Times New Roman" pitchFamily="18" charset="0"/>
              </a:rPr>
              <a:t>lending via financial</a:t>
            </a:r>
            <a:r>
              <a:rPr kumimoji="0" lang="en-GB" b="0" i="0" u="none" strike="noStrike" cap="none" normalizeH="0" dirty="0" smtClean="0">
                <a:ln>
                  <a:noFill/>
                </a:ln>
                <a:effectLst/>
                <a:latin typeface="Arial" charset="0"/>
                <a:cs typeface="Times New Roman" pitchFamily="18" charset="0"/>
              </a:rPr>
              <a:t> </a:t>
            </a:r>
            <a:r>
              <a:rPr kumimoji="0" lang="en-GB" b="0" i="0" u="none" strike="noStrike" cap="none" normalizeH="0" baseline="0" dirty="0" smtClean="0">
                <a:ln>
                  <a:noFill/>
                </a:ln>
                <a:effectLst/>
                <a:latin typeface="Arial" charset="0"/>
                <a:cs typeface="Times New Roman" pitchFamily="18" charset="0"/>
              </a:rPr>
              <a:t>intermediaries</a:t>
            </a:r>
            <a:r>
              <a:rPr kumimoji="0" lang="fr-CH" b="0" i="0" u="none" strike="noStrike" cap="none" normalizeH="0" baseline="0" dirty="0" smtClean="0">
                <a:ln>
                  <a:noFill/>
                </a:ln>
                <a:effectLst/>
                <a:latin typeface="Arial" charset="0"/>
                <a:cs typeface="Times New Roman" pitchFamily="18" charset="0"/>
              </a:rPr>
              <a:t>:</a:t>
            </a:r>
            <a:r>
              <a:rPr kumimoji="0" lang="fr-CH" b="1" i="0" u="none" strike="noStrike" cap="none" normalizeH="0" dirty="0" smtClean="0">
                <a:ln>
                  <a:noFill/>
                </a:ln>
                <a:effectLst/>
                <a:latin typeface="Arial" charset="0"/>
                <a:cs typeface="Times New Roman" pitchFamily="18" charset="0"/>
              </a:rPr>
              <a:t> </a:t>
            </a:r>
            <a:r>
              <a:rPr kumimoji="0" lang="fr-CH" i="0" u="none" strike="noStrike" cap="none" normalizeH="0" dirty="0" smtClean="0">
                <a:ln>
                  <a:noFill/>
                </a:ln>
                <a:effectLst/>
                <a:latin typeface="Arial" charset="0"/>
                <a:cs typeface="Times New Roman" pitchFamily="18" charset="0"/>
              </a:rPr>
              <a:t>up to </a:t>
            </a:r>
            <a:r>
              <a:rPr kumimoji="0" lang="fr-CH" b="1" i="0" u="none" strike="noStrike" cap="none" normalizeH="0" dirty="0" smtClean="0">
                <a:ln>
                  <a:noFill/>
                </a:ln>
                <a:effectLst/>
                <a:latin typeface="Arial" charset="0"/>
                <a:cs typeface="Times New Roman" pitchFamily="18" charset="0"/>
              </a:rPr>
              <a:t>EUR 7.5m*</a:t>
            </a:r>
            <a:endParaRPr kumimoji="0" lang="en-GB" b="1" i="0" u="none" strike="noStrike" cap="none" normalizeH="0" baseline="0" dirty="0" smtClean="0">
              <a:ln>
                <a:noFill/>
              </a:ln>
              <a:effectLst/>
              <a:latin typeface="Arial" charset="0"/>
              <a:cs typeface="Times New Roman" pitchFamily="18" charset="0"/>
            </a:endParaRPr>
          </a:p>
        </p:txBody>
      </p:sp>
      <p:sp>
        <p:nvSpPr>
          <p:cNvPr id="11" name="TextBox 10"/>
          <p:cNvSpPr txBox="1"/>
          <p:nvPr/>
        </p:nvSpPr>
        <p:spPr>
          <a:xfrm>
            <a:off x="6154009" y="5930126"/>
            <a:ext cx="2774527" cy="464743"/>
          </a:xfrm>
          <a:prstGeom prst="rect">
            <a:avLst/>
          </a:prstGeom>
          <a:noFill/>
        </p:spPr>
        <p:txBody>
          <a:bodyPr wrap="square" rtlCol="0">
            <a:spAutoFit/>
          </a:bodyPr>
          <a:lstStyle/>
          <a:p>
            <a:pPr>
              <a:buNone/>
            </a:pPr>
            <a:r>
              <a:rPr lang="fr-CH" sz="1100" dirty="0" smtClean="0"/>
              <a:t>*COSME programme: up to EUR 150,000</a:t>
            </a:r>
          </a:p>
          <a:p>
            <a:pPr>
              <a:buNone/>
            </a:pPr>
            <a:r>
              <a:rPr lang="fr-CH" sz="1100" dirty="0"/>
              <a:t> </a:t>
            </a:r>
            <a:r>
              <a:rPr lang="fr-CH" sz="1100" dirty="0" err="1" smtClean="0"/>
              <a:t>InnovFin</a:t>
            </a:r>
            <a:r>
              <a:rPr lang="fr-CH" sz="1100" dirty="0" smtClean="0"/>
              <a:t> initiative: up to EUR 7.5m</a:t>
            </a:r>
            <a:endParaRPr lang="en-GB" sz="1100" dirty="0"/>
          </a:p>
        </p:txBody>
      </p:sp>
      <p:sp>
        <p:nvSpPr>
          <p:cNvPr id="15" name="Rectangle 14"/>
          <p:cNvSpPr/>
          <p:nvPr/>
        </p:nvSpPr>
        <p:spPr bwMode="auto">
          <a:xfrm>
            <a:off x="6873144" y="2857812"/>
            <a:ext cx="1800200" cy="1651307"/>
          </a:xfrm>
          <a:prstGeom prst="rect">
            <a:avLst/>
          </a:prstGeom>
          <a:solidFill>
            <a:srgbClr val="015CAB"/>
          </a:solidFill>
          <a:ln>
            <a:noFill/>
          </a:ln>
          <a:effectLst/>
          <a:extLst/>
        </p:spPr>
        <p:txBody>
          <a:bodyPr vert="horz" wrap="square" lIns="91440" tIns="45720" rIns="91440" bIns="45720" numCol="1" rtlCol="0" anchor="t"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None/>
              <a:tabLst/>
            </a:pPr>
            <a:r>
              <a:rPr lang="en-GB" dirty="0" smtClean="0">
                <a:solidFill>
                  <a:schemeClr val="bg1"/>
                </a:solidFill>
              </a:rPr>
              <a:t>Intermediated EIB operations:</a:t>
            </a:r>
            <a:r>
              <a:rPr kumimoji="0" lang="en-GB" b="0" i="0" u="none" strike="noStrike" cap="none" normalizeH="0" dirty="0" smtClean="0">
                <a:ln>
                  <a:noFill/>
                </a:ln>
                <a:solidFill>
                  <a:schemeClr val="bg1"/>
                </a:solidFill>
                <a:effectLst/>
              </a:rPr>
              <a:t> </a:t>
            </a:r>
            <a:r>
              <a:rPr lang="en-GB" dirty="0" smtClean="0">
                <a:solidFill>
                  <a:schemeClr val="bg1"/>
                </a:solidFill>
              </a:rPr>
              <a:t>v</a:t>
            </a:r>
            <a:r>
              <a:rPr kumimoji="0" lang="en-GB" b="0" i="0" u="none" strike="noStrike" cap="none" normalizeH="0" dirty="0" smtClean="0">
                <a:ln>
                  <a:noFill/>
                </a:ln>
                <a:solidFill>
                  <a:schemeClr val="bg1"/>
                </a:solidFill>
                <a:effectLst/>
              </a:rPr>
              <a:t>arious </a:t>
            </a:r>
          </a:p>
        </p:txBody>
      </p:sp>
      <p:pic>
        <p:nvPicPr>
          <p:cNvPr id="16" name="Picture 2" descr="G:\private\Editorial\corporate slides\EFSI\FlechesGris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700" y="1124337"/>
            <a:ext cx="471738" cy="466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801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Key areas</a:t>
            </a:r>
            <a:endParaRPr lang="fr-BE" dirty="0"/>
          </a:p>
        </p:txBody>
      </p:sp>
      <p:sp>
        <p:nvSpPr>
          <p:cNvPr id="5" name="Footer Placeholder 4"/>
          <p:cNvSpPr>
            <a:spLocks noGrp="1"/>
          </p:cNvSpPr>
          <p:nvPr>
            <p:ph type="ftr" sz="quarter" idx="11"/>
          </p:nvPr>
        </p:nvSpPr>
        <p:spPr/>
        <p:txBody>
          <a:bodyPr/>
          <a:lstStyle/>
          <a:p>
            <a:r>
              <a:rPr lang="fr-CH" dirty="0" smtClean="0"/>
              <a:t>8</a:t>
            </a:r>
            <a:endParaRPr lang="en-GB" dirty="0"/>
          </a:p>
        </p:txBody>
      </p:sp>
      <p:sp>
        <p:nvSpPr>
          <p:cNvPr id="9" name="Content Placeholder 2"/>
          <p:cNvSpPr>
            <a:spLocks noGrp="1"/>
          </p:cNvSpPr>
          <p:nvPr>
            <p:ph sz="half" idx="1"/>
          </p:nvPr>
        </p:nvSpPr>
        <p:spPr>
          <a:xfrm>
            <a:off x="251519" y="1268412"/>
            <a:ext cx="8643243" cy="4896891"/>
          </a:xfrm>
        </p:spPr>
        <p:txBody>
          <a:bodyPr>
            <a:noAutofit/>
          </a:bodyPr>
          <a:lstStyle/>
          <a:p>
            <a:pPr marL="0" indent="0" algn="just">
              <a:buClr>
                <a:schemeClr val="tx2"/>
              </a:buClr>
              <a:buSzPct val="102000"/>
              <a:buNone/>
            </a:pPr>
            <a:r>
              <a:rPr lang="en-US" sz="2000" dirty="0" smtClean="0">
                <a:latin typeface="Arial" panose="020B0604020202020204" pitchFamily="34" charset="0"/>
                <a:cs typeface="Calibri" panose="020F0502020204030204" pitchFamily="34" charset="0"/>
              </a:rPr>
              <a:t> </a:t>
            </a:r>
          </a:p>
          <a:p>
            <a:pPr marL="0" indent="0" algn="just">
              <a:buClr>
                <a:schemeClr val="tx2"/>
              </a:buClr>
              <a:buSzPct val="102000"/>
              <a:buNone/>
            </a:pPr>
            <a:r>
              <a:rPr lang="en-US" sz="2000" dirty="0" smtClean="0">
                <a:latin typeface="Arial" panose="020B0604020202020204" pitchFamily="34" charset="0"/>
                <a:cs typeface="Calibri" panose="020F0502020204030204" pitchFamily="34" charset="0"/>
              </a:rPr>
              <a:t>	Targeting strategic public and private investment</a:t>
            </a:r>
            <a:endParaRPr lang="en-US" sz="2000" dirty="0">
              <a:latin typeface="Arial" panose="020B0604020202020204" pitchFamily="34" charset="0"/>
              <a:cs typeface="Calibri" panose="020F0502020204030204" pitchFamily="34" charset="0"/>
            </a:endParaRPr>
          </a:p>
          <a:p>
            <a:pPr lvl="2" algn="just">
              <a:spcAft>
                <a:spcPts val="600"/>
              </a:spcAft>
              <a:buSzPct val="102000"/>
            </a:pPr>
            <a:r>
              <a:rPr lang="en-US" b="1" dirty="0" smtClean="0">
                <a:solidFill>
                  <a:srgbClr val="015CAB"/>
                </a:solidFill>
                <a:latin typeface="Arial" panose="020B0604020202020204" pitchFamily="34" charset="0"/>
                <a:cs typeface="Calibri" panose="020F0502020204030204" pitchFamily="34" charset="0"/>
              </a:rPr>
              <a:t>Infrastructure</a:t>
            </a:r>
            <a:r>
              <a:rPr lang="en-US" dirty="0">
                <a:latin typeface="Arial" panose="020B0604020202020204" pitchFamily="34" charset="0"/>
                <a:cs typeface="Calibri" panose="020F0502020204030204" pitchFamily="34" charset="0"/>
              </a:rPr>
              <a:t>:</a:t>
            </a:r>
            <a:r>
              <a:rPr lang="en-US" dirty="0" smtClean="0">
                <a:latin typeface="Arial" panose="020B0604020202020204" pitchFamily="34" charset="0"/>
                <a:cs typeface="Calibri" panose="020F0502020204030204" pitchFamily="34" charset="0"/>
              </a:rPr>
              <a:t> </a:t>
            </a:r>
            <a:r>
              <a:rPr lang="en-US" dirty="0">
                <a:latin typeface="Arial" panose="020B0604020202020204" pitchFamily="34" charset="0"/>
                <a:cs typeface="Calibri" panose="020F0502020204030204" pitchFamily="34" charset="0"/>
              </a:rPr>
              <a:t>including transport, energy and digital</a:t>
            </a:r>
          </a:p>
          <a:p>
            <a:pPr lvl="2" algn="just">
              <a:spcAft>
                <a:spcPts val="600"/>
              </a:spcAft>
              <a:buSzPct val="102000"/>
            </a:pPr>
            <a:r>
              <a:rPr lang="en-US" b="1" dirty="0">
                <a:solidFill>
                  <a:srgbClr val="015CAB"/>
                </a:solidFill>
                <a:latin typeface="Arial" panose="020B0604020202020204" pitchFamily="34" charset="0"/>
                <a:cs typeface="Calibri" panose="020F0502020204030204" pitchFamily="34" charset="0"/>
              </a:rPr>
              <a:t>Innovation</a:t>
            </a:r>
            <a:r>
              <a:rPr lang="en-US" dirty="0">
                <a:latin typeface="Arial" panose="020B0604020202020204" pitchFamily="34" charset="0"/>
                <a:cs typeface="Calibri" panose="020F0502020204030204" pitchFamily="34" charset="0"/>
              </a:rPr>
              <a:t>: Education and training, health, </a:t>
            </a:r>
            <a:r>
              <a:rPr lang="en-US" dirty="0" smtClean="0">
                <a:latin typeface="Arial" panose="020B0604020202020204" pitchFamily="34" charset="0"/>
                <a:cs typeface="Calibri" panose="020F0502020204030204" pitchFamily="34" charset="0"/>
              </a:rPr>
              <a:t>research, </a:t>
            </a:r>
            <a:r>
              <a:rPr lang="en-US" dirty="0">
                <a:latin typeface="Arial" panose="020B0604020202020204" pitchFamily="34" charset="0"/>
                <a:cs typeface="Calibri" panose="020F0502020204030204" pitchFamily="34" charset="0"/>
              </a:rPr>
              <a:t>development </a:t>
            </a:r>
            <a:r>
              <a:rPr lang="en-US" dirty="0" smtClean="0">
                <a:latin typeface="Arial" panose="020B0604020202020204" pitchFamily="34" charset="0"/>
                <a:cs typeface="Calibri" panose="020F0502020204030204" pitchFamily="34" charset="0"/>
              </a:rPr>
              <a:t>and innovation</a:t>
            </a:r>
            <a:endParaRPr lang="en-US" dirty="0">
              <a:latin typeface="Arial" panose="020B0604020202020204" pitchFamily="34" charset="0"/>
              <a:cs typeface="Calibri" panose="020F0502020204030204" pitchFamily="34" charset="0"/>
            </a:endParaRPr>
          </a:p>
          <a:p>
            <a:pPr lvl="2" algn="just">
              <a:spcAft>
                <a:spcPts val="600"/>
              </a:spcAft>
              <a:buSzPct val="102000"/>
            </a:pPr>
            <a:r>
              <a:rPr lang="en-US" b="1" dirty="0">
                <a:solidFill>
                  <a:srgbClr val="015CAB"/>
                </a:solidFill>
                <a:latin typeface="Arial" panose="020B0604020202020204" pitchFamily="34" charset="0"/>
                <a:cs typeface="Calibri" panose="020F0502020204030204" pitchFamily="34" charset="0"/>
              </a:rPr>
              <a:t>Renewable energy: </a:t>
            </a:r>
            <a:r>
              <a:rPr lang="en-US" dirty="0">
                <a:latin typeface="Arial" panose="020B0604020202020204" pitchFamily="34" charset="0"/>
                <a:cs typeface="Calibri" panose="020F0502020204030204" pitchFamily="34" charset="0"/>
              </a:rPr>
              <a:t>Expansion of renewable energy generation and support of energy and resource efficiency</a:t>
            </a:r>
          </a:p>
          <a:p>
            <a:pPr lvl="2" algn="just">
              <a:spcAft>
                <a:spcPts val="600"/>
              </a:spcAft>
              <a:buSzPct val="102000"/>
            </a:pPr>
            <a:r>
              <a:rPr lang="en-US" b="1" dirty="0">
                <a:solidFill>
                  <a:srgbClr val="015CAB"/>
                </a:solidFill>
                <a:latin typeface="Arial" panose="020B0604020202020204" pitchFamily="34" charset="0"/>
                <a:cs typeface="Calibri" panose="020F0502020204030204" pitchFamily="34" charset="0"/>
              </a:rPr>
              <a:t>Environment: </a:t>
            </a:r>
            <a:r>
              <a:rPr lang="en-US" dirty="0">
                <a:latin typeface="Arial" panose="020B0604020202020204" pitchFamily="34" charset="0"/>
                <a:cs typeface="Calibri" panose="020F0502020204030204" pitchFamily="34" charset="0"/>
              </a:rPr>
              <a:t>Projects in the environmental, urban development and social fields</a:t>
            </a:r>
          </a:p>
          <a:p>
            <a:pPr lvl="2" algn="just">
              <a:spcAft>
                <a:spcPts val="600"/>
              </a:spcAft>
              <a:buSzPct val="102000"/>
            </a:pPr>
            <a:r>
              <a:rPr lang="en-US" b="1" dirty="0">
                <a:solidFill>
                  <a:srgbClr val="015CAB"/>
                </a:solidFill>
                <a:latin typeface="Arial" panose="020B0604020202020204" pitchFamily="34" charset="0"/>
                <a:cs typeface="Calibri" panose="020F0502020204030204" pitchFamily="34" charset="0"/>
              </a:rPr>
              <a:t>SMEs</a:t>
            </a:r>
            <a:r>
              <a:rPr lang="en-US" dirty="0">
                <a:latin typeface="Arial" panose="020B0604020202020204" pitchFamily="34" charset="0"/>
                <a:cs typeface="Calibri" panose="020F0502020204030204" pitchFamily="34" charset="0"/>
              </a:rPr>
              <a:t> and midcaps: Financing support through local partner banks and institutions</a:t>
            </a:r>
          </a:p>
        </p:txBody>
      </p:sp>
      <p:pic>
        <p:nvPicPr>
          <p:cNvPr id="6" name="Picture 2" descr="G:\private\Editorial\corporate slides\EFSI\FlechesGris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532" y="1520788"/>
            <a:ext cx="569913" cy="563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035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1_Cover">
  <a:themeElements>
    <a:clrScheme name="EIB PPT Template 12">
      <a:dk1>
        <a:srgbClr val="000000"/>
      </a:dk1>
      <a:lt1>
        <a:srgbClr val="FFFFFF"/>
      </a:lt1>
      <a:dk2>
        <a:srgbClr val="015CAB"/>
      </a:dk2>
      <a:lt2>
        <a:srgbClr val="808080"/>
      </a:lt2>
      <a:accent1>
        <a:srgbClr val="00CC99"/>
      </a:accent1>
      <a:accent2>
        <a:srgbClr val="015CAB"/>
      </a:accent2>
      <a:accent3>
        <a:srgbClr val="FFFFFF"/>
      </a:accent3>
      <a:accent4>
        <a:srgbClr val="000000"/>
      </a:accent4>
      <a:accent5>
        <a:srgbClr val="AAE2CA"/>
      </a:accent5>
      <a:accent6>
        <a:srgbClr val="01539B"/>
      </a:accent6>
      <a:hlink>
        <a:srgbClr val="015CAB"/>
      </a:hlink>
      <a:folHlink>
        <a:srgbClr val="B2B2B2"/>
      </a:folHlink>
    </a:clrScheme>
    <a:fontScheme name="EIB PPT Template">
      <a:majorFont>
        <a:latin typeface="Arial"/>
        <a:ea typeface=""/>
        <a:cs typeface="Times New Roman"/>
      </a:majorFont>
      <a:minorFont>
        <a:latin typeface="Arial"/>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Blip>
            <a:blip xmlns:r="http://schemas.openxmlformats.org/officeDocument/2006/relationships" r:embed="rId1"/>
          </a:buBlip>
          <a:tabLst/>
          <a:defRPr kumimoji="0" lang="en-US" sz="2400" b="0" i="0" u="none" strike="noStrike" cap="none" normalizeH="0" baseline="0" smtClean="0">
            <a:ln>
              <a:noFill/>
            </a:ln>
            <a:solidFill>
              <a:schemeClr val="tx1"/>
            </a:solidFill>
            <a:effectLst/>
            <a:latin typeface="Arial"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Blip>
            <a:blip xmlns:r="http://schemas.openxmlformats.org/officeDocument/2006/relationships" r:embed="rId1"/>
          </a:buBlip>
          <a:tabLst/>
          <a:defRPr kumimoji="0" lang="en-US" sz="2400" b="0" i="0" u="none" strike="noStrike" cap="none" normalizeH="0" baseline="0" smtClean="0">
            <a:ln>
              <a:noFill/>
            </a:ln>
            <a:solidFill>
              <a:schemeClr val="tx1"/>
            </a:solidFill>
            <a:effectLst/>
            <a:latin typeface="Arial" charset="0"/>
            <a:cs typeface="Times New Roman" pitchFamily="18" charset="0"/>
          </a:defRPr>
        </a:defPPr>
      </a:lstStyle>
    </a:lnDef>
  </a:objectDefaults>
  <a:extraClrSchemeLst>
    <a:extraClrScheme>
      <a:clrScheme name="EIB PPT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IB PPT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IB PPT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IB PPT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IB PPT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IB PPT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IB PPT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EIB PPT Template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66FF"/>
        </a:hlink>
        <a:folHlink>
          <a:srgbClr val="B2B2B2"/>
        </a:folHlink>
      </a:clrScheme>
      <a:clrMap bg1="lt1" tx1="dk1" bg2="lt2" tx2="dk2" accent1="accent1" accent2="accent2" accent3="accent3" accent4="accent4" accent5="accent5" accent6="accent6" hlink="hlink" folHlink="folHlink"/>
    </a:extraClrScheme>
    <a:extraClrScheme>
      <a:clrScheme name="EIB PPT Template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66FF"/>
        </a:hlink>
        <a:folHlink>
          <a:srgbClr val="5F5F5F"/>
        </a:folHlink>
      </a:clrScheme>
      <a:clrMap bg1="lt1" tx1="dk1" bg2="lt2" tx2="dk2" accent1="accent1" accent2="accent2" accent3="accent3" accent4="accent4" accent5="accent5" accent6="accent6" hlink="hlink" folHlink="folHlink"/>
    </a:extraClrScheme>
    <a:extraClrScheme>
      <a:clrScheme name="EIB PPT Template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B2B2B2"/>
        </a:folHlink>
      </a:clrScheme>
      <a:clrMap bg1="lt1" tx1="dk1" bg2="lt2" tx2="dk2" accent1="accent1" accent2="accent2" accent3="accent3" accent4="accent4" accent5="accent5" accent6="accent6" hlink="hlink" folHlink="folHlink"/>
    </a:extraClrScheme>
    <a:extraClrScheme>
      <a:clrScheme name="EIB PPT Template 1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99"/>
        </a:hlink>
        <a:folHlink>
          <a:srgbClr val="B2B2B2"/>
        </a:folHlink>
      </a:clrScheme>
      <a:clrMap bg1="lt1" tx1="dk1" bg2="lt2" tx2="dk2" accent1="accent1" accent2="accent2" accent3="accent3" accent4="accent4" accent5="accent5" accent6="accent6" hlink="hlink" folHlink="folHlink"/>
    </a:extraClrScheme>
    <a:extraClrScheme>
      <a:clrScheme name="EIB PPT Template 12">
        <a:dk1>
          <a:srgbClr val="000000"/>
        </a:dk1>
        <a:lt1>
          <a:srgbClr val="FFFFFF"/>
        </a:lt1>
        <a:dk2>
          <a:srgbClr val="015CAB"/>
        </a:dk2>
        <a:lt2>
          <a:srgbClr val="808080"/>
        </a:lt2>
        <a:accent1>
          <a:srgbClr val="00CC99"/>
        </a:accent1>
        <a:accent2>
          <a:srgbClr val="015CAB"/>
        </a:accent2>
        <a:accent3>
          <a:srgbClr val="FFFFFF"/>
        </a:accent3>
        <a:accent4>
          <a:srgbClr val="000000"/>
        </a:accent4>
        <a:accent5>
          <a:srgbClr val="AAE2CA"/>
        </a:accent5>
        <a:accent6>
          <a:srgbClr val="01539B"/>
        </a:accent6>
        <a:hlink>
          <a:srgbClr val="015CAB"/>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Inside">
  <a:themeElements>
    <a:clrScheme name="EIB PPT Template 12">
      <a:dk1>
        <a:srgbClr val="000000"/>
      </a:dk1>
      <a:lt1>
        <a:srgbClr val="FFFFFF"/>
      </a:lt1>
      <a:dk2>
        <a:srgbClr val="015CAB"/>
      </a:dk2>
      <a:lt2>
        <a:srgbClr val="808080"/>
      </a:lt2>
      <a:accent1>
        <a:srgbClr val="00CC99"/>
      </a:accent1>
      <a:accent2>
        <a:srgbClr val="015CAB"/>
      </a:accent2>
      <a:accent3>
        <a:srgbClr val="FFFFFF"/>
      </a:accent3>
      <a:accent4>
        <a:srgbClr val="000000"/>
      </a:accent4>
      <a:accent5>
        <a:srgbClr val="AAE2CA"/>
      </a:accent5>
      <a:accent6>
        <a:srgbClr val="01539B"/>
      </a:accent6>
      <a:hlink>
        <a:srgbClr val="015CAB"/>
      </a:hlink>
      <a:folHlink>
        <a:srgbClr val="B2B2B2"/>
      </a:folHlink>
    </a:clrScheme>
    <a:fontScheme name="EIB PPT Template">
      <a:majorFont>
        <a:latin typeface="Arial"/>
        <a:ea typeface=""/>
        <a:cs typeface="Times New Roman"/>
      </a:majorFont>
      <a:minorFont>
        <a:latin typeface="Arial"/>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Blip>
            <a:blip xmlns:r="http://schemas.openxmlformats.org/officeDocument/2006/relationships" r:embed="rId1"/>
          </a:buBlip>
          <a:tabLst/>
          <a:defRPr kumimoji="0" lang="en-US" sz="2400" b="0" i="0" u="none" strike="noStrike" cap="none" normalizeH="0" baseline="0" smtClean="0">
            <a:ln>
              <a:noFill/>
            </a:ln>
            <a:solidFill>
              <a:schemeClr val="tx1"/>
            </a:solidFill>
            <a:effectLst/>
            <a:latin typeface="Arial"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Blip>
            <a:blip xmlns:r="http://schemas.openxmlformats.org/officeDocument/2006/relationships" r:embed="rId1"/>
          </a:buBlip>
          <a:tabLst/>
          <a:defRPr kumimoji="0" lang="en-US" sz="2400" b="0" i="0" u="none" strike="noStrike" cap="none" normalizeH="0" baseline="0" smtClean="0">
            <a:ln>
              <a:noFill/>
            </a:ln>
            <a:solidFill>
              <a:schemeClr val="tx1"/>
            </a:solidFill>
            <a:effectLst/>
            <a:latin typeface="Arial" charset="0"/>
            <a:cs typeface="Times New Roman" pitchFamily="18" charset="0"/>
          </a:defRPr>
        </a:defPPr>
      </a:lstStyle>
    </a:lnDef>
  </a:objectDefaults>
  <a:extraClrSchemeLst>
    <a:extraClrScheme>
      <a:clrScheme name="EIB PPT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IB PPT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IB PPT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IB PPT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IB PPT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IB PPT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IB PPT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EIB PPT Template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66FF"/>
        </a:hlink>
        <a:folHlink>
          <a:srgbClr val="B2B2B2"/>
        </a:folHlink>
      </a:clrScheme>
      <a:clrMap bg1="lt1" tx1="dk1" bg2="lt2" tx2="dk2" accent1="accent1" accent2="accent2" accent3="accent3" accent4="accent4" accent5="accent5" accent6="accent6" hlink="hlink" folHlink="folHlink"/>
    </a:extraClrScheme>
    <a:extraClrScheme>
      <a:clrScheme name="EIB PPT Template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66FF"/>
        </a:hlink>
        <a:folHlink>
          <a:srgbClr val="5F5F5F"/>
        </a:folHlink>
      </a:clrScheme>
      <a:clrMap bg1="lt1" tx1="dk1" bg2="lt2" tx2="dk2" accent1="accent1" accent2="accent2" accent3="accent3" accent4="accent4" accent5="accent5" accent6="accent6" hlink="hlink" folHlink="folHlink"/>
    </a:extraClrScheme>
    <a:extraClrScheme>
      <a:clrScheme name="EIB PPT Template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B2B2B2"/>
        </a:folHlink>
      </a:clrScheme>
      <a:clrMap bg1="lt1" tx1="dk1" bg2="lt2" tx2="dk2" accent1="accent1" accent2="accent2" accent3="accent3" accent4="accent4" accent5="accent5" accent6="accent6" hlink="hlink" folHlink="folHlink"/>
    </a:extraClrScheme>
    <a:extraClrScheme>
      <a:clrScheme name="EIB PPT Template 1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99"/>
        </a:hlink>
        <a:folHlink>
          <a:srgbClr val="B2B2B2"/>
        </a:folHlink>
      </a:clrScheme>
      <a:clrMap bg1="lt1" tx1="dk1" bg2="lt2" tx2="dk2" accent1="accent1" accent2="accent2" accent3="accent3" accent4="accent4" accent5="accent5" accent6="accent6" hlink="hlink" folHlink="folHlink"/>
    </a:extraClrScheme>
    <a:extraClrScheme>
      <a:clrScheme name="EIB PPT Template 12">
        <a:dk1>
          <a:srgbClr val="000000"/>
        </a:dk1>
        <a:lt1>
          <a:srgbClr val="FFFFFF"/>
        </a:lt1>
        <a:dk2>
          <a:srgbClr val="015CAB"/>
        </a:dk2>
        <a:lt2>
          <a:srgbClr val="808080"/>
        </a:lt2>
        <a:accent1>
          <a:srgbClr val="00CC99"/>
        </a:accent1>
        <a:accent2>
          <a:srgbClr val="015CAB"/>
        </a:accent2>
        <a:accent3>
          <a:srgbClr val="FFFFFF"/>
        </a:accent3>
        <a:accent4>
          <a:srgbClr val="000000"/>
        </a:accent4>
        <a:accent5>
          <a:srgbClr val="AAE2CA"/>
        </a:accent5>
        <a:accent6>
          <a:srgbClr val="01539B"/>
        </a:accent6>
        <a:hlink>
          <a:srgbClr val="015CAB"/>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Inside">
  <a:themeElements>
    <a:clrScheme name="EIB PPT Template 12">
      <a:dk1>
        <a:srgbClr val="000000"/>
      </a:dk1>
      <a:lt1>
        <a:srgbClr val="FFFFFF"/>
      </a:lt1>
      <a:dk2>
        <a:srgbClr val="015CAB"/>
      </a:dk2>
      <a:lt2>
        <a:srgbClr val="808080"/>
      </a:lt2>
      <a:accent1>
        <a:srgbClr val="00CC99"/>
      </a:accent1>
      <a:accent2>
        <a:srgbClr val="015CAB"/>
      </a:accent2>
      <a:accent3>
        <a:srgbClr val="FFFFFF"/>
      </a:accent3>
      <a:accent4>
        <a:srgbClr val="000000"/>
      </a:accent4>
      <a:accent5>
        <a:srgbClr val="AAE2CA"/>
      </a:accent5>
      <a:accent6>
        <a:srgbClr val="01539B"/>
      </a:accent6>
      <a:hlink>
        <a:srgbClr val="015CAB"/>
      </a:hlink>
      <a:folHlink>
        <a:srgbClr val="B2B2B2"/>
      </a:folHlink>
    </a:clrScheme>
    <a:fontScheme name="EIB PPT Template">
      <a:majorFont>
        <a:latin typeface="Arial"/>
        <a:ea typeface=""/>
        <a:cs typeface="Times New Roman"/>
      </a:majorFont>
      <a:minorFont>
        <a:latin typeface="Arial"/>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Blip>
            <a:blip xmlns:r="http://schemas.openxmlformats.org/officeDocument/2006/relationships" r:embed="rId1"/>
          </a:buBlip>
          <a:tabLst/>
          <a:defRPr kumimoji="0" lang="en-US" sz="2400" b="0" i="0" u="none" strike="noStrike" cap="none" normalizeH="0" baseline="0" smtClean="0">
            <a:ln>
              <a:noFill/>
            </a:ln>
            <a:solidFill>
              <a:schemeClr val="tx1"/>
            </a:solidFill>
            <a:effectLst/>
            <a:latin typeface="Arial"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Blip>
            <a:blip xmlns:r="http://schemas.openxmlformats.org/officeDocument/2006/relationships" r:embed="rId1"/>
          </a:buBlip>
          <a:tabLst/>
          <a:defRPr kumimoji="0" lang="en-US" sz="2400" b="0" i="0" u="none" strike="noStrike" cap="none" normalizeH="0" baseline="0" smtClean="0">
            <a:ln>
              <a:noFill/>
            </a:ln>
            <a:solidFill>
              <a:schemeClr val="tx1"/>
            </a:solidFill>
            <a:effectLst/>
            <a:latin typeface="Arial" charset="0"/>
            <a:cs typeface="Times New Roman" pitchFamily="18" charset="0"/>
          </a:defRPr>
        </a:defPPr>
      </a:lstStyle>
    </a:lnDef>
  </a:objectDefaults>
  <a:extraClrSchemeLst>
    <a:extraClrScheme>
      <a:clrScheme name="EIB PPT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IB PPT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IB PPT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IB PPT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IB PPT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IB PPT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IB PPT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EIB PPT Template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66FF"/>
        </a:hlink>
        <a:folHlink>
          <a:srgbClr val="B2B2B2"/>
        </a:folHlink>
      </a:clrScheme>
      <a:clrMap bg1="lt1" tx1="dk1" bg2="lt2" tx2="dk2" accent1="accent1" accent2="accent2" accent3="accent3" accent4="accent4" accent5="accent5" accent6="accent6" hlink="hlink" folHlink="folHlink"/>
    </a:extraClrScheme>
    <a:extraClrScheme>
      <a:clrScheme name="EIB PPT Template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66FF"/>
        </a:hlink>
        <a:folHlink>
          <a:srgbClr val="5F5F5F"/>
        </a:folHlink>
      </a:clrScheme>
      <a:clrMap bg1="lt1" tx1="dk1" bg2="lt2" tx2="dk2" accent1="accent1" accent2="accent2" accent3="accent3" accent4="accent4" accent5="accent5" accent6="accent6" hlink="hlink" folHlink="folHlink"/>
    </a:extraClrScheme>
    <a:extraClrScheme>
      <a:clrScheme name="EIB PPT Template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B2B2B2"/>
        </a:folHlink>
      </a:clrScheme>
      <a:clrMap bg1="lt1" tx1="dk1" bg2="lt2" tx2="dk2" accent1="accent1" accent2="accent2" accent3="accent3" accent4="accent4" accent5="accent5" accent6="accent6" hlink="hlink" folHlink="folHlink"/>
    </a:extraClrScheme>
    <a:extraClrScheme>
      <a:clrScheme name="EIB PPT Template 1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99"/>
        </a:hlink>
        <a:folHlink>
          <a:srgbClr val="B2B2B2"/>
        </a:folHlink>
      </a:clrScheme>
      <a:clrMap bg1="lt1" tx1="dk1" bg2="lt2" tx2="dk2" accent1="accent1" accent2="accent2" accent3="accent3" accent4="accent4" accent5="accent5" accent6="accent6" hlink="hlink" folHlink="folHlink"/>
    </a:extraClrScheme>
    <a:extraClrScheme>
      <a:clrScheme name="EIB PPT Template 12">
        <a:dk1>
          <a:srgbClr val="000000"/>
        </a:dk1>
        <a:lt1>
          <a:srgbClr val="FFFFFF"/>
        </a:lt1>
        <a:dk2>
          <a:srgbClr val="015CAB"/>
        </a:dk2>
        <a:lt2>
          <a:srgbClr val="808080"/>
        </a:lt2>
        <a:accent1>
          <a:srgbClr val="00CC99"/>
        </a:accent1>
        <a:accent2>
          <a:srgbClr val="015CAB"/>
        </a:accent2>
        <a:accent3>
          <a:srgbClr val="FFFFFF"/>
        </a:accent3>
        <a:accent4>
          <a:srgbClr val="000000"/>
        </a:accent4>
        <a:accent5>
          <a:srgbClr val="AAE2CA"/>
        </a:accent5>
        <a:accent6>
          <a:srgbClr val="01539B"/>
        </a:accent6>
        <a:hlink>
          <a:srgbClr val="015CAB"/>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21626</TotalTime>
  <Words>1935</Words>
  <Application>Microsoft Office PowerPoint</Application>
  <PresentationFormat>On-screen Show (4:3)</PresentationFormat>
  <Paragraphs>417</Paragraphs>
  <Slides>33</Slides>
  <Notes>15</Notes>
  <HiddenSlides>14</HiddenSlides>
  <MMClips>0</MMClips>
  <ScaleCrop>false</ScaleCrop>
  <HeadingPairs>
    <vt:vector size="4" baseType="variant">
      <vt:variant>
        <vt:lpstr>Theme</vt:lpstr>
      </vt:variant>
      <vt:variant>
        <vt:i4>8</vt:i4>
      </vt:variant>
      <vt:variant>
        <vt:lpstr>Slide Titles</vt:lpstr>
      </vt:variant>
      <vt:variant>
        <vt:i4>33</vt:i4>
      </vt:variant>
    </vt:vector>
  </HeadingPairs>
  <TitlesOfParts>
    <vt:vector size="41" baseType="lpstr">
      <vt:lpstr>1_Cover</vt:lpstr>
      <vt:lpstr>2_Inside</vt:lpstr>
      <vt:lpstr>3_Inside</vt:lpstr>
      <vt:lpstr>Office Theme</vt:lpstr>
      <vt:lpstr>2_Office Theme</vt:lpstr>
      <vt:lpstr>5_Office Theme</vt:lpstr>
      <vt:lpstr>6_Office Theme</vt:lpstr>
      <vt:lpstr>7_Office Theme</vt:lpstr>
      <vt:lpstr>Investment Plan for Europe  The European Fund for Strategic Investments –  A financing option for Romanian businesses?  Cluj, 31 May 2017 – Antonie Kerwien, EIB</vt:lpstr>
      <vt:lpstr>Why an Investment Plan for Europe?</vt:lpstr>
      <vt:lpstr>3 ways to tackle the investment gap</vt:lpstr>
      <vt:lpstr>EFSI setup and governance</vt:lpstr>
      <vt:lpstr>Mobilising new investment</vt:lpstr>
      <vt:lpstr>Making a difference</vt:lpstr>
      <vt:lpstr>PowerPoint Presentation</vt:lpstr>
      <vt:lpstr>What are the loan amounts under EFSI?</vt:lpstr>
      <vt:lpstr>Key areas</vt:lpstr>
      <vt:lpstr>Who can benefit?</vt:lpstr>
      <vt:lpstr>What kind of operations?</vt:lpstr>
      <vt:lpstr>Combining EFSI and other funding</vt:lpstr>
      <vt:lpstr>SME financing under EFSI</vt:lpstr>
      <vt:lpstr>PowerPoint Presentation</vt:lpstr>
      <vt:lpstr>EFSI in Romania</vt:lpstr>
      <vt:lpstr>PowerPoint Presentation</vt:lpstr>
      <vt:lpstr>PowerPoint Presentation</vt:lpstr>
      <vt:lpstr>Financing unique projects</vt:lpstr>
      <vt:lpstr>Creta Farms Unique Mediterranean diet technology, Greece</vt:lpstr>
      <vt:lpstr>Novamont World leader in biodegradable plastics, Italy</vt:lpstr>
      <vt:lpstr>SEM Energies POSIT-IF Ile de France Energy efficiency refurbishment in residential buildings, France </vt:lpstr>
      <vt:lpstr>Motorway D4 Design and Construction, Slovakia  </vt:lpstr>
      <vt:lpstr>Taking more risk in a project</vt:lpstr>
      <vt:lpstr>Skeleton Delivering a better way to store energy </vt:lpstr>
      <vt:lpstr>Ginkgo II Land decontamination Fund, France and Belgium</vt:lpstr>
      <vt:lpstr>Energiepark Bruck Construction and operation of onshore wind-farms, Austria</vt:lpstr>
      <vt:lpstr>PowerPoint Presentation</vt:lpstr>
      <vt:lpstr>Beatrice Offshore  Next-Generation Turbines for Offshore Wind Farm, UK  </vt:lpstr>
      <vt:lpstr>Rentel Offshore Wind Next-Generation Turbines for Offshore Wind Farm, Belgium</vt:lpstr>
      <vt:lpstr>Motorway A6 Modernisation and Widening, Germany</vt:lpstr>
      <vt:lpstr>PowerPoint Presentation</vt:lpstr>
      <vt:lpstr>Thank you!</vt:lpstr>
      <vt:lpstr>Mobilising new investment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News Conference 2011 - Presentation</dc:title>
  <dc:creator>EIB</dc:creator>
  <cp:lastModifiedBy>KERWIEN Antonie</cp:lastModifiedBy>
  <cp:revision>1845</cp:revision>
  <cp:lastPrinted>2017-05-10T10:32:09Z</cp:lastPrinted>
  <dcterms:created xsi:type="dcterms:W3CDTF">2006-01-26T09:30:31Z</dcterms:created>
  <dcterms:modified xsi:type="dcterms:W3CDTF">2017-05-29T15:58:30Z</dcterms:modified>
</cp:coreProperties>
</file>