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66" r:id="rId4"/>
    <p:sldId id="265" r:id="rId5"/>
    <p:sldId id="261" r:id="rId6"/>
    <p:sldId id="260" r:id="rId7"/>
    <p:sldId id="262" r:id="rId8"/>
    <p:sldId id="263" r:id="rId9"/>
    <p:sldId id="264" r:id="rId10"/>
    <p:sldId id="268" r:id="rId11"/>
    <p:sldId id="269" r:id="rId12"/>
    <p:sldId id="270" r:id="rId13"/>
    <p:sldId id="267" r:id="rId14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643" y="77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0F68C-89E9-4EF9-AB70-D6A6B0368958}" type="datetimeFigureOut">
              <a:rPr lang="en-US" smtClean="0"/>
              <a:t>30/05/2017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E259-3C35-4862-8B07-2F674BADE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106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0F68C-89E9-4EF9-AB70-D6A6B0368958}" type="datetimeFigureOut">
              <a:rPr lang="en-US" smtClean="0"/>
              <a:t>30/05/2017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E259-3C35-4862-8B07-2F674BADE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947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0F68C-89E9-4EF9-AB70-D6A6B0368958}" type="datetimeFigureOut">
              <a:rPr lang="en-US" smtClean="0"/>
              <a:t>30/05/2017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E259-3C35-4862-8B07-2F674BADE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512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0F68C-89E9-4EF9-AB70-D6A6B0368958}" type="datetimeFigureOut">
              <a:rPr lang="en-US" smtClean="0"/>
              <a:t>30/05/2017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E259-3C35-4862-8B07-2F674BADE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785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0F68C-89E9-4EF9-AB70-D6A6B0368958}" type="datetimeFigureOut">
              <a:rPr lang="en-US" smtClean="0"/>
              <a:t>30/05/2017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E259-3C35-4862-8B07-2F674BADE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02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0F68C-89E9-4EF9-AB70-D6A6B0368958}" type="datetimeFigureOut">
              <a:rPr lang="en-US" smtClean="0"/>
              <a:t>30/05/2017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E259-3C35-4862-8B07-2F674BADE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315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0F68C-89E9-4EF9-AB70-D6A6B0368958}" type="datetimeFigureOut">
              <a:rPr lang="en-US" smtClean="0"/>
              <a:t>30/05/2017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E259-3C35-4862-8B07-2F674BADE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832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0F68C-89E9-4EF9-AB70-D6A6B0368958}" type="datetimeFigureOut">
              <a:rPr lang="en-US" smtClean="0"/>
              <a:t>30/05/2017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E259-3C35-4862-8B07-2F674BADE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854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0F68C-89E9-4EF9-AB70-D6A6B0368958}" type="datetimeFigureOut">
              <a:rPr lang="en-US" smtClean="0"/>
              <a:t>30/05/2017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E259-3C35-4862-8B07-2F674BADE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8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0F68C-89E9-4EF9-AB70-D6A6B0368958}" type="datetimeFigureOut">
              <a:rPr lang="en-US" smtClean="0"/>
              <a:t>30/05/2017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E259-3C35-4862-8B07-2F674BADE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470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0F68C-89E9-4EF9-AB70-D6A6B0368958}" type="datetimeFigureOut">
              <a:rPr lang="en-US" smtClean="0"/>
              <a:t>30/05/2017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E259-3C35-4862-8B07-2F674BADE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836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0505" y="23019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0F68C-89E9-4EF9-AB70-D6A6B0368958}" type="datetimeFigureOut">
              <a:rPr lang="en-US" smtClean="0"/>
              <a:t>30/05/2017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1038" y="6390219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2713" y="23019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7E259-3C35-4862-8B07-2F674BADE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338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Leonard.Cornoiu@bancatransilvania.ro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956" y="2519743"/>
            <a:ext cx="5078423" cy="351356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866457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rebuchet MS" panose="020B0603020202020204" pitchFamily="34" charset="0"/>
              </a:rPr>
              <a:t>BT </a:t>
            </a:r>
            <a:r>
              <a:rPr lang="en-US" sz="2800" dirty="0" err="1" smtClean="0">
                <a:latin typeface="Trebuchet MS" panose="020B0603020202020204" pitchFamily="34" charset="0"/>
              </a:rPr>
              <a:t>simplifica</a:t>
            </a:r>
            <a:r>
              <a:rPr lang="en-US" sz="2800" dirty="0" smtClean="0">
                <a:latin typeface="Trebuchet MS" panose="020B0603020202020204" pitchFamily="34" charset="0"/>
              </a:rPr>
              <a:t> </a:t>
            </a:r>
            <a:r>
              <a:rPr lang="en-US" sz="2800" dirty="0" err="1" smtClean="0">
                <a:latin typeface="Trebuchet MS" panose="020B0603020202020204" pitchFamily="34" charset="0"/>
              </a:rPr>
              <a:t>accesul</a:t>
            </a:r>
            <a:r>
              <a:rPr lang="en-US" sz="2800" dirty="0" smtClean="0">
                <a:latin typeface="Trebuchet MS" panose="020B0603020202020204" pitchFamily="34" charset="0"/>
              </a:rPr>
              <a:t> la </a:t>
            </a:r>
            <a:r>
              <a:rPr lang="en-US" sz="2800" dirty="0" err="1" smtClean="0">
                <a:latin typeface="Trebuchet MS" panose="020B0603020202020204" pitchFamily="34" charset="0"/>
              </a:rPr>
              <a:t>programele</a:t>
            </a:r>
            <a:r>
              <a:rPr lang="en-US" sz="2800" dirty="0" smtClean="0">
                <a:latin typeface="Trebuchet MS" panose="020B0603020202020204" pitchFamily="34" charset="0"/>
              </a:rPr>
              <a:t> </a:t>
            </a:r>
            <a:r>
              <a:rPr lang="en-US" sz="2800" dirty="0" err="1" smtClean="0">
                <a:latin typeface="Trebuchet MS" panose="020B0603020202020204" pitchFamily="34" charset="0"/>
              </a:rPr>
              <a:t>europene</a:t>
            </a:r>
            <a:endParaRPr lang="ro-RO" sz="28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3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289560" y="2072642"/>
            <a:ext cx="4191000" cy="3547110"/>
            <a:chOff x="289560" y="2072642"/>
            <a:chExt cx="4191000" cy="3547110"/>
          </a:xfrm>
        </p:grpSpPr>
        <p:sp>
          <p:nvSpPr>
            <p:cNvPr id="7" name="TextBox 6"/>
            <p:cNvSpPr txBox="1"/>
            <p:nvPr/>
          </p:nvSpPr>
          <p:spPr>
            <a:xfrm>
              <a:off x="289560" y="2072642"/>
              <a:ext cx="4191000" cy="3547110"/>
            </a:xfrm>
            <a:prstGeom prst="rect">
              <a:avLst/>
            </a:prstGeom>
            <a:solidFill>
              <a:srgbClr val="FFFFCC">
                <a:alpha val="30980"/>
              </a:srgbClr>
            </a:solidFill>
            <a:ln w="9525">
              <a:solidFill>
                <a:srgbClr val="EDCB3B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marL="342900" indent="-342900" algn="l" defTabSz="914400" eaLnBrk="1" hangingPunct="1">
                <a:lnSpc>
                  <a:spcPct val="100000"/>
                </a:lnSpc>
                <a:spcBef>
                  <a:spcPts val="600"/>
                </a:spcBef>
                <a:buFont typeface="Wingdings" pitchFamily="2" charset="2"/>
                <a:buChar char="ü"/>
                <a:defRPr b="1"/>
              </a:lvl1pPr>
              <a:lvl2pPr marL="742950" indent="-285750" algn="l" eaLnBrk="0" hangingPunct="0">
                <a:lnSpc>
                  <a:spcPct val="108000"/>
                </a:lnSpc>
                <a:spcBef>
                  <a:spcPts val="500"/>
                </a:spcBef>
                <a:buClr>
                  <a:srgbClr val="808080"/>
                </a:buClr>
                <a:buFont typeface="Wingdings" pitchFamily="2" charset="2"/>
                <a:buChar char=""/>
                <a:defRPr sz="2000">
                  <a:solidFill>
                    <a:srgbClr val="4D4D4D"/>
                  </a:solidFill>
                </a:defRPr>
              </a:lvl2pPr>
              <a:lvl3pPr marL="1143000" indent="-228600" algn="l" eaLnBrk="0" hangingPunct="0">
                <a:lnSpc>
                  <a:spcPct val="108000"/>
                </a:lnSpc>
                <a:spcBef>
                  <a:spcPts val="500"/>
                </a:spcBef>
                <a:buClr>
                  <a:srgbClr val="808080"/>
                </a:buClr>
                <a:buFont typeface="Wingdings" pitchFamily="2" charset="2"/>
                <a:buChar char=""/>
                <a:defRPr sz="2000">
                  <a:solidFill>
                    <a:srgbClr val="4D4D4D"/>
                  </a:solidFill>
                </a:defRPr>
              </a:lvl3pPr>
              <a:lvl4pPr marL="1600200" indent="-228600" algn="l" eaLnBrk="0" hangingPunct="0">
                <a:lnSpc>
                  <a:spcPct val="87000"/>
                </a:lnSpc>
                <a:spcBef>
                  <a:spcPts val="500"/>
                </a:spcBef>
                <a:buFont typeface="Arial" charset="0"/>
                <a:buChar char="–"/>
                <a:defRPr sz="2000">
                  <a:latin typeface="Arial" charset="0"/>
                </a:defRPr>
              </a:lvl4pPr>
              <a:lvl5pPr marL="2057400" indent="-228600" algn="l" eaLnBrk="0" hangingPunct="0">
                <a:lnSpc>
                  <a:spcPct val="87000"/>
                </a:lnSpc>
                <a:spcBef>
                  <a:spcPts val="500"/>
                </a:spcBef>
                <a:buFont typeface="Arial" charset="0"/>
                <a:buChar char="»"/>
                <a:defRPr sz="2000">
                  <a:latin typeface="Arial" charset="0"/>
                </a:defRPr>
              </a:lvl5pPr>
              <a:lvl6pPr marL="2514600" indent="-228600" eaLnBrk="0" fontAlgn="base" hangingPunct="0">
                <a:lnSpc>
                  <a:spcPct val="87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defRPr sz="2000">
                  <a:latin typeface="Arial" charset="0"/>
                </a:defRPr>
              </a:lvl6pPr>
              <a:lvl7pPr marL="2971800" indent="-228600" eaLnBrk="0" fontAlgn="base" hangingPunct="0">
                <a:lnSpc>
                  <a:spcPct val="87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defRPr sz="2000">
                  <a:latin typeface="Arial" charset="0"/>
                </a:defRPr>
              </a:lvl7pPr>
              <a:lvl8pPr marL="3429000" indent="-228600" eaLnBrk="0" fontAlgn="base" hangingPunct="0">
                <a:lnSpc>
                  <a:spcPct val="87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defRPr sz="2000">
                  <a:latin typeface="Arial" charset="0"/>
                </a:defRPr>
              </a:lvl8pPr>
              <a:lvl9pPr marL="3886200" indent="-228600" eaLnBrk="0" fontAlgn="base" hangingPunct="0">
                <a:lnSpc>
                  <a:spcPct val="87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defRPr sz="2000">
                  <a:latin typeface="Arial" charset="0"/>
                </a:defRPr>
              </a:lvl9pPr>
            </a:lstStyle>
            <a:p>
              <a:pPr marL="1371600" lvl="3" indent="0">
                <a:buClr>
                  <a:srgbClr val="000000"/>
                </a:buClr>
                <a:buSzPct val="100000"/>
                <a:buNone/>
                <a:defRPr/>
              </a:pPr>
              <a:endParaRPr lang="en-US" sz="2400" b="1" u="sng" dirty="0" smtClean="0"/>
            </a:p>
            <a:p>
              <a:pPr marL="1371600" lvl="3" indent="0">
                <a:buClr>
                  <a:srgbClr val="000000"/>
                </a:buClr>
                <a:buSzPct val="100000"/>
                <a:buNone/>
                <a:defRPr/>
              </a:pPr>
              <a:endParaRPr lang="en-US" sz="2400" b="1" u="sng" dirty="0"/>
            </a:p>
            <a:p>
              <a:pPr marL="114300" indent="0">
                <a:buClr>
                  <a:srgbClr val="000000"/>
                </a:buClr>
                <a:buSzPct val="100000"/>
                <a:buNone/>
                <a:defRPr/>
              </a:pPr>
              <a:endParaRPr lang="en-US" sz="1400" b="1" u="sng" dirty="0" smtClean="0"/>
            </a:p>
            <a:p>
              <a:pPr marL="114300" indent="0" algn="ctr">
                <a:buClr>
                  <a:srgbClr val="000000"/>
                </a:buClr>
                <a:buSzPct val="100000"/>
                <a:buNone/>
                <a:defRPr/>
              </a:pPr>
              <a:r>
                <a:rPr lang="en-US" b="1" u="sng" dirty="0" err="1" smtClean="0"/>
                <a:t>Initiativa</a:t>
              </a:r>
              <a:r>
                <a:rPr lang="en-US" b="1" u="sng" dirty="0" smtClean="0"/>
                <a:t> </a:t>
              </a:r>
              <a:r>
                <a:rPr lang="en-US" b="1" u="sng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Jeremie</a:t>
              </a:r>
              <a:r>
                <a:rPr lang="en-US" b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b="1" u="sng" dirty="0" smtClean="0"/>
                <a:t>– FEI </a:t>
              </a:r>
              <a:endParaRPr lang="en-US" u="sng" dirty="0"/>
            </a:p>
            <a:p>
              <a:pPr marL="114300" indent="0">
                <a:buClr>
                  <a:srgbClr val="000000"/>
                </a:buClr>
                <a:buSzPct val="100000"/>
                <a:buNone/>
                <a:defRPr/>
              </a:pPr>
              <a:endParaRPr lang="en-US" sz="1400" u="sng" dirty="0" smtClean="0"/>
            </a:p>
            <a:p>
              <a:pPr marL="114300" indent="0">
                <a:buClr>
                  <a:srgbClr val="000000"/>
                </a:buClr>
                <a:buSzPct val="100000"/>
                <a:buNone/>
                <a:defRPr/>
              </a:pPr>
              <a:r>
                <a:rPr lang="en-US" sz="1600" dirty="0" err="1"/>
                <a:t>Necesar</a:t>
              </a:r>
              <a:r>
                <a:rPr lang="en-US" sz="1600" dirty="0"/>
                <a:t> de </a:t>
              </a:r>
              <a:r>
                <a:rPr lang="en-US" sz="1600" dirty="0" err="1"/>
                <a:t>garantare</a:t>
              </a:r>
              <a:r>
                <a:rPr lang="en-US" sz="1600" dirty="0"/>
                <a:t> </a:t>
              </a:r>
              <a:r>
                <a:rPr lang="en-US" sz="1600" dirty="0" err="1"/>
                <a:t>redus</a:t>
              </a:r>
              <a:r>
                <a:rPr lang="en-US" sz="1600" dirty="0"/>
                <a:t> din </a:t>
              </a:r>
              <a:r>
                <a:rPr lang="en-US" sz="1600" dirty="0" err="1"/>
                <a:t>partea</a:t>
              </a:r>
              <a:r>
                <a:rPr lang="en-US" sz="1600" dirty="0"/>
                <a:t> </a:t>
              </a:r>
              <a:r>
                <a:rPr lang="en-US" sz="1600" dirty="0" err="1"/>
                <a:t>clientului</a:t>
              </a:r>
              <a:r>
                <a:rPr lang="en-US" sz="1600" dirty="0"/>
                <a:t> (max. 75% din </a:t>
              </a:r>
              <a:r>
                <a:rPr lang="en-US" sz="1600" dirty="0" err="1"/>
                <a:t>valoare</a:t>
              </a:r>
              <a:r>
                <a:rPr lang="en-US" sz="1600" dirty="0"/>
                <a:t> credit)</a:t>
              </a:r>
            </a:p>
            <a:p>
              <a:pPr marL="114300" indent="0">
                <a:buClr>
                  <a:srgbClr val="000000"/>
                </a:buClr>
                <a:buSzPct val="100000"/>
                <a:buNone/>
                <a:defRPr/>
              </a:pPr>
              <a:r>
                <a:rPr lang="en-US" sz="1600" dirty="0" err="1" smtClean="0"/>
                <a:t>Sume</a:t>
              </a:r>
              <a:r>
                <a:rPr lang="en-US" sz="1600" dirty="0" smtClean="0"/>
                <a:t> </a:t>
              </a:r>
              <a:r>
                <a:rPr lang="en-US" sz="1600" dirty="0" err="1"/>
                <a:t>acordate</a:t>
              </a:r>
              <a:r>
                <a:rPr lang="en-US" sz="1600" dirty="0"/>
                <a:t>:  </a:t>
              </a:r>
              <a:r>
                <a:rPr lang="en-US" sz="1600" b="1" dirty="0" smtClean="0"/>
                <a:t>50 </a:t>
              </a:r>
              <a:r>
                <a:rPr lang="en-US" sz="1600" b="1" dirty="0"/>
                <a:t>mil. EUR </a:t>
              </a:r>
              <a:endParaRPr lang="en-US" sz="1600" b="1" dirty="0" smtClean="0"/>
            </a:p>
            <a:p>
              <a:pPr marL="114300" indent="0">
                <a:buClr>
                  <a:srgbClr val="000000"/>
                </a:buClr>
                <a:buSzPct val="100000"/>
                <a:buNone/>
                <a:defRPr/>
              </a:pPr>
              <a:r>
                <a:rPr lang="en-US" sz="1600" dirty="0" err="1" smtClean="0"/>
                <a:t>Numar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credite</a:t>
              </a:r>
              <a:r>
                <a:rPr lang="en-US" sz="1600" dirty="0"/>
                <a:t>:  </a:t>
              </a:r>
              <a:r>
                <a:rPr lang="en-US" sz="1600" dirty="0" smtClean="0"/>
                <a:t> </a:t>
              </a:r>
              <a:r>
                <a:rPr lang="en-US" sz="1600" b="1" dirty="0" smtClean="0"/>
                <a:t>355</a:t>
              </a:r>
            </a:p>
            <a:p>
              <a:pPr marL="114300" indent="0">
                <a:buClr>
                  <a:srgbClr val="000000"/>
                </a:buClr>
                <a:buSzPct val="100000"/>
                <a:buNone/>
                <a:defRPr/>
              </a:pPr>
              <a:endParaRPr lang="ro-RO" sz="1600" dirty="0"/>
            </a:p>
            <a:p>
              <a:pPr marL="114300" indent="0">
                <a:buClr>
                  <a:srgbClr val="000000"/>
                </a:buClr>
                <a:buSzPct val="100000"/>
                <a:buNone/>
                <a:defRPr/>
              </a:pPr>
              <a:r>
                <a:rPr lang="en-US" sz="1400" dirty="0" smtClean="0"/>
                <a:t> 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434340" y="2284095"/>
              <a:ext cx="3934460" cy="771525"/>
              <a:chOff x="381000" y="2009775"/>
              <a:chExt cx="4044773" cy="687705"/>
            </a:xfrm>
          </p:grpSpPr>
          <p:pic>
            <p:nvPicPr>
              <p:cNvPr id="14" name="Picture 13" descr="EIF Logo basic (RGB).emf"/>
              <p:cNvPicPr/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000" y="2019300"/>
                <a:ext cx="1112520" cy="678180"/>
              </a:xfrm>
              <a:prstGeom prst="rect">
                <a:avLst/>
              </a:prstGeom>
              <a:noFill/>
              <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</p:spPr>
          </p:pic>
          <p:pic>
            <p:nvPicPr>
              <p:cNvPr id="15" name="Picture 14"/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3521" y="2009775"/>
                <a:ext cx="2932252" cy="687705"/>
              </a:xfrm>
              <a:prstGeom prst="rect">
                <a:avLst/>
              </a:prstGeom>
              <a:noFill/>
              <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</p:spPr>
          </p:pic>
        </p:grpSp>
      </p:grpSp>
      <p:sp>
        <p:nvSpPr>
          <p:cNvPr id="8" name="TextBox 7"/>
          <p:cNvSpPr txBox="1"/>
          <p:nvPr/>
        </p:nvSpPr>
        <p:spPr>
          <a:xfrm>
            <a:off x="4762501" y="2072642"/>
            <a:ext cx="4099560" cy="3547108"/>
          </a:xfrm>
          <a:prstGeom prst="rect">
            <a:avLst/>
          </a:prstGeom>
          <a:solidFill>
            <a:srgbClr val="FFFFCC">
              <a:alpha val="30980"/>
            </a:srgbClr>
          </a:solidFill>
          <a:ln w="9525">
            <a:solidFill>
              <a:srgbClr val="EDCB3B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marL="342900" indent="-342900" algn="l" defTabSz="914400" eaLnBrk="1" hangingPunct="1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ü"/>
              <a:defRPr b="1"/>
            </a:lvl1pPr>
            <a:lvl2pPr marL="742950" indent="-285750" algn="l" eaLnBrk="0" hangingPunct="0">
              <a:lnSpc>
                <a:spcPct val="108000"/>
              </a:lnSpc>
              <a:spcBef>
                <a:spcPts val="500"/>
              </a:spcBef>
              <a:buClr>
                <a:srgbClr val="808080"/>
              </a:buClr>
              <a:buFont typeface="Wingdings" pitchFamily="2" charset="2"/>
              <a:buChar char=""/>
              <a:defRPr sz="2000">
                <a:solidFill>
                  <a:srgbClr val="4D4D4D"/>
                </a:solidFill>
              </a:defRPr>
            </a:lvl2pPr>
            <a:lvl3pPr marL="1143000" indent="-228600" algn="l" eaLnBrk="0" hangingPunct="0">
              <a:lnSpc>
                <a:spcPct val="108000"/>
              </a:lnSpc>
              <a:spcBef>
                <a:spcPts val="500"/>
              </a:spcBef>
              <a:buClr>
                <a:srgbClr val="808080"/>
              </a:buClr>
              <a:buFont typeface="Wingdings" pitchFamily="2" charset="2"/>
              <a:buChar char=""/>
              <a:defRPr sz="2000">
                <a:solidFill>
                  <a:srgbClr val="4D4D4D"/>
                </a:solidFill>
              </a:defRPr>
            </a:lvl3pPr>
            <a:lvl4pPr marL="1600200" indent="-228600" algn="l" eaLnBrk="0" hangingPunct="0">
              <a:lnSpc>
                <a:spcPct val="87000"/>
              </a:lnSpc>
              <a:spcBef>
                <a:spcPts val="500"/>
              </a:spcBef>
              <a:buFont typeface="Arial" charset="0"/>
              <a:buChar char="–"/>
              <a:defRPr sz="2000">
                <a:latin typeface="Arial" charset="0"/>
              </a:defRPr>
            </a:lvl4pPr>
            <a:lvl5pPr marL="2057400" indent="-228600" algn="l" eaLnBrk="0" hangingPunct="0">
              <a:lnSpc>
                <a:spcPct val="87000"/>
              </a:lnSpc>
              <a:spcBef>
                <a:spcPts val="500"/>
              </a:spcBef>
              <a:buFont typeface="Arial" charset="0"/>
              <a:buChar char="»"/>
              <a:defRPr sz="2000">
                <a:latin typeface="Arial" charset="0"/>
              </a:defRPr>
            </a:lvl5pPr>
            <a:lvl6pPr marL="2514600" indent="-2286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latin typeface="Arial" charset="0"/>
              </a:defRPr>
            </a:lvl6pPr>
            <a:lvl7pPr marL="2971800" indent="-2286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latin typeface="Arial" charset="0"/>
              </a:defRPr>
            </a:lvl7pPr>
            <a:lvl8pPr marL="3429000" indent="-2286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latin typeface="Arial" charset="0"/>
              </a:defRPr>
            </a:lvl8pPr>
            <a:lvl9pPr marL="3886200" indent="-2286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latin typeface="Arial" charset="0"/>
              </a:defRPr>
            </a:lvl9pPr>
          </a:lstStyle>
          <a:p>
            <a:pPr marL="114300" indent="0" algn="ctr">
              <a:buClr>
                <a:srgbClr val="000000"/>
              </a:buClr>
              <a:buSzPct val="100000"/>
              <a:buNone/>
              <a:defRPr/>
            </a:pPr>
            <a:endParaRPr lang="en-US" sz="1400" u="sng" dirty="0" smtClean="0"/>
          </a:p>
          <a:p>
            <a:pPr marL="114300" indent="0" algn="ctr">
              <a:buClr>
                <a:srgbClr val="000000"/>
              </a:buClr>
              <a:buSzPct val="100000"/>
              <a:buNone/>
              <a:defRPr/>
            </a:pPr>
            <a:endParaRPr lang="en-US" sz="1400" u="sng" dirty="0"/>
          </a:p>
          <a:p>
            <a:pPr marL="114300" indent="0" algn="ctr">
              <a:buClr>
                <a:srgbClr val="000000"/>
              </a:buClr>
              <a:buSzPct val="100000"/>
              <a:buNone/>
              <a:defRPr/>
            </a:pPr>
            <a:endParaRPr lang="en-US" sz="1400" u="sng" dirty="0" smtClean="0"/>
          </a:p>
          <a:p>
            <a:pPr marL="114300" indent="0" algn="ctr">
              <a:buClr>
                <a:srgbClr val="000000"/>
              </a:buClr>
              <a:buSzPct val="100000"/>
              <a:buNone/>
              <a:defRPr/>
            </a:pPr>
            <a:endParaRPr lang="en-US" sz="1400" u="sng" dirty="0"/>
          </a:p>
          <a:p>
            <a:pPr marL="114300" indent="0" algn="ctr">
              <a:buClr>
                <a:srgbClr val="000000"/>
              </a:buClr>
              <a:buSzPct val="100000"/>
              <a:buNone/>
              <a:defRPr/>
            </a:pPr>
            <a:r>
              <a:rPr lang="en-US" sz="1600" u="sng" dirty="0"/>
              <a:t>SME Sustainable Energy Finance Facility - BERD</a:t>
            </a:r>
            <a:r>
              <a:rPr lang="en-US" sz="1600" dirty="0"/>
              <a:t> </a:t>
            </a:r>
            <a:endParaRPr lang="en-US" sz="1600" dirty="0" smtClean="0"/>
          </a:p>
          <a:p>
            <a:pPr marL="114300" indent="0">
              <a:buClr>
                <a:srgbClr val="000000"/>
              </a:buClr>
              <a:buSzPct val="100000"/>
              <a:buNone/>
              <a:defRPr/>
            </a:pPr>
            <a:r>
              <a:rPr lang="en-US" sz="1600" dirty="0" err="1" smtClean="0"/>
              <a:t>Sume</a:t>
            </a:r>
            <a:r>
              <a:rPr lang="en-US" sz="1600" dirty="0" smtClean="0"/>
              <a:t> </a:t>
            </a:r>
            <a:r>
              <a:rPr lang="en-US" sz="1600" dirty="0" err="1"/>
              <a:t>acordate</a:t>
            </a:r>
            <a:r>
              <a:rPr lang="en-US" sz="1600" dirty="0"/>
              <a:t>:  </a:t>
            </a:r>
            <a:r>
              <a:rPr lang="en-US" sz="1600" dirty="0" smtClean="0"/>
              <a:t>25 </a:t>
            </a:r>
            <a:r>
              <a:rPr lang="en-US" sz="1600" dirty="0"/>
              <a:t>mil. EUR </a:t>
            </a:r>
          </a:p>
          <a:p>
            <a:pPr marL="114300" indent="0">
              <a:buClr>
                <a:srgbClr val="000000"/>
              </a:buClr>
              <a:buSzPct val="100000"/>
              <a:buNone/>
              <a:defRPr/>
            </a:pPr>
            <a:r>
              <a:rPr lang="en-US" sz="1600" dirty="0" err="1"/>
              <a:t>Numar</a:t>
            </a:r>
            <a:r>
              <a:rPr lang="en-US" sz="1600" dirty="0"/>
              <a:t> </a:t>
            </a:r>
            <a:r>
              <a:rPr lang="en-US" sz="1600" dirty="0" err="1"/>
              <a:t>credite</a:t>
            </a:r>
            <a:r>
              <a:rPr lang="en-US" sz="1600" dirty="0"/>
              <a:t>:   </a:t>
            </a:r>
            <a:r>
              <a:rPr lang="en-US" sz="1600" dirty="0" smtClean="0"/>
              <a:t>148</a:t>
            </a:r>
          </a:p>
          <a:p>
            <a:pPr marL="114300" indent="0">
              <a:buClr>
                <a:srgbClr val="000000"/>
              </a:buClr>
              <a:buSzPct val="100000"/>
              <a:buNone/>
              <a:defRPr/>
            </a:pPr>
            <a:endParaRPr lang="en-US" sz="1600" dirty="0" smtClean="0"/>
          </a:p>
          <a:p>
            <a:pPr marL="114300" indent="0">
              <a:buClr>
                <a:srgbClr val="000000"/>
              </a:buClr>
              <a:buSzPct val="100000"/>
              <a:buNone/>
              <a:defRPr/>
            </a:pPr>
            <a:r>
              <a:rPr lang="en-US" sz="1600" dirty="0" smtClean="0"/>
              <a:t>Grant 15</a:t>
            </a:r>
            <a:r>
              <a:rPr lang="en-US" sz="1600" dirty="0"/>
              <a:t>% din </a:t>
            </a:r>
            <a:r>
              <a:rPr lang="en-US" sz="1600" dirty="0" err="1"/>
              <a:t>valoarea</a:t>
            </a:r>
            <a:r>
              <a:rPr lang="en-US" sz="1600" dirty="0"/>
              <a:t> </a:t>
            </a:r>
            <a:r>
              <a:rPr lang="en-US" sz="1600" dirty="0" err="1"/>
              <a:t>creditului</a:t>
            </a:r>
            <a:r>
              <a:rPr lang="en-US" sz="1600" dirty="0"/>
              <a:t> </a:t>
            </a:r>
            <a:r>
              <a:rPr lang="en-US" sz="1600" dirty="0" smtClean="0"/>
              <a:t>- </a:t>
            </a:r>
            <a:r>
              <a:rPr lang="en-US" sz="1600" dirty="0" err="1" smtClean="0"/>
              <a:t>sume</a:t>
            </a:r>
            <a:r>
              <a:rPr lang="en-US" sz="1600" dirty="0" smtClean="0"/>
              <a:t> </a:t>
            </a:r>
            <a:r>
              <a:rPr lang="en-US" sz="1600" dirty="0" err="1"/>
              <a:t>incasate</a:t>
            </a:r>
            <a:r>
              <a:rPr lang="en-US" sz="1600" dirty="0"/>
              <a:t> de </a:t>
            </a:r>
            <a:r>
              <a:rPr lang="en-US" sz="1600" dirty="0" err="1" smtClean="0"/>
              <a:t>clienti</a:t>
            </a:r>
            <a:r>
              <a:rPr lang="en-US" sz="1600" dirty="0"/>
              <a:t>: </a:t>
            </a:r>
            <a:r>
              <a:rPr lang="en-US" sz="1600" u="sng" dirty="0"/>
              <a:t>3,15 mil EUR</a:t>
            </a:r>
            <a:r>
              <a:rPr lang="en-US" sz="1600" dirty="0"/>
              <a:t>;</a:t>
            </a:r>
            <a:endParaRPr lang="ro-RO" sz="1600" dirty="0"/>
          </a:p>
          <a:p>
            <a:pPr marL="114300" indent="0">
              <a:buClr>
                <a:srgbClr val="000000"/>
              </a:buClr>
              <a:buSzPct val="100000"/>
              <a:buNone/>
              <a:defRPr/>
            </a:pPr>
            <a:endParaRPr lang="ro-RO" sz="1600" dirty="0"/>
          </a:p>
          <a:p>
            <a:pPr marL="0" indent="0" algn="ctr">
              <a:buClr>
                <a:srgbClr val="000000"/>
              </a:buClr>
              <a:buSzPct val="100000"/>
              <a:buFont typeface="Wingdings" pitchFamily="2" charset="2"/>
              <a:buNone/>
              <a:defRPr/>
            </a:pPr>
            <a:endParaRPr lang="en-US" sz="1600" dirty="0" smtClean="0"/>
          </a:p>
        </p:txBody>
      </p:sp>
      <p:pic>
        <p:nvPicPr>
          <p:cNvPr id="16" name="Picture 15" descr="https://www.bancatransilvania.ro/images/roseff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459" y="2284095"/>
            <a:ext cx="3944621" cy="78676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221480" y="1237118"/>
            <a:ext cx="731520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108000"/>
              </a:lnSpc>
              <a:spcBef>
                <a:spcPts val="600"/>
              </a:spcBef>
              <a:buClr>
                <a:srgbClr val="F5C350"/>
              </a:buClr>
              <a:buSzPct val="100000"/>
              <a:buFont typeface="Wingdings" panose="05000000000000000000" pitchFamily="2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108000"/>
              </a:lnSpc>
              <a:spcBef>
                <a:spcPts val="500"/>
              </a:spcBef>
              <a:buClr>
                <a:srgbClr val="808080"/>
              </a:buClr>
              <a:buSzPct val="100000"/>
              <a:buFont typeface="Wingdings" panose="05000000000000000000" pitchFamily="2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D4D4D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108000"/>
              </a:lnSpc>
              <a:spcBef>
                <a:spcPts val="500"/>
              </a:spcBef>
              <a:buClr>
                <a:srgbClr val="808080"/>
              </a:buClr>
              <a:buSzPct val="100000"/>
              <a:buFont typeface="Wingdings" panose="05000000000000000000" pitchFamily="2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D4D4D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87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7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Trebuchet MS" panose="020B0603020202020204" pitchFamily="34" charset="0"/>
              <a:buNone/>
            </a:pPr>
            <a:r>
              <a:rPr lang="en-GB" altLang="en-US" sz="2800" b="1" dirty="0"/>
              <a:t>       </a:t>
            </a:r>
            <a:r>
              <a:rPr lang="en-GB" altLang="en-US" sz="2800" b="1" dirty="0" err="1" smtClean="0"/>
              <a:t>Programe</a:t>
            </a:r>
            <a:r>
              <a:rPr lang="en-GB" altLang="en-US" sz="2800" b="1" dirty="0" smtClean="0"/>
              <a:t> </a:t>
            </a:r>
            <a:r>
              <a:rPr lang="en-GB" altLang="en-US" sz="2800" b="1" dirty="0" err="1" smtClean="0"/>
              <a:t>Finantare</a:t>
            </a:r>
            <a:r>
              <a:rPr lang="en-GB" altLang="en-US" sz="2800" b="1" dirty="0" smtClean="0"/>
              <a:t> Externa</a:t>
            </a:r>
            <a:endParaRPr lang="en-GB" altLang="en-US" sz="2800" b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Trebuchet MS" panose="020B0603020202020204" pitchFamily="34" charset="0"/>
              <a:buNone/>
            </a:pPr>
            <a:endParaRPr lang="en-GB" altLang="en-US" sz="2800" b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Trebuchet MS" panose="020B0603020202020204" pitchFamily="34" charset="0"/>
              <a:buNone/>
            </a:pPr>
            <a:endParaRPr lang="en-GB" altLang="en-US" sz="2800" b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Trebuchet MS" panose="020B0603020202020204" pitchFamily="34" charset="0"/>
              <a:buNone/>
            </a:pPr>
            <a:endParaRPr lang="en-GB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35278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1000" y="2009775"/>
            <a:ext cx="3108960" cy="3609975"/>
            <a:chOff x="381000" y="2009775"/>
            <a:chExt cx="3108960" cy="3609975"/>
          </a:xfrm>
        </p:grpSpPr>
        <p:sp>
          <p:nvSpPr>
            <p:cNvPr id="7" name="TextBox 6"/>
            <p:cNvSpPr txBox="1"/>
            <p:nvPr/>
          </p:nvSpPr>
          <p:spPr>
            <a:xfrm>
              <a:off x="381000" y="2009775"/>
              <a:ext cx="3108960" cy="3609975"/>
            </a:xfrm>
            <a:prstGeom prst="rect">
              <a:avLst/>
            </a:prstGeom>
            <a:solidFill>
              <a:srgbClr val="FFFFCC">
                <a:alpha val="30980"/>
              </a:srgbClr>
            </a:solidFill>
            <a:ln w="9525">
              <a:solidFill>
                <a:srgbClr val="EDCB3B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marL="342900" indent="-342900" algn="l" defTabSz="914400" eaLnBrk="1" hangingPunct="1">
                <a:lnSpc>
                  <a:spcPct val="100000"/>
                </a:lnSpc>
                <a:spcBef>
                  <a:spcPts val="600"/>
                </a:spcBef>
                <a:buFont typeface="Wingdings" pitchFamily="2" charset="2"/>
                <a:buChar char="ü"/>
                <a:defRPr b="1"/>
              </a:lvl1pPr>
              <a:lvl2pPr marL="742950" indent="-285750" algn="l" eaLnBrk="0" hangingPunct="0">
                <a:lnSpc>
                  <a:spcPct val="108000"/>
                </a:lnSpc>
                <a:spcBef>
                  <a:spcPts val="500"/>
                </a:spcBef>
                <a:buClr>
                  <a:srgbClr val="808080"/>
                </a:buClr>
                <a:buFont typeface="Wingdings" pitchFamily="2" charset="2"/>
                <a:buChar char=""/>
                <a:defRPr sz="2000">
                  <a:solidFill>
                    <a:srgbClr val="4D4D4D"/>
                  </a:solidFill>
                </a:defRPr>
              </a:lvl2pPr>
              <a:lvl3pPr marL="1143000" indent="-228600" algn="l" eaLnBrk="0" hangingPunct="0">
                <a:lnSpc>
                  <a:spcPct val="108000"/>
                </a:lnSpc>
                <a:spcBef>
                  <a:spcPts val="500"/>
                </a:spcBef>
                <a:buClr>
                  <a:srgbClr val="808080"/>
                </a:buClr>
                <a:buFont typeface="Wingdings" pitchFamily="2" charset="2"/>
                <a:buChar char=""/>
                <a:defRPr sz="2000">
                  <a:solidFill>
                    <a:srgbClr val="4D4D4D"/>
                  </a:solidFill>
                </a:defRPr>
              </a:lvl3pPr>
              <a:lvl4pPr marL="1600200" indent="-228600" algn="l" eaLnBrk="0" hangingPunct="0">
                <a:lnSpc>
                  <a:spcPct val="87000"/>
                </a:lnSpc>
                <a:spcBef>
                  <a:spcPts val="500"/>
                </a:spcBef>
                <a:buFont typeface="Arial" charset="0"/>
                <a:buChar char="–"/>
                <a:defRPr sz="2000">
                  <a:latin typeface="Arial" charset="0"/>
                </a:defRPr>
              </a:lvl4pPr>
              <a:lvl5pPr marL="2057400" indent="-228600" algn="l" eaLnBrk="0" hangingPunct="0">
                <a:lnSpc>
                  <a:spcPct val="87000"/>
                </a:lnSpc>
                <a:spcBef>
                  <a:spcPts val="500"/>
                </a:spcBef>
                <a:buFont typeface="Arial" charset="0"/>
                <a:buChar char="»"/>
                <a:defRPr sz="2000">
                  <a:latin typeface="Arial" charset="0"/>
                </a:defRPr>
              </a:lvl5pPr>
              <a:lvl6pPr marL="2514600" indent="-228600" eaLnBrk="0" fontAlgn="base" hangingPunct="0">
                <a:lnSpc>
                  <a:spcPct val="87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defRPr sz="2000">
                  <a:latin typeface="Arial" charset="0"/>
                </a:defRPr>
              </a:lvl6pPr>
              <a:lvl7pPr marL="2971800" indent="-228600" eaLnBrk="0" fontAlgn="base" hangingPunct="0">
                <a:lnSpc>
                  <a:spcPct val="87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defRPr sz="2000">
                  <a:latin typeface="Arial" charset="0"/>
                </a:defRPr>
              </a:lvl7pPr>
              <a:lvl8pPr marL="3429000" indent="-228600" eaLnBrk="0" fontAlgn="base" hangingPunct="0">
                <a:lnSpc>
                  <a:spcPct val="87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defRPr sz="2000">
                  <a:latin typeface="Arial" charset="0"/>
                </a:defRPr>
              </a:lvl8pPr>
              <a:lvl9pPr marL="3886200" indent="-228600" eaLnBrk="0" fontAlgn="base" hangingPunct="0">
                <a:lnSpc>
                  <a:spcPct val="87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defRPr sz="2000">
                  <a:latin typeface="Arial" charset="0"/>
                </a:defRPr>
              </a:lvl9pPr>
            </a:lstStyle>
            <a:p>
              <a:pPr marL="457200" lvl="1" indent="0">
                <a:buNone/>
              </a:pPr>
              <a:endParaRPr lang="en-US" sz="2400" b="1" u="sng" dirty="0" smtClean="0"/>
            </a:p>
            <a:p>
              <a:pPr marL="457200" lvl="1" indent="0">
                <a:buNone/>
              </a:pPr>
              <a:endParaRPr lang="en-US" sz="2400" b="1" u="sng" dirty="0">
                <a:solidFill>
                  <a:schemeClr val="tx1"/>
                </a:solidFill>
              </a:endParaRPr>
            </a:p>
            <a:p>
              <a:pPr marL="457200" lvl="1" indent="0">
                <a:buNone/>
              </a:pPr>
              <a:r>
                <a:rPr lang="en-US" sz="1400" b="1" dirty="0" err="1" smtClean="0">
                  <a:solidFill>
                    <a:schemeClr val="tx1"/>
                  </a:solidFill>
                </a:rPr>
                <a:t>Sume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 </a:t>
              </a:r>
              <a:r>
                <a:rPr lang="en-US" sz="1400" b="1" dirty="0" err="1">
                  <a:solidFill>
                    <a:schemeClr val="tx1"/>
                  </a:solidFill>
                </a:rPr>
                <a:t>acordate</a:t>
              </a:r>
              <a:r>
                <a:rPr lang="en-US" sz="1400" b="1" dirty="0">
                  <a:solidFill>
                    <a:schemeClr val="tx1"/>
                  </a:solidFill>
                </a:rPr>
                <a:t>:  140 mil. EUR</a:t>
              </a:r>
            </a:p>
            <a:p>
              <a:pPr marL="457200" lvl="1" indent="0">
                <a:buNone/>
              </a:pPr>
              <a:r>
                <a:rPr lang="en-US" sz="1400" b="1" dirty="0" err="1">
                  <a:solidFill>
                    <a:schemeClr val="tx1"/>
                  </a:solidFill>
                </a:rPr>
                <a:t>Nr</a:t>
              </a:r>
              <a:r>
                <a:rPr lang="en-US" sz="1400" b="1" dirty="0">
                  <a:solidFill>
                    <a:schemeClr val="tx1"/>
                  </a:solidFill>
                </a:rPr>
                <a:t> </a:t>
              </a:r>
              <a:r>
                <a:rPr lang="en-US" sz="1400" b="1" dirty="0" err="1">
                  <a:solidFill>
                    <a:schemeClr val="tx1"/>
                  </a:solidFill>
                </a:rPr>
                <a:t>credite</a:t>
              </a:r>
              <a:r>
                <a:rPr lang="en-US" sz="1400" b="1" dirty="0">
                  <a:solidFill>
                    <a:schemeClr val="tx1"/>
                  </a:solidFill>
                </a:rPr>
                <a:t>:           2670</a:t>
              </a:r>
            </a:p>
            <a:p>
              <a:pPr marL="457200" lvl="1" indent="0">
                <a:buNone/>
              </a:pPr>
              <a:r>
                <a:rPr lang="en-US" sz="1400" b="1" dirty="0" err="1">
                  <a:solidFill>
                    <a:schemeClr val="tx1"/>
                  </a:solidFill>
                </a:rPr>
                <a:t>Avantaje</a:t>
              </a:r>
              <a:r>
                <a:rPr lang="en-US" sz="1400" b="1" dirty="0">
                  <a:solidFill>
                    <a:schemeClr val="tx1"/>
                  </a:solidFill>
                </a:rPr>
                <a:t>: </a:t>
              </a:r>
              <a:endParaRPr lang="ro-RO" sz="1400" b="1" dirty="0">
                <a:solidFill>
                  <a:schemeClr val="tx1"/>
                </a:solidFill>
              </a:endParaRPr>
            </a:p>
            <a:p>
              <a:pPr marL="1028700" lvl="1">
                <a:buFont typeface="Wingdings" panose="05000000000000000000" pitchFamily="2" charset="2"/>
                <a:buChar char="q"/>
              </a:pPr>
              <a:r>
                <a:rPr lang="en-US" sz="1400" b="1" dirty="0" err="1">
                  <a:solidFill>
                    <a:schemeClr val="tx1"/>
                  </a:solidFill>
                </a:rPr>
                <a:t>Dob</a:t>
              </a:r>
              <a:r>
                <a:rPr lang="en-US" sz="1400" b="1" dirty="0">
                  <a:solidFill>
                    <a:schemeClr val="tx1"/>
                  </a:solidFill>
                </a:rPr>
                <a:t> </a:t>
              </a:r>
              <a:r>
                <a:rPr lang="en-US" sz="1400" b="1" dirty="0" err="1">
                  <a:solidFill>
                    <a:schemeClr val="tx1"/>
                  </a:solidFill>
                </a:rPr>
                <a:t>mai</a:t>
              </a:r>
              <a:r>
                <a:rPr lang="en-US" sz="1400" b="1" dirty="0">
                  <a:solidFill>
                    <a:schemeClr val="tx1"/>
                  </a:solidFill>
                </a:rPr>
                <a:t> mica;</a:t>
              </a:r>
              <a:endParaRPr lang="ro-RO" sz="1400" b="1" dirty="0">
                <a:solidFill>
                  <a:schemeClr val="tx1"/>
                </a:solidFill>
              </a:endParaRPr>
            </a:p>
            <a:p>
              <a:pPr marL="1028700" lvl="1">
                <a:buFont typeface="Wingdings" panose="05000000000000000000" pitchFamily="2" charset="2"/>
                <a:buChar char="q"/>
              </a:pPr>
              <a:r>
                <a:rPr lang="en-US" sz="1400" b="1" dirty="0" err="1">
                  <a:solidFill>
                    <a:schemeClr val="tx1"/>
                  </a:solidFill>
                </a:rPr>
                <a:t>linie</a:t>
              </a:r>
              <a:r>
                <a:rPr lang="en-US" sz="1400" b="1" dirty="0">
                  <a:solidFill>
                    <a:schemeClr val="tx1"/>
                  </a:solidFill>
                </a:rPr>
                <a:t> de credit 2 </a:t>
              </a:r>
              <a:r>
                <a:rPr lang="en-US" sz="1400" b="1" dirty="0" err="1">
                  <a:solidFill>
                    <a:schemeClr val="tx1"/>
                  </a:solidFill>
                </a:rPr>
                <a:t>ani</a:t>
              </a:r>
              <a:r>
                <a:rPr lang="en-US" sz="1400" b="1" dirty="0">
                  <a:solidFill>
                    <a:schemeClr val="tx1"/>
                  </a:solidFill>
                </a:rPr>
                <a:t>;</a:t>
              </a:r>
              <a:endParaRPr lang="ro-RO" sz="1400" b="1" dirty="0">
                <a:solidFill>
                  <a:schemeClr val="tx1"/>
                </a:solidFill>
              </a:endParaRPr>
            </a:p>
            <a:p>
              <a:pPr marL="0" indent="0">
                <a:buNone/>
              </a:pPr>
              <a:endParaRPr lang="en-US" sz="1400" dirty="0" smtClean="0"/>
            </a:p>
            <a:p>
              <a:pPr marL="0" indent="0">
                <a:buNone/>
              </a:pPr>
              <a:r>
                <a:rPr lang="en-US" sz="1400" dirty="0" err="1" smtClean="0"/>
                <a:t>Acces</a:t>
              </a:r>
              <a:r>
                <a:rPr lang="en-US" sz="1400" dirty="0" smtClean="0"/>
                <a:t> </a:t>
              </a:r>
              <a:r>
                <a:rPr lang="en-US" sz="1400" dirty="0"/>
                <a:t>la </a:t>
              </a:r>
              <a:r>
                <a:rPr lang="en-US" sz="1400" dirty="0" err="1" smtClean="0"/>
                <a:t>credite</a:t>
              </a:r>
              <a:r>
                <a:rPr lang="en-US" sz="1400" dirty="0" smtClean="0"/>
                <a:t> </a:t>
              </a:r>
              <a:r>
                <a:rPr lang="en-US" sz="1400" dirty="0" err="1"/>
                <a:t>pentru</a:t>
              </a:r>
              <a:r>
                <a:rPr lang="en-US" sz="1400" dirty="0"/>
                <a:t> IMM, </a:t>
              </a:r>
              <a:r>
                <a:rPr lang="en-US" sz="1400" dirty="0" err="1"/>
                <a:t>MidCap</a:t>
              </a:r>
              <a:r>
                <a:rPr lang="en-US" sz="1400" dirty="0"/>
                <a:t> </a:t>
              </a:r>
              <a:r>
                <a:rPr lang="en-US" sz="1400" dirty="0" err="1"/>
                <a:t>si</a:t>
              </a:r>
              <a:r>
                <a:rPr lang="en-US" sz="1400" dirty="0"/>
                <a:t> </a:t>
              </a:r>
              <a:r>
                <a:rPr lang="en-US" sz="1400" dirty="0" err="1"/>
                <a:t>institutii</a:t>
              </a:r>
              <a:r>
                <a:rPr lang="en-US" sz="1400" dirty="0"/>
                <a:t> </a:t>
              </a:r>
              <a:r>
                <a:rPr lang="en-US" sz="1400" dirty="0" err="1"/>
                <a:t>publice</a:t>
              </a:r>
              <a:r>
                <a:rPr lang="en-US" sz="1400" dirty="0" smtClean="0"/>
                <a:t> </a:t>
              </a:r>
            </a:p>
          </p:txBody>
        </p:sp>
        <p:pic>
          <p:nvPicPr>
            <p:cNvPr id="10" name="Picture 9" descr="Imagini pentru BEI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2053" y="2162810"/>
              <a:ext cx="1333500" cy="594360"/>
            </a:xfrm>
            <a:prstGeom prst="rect">
              <a:avLst/>
            </a:prstGeom>
            <a:noFill/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p:spPr>
        </p:pic>
      </p:grpSp>
      <p:grpSp>
        <p:nvGrpSpPr>
          <p:cNvPr id="6" name="Group 5"/>
          <p:cNvGrpSpPr/>
          <p:nvPr/>
        </p:nvGrpSpPr>
        <p:grpSpPr>
          <a:xfrm>
            <a:off x="3703321" y="2009775"/>
            <a:ext cx="2842259" cy="3609976"/>
            <a:chOff x="3703321" y="2009774"/>
            <a:chExt cx="2842259" cy="4078605"/>
          </a:xfrm>
        </p:grpSpPr>
        <p:sp>
          <p:nvSpPr>
            <p:cNvPr id="8" name="TextBox 7"/>
            <p:cNvSpPr txBox="1"/>
            <p:nvPr/>
          </p:nvSpPr>
          <p:spPr>
            <a:xfrm>
              <a:off x="3703321" y="2009774"/>
              <a:ext cx="2842259" cy="4078605"/>
            </a:xfrm>
            <a:prstGeom prst="rect">
              <a:avLst/>
            </a:prstGeom>
            <a:solidFill>
              <a:srgbClr val="FFFFCC">
                <a:alpha val="30980"/>
              </a:srgbClr>
            </a:solidFill>
            <a:ln w="9525">
              <a:solidFill>
                <a:srgbClr val="EDCB3B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marL="342900" indent="-342900" algn="l" defTabSz="914400" eaLnBrk="1" hangingPunct="1">
                <a:lnSpc>
                  <a:spcPct val="100000"/>
                </a:lnSpc>
                <a:spcBef>
                  <a:spcPts val="600"/>
                </a:spcBef>
                <a:buFont typeface="Wingdings" pitchFamily="2" charset="2"/>
                <a:buChar char="ü"/>
                <a:defRPr b="1"/>
              </a:lvl1pPr>
              <a:lvl2pPr marL="742950" indent="-285750" algn="l" eaLnBrk="0" hangingPunct="0">
                <a:lnSpc>
                  <a:spcPct val="108000"/>
                </a:lnSpc>
                <a:spcBef>
                  <a:spcPts val="500"/>
                </a:spcBef>
                <a:buClr>
                  <a:srgbClr val="808080"/>
                </a:buClr>
                <a:buFont typeface="Wingdings" pitchFamily="2" charset="2"/>
                <a:buChar char=""/>
                <a:defRPr sz="2000">
                  <a:solidFill>
                    <a:srgbClr val="4D4D4D"/>
                  </a:solidFill>
                </a:defRPr>
              </a:lvl2pPr>
              <a:lvl3pPr marL="1143000" indent="-228600" algn="l" eaLnBrk="0" hangingPunct="0">
                <a:lnSpc>
                  <a:spcPct val="108000"/>
                </a:lnSpc>
                <a:spcBef>
                  <a:spcPts val="500"/>
                </a:spcBef>
                <a:buClr>
                  <a:srgbClr val="808080"/>
                </a:buClr>
                <a:buFont typeface="Wingdings" pitchFamily="2" charset="2"/>
                <a:buChar char=""/>
                <a:defRPr sz="2000">
                  <a:solidFill>
                    <a:srgbClr val="4D4D4D"/>
                  </a:solidFill>
                </a:defRPr>
              </a:lvl3pPr>
              <a:lvl4pPr marL="1600200" indent="-228600" algn="l" eaLnBrk="0" hangingPunct="0">
                <a:lnSpc>
                  <a:spcPct val="87000"/>
                </a:lnSpc>
                <a:spcBef>
                  <a:spcPts val="500"/>
                </a:spcBef>
                <a:buFont typeface="Arial" charset="0"/>
                <a:buChar char="–"/>
                <a:defRPr sz="2000">
                  <a:latin typeface="Arial" charset="0"/>
                </a:defRPr>
              </a:lvl4pPr>
              <a:lvl5pPr marL="2057400" indent="-228600" algn="l" eaLnBrk="0" hangingPunct="0">
                <a:lnSpc>
                  <a:spcPct val="87000"/>
                </a:lnSpc>
                <a:spcBef>
                  <a:spcPts val="500"/>
                </a:spcBef>
                <a:buFont typeface="Arial" charset="0"/>
                <a:buChar char="»"/>
                <a:defRPr sz="2000">
                  <a:latin typeface="Arial" charset="0"/>
                </a:defRPr>
              </a:lvl5pPr>
              <a:lvl6pPr marL="2514600" indent="-228600" eaLnBrk="0" fontAlgn="base" hangingPunct="0">
                <a:lnSpc>
                  <a:spcPct val="87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defRPr sz="2000">
                  <a:latin typeface="Arial" charset="0"/>
                </a:defRPr>
              </a:lvl6pPr>
              <a:lvl7pPr marL="2971800" indent="-228600" eaLnBrk="0" fontAlgn="base" hangingPunct="0">
                <a:lnSpc>
                  <a:spcPct val="87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defRPr sz="2000">
                  <a:latin typeface="Arial" charset="0"/>
                </a:defRPr>
              </a:lvl7pPr>
              <a:lvl8pPr marL="3429000" indent="-228600" eaLnBrk="0" fontAlgn="base" hangingPunct="0">
                <a:lnSpc>
                  <a:spcPct val="87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defRPr sz="2000">
                  <a:latin typeface="Arial" charset="0"/>
                </a:defRPr>
              </a:lvl8pPr>
              <a:lvl9pPr marL="3886200" indent="-228600" eaLnBrk="0" fontAlgn="base" hangingPunct="0">
                <a:lnSpc>
                  <a:spcPct val="87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defRPr sz="2000">
                  <a:latin typeface="Arial" charset="0"/>
                </a:defRPr>
              </a:lvl9pPr>
            </a:lstStyle>
            <a:p>
              <a:pPr marL="457200" lvl="1" indent="0">
                <a:buNone/>
              </a:pPr>
              <a:endParaRPr lang="en-US" sz="1600" dirty="0"/>
            </a:p>
            <a:p>
              <a:pPr marL="457200" lvl="1" indent="0">
                <a:buNone/>
              </a:pPr>
              <a:endParaRPr lang="en-US" sz="1600" dirty="0" smtClean="0"/>
            </a:p>
            <a:p>
              <a:pPr marL="457200" lvl="1" indent="0">
                <a:buNone/>
              </a:pPr>
              <a:endParaRPr lang="en-US" sz="1600" dirty="0"/>
            </a:p>
            <a:p>
              <a:pPr marL="0" lvl="1" indent="0" algn="ctr" eaLnBrk="1" hangingPunct="1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en-US" sz="1400" b="1" dirty="0">
                  <a:solidFill>
                    <a:schemeClr val="tx1"/>
                  </a:solidFill>
                </a:rPr>
                <a:t>BT - </a:t>
              </a:r>
              <a:r>
                <a:rPr lang="en-US" sz="1400" b="1" dirty="0" err="1">
                  <a:solidFill>
                    <a:schemeClr val="tx1"/>
                  </a:solidFill>
                </a:rPr>
                <a:t>singura</a:t>
              </a:r>
              <a:r>
                <a:rPr lang="en-US" sz="1400" b="1" dirty="0">
                  <a:solidFill>
                    <a:schemeClr val="tx1"/>
                  </a:solidFill>
                </a:rPr>
                <a:t> </a:t>
              </a:r>
              <a:r>
                <a:rPr lang="en-US" sz="1400" b="1" dirty="0" err="1">
                  <a:solidFill>
                    <a:schemeClr val="tx1"/>
                  </a:solidFill>
                </a:rPr>
                <a:t>banca</a:t>
              </a:r>
              <a:r>
                <a:rPr lang="en-US" sz="1400" b="1" dirty="0">
                  <a:solidFill>
                    <a:schemeClr val="tx1"/>
                  </a:solidFill>
                </a:rPr>
                <a:t> din RO care </a:t>
              </a:r>
              <a:r>
                <a:rPr lang="en-US" sz="1400" b="1" dirty="0" err="1">
                  <a:solidFill>
                    <a:schemeClr val="tx1"/>
                  </a:solidFill>
                </a:rPr>
                <a:t>deruleaza</a:t>
              </a:r>
              <a:r>
                <a:rPr lang="en-US" sz="1400" b="1" dirty="0">
                  <a:solidFill>
                    <a:schemeClr val="tx1"/>
                  </a:solidFill>
                </a:rPr>
                <a:t> </a:t>
              </a:r>
              <a:r>
                <a:rPr lang="en-US" sz="1400" b="1" dirty="0" err="1">
                  <a:solidFill>
                    <a:schemeClr val="tx1"/>
                  </a:solidFill>
                </a:rPr>
                <a:t>acest</a:t>
              </a:r>
              <a:r>
                <a:rPr lang="en-US" sz="1400" b="1" dirty="0">
                  <a:solidFill>
                    <a:schemeClr val="tx1"/>
                  </a:solidFill>
                </a:rPr>
                <a:t> program</a:t>
              </a:r>
            </a:p>
            <a:p>
              <a:pPr marL="457200" lvl="1" indent="0">
                <a:buNone/>
              </a:pPr>
              <a:endParaRPr lang="en-US" sz="1400" dirty="0" smtClean="0"/>
            </a:p>
            <a:p>
              <a:pPr marL="0" lvl="1" indent="0" eaLnBrk="1" hangingPunct="1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en-US" sz="1400" b="1" dirty="0" err="1">
                  <a:solidFill>
                    <a:schemeClr val="tx1"/>
                  </a:solidFill>
                </a:rPr>
                <a:t>Sume</a:t>
              </a:r>
              <a:r>
                <a:rPr lang="en-US" sz="1400" b="1" dirty="0">
                  <a:solidFill>
                    <a:schemeClr val="tx1"/>
                  </a:solidFill>
                </a:rPr>
                <a:t> </a:t>
              </a:r>
              <a:r>
                <a:rPr lang="en-US" sz="1400" b="1" dirty="0" err="1">
                  <a:solidFill>
                    <a:schemeClr val="tx1"/>
                  </a:solidFill>
                </a:rPr>
                <a:t>acordate</a:t>
              </a:r>
              <a:r>
                <a:rPr lang="en-US" sz="1400" b="1" dirty="0">
                  <a:solidFill>
                    <a:schemeClr val="tx1"/>
                  </a:solidFill>
                </a:rPr>
                <a:t>:  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38 </a:t>
              </a:r>
              <a:r>
                <a:rPr lang="en-US" sz="1400" b="1" dirty="0">
                  <a:solidFill>
                    <a:schemeClr val="tx1"/>
                  </a:solidFill>
                </a:rPr>
                <a:t>mil. EUR</a:t>
              </a:r>
            </a:p>
            <a:p>
              <a:pPr marL="0" lvl="1" indent="0" eaLnBrk="1" hangingPunct="1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en-US" sz="1400" b="1" dirty="0" err="1" smtClean="0">
                  <a:solidFill>
                    <a:schemeClr val="tx1"/>
                  </a:solidFill>
                </a:rPr>
                <a:t>Avantaje</a:t>
              </a:r>
              <a:r>
                <a:rPr lang="en-US" sz="1400" b="1" dirty="0">
                  <a:solidFill>
                    <a:schemeClr val="tx1"/>
                  </a:solidFill>
                </a:rPr>
                <a:t>: </a:t>
              </a:r>
              <a:endParaRPr lang="ro-RO" sz="1400" b="1" dirty="0">
                <a:solidFill>
                  <a:schemeClr val="tx1"/>
                </a:solidFill>
              </a:endParaRPr>
            </a:p>
            <a:p>
              <a:pPr>
                <a:buFont typeface="Wingdings" panose="05000000000000000000" pitchFamily="2" charset="2"/>
                <a:buChar char="q"/>
              </a:pPr>
              <a:r>
                <a:rPr lang="en-US" sz="1400" dirty="0" err="1" smtClean="0"/>
                <a:t>Vizibilitate</a:t>
              </a:r>
              <a:r>
                <a:rPr lang="en-US" sz="1400" dirty="0" smtClean="0"/>
                <a:t> – </a:t>
              </a:r>
              <a:r>
                <a:rPr lang="en-US" sz="1400" dirty="0" err="1" smtClean="0"/>
                <a:t>proiecte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publicate</a:t>
              </a:r>
              <a:r>
                <a:rPr lang="en-US" sz="1400" dirty="0" smtClean="0"/>
                <a:t> in </a:t>
              </a:r>
              <a:r>
                <a:rPr lang="en-US" sz="1400" dirty="0" err="1" smtClean="0"/>
                <a:t>reviste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specializate</a:t>
              </a:r>
              <a:endParaRPr lang="en-US" sz="1400" dirty="0"/>
            </a:p>
            <a:p>
              <a:pPr>
                <a:buFont typeface="Wingdings" panose="05000000000000000000" pitchFamily="2" charset="2"/>
                <a:buChar char="q"/>
              </a:pPr>
              <a:r>
                <a:rPr lang="en-US" sz="1400" dirty="0" err="1" smtClean="0"/>
                <a:t>Acces</a:t>
              </a:r>
              <a:r>
                <a:rPr lang="en-US" sz="1400" dirty="0" smtClean="0"/>
                <a:t> </a:t>
              </a:r>
              <a:r>
                <a:rPr lang="en-US" sz="1400" dirty="0"/>
                <a:t>la </a:t>
              </a:r>
              <a:r>
                <a:rPr lang="en-US" sz="1400" dirty="0" err="1"/>
                <a:t>credite</a:t>
              </a:r>
              <a:r>
                <a:rPr lang="en-US" sz="1400" dirty="0"/>
                <a:t> </a:t>
              </a:r>
              <a:r>
                <a:rPr lang="en-US" sz="1400" dirty="0" err="1" smtClean="0"/>
                <a:t>institutii</a:t>
              </a:r>
              <a:r>
                <a:rPr lang="en-US" sz="1400" dirty="0" smtClean="0"/>
                <a:t>/</a:t>
              </a:r>
              <a:r>
                <a:rPr lang="en-US" sz="1400" dirty="0" err="1" smtClean="0"/>
                <a:t>autoritati</a:t>
              </a:r>
              <a:r>
                <a:rPr lang="en-US" sz="1400" dirty="0" smtClean="0"/>
                <a:t> </a:t>
              </a:r>
              <a:r>
                <a:rPr lang="en-US" sz="1400" dirty="0" err="1"/>
                <a:t>publice</a:t>
              </a:r>
              <a:r>
                <a:rPr lang="en-US" sz="1400" dirty="0"/>
                <a:t> </a:t>
              </a:r>
            </a:p>
            <a:p>
              <a:pPr marL="0" indent="0" algn="ctr">
                <a:buClr>
                  <a:srgbClr val="000000"/>
                </a:buClr>
                <a:buSzPct val="100000"/>
                <a:buFont typeface="Wingdings" pitchFamily="2" charset="2"/>
                <a:buNone/>
                <a:defRPr/>
              </a:pPr>
              <a:endParaRPr lang="en-US" sz="1600" dirty="0" smtClean="0"/>
            </a:p>
          </p:txBody>
        </p:sp>
        <p:pic>
          <p:nvPicPr>
            <p:cNvPr id="11" name="Picture 10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4576762" y="2162809"/>
              <a:ext cx="1095375" cy="691382"/>
            </a:xfrm>
            <a:prstGeom prst="rect">
              <a:avLst/>
            </a:prstGeom>
            <a:solidFill>
              <a:srgbClr val="FFFFCC">
                <a:alpha val="30980"/>
              </a:srgbClr>
            </a:solidFill>
            <a:ln w="9525">
              <a:solidFill>
                <a:srgbClr val="EDCB3B"/>
              </a:solidFill>
              <a:round/>
              <a:headEnd/>
              <a:tailEnd/>
            </a:ln>
          </p:spPr>
        </p:pic>
      </p:grpSp>
      <p:grpSp>
        <p:nvGrpSpPr>
          <p:cNvPr id="5" name="Group 4"/>
          <p:cNvGrpSpPr/>
          <p:nvPr/>
        </p:nvGrpSpPr>
        <p:grpSpPr>
          <a:xfrm>
            <a:off x="6758941" y="2019300"/>
            <a:ext cx="2842259" cy="3600450"/>
            <a:chOff x="6758941" y="2019300"/>
            <a:chExt cx="2842259" cy="3600450"/>
          </a:xfrm>
        </p:grpSpPr>
        <p:sp>
          <p:nvSpPr>
            <p:cNvPr id="9" name="TextBox 8"/>
            <p:cNvSpPr txBox="1"/>
            <p:nvPr/>
          </p:nvSpPr>
          <p:spPr>
            <a:xfrm>
              <a:off x="6758941" y="2019300"/>
              <a:ext cx="2842259" cy="3600450"/>
            </a:xfrm>
            <a:prstGeom prst="rect">
              <a:avLst/>
            </a:prstGeom>
            <a:solidFill>
              <a:srgbClr val="FFFFCC">
                <a:alpha val="30980"/>
              </a:srgbClr>
            </a:solidFill>
            <a:ln w="9525">
              <a:solidFill>
                <a:srgbClr val="EDCB3B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marL="342900" indent="-342900" algn="l" defTabSz="914400" eaLnBrk="1" hangingPunct="1">
                <a:lnSpc>
                  <a:spcPct val="100000"/>
                </a:lnSpc>
                <a:spcBef>
                  <a:spcPts val="600"/>
                </a:spcBef>
                <a:buFont typeface="Wingdings" pitchFamily="2" charset="2"/>
                <a:buChar char="ü"/>
                <a:defRPr b="1"/>
              </a:lvl1pPr>
              <a:lvl2pPr marL="742950" indent="-285750" algn="l" eaLnBrk="0" hangingPunct="0">
                <a:lnSpc>
                  <a:spcPct val="108000"/>
                </a:lnSpc>
                <a:spcBef>
                  <a:spcPts val="500"/>
                </a:spcBef>
                <a:buClr>
                  <a:srgbClr val="808080"/>
                </a:buClr>
                <a:buFont typeface="Wingdings" pitchFamily="2" charset="2"/>
                <a:buChar char=""/>
                <a:defRPr sz="2000">
                  <a:solidFill>
                    <a:srgbClr val="4D4D4D"/>
                  </a:solidFill>
                </a:defRPr>
              </a:lvl2pPr>
              <a:lvl3pPr marL="1143000" indent="-228600" algn="l" eaLnBrk="0" hangingPunct="0">
                <a:lnSpc>
                  <a:spcPct val="108000"/>
                </a:lnSpc>
                <a:spcBef>
                  <a:spcPts val="500"/>
                </a:spcBef>
                <a:buClr>
                  <a:srgbClr val="808080"/>
                </a:buClr>
                <a:buFont typeface="Wingdings" pitchFamily="2" charset="2"/>
                <a:buChar char=""/>
                <a:defRPr sz="2000">
                  <a:solidFill>
                    <a:srgbClr val="4D4D4D"/>
                  </a:solidFill>
                </a:defRPr>
              </a:lvl3pPr>
              <a:lvl4pPr marL="1600200" indent="-228600" algn="l" eaLnBrk="0" hangingPunct="0">
                <a:lnSpc>
                  <a:spcPct val="87000"/>
                </a:lnSpc>
                <a:spcBef>
                  <a:spcPts val="500"/>
                </a:spcBef>
                <a:buFont typeface="Arial" charset="0"/>
                <a:buChar char="–"/>
                <a:defRPr sz="2000">
                  <a:latin typeface="Arial" charset="0"/>
                </a:defRPr>
              </a:lvl4pPr>
              <a:lvl5pPr marL="2057400" indent="-228600" algn="l" eaLnBrk="0" hangingPunct="0">
                <a:lnSpc>
                  <a:spcPct val="87000"/>
                </a:lnSpc>
                <a:spcBef>
                  <a:spcPts val="500"/>
                </a:spcBef>
                <a:buFont typeface="Arial" charset="0"/>
                <a:buChar char="»"/>
                <a:defRPr sz="2000">
                  <a:latin typeface="Arial" charset="0"/>
                </a:defRPr>
              </a:lvl5pPr>
              <a:lvl6pPr marL="2514600" indent="-228600" eaLnBrk="0" fontAlgn="base" hangingPunct="0">
                <a:lnSpc>
                  <a:spcPct val="87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defRPr sz="2000">
                  <a:latin typeface="Arial" charset="0"/>
                </a:defRPr>
              </a:lvl6pPr>
              <a:lvl7pPr marL="2971800" indent="-228600" eaLnBrk="0" fontAlgn="base" hangingPunct="0">
                <a:lnSpc>
                  <a:spcPct val="87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defRPr sz="2000">
                  <a:latin typeface="Arial" charset="0"/>
                </a:defRPr>
              </a:lvl7pPr>
              <a:lvl8pPr marL="3429000" indent="-228600" eaLnBrk="0" fontAlgn="base" hangingPunct="0">
                <a:lnSpc>
                  <a:spcPct val="87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defRPr sz="2000">
                  <a:latin typeface="Arial" charset="0"/>
                </a:defRPr>
              </a:lvl8pPr>
              <a:lvl9pPr marL="3886200" indent="-228600" eaLnBrk="0" fontAlgn="base" hangingPunct="0">
                <a:lnSpc>
                  <a:spcPct val="87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defRPr sz="2000">
                  <a:latin typeface="Arial" charset="0"/>
                </a:defRPr>
              </a:lvl9pPr>
            </a:lstStyle>
            <a:p>
              <a:pPr marL="0" indent="0" algn="ctr">
                <a:buClr>
                  <a:srgbClr val="000000"/>
                </a:buClr>
                <a:buSzPct val="100000"/>
                <a:buNone/>
                <a:defRPr/>
              </a:pPr>
              <a:endParaRPr lang="en-US" sz="1600" dirty="0" smtClean="0"/>
            </a:p>
            <a:p>
              <a:pPr marL="0" indent="0" algn="ctr">
                <a:buClr>
                  <a:srgbClr val="000000"/>
                </a:buClr>
                <a:buSzPct val="100000"/>
                <a:buNone/>
                <a:defRPr/>
              </a:pPr>
              <a:endParaRPr lang="en-US" sz="1600" dirty="0"/>
            </a:p>
            <a:p>
              <a:pPr marL="0" indent="0" algn="ctr">
                <a:buClr>
                  <a:srgbClr val="000000"/>
                </a:buClr>
                <a:buSzPct val="100000"/>
                <a:buNone/>
                <a:defRPr/>
              </a:pPr>
              <a:endParaRPr lang="en-US" sz="1600" dirty="0" smtClean="0"/>
            </a:p>
            <a:p>
              <a:pPr marL="0" indent="0" algn="ctr">
                <a:buClr>
                  <a:srgbClr val="000000"/>
                </a:buClr>
                <a:buSzPct val="100000"/>
                <a:buNone/>
                <a:defRPr/>
              </a:pPr>
              <a:r>
                <a:rPr lang="en-US" sz="1600" dirty="0" smtClean="0"/>
                <a:t>SME </a:t>
              </a:r>
              <a:r>
                <a:rPr lang="en-US" sz="1600" dirty="0"/>
                <a:t>Initiative </a:t>
              </a:r>
              <a:r>
                <a:rPr lang="en-US" sz="1600" dirty="0" smtClean="0"/>
                <a:t>– POIIMM</a:t>
              </a:r>
            </a:p>
            <a:p>
              <a:pPr marL="0" indent="0" algn="ctr">
                <a:buClr>
                  <a:srgbClr val="000000"/>
                </a:buClr>
                <a:buSzPct val="100000"/>
                <a:buNone/>
                <a:defRPr/>
              </a:pPr>
              <a:endParaRPr lang="en-US" sz="1600" dirty="0"/>
            </a:p>
            <a:p>
              <a:pPr>
                <a:buFont typeface="Wingdings" panose="05000000000000000000" pitchFamily="2" charset="2"/>
                <a:buChar char="q"/>
              </a:pPr>
              <a:r>
                <a:rPr lang="en-US" sz="1400" dirty="0" err="1" smtClean="0"/>
                <a:t>Buget</a:t>
              </a:r>
              <a:r>
                <a:rPr lang="en-US" sz="1400" dirty="0" smtClean="0"/>
                <a:t> </a:t>
              </a:r>
              <a:r>
                <a:rPr lang="en-US" sz="1600" dirty="0" smtClean="0"/>
                <a:t>&gt; 40 mil. EUR</a:t>
              </a:r>
            </a:p>
            <a:p>
              <a:pPr>
                <a:buFont typeface="Wingdings" panose="05000000000000000000" pitchFamily="2" charset="2"/>
                <a:buChar char="q"/>
              </a:pPr>
              <a:r>
                <a:rPr lang="en-US" sz="1400" dirty="0" err="1" smtClean="0"/>
                <a:t>reducere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dobanda</a:t>
              </a:r>
              <a:r>
                <a:rPr lang="en-US" sz="1400" dirty="0" smtClean="0"/>
                <a:t> </a:t>
              </a:r>
              <a:r>
                <a:rPr lang="en-US" sz="1400" dirty="0"/>
                <a:t>fata de </a:t>
              </a:r>
              <a:r>
                <a:rPr lang="en-US" sz="1400" dirty="0" err="1"/>
                <a:t>standardul</a:t>
              </a:r>
              <a:r>
                <a:rPr lang="en-US" sz="1400" dirty="0"/>
                <a:t> </a:t>
              </a:r>
              <a:r>
                <a:rPr lang="en-US" sz="1400" dirty="0" err="1"/>
                <a:t>bancii</a:t>
              </a:r>
              <a:r>
                <a:rPr lang="en-US" sz="1400" dirty="0" smtClean="0"/>
                <a:t>;</a:t>
              </a:r>
              <a:endParaRPr lang="ro-RO" sz="1400" dirty="0"/>
            </a:p>
            <a:p>
              <a:pPr>
                <a:buFont typeface="Wingdings" panose="05000000000000000000" pitchFamily="2" charset="2"/>
                <a:buChar char="q"/>
              </a:pPr>
              <a:r>
                <a:rPr lang="en-US" sz="1400" dirty="0" err="1" smtClean="0"/>
                <a:t>garantii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pana</a:t>
              </a:r>
              <a:r>
                <a:rPr lang="en-US" sz="1400" dirty="0" smtClean="0"/>
                <a:t> </a:t>
              </a:r>
              <a:r>
                <a:rPr lang="en-US" sz="1400" dirty="0"/>
                <a:t>la 60% din </a:t>
              </a:r>
              <a:r>
                <a:rPr lang="en-US" sz="1400" dirty="0" err="1"/>
                <a:t>valoarea</a:t>
              </a:r>
              <a:r>
                <a:rPr lang="en-US" sz="1400" dirty="0"/>
                <a:t> </a:t>
              </a:r>
              <a:r>
                <a:rPr lang="en-US" sz="1400" dirty="0" err="1"/>
                <a:t>creditului</a:t>
              </a:r>
              <a:r>
                <a:rPr lang="en-US" sz="1400" dirty="0" smtClean="0"/>
                <a:t>;</a:t>
              </a:r>
              <a:endParaRPr lang="ro-RO" sz="1400" dirty="0"/>
            </a:p>
            <a:p>
              <a:pPr>
                <a:buFont typeface="Wingdings" panose="05000000000000000000" pitchFamily="2" charset="2"/>
                <a:buChar char="q"/>
              </a:pPr>
              <a:r>
                <a:rPr lang="en-US" sz="1400" dirty="0" err="1" smtClean="0"/>
                <a:t>credite</a:t>
              </a:r>
              <a:r>
                <a:rPr lang="en-US" sz="1400" dirty="0" smtClean="0"/>
                <a:t> </a:t>
              </a:r>
              <a:r>
                <a:rPr lang="en-US" sz="1400" dirty="0"/>
                <a:t>de </a:t>
              </a:r>
              <a:r>
                <a:rPr lang="en-US" sz="1400" dirty="0" err="1"/>
                <a:t>investitii</a:t>
              </a:r>
              <a:r>
                <a:rPr lang="en-US" sz="1400" dirty="0"/>
                <a:t> </a:t>
              </a:r>
              <a:r>
                <a:rPr lang="en-US" sz="1400" dirty="0" err="1"/>
                <a:t>sau</a:t>
              </a:r>
              <a:r>
                <a:rPr lang="en-US" sz="1400" dirty="0"/>
                <a:t> capital de </a:t>
              </a:r>
              <a:r>
                <a:rPr lang="en-US" sz="1400" dirty="0" err="1" smtClean="0"/>
                <a:t>lucru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pe</a:t>
              </a:r>
              <a:r>
                <a:rPr lang="en-US" sz="1400" dirty="0" smtClean="0"/>
                <a:t> 2 </a:t>
              </a:r>
              <a:r>
                <a:rPr lang="en-US" sz="1400" dirty="0" err="1" smtClean="0"/>
                <a:t>ani</a:t>
              </a:r>
              <a:endParaRPr lang="en-US" sz="1400" dirty="0" smtClean="0"/>
            </a:p>
          </p:txBody>
        </p:sp>
        <p:pic>
          <p:nvPicPr>
            <p:cNvPr id="12" name="Picture 11" descr="Imagini pentru POiIMM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0977" y="2153920"/>
              <a:ext cx="1000125" cy="60324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1221480" y="1237118"/>
            <a:ext cx="731520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108000"/>
              </a:lnSpc>
              <a:spcBef>
                <a:spcPts val="600"/>
              </a:spcBef>
              <a:buClr>
                <a:srgbClr val="F5C350"/>
              </a:buClr>
              <a:buSzPct val="100000"/>
              <a:buFont typeface="Wingdings" panose="05000000000000000000" pitchFamily="2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108000"/>
              </a:lnSpc>
              <a:spcBef>
                <a:spcPts val="500"/>
              </a:spcBef>
              <a:buClr>
                <a:srgbClr val="808080"/>
              </a:buClr>
              <a:buSzPct val="100000"/>
              <a:buFont typeface="Wingdings" panose="05000000000000000000" pitchFamily="2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D4D4D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108000"/>
              </a:lnSpc>
              <a:spcBef>
                <a:spcPts val="500"/>
              </a:spcBef>
              <a:buClr>
                <a:srgbClr val="808080"/>
              </a:buClr>
              <a:buSzPct val="100000"/>
              <a:buFont typeface="Wingdings" panose="05000000000000000000" pitchFamily="2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D4D4D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87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7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Trebuchet MS" panose="020B0603020202020204" pitchFamily="34" charset="0"/>
              <a:buNone/>
            </a:pPr>
            <a:r>
              <a:rPr lang="en-GB" altLang="en-US" sz="2800" b="1" dirty="0"/>
              <a:t>       </a:t>
            </a:r>
            <a:r>
              <a:rPr lang="en-GB" altLang="en-US" sz="2800" b="1" dirty="0" err="1" smtClean="0"/>
              <a:t>Programe</a:t>
            </a:r>
            <a:r>
              <a:rPr lang="en-GB" altLang="en-US" sz="2800" b="1" dirty="0" smtClean="0"/>
              <a:t> </a:t>
            </a:r>
            <a:r>
              <a:rPr lang="en-GB" altLang="en-US" sz="2800" b="1" dirty="0" err="1" smtClean="0"/>
              <a:t>Finantare</a:t>
            </a:r>
            <a:r>
              <a:rPr lang="en-GB" altLang="en-US" sz="2800" b="1" dirty="0" smtClean="0"/>
              <a:t> Externa</a:t>
            </a:r>
            <a:endParaRPr lang="en-GB" altLang="en-US" sz="2800" b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Trebuchet MS" panose="020B0603020202020204" pitchFamily="34" charset="0"/>
              <a:buNone/>
            </a:pPr>
            <a:endParaRPr lang="en-GB" altLang="en-US" sz="2800" b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Trebuchet MS" panose="020B0603020202020204" pitchFamily="34" charset="0"/>
              <a:buNone/>
            </a:pPr>
            <a:endParaRPr lang="en-GB" altLang="en-US" sz="2800" b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Trebuchet MS" panose="020B0603020202020204" pitchFamily="34" charset="0"/>
              <a:buNone/>
            </a:pPr>
            <a:endParaRPr lang="en-GB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701194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6937" y="1277056"/>
            <a:ext cx="9093555" cy="4882508"/>
            <a:chOff x="526937" y="1277056"/>
            <a:chExt cx="9093555" cy="4882508"/>
          </a:xfrm>
        </p:grpSpPr>
        <p:grpSp>
          <p:nvGrpSpPr>
            <p:cNvPr id="9" name="Group 8"/>
            <p:cNvGrpSpPr/>
            <p:nvPr/>
          </p:nvGrpSpPr>
          <p:grpSpPr>
            <a:xfrm>
              <a:off x="526937" y="1277056"/>
              <a:ext cx="4473327" cy="4882508"/>
              <a:chOff x="619534" y="1358079"/>
              <a:chExt cx="4473327" cy="4882508"/>
            </a:xfrm>
          </p:grpSpPr>
          <p:pic>
            <p:nvPicPr>
              <p:cNvPr id="6" name="Picture 5"/>
              <p:cNvPicPr/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6344" y="1358079"/>
                <a:ext cx="4293919" cy="340106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" name="Text Box 2"/>
              <p:cNvSpPr txBox="1">
                <a:spLocks noChangeArrowheads="1"/>
              </p:cNvSpPr>
              <p:nvPr/>
            </p:nvSpPr>
            <p:spPr bwMode="auto">
              <a:xfrm>
                <a:off x="619534" y="4853747"/>
                <a:ext cx="4473327" cy="13868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ro-RO" sz="1400" b="1" dirty="0">
                    <a:ln>
                      <a:noFill/>
                    </a:ln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Fabrica hartie tissue si produse derivate – Dej, Judetul Cluj</a:t>
                </a:r>
                <a:endParaRPr lang="ro-RO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ro-RO" sz="1400" b="1" dirty="0">
                    <a:ln>
                      <a:noFill/>
                    </a:ln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Valoare investitie: </a:t>
                </a:r>
                <a:r>
                  <a:rPr lang="en-US" sz="1400" b="1" dirty="0" err="1" smtClean="0">
                    <a:ln>
                      <a:noFill/>
                    </a:ln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peste</a:t>
                </a:r>
                <a:r>
                  <a:rPr lang="en-US" sz="1400" b="1" dirty="0" smtClean="0">
                    <a:ln>
                      <a:noFill/>
                    </a:ln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o-RO" sz="1400" b="1" dirty="0" smtClean="0">
                    <a:ln>
                      <a:noFill/>
                    </a:ln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EUR </a:t>
                </a:r>
                <a:r>
                  <a:rPr lang="ro-RO" sz="1400" b="1" dirty="0">
                    <a:ln>
                      <a:noFill/>
                    </a:ln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50 mln</a:t>
                </a:r>
                <a:endParaRPr lang="ro-RO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ro-RO" sz="1400" b="1" dirty="0">
                    <a:ln>
                      <a:noFill/>
                    </a:ln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Valoare credite: </a:t>
                </a:r>
                <a:r>
                  <a:rPr lang="en-US" sz="1400" b="1" dirty="0" smtClean="0">
                    <a:ln>
                      <a:noFill/>
                    </a:ln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</a:t>
                </a:r>
                <a:r>
                  <a:rPr lang="ro-RO" sz="1400" b="1" dirty="0" smtClean="0">
                    <a:ln>
                      <a:noFill/>
                    </a:ln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EUR </a:t>
                </a:r>
                <a:r>
                  <a:rPr lang="ro-RO" sz="1400" b="1" dirty="0">
                    <a:ln>
                      <a:noFill/>
                    </a:ln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20 mln</a:t>
                </a:r>
                <a:endParaRPr lang="ro-RO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ro-RO" sz="1100" dirty="0">
                    <a:ln>
                      <a:noFill/>
                    </a:ln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ro-RO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5231757" y="1277056"/>
              <a:ext cx="4388735" cy="4882508"/>
              <a:chOff x="5231757" y="1277056"/>
              <a:chExt cx="4388735" cy="4882508"/>
            </a:xfrm>
          </p:grpSpPr>
          <p:sp>
            <p:nvSpPr>
              <p:cNvPr id="12" name="Text Box 2"/>
              <p:cNvSpPr txBox="1">
                <a:spLocks noChangeArrowheads="1"/>
              </p:cNvSpPr>
              <p:nvPr/>
            </p:nvSpPr>
            <p:spPr bwMode="auto">
              <a:xfrm>
                <a:off x="5231757" y="4772724"/>
                <a:ext cx="4388735" cy="13868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ro-RO" sz="1400" b="1" dirty="0">
                    <a:ln>
                      <a:noFill/>
                    </a:ln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Fabrica </a:t>
                </a:r>
                <a:r>
                  <a:rPr lang="en-US" sz="1400" b="1" dirty="0" err="1" smtClean="0">
                    <a:ln>
                      <a:noFill/>
                    </a:ln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amidon</a:t>
                </a:r>
                <a:r>
                  <a:rPr lang="en-US" sz="1400" b="1" dirty="0" smtClean="0">
                    <a:ln>
                      <a:noFill/>
                    </a:ln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o-RO" sz="1400" b="1" dirty="0" smtClean="0">
                    <a:ln>
                      <a:noFill/>
                    </a:ln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 </a:t>
                </a:r>
                <a:r>
                  <a:rPr lang="ro-RO" sz="1400" b="1" dirty="0">
                    <a:ln>
                      <a:noFill/>
                    </a:ln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produse derivate </a:t>
                </a:r>
                <a:r>
                  <a:rPr lang="ro-RO" sz="1400" b="1" dirty="0" smtClean="0">
                    <a:ln>
                      <a:noFill/>
                    </a:ln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–</a:t>
                </a:r>
                <a:r>
                  <a:rPr lang="en-US" sz="1400" b="1" dirty="0" smtClean="0">
                    <a:ln>
                      <a:noFill/>
                    </a:ln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o-RO" sz="1400" b="1" dirty="0" smtClean="0">
                    <a:ln>
                      <a:noFill/>
                    </a:ln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Judetul </a:t>
                </a:r>
                <a:r>
                  <a:rPr lang="en-US" sz="1400" b="1" dirty="0" smtClean="0">
                    <a:ln>
                      <a:noFill/>
                    </a:ln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Constanta</a:t>
                </a:r>
                <a:endParaRPr lang="ro-RO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ro-RO" sz="1400" b="1" dirty="0">
                    <a:ln>
                      <a:noFill/>
                    </a:ln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Valoare investitie: </a:t>
                </a:r>
                <a:r>
                  <a:rPr lang="en-US" sz="1400" b="1" dirty="0" smtClean="0">
                    <a:ln>
                      <a:noFill/>
                    </a:ln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o-RO" sz="1400" b="1" dirty="0" smtClean="0">
                    <a:ln>
                      <a:noFill/>
                    </a:ln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EUR </a:t>
                </a:r>
                <a:r>
                  <a:rPr lang="en-US" sz="1400" b="1" dirty="0" smtClean="0">
                    <a:ln>
                      <a:noFill/>
                    </a:ln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61 </a:t>
                </a:r>
                <a:r>
                  <a:rPr lang="ro-RO" sz="1400" b="1" dirty="0" smtClean="0">
                    <a:ln>
                      <a:noFill/>
                    </a:ln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mln</a:t>
                </a:r>
                <a:endParaRPr lang="ro-RO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400" b="1" dirty="0" smtClean="0">
                    <a:ln>
                      <a:noFill/>
                    </a:ln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Facilitate </a:t>
                </a:r>
                <a:r>
                  <a:rPr lang="en-US" sz="1400" b="1" dirty="0" err="1" smtClean="0">
                    <a:ln>
                      <a:noFill/>
                    </a:ln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bancara</a:t>
                </a:r>
                <a:r>
                  <a:rPr lang="ro-RO" sz="1400" b="1" dirty="0" smtClean="0">
                    <a:ln>
                      <a:noFill/>
                    </a:ln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lang="en-US" sz="1400" b="1" dirty="0" smtClean="0">
                    <a:ln>
                      <a:noFill/>
                    </a:ln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o-RO" sz="1400" b="1" dirty="0" smtClean="0">
                    <a:ln>
                      <a:noFill/>
                    </a:ln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EUR 2</a:t>
                </a:r>
                <a:r>
                  <a:rPr lang="en-US" sz="1400" b="1" dirty="0" smtClean="0">
                    <a:ln>
                      <a:noFill/>
                    </a:ln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</a:t>
                </a:r>
                <a:r>
                  <a:rPr lang="ro-RO" sz="1400" b="1" dirty="0" smtClean="0">
                    <a:ln>
                      <a:noFill/>
                    </a:ln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o-RO" sz="1400" b="1" dirty="0">
                    <a:ln>
                      <a:noFill/>
                    </a:ln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mln</a:t>
                </a:r>
                <a:endParaRPr lang="ro-RO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ro-RO" sz="1100" dirty="0">
                    <a:ln>
                      <a:noFill/>
                    </a:ln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ro-RO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31757" y="1277056"/>
                <a:ext cx="4247909" cy="340106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72241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051560" y="2168029"/>
            <a:ext cx="731520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108000"/>
              </a:lnSpc>
              <a:spcBef>
                <a:spcPts val="600"/>
              </a:spcBef>
              <a:buClr>
                <a:srgbClr val="F5C350"/>
              </a:buClr>
              <a:buSzPct val="100000"/>
              <a:buFont typeface="Wingdings" panose="05000000000000000000" pitchFamily="2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108000"/>
              </a:lnSpc>
              <a:spcBef>
                <a:spcPts val="500"/>
              </a:spcBef>
              <a:buClr>
                <a:srgbClr val="808080"/>
              </a:buClr>
              <a:buSzPct val="100000"/>
              <a:buFont typeface="Wingdings" panose="05000000000000000000" pitchFamily="2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D4D4D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108000"/>
              </a:lnSpc>
              <a:spcBef>
                <a:spcPts val="500"/>
              </a:spcBef>
              <a:buClr>
                <a:srgbClr val="808080"/>
              </a:buClr>
              <a:buSzPct val="100000"/>
              <a:buFont typeface="Wingdings" panose="05000000000000000000" pitchFamily="2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D4D4D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87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7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Trebuchet MS" panose="020B0603020202020204" pitchFamily="34" charset="0"/>
              <a:buNone/>
            </a:pPr>
            <a:r>
              <a:rPr lang="en-GB" altLang="en-US" sz="2800" b="1" dirty="0"/>
              <a:t>       </a:t>
            </a:r>
            <a:r>
              <a:rPr lang="en-GB" altLang="en-US" sz="2800" b="1" dirty="0" err="1" smtClean="0"/>
              <a:t>Va</a:t>
            </a:r>
            <a:r>
              <a:rPr lang="en-GB" altLang="en-US" sz="2800" b="1" dirty="0" smtClean="0"/>
              <a:t> </a:t>
            </a:r>
            <a:r>
              <a:rPr lang="en-GB" altLang="en-US" sz="2800" b="1" dirty="0" err="1" smtClean="0"/>
              <a:t>multumim</a:t>
            </a:r>
            <a:r>
              <a:rPr lang="en-GB" altLang="en-US" sz="2800" b="1" dirty="0" smtClean="0"/>
              <a:t>!</a:t>
            </a:r>
            <a:endParaRPr lang="en-GB" altLang="en-US" sz="2800" b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Trebuchet MS" panose="020B0603020202020204" pitchFamily="34" charset="0"/>
              <a:buNone/>
            </a:pPr>
            <a:endParaRPr lang="en-GB" altLang="en-US" sz="2800" b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Trebuchet MS" panose="020B0603020202020204" pitchFamily="34" charset="0"/>
              <a:buNone/>
            </a:pPr>
            <a:endParaRPr lang="en-GB" altLang="en-US" sz="1600" b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Trebuchet MS" panose="020B0603020202020204" pitchFamily="34" charset="0"/>
              <a:buNone/>
            </a:pPr>
            <a:endParaRPr lang="en-GB" alt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506980" y="3147060"/>
            <a:ext cx="5859780" cy="2072640"/>
          </a:xfrm>
          <a:prstGeom prst="rect">
            <a:avLst/>
          </a:prstGeom>
          <a:solidFill>
            <a:srgbClr val="FFFFCC">
              <a:alpha val="30980"/>
            </a:srgbClr>
          </a:solidFill>
          <a:ln w="9525">
            <a:solidFill>
              <a:srgbClr val="EDCB3B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marL="342900" indent="-342900" algn="l" defTabSz="914400" eaLnBrk="1" hangingPunct="1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ü"/>
              <a:defRPr b="1"/>
            </a:lvl1pPr>
            <a:lvl2pPr marL="742950" indent="-285750" algn="l" eaLnBrk="0" hangingPunct="0">
              <a:lnSpc>
                <a:spcPct val="108000"/>
              </a:lnSpc>
              <a:spcBef>
                <a:spcPts val="500"/>
              </a:spcBef>
              <a:buClr>
                <a:srgbClr val="808080"/>
              </a:buClr>
              <a:buFont typeface="Wingdings" pitchFamily="2" charset="2"/>
              <a:buChar char=""/>
              <a:defRPr sz="2000">
                <a:solidFill>
                  <a:srgbClr val="4D4D4D"/>
                </a:solidFill>
              </a:defRPr>
            </a:lvl2pPr>
            <a:lvl3pPr marL="1143000" indent="-228600" algn="l" eaLnBrk="0" hangingPunct="0">
              <a:lnSpc>
                <a:spcPct val="108000"/>
              </a:lnSpc>
              <a:spcBef>
                <a:spcPts val="500"/>
              </a:spcBef>
              <a:buClr>
                <a:srgbClr val="808080"/>
              </a:buClr>
              <a:buFont typeface="Wingdings" pitchFamily="2" charset="2"/>
              <a:buChar char=""/>
              <a:defRPr sz="2000">
                <a:solidFill>
                  <a:srgbClr val="4D4D4D"/>
                </a:solidFill>
              </a:defRPr>
            </a:lvl3pPr>
            <a:lvl4pPr marL="1600200" indent="-228600" algn="l" eaLnBrk="0" hangingPunct="0">
              <a:lnSpc>
                <a:spcPct val="87000"/>
              </a:lnSpc>
              <a:spcBef>
                <a:spcPts val="500"/>
              </a:spcBef>
              <a:buFont typeface="Arial" charset="0"/>
              <a:buChar char="–"/>
              <a:defRPr sz="2000">
                <a:latin typeface="Arial" charset="0"/>
              </a:defRPr>
            </a:lvl4pPr>
            <a:lvl5pPr marL="2057400" indent="-228600" algn="l" eaLnBrk="0" hangingPunct="0">
              <a:lnSpc>
                <a:spcPct val="87000"/>
              </a:lnSpc>
              <a:spcBef>
                <a:spcPts val="500"/>
              </a:spcBef>
              <a:buFont typeface="Arial" charset="0"/>
              <a:buChar char="»"/>
              <a:defRPr sz="2000">
                <a:latin typeface="Arial" charset="0"/>
              </a:defRPr>
            </a:lvl5pPr>
            <a:lvl6pPr marL="2514600" indent="-2286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latin typeface="Arial" charset="0"/>
              </a:defRPr>
            </a:lvl6pPr>
            <a:lvl7pPr marL="2971800" indent="-2286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latin typeface="Arial" charset="0"/>
              </a:defRPr>
            </a:lvl7pPr>
            <a:lvl8pPr marL="3429000" indent="-2286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latin typeface="Arial" charset="0"/>
              </a:defRPr>
            </a:lvl8pPr>
            <a:lvl9pPr marL="3886200" indent="-2286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latin typeface="Arial" charset="0"/>
              </a:defRPr>
            </a:lvl9pPr>
          </a:lstStyle>
          <a:p>
            <a:pPr marL="457200" lvl="1" indent="0">
              <a:buNone/>
            </a:pPr>
            <a:endParaRPr lang="en-US" sz="2400" b="1" u="sng" dirty="0" smtClean="0"/>
          </a:p>
          <a:p>
            <a:pPr marL="457200" lvl="1" indent="0">
              <a:buNone/>
            </a:pPr>
            <a:endParaRPr lang="en-US" sz="2400" b="1" u="sng" dirty="0">
              <a:solidFill>
                <a:schemeClr val="tx1"/>
              </a:solidFill>
            </a:endParaRPr>
          </a:p>
          <a:p>
            <a:pPr marL="1314450" lvl="3" indent="0">
              <a:buNone/>
            </a:pPr>
            <a:r>
              <a:rPr lang="en-US" sz="1400" b="1" dirty="0" smtClean="0">
                <a:solidFill>
                  <a:schemeClr val="tx1"/>
                </a:solidFill>
              </a:rPr>
              <a:t>Leonard Cornoiu - </a:t>
            </a:r>
            <a:r>
              <a:rPr lang="en-US" sz="1400" b="1" dirty="0" err="1" smtClean="0">
                <a:solidFill>
                  <a:schemeClr val="tx1"/>
                </a:solidFill>
              </a:rPr>
              <a:t>Programe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</a:rPr>
              <a:t>Europene</a:t>
            </a:r>
            <a:endParaRPr lang="en-US" sz="1400" b="1" dirty="0" smtClean="0">
              <a:solidFill>
                <a:schemeClr val="tx1"/>
              </a:solidFill>
            </a:endParaRPr>
          </a:p>
          <a:p>
            <a:pPr marL="1314450" lvl="3" indent="0">
              <a:buNone/>
            </a:pPr>
            <a:r>
              <a:rPr lang="en-US" sz="1400" b="1" dirty="0" smtClean="0">
                <a:solidFill>
                  <a:schemeClr val="tx1"/>
                </a:solidFill>
                <a:hlinkClick r:id="rId2"/>
              </a:rPr>
              <a:t>Leonard.Cornoiu@bancatransilvania.ro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372860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295400" y="1322388"/>
            <a:ext cx="73152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108000"/>
              </a:lnSpc>
              <a:spcBef>
                <a:spcPts val="600"/>
              </a:spcBef>
              <a:buClr>
                <a:srgbClr val="F5C350"/>
              </a:buClr>
              <a:buSzPct val="100000"/>
              <a:buFont typeface="Wingdings" panose="05000000000000000000" pitchFamily="2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108000"/>
              </a:lnSpc>
              <a:spcBef>
                <a:spcPts val="500"/>
              </a:spcBef>
              <a:buClr>
                <a:srgbClr val="808080"/>
              </a:buClr>
              <a:buSzPct val="100000"/>
              <a:buFont typeface="Wingdings" panose="05000000000000000000" pitchFamily="2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D4D4D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108000"/>
              </a:lnSpc>
              <a:spcBef>
                <a:spcPts val="500"/>
              </a:spcBef>
              <a:buClr>
                <a:srgbClr val="808080"/>
              </a:buClr>
              <a:buSzPct val="100000"/>
              <a:buFont typeface="Wingdings" panose="05000000000000000000" pitchFamily="2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D4D4D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87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7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Trebuchet MS" panose="020B0603020202020204" pitchFamily="34" charset="0"/>
              <a:buNone/>
            </a:pPr>
            <a:r>
              <a:rPr lang="en-US" altLang="en-US" sz="2800" b="1" dirty="0"/>
              <a:t>				   </a:t>
            </a:r>
            <a:r>
              <a:rPr lang="en-US" altLang="en-US" sz="2800" b="1" dirty="0" smtClean="0"/>
              <a:t>			</a:t>
            </a:r>
            <a:r>
              <a:rPr lang="en-US" altLang="en-US" sz="2800" b="1" dirty="0" err="1" smtClean="0"/>
              <a:t>Platforma</a:t>
            </a:r>
            <a:r>
              <a:rPr lang="en-US" altLang="en-US" sz="2800" b="1" dirty="0" smtClean="0"/>
              <a:t> </a:t>
            </a:r>
            <a:r>
              <a:rPr lang="en-US" altLang="en-US" sz="2800" b="1" dirty="0"/>
              <a:t>BT</a:t>
            </a:r>
            <a:endParaRPr lang="en-GB" altLang="en-US" sz="2800" b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Trebuchet MS" panose="020B0603020202020204" pitchFamily="34" charset="0"/>
              <a:buNone/>
            </a:pPr>
            <a:endParaRPr lang="en-GB" altLang="en-US" sz="2800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685800" y="2085975"/>
            <a:ext cx="8051800" cy="4086225"/>
            <a:chOff x="685800" y="2085975"/>
            <a:chExt cx="8051800" cy="4086225"/>
          </a:xfrm>
        </p:grpSpPr>
        <p:sp>
          <p:nvSpPr>
            <p:cNvPr id="6" name="Oval 14"/>
            <p:cNvSpPr>
              <a:spLocks noChangeArrowheads="1"/>
            </p:cNvSpPr>
            <p:nvPr/>
          </p:nvSpPr>
          <p:spPr bwMode="auto">
            <a:xfrm>
              <a:off x="685800" y="2085975"/>
              <a:ext cx="1412875" cy="1495425"/>
            </a:xfrm>
            <a:prstGeom prst="ellipse">
              <a:avLst/>
            </a:prstGeom>
            <a:solidFill>
              <a:srgbClr val="F3D97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rebuchet MS" panose="020B0603020202020204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US" sz="1700" dirty="0">
                  <a:solidFill>
                    <a:srgbClr val="99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CONSULTANTA</a:t>
              </a:r>
            </a:p>
            <a:p>
              <a:pPr algn="ctr" eaLnBrk="1" hangingPunct="1">
                <a:buClr>
                  <a:srgbClr val="000000"/>
                </a:buClr>
                <a:buSzPct val="100000"/>
                <a:buFont typeface="Trebuchet MS" panose="020B0603020202020204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US" sz="1700" dirty="0">
                  <a:solidFill>
                    <a:srgbClr val="99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ACCESARE</a:t>
              </a:r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3700463" y="2106613"/>
              <a:ext cx="1557337" cy="1493837"/>
            </a:xfrm>
            <a:prstGeom prst="ellipse">
              <a:avLst/>
            </a:prstGeom>
            <a:solidFill>
              <a:srgbClr val="F3D97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rebuchet MS" panose="020B0603020202020204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US" sz="1700" dirty="0">
                  <a:solidFill>
                    <a:srgbClr val="99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FACILITATI </a:t>
              </a:r>
            </a:p>
            <a:p>
              <a:pPr algn="ctr" eaLnBrk="1" hangingPunct="1">
                <a:buClr>
                  <a:srgbClr val="000000"/>
                </a:buClr>
                <a:buSzPct val="100000"/>
                <a:buFont typeface="Trebuchet MS" panose="020B0603020202020204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US" sz="1700" dirty="0">
                  <a:solidFill>
                    <a:srgbClr val="99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BANCARE</a:t>
              </a:r>
            </a:p>
          </p:txBody>
        </p:sp>
        <p:sp>
          <p:nvSpPr>
            <p:cNvPr id="8" name="Rectangle 11" descr="Horizontal brick"/>
            <p:cNvSpPr>
              <a:spLocks noChangeArrowheads="1"/>
            </p:cNvSpPr>
            <p:nvPr/>
          </p:nvSpPr>
          <p:spPr bwMode="auto">
            <a:xfrm>
              <a:off x="2506663" y="2460625"/>
              <a:ext cx="787400" cy="796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108000"/>
                </a:lnSpc>
                <a:spcBef>
                  <a:spcPts val="600"/>
                </a:spcBef>
                <a:buClr>
                  <a:srgbClr val="F5C350"/>
                </a:buClr>
                <a:buSzPct val="100000"/>
                <a:buFont typeface="Wingdings" panose="05000000000000000000" pitchFamily="2" charset="2"/>
                <a:buChar char="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lnSpc>
                  <a:spcPct val="108000"/>
                </a:lnSpc>
                <a:spcBef>
                  <a:spcPts val="500"/>
                </a:spcBef>
                <a:buClr>
                  <a:srgbClr val="808080"/>
                </a:buClr>
                <a:buSzPct val="100000"/>
                <a:buFont typeface="Wingdings" panose="05000000000000000000" pitchFamily="2" charset="2"/>
                <a:buChar char="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4D4D4D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lnSpc>
                  <a:spcPct val="108000"/>
                </a:lnSpc>
                <a:spcBef>
                  <a:spcPts val="500"/>
                </a:spcBef>
                <a:buClr>
                  <a:srgbClr val="808080"/>
                </a:buClr>
                <a:buSzPct val="100000"/>
                <a:buFont typeface="Wingdings" panose="05000000000000000000" pitchFamily="2" charset="2"/>
                <a:buChar char="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4D4D4D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lnSpc>
                  <a:spcPct val="87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87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87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87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87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87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Clr>
                  <a:schemeClr val="accent2"/>
                </a:buClr>
                <a:buFont typeface="Wingdings" panose="05000000000000000000" pitchFamily="2" charset="2"/>
                <a:buNone/>
              </a:pPr>
              <a:r>
                <a:rPr lang="en-US" altLang="en-US" sz="4800" dirty="0"/>
                <a:t>+</a:t>
              </a:r>
            </a:p>
          </p:txBody>
        </p:sp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3148315" y="3914775"/>
              <a:ext cx="2754774" cy="2257425"/>
            </a:xfrm>
            <a:prstGeom prst="rect">
              <a:avLst/>
            </a:prstGeom>
            <a:solidFill>
              <a:srgbClr val="FFFFCC">
                <a:alpha val="30980"/>
              </a:srgbClr>
            </a:solidFill>
            <a:ln w="9525">
              <a:solidFill>
                <a:srgbClr val="EDCB3B"/>
              </a:solidFill>
              <a:round/>
              <a:headEnd/>
              <a:tailEnd/>
            </a:ln>
          </p:spPr>
          <p:txBody>
            <a:bodyPr/>
            <a:lstStyle>
              <a:lvl1pPr marL="342900" indent="-342900">
                <a:lnSpc>
                  <a:spcPct val="108000"/>
                </a:lnSpc>
                <a:spcBef>
                  <a:spcPts val="600"/>
                </a:spcBef>
                <a:buClr>
                  <a:srgbClr val="F5C350"/>
                </a:buClr>
                <a:buSzPct val="100000"/>
                <a:buFont typeface="Wingdings" panose="05000000000000000000" pitchFamily="2" charset="2"/>
                <a:buChar char=""/>
                <a:defRPr sz="2400">
                  <a:solidFill>
                    <a:srgbClr val="00000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lnSpc>
                  <a:spcPct val="108000"/>
                </a:lnSpc>
                <a:spcBef>
                  <a:spcPts val="500"/>
                </a:spcBef>
                <a:buClr>
                  <a:srgbClr val="808080"/>
                </a:buClr>
                <a:buSzPct val="100000"/>
                <a:buFont typeface="Wingdings" panose="05000000000000000000" pitchFamily="2" charset="2"/>
                <a:buChar char=""/>
                <a:defRPr sz="2000">
                  <a:solidFill>
                    <a:srgbClr val="4D4D4D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lnSpc>
                  <a:spcPct val="108000"/>
                </a:lnSpc>
                <a:spcBef>
                  <a:spcPts val="500"/>
                </a:spcBef>
                <a:buClr>
                  <a:srgbClr val="808080"/>
                </a:buClr>
                <a:buSzPct val="100000"/>
                <a:buFont typeface="Wingdings" panose="05000000000000000000" pitchFamily="2" charset="2"/>
                <a:buChar char=""/>
                <a:defRPr sz="2000">
                  <a:solidFill>
                    <a:srgbClr val="4D4D4D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lnSpc>
                  <a:spcPct val="87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87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87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87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87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87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buClr>
                  <a:srgbClr val="000000"/>
                </a:buClr>
                <a:buFont typeface="Wingdings" panose="05000000000000000000" pitchFamily="2" charset="2"/>
                <a:buChar char="ü"/>
              </a:pPr>
              <a:endParaRPr lang="en-US" altLang="en-US" sz="1400" b="1" dirty="0" smtClean="0"/>
            </a:p>
            <a:p>
              <a:pPr defTabSz="914400" eaLnBrk="1" hangingPunct="1">
                <a:lnSpc>
                  <a:spcPct val="100000"/>
                </a:lnSpc>
                <a:buClr>
                  <a:srgbClr val="000000"/>
                </a:buClr>
                <a:buFont typeface="Wingdings" panose="05000000000000000000" pitchFamily="2" charset="2"/>
                <a:buChar char="ü"/>
              </a:pPr>
              <a:r>
                <a:rPr lang="en-US" altLang="en-US" sz="1400" b="1" dirty="0" smtClean="0"/>
                <a:t>SGB</a:t>
              </a:r>
              <a:endParaRPr lang="en-US" altLang="en-US" sz="1400" b="1" dirty="0"/>
            </a:p>
            <a:p>
              <a:pPr defTabSz="914400" eaLnBrk="1" hangingPunct="1">
                <a:lnSpc>
                  <a:spcPct val="100000"/>
                </a:lnSpc>
                <a:buClr>
                  <a:srgbClr val="000000"/>
                </a:buClr>
                <a:buFont typeface="Wingdings" panose="05000000000000000000" pitchFamily="2" charset="2"/>
                <a:buChar char="ü"/>
              </a:pPr>
              <a:r>
                <a:rPr lang="en-US" altLang="en-US" sz="1400" b="1" dirty="0" err="1" smtClean="0"/>
                <a:t>Credite</a:t>
              </a:r>
              <a:r>
                <a:rPr lang="en-US" altLang="en-US" sz="1400" b="1" dirty="0" smtClean="0"/>
                <a:t> </a:t>
              </a:r>
              <a:r>
                <a:rPr lang="en-US" altLang="en-US" sz="1400" b="1" dirty="0" err="1"/>
                <a:t>p</a:t>
              </a:r>
              <a:r>
                <a:rPr lang="en-US" altLang="en-US" sz="1400" b="1" dirty="0" err="1" smtClean="0"/>
                <a:t>unte</a:t>
              </a:r>
              <a:r>
                <a:rPr lang="en-US" altLang="en-US" sz="1400" b="1" dirty="0" smtClean="0"/>
                <a:t> </a:t>
              </a:r>
              <a:r>
                <a:rPr lang="en-US" altLang="en-US" sz="1400" b="1" dirty="0" err="1"/>
                <a:t>fara</a:t>
              </a:r>
              <a:r>
                <a:rPr lang="en-US" altLang="en-US" sz="1400" b="1" dirty="0"/>
                <a:t> </a:t>
              </a:r>
              <a:r>
                <a:rPr lang="en-US" altLang="en-US" sz="1400" b="1" dirty="0" err="1"/>
                <a:t>garantii</a:t>
              </a:r>
              <a:endParaRPr lang="en-US" altLang="en-US" sz="1400" b="1" dirty="0"/>
            </a:p>
            <a:p>
              <a:pPr defTabSz="914400" eaLnBrk="1" hangingPunct="1">
                <a:lnSpc>
                  <a:spcPct val="100000"/>
                </a:lnSpc>
                <a:buClr>
                  <a:srgbClr val="000000"/>
                </a:buClr>
                <a:buFont typeface="Wingdings" panose="05000000000000000000" pitchFamily="2" charset="2"/>
                <a:buChar char="ü"/>
              </a:pPr>
              <a:r>
                <a:rPr lang="en-US" altLang="en-US" sz="1400" b="1" dirty="0"/>
                <a:t>Co-</a:t>
              </a:r>
              <a:r>
                <a:rPr lang="en-US" altLang="en-US" sz="1400" b="1" dirty="0" err="1"/>
                <a:t>finantare</a:t>
              </a:r>
              <a:endParaRPr lang="en-US" altLang="en-US" sz="1400" b="1" dirty="0"/>
            </a:p>
            <a:p>
              <a:pPr defTabSz="914400" eaLnBrk="1" hangingPunct="1">
                <a:lnSpc>
                  <a:spcPct val="100000"/>
                </a:lnSpc>
                <a:buClr>
                  <a:srgbClr val="000000"/>
                </a:buClr>
                <a:buFont typeface="Wingdings" panose="05000000000000000000" pitchFamily="2" charset="2"/>
                <a:buChar char="ü"/>
              </a:pPr>
              <a:r>
                <a:rPr lang="en-US" altLang="en-US" sz="1400" b="1" dirty="0" smtClean="0"/>
                <a:t>Capital </a:t>
              </a:r>
              <a:r>
                <a:rPr lang="en-US" altLang="en-US" sz="1400" b="1" dirty="0" err="1" smtClean="0"/>
                <a:t>lucru</a:t>
              </a:r>
              <a:r>
                <a:rPr lang="en-US" altLang="en-US" sz="1400" b="1" dirty="0" smtClean="0"/>
                <a:t> 2 ANI</a:t>
              </a:r>
              <a:endParaRPr lang="en-US" altLang="en-US" sz="1400" b="1" dirty="0"/>
            </a:p>
            <a:p>
              <a:pPr>
                <a:lnSpc>
                  <a:spcPct val="100000"/>
                </a:lnSpc>
                <a:buClr>
                  <a:srgbClr val="000000"/>
                </a:buClr>
                <a:buFont typeface="Wingdings" panose="05000000000000000000" pitchFamily="2" charset="2"/>
                <a:buChar char="ü"/>
              </a:pPr>
              <a:r>
                <a:rPr lang="en-US" altLang="en-US" sz="1400" b="1" dirty="0"/>
                <a:t>FEI + FGCR + FNGCIMM </a:t>
              </a:r>
            </a:p>
            <a:p>
              <a:pPr defTabSz="914400" eaLnBrk="1" hangingPunct="1">
                <a:lnSpc>
                  <a:spcPct val="100000"/>
                </a:lnSpc>
                <a:buClr>
                  <a:srgbClr val="000000"/>
                </a:buClr>
                <a:buFont typeface="Wingdings" panose="05000000000000000000" pitchFamily="2" charset="2"/>
                <a:buChar char="ü"/>
              </a:pPr>
              <a:r>
                <a:rPr lang="en-US" altLang="en-US" sz="1400" b="1" dirty="0" err="1"/>
                <a:t>Ramburs</a:t>
              </a:r>
              <a:r>
                <a:rPr lang="en-US" altLang="en-US" sz="1400" b="1" dirty="0"/>
                <a:t> </a:t>
              </a:r>
              <a:r>
                <a:rPr lang="en-US" altLang="en-US" sz="1400" b="1" dirty="0" err="1"/>
                <a:t>flexibila</a:t>
              </a:r>
              <a:endParaRPr lang="en-US" altLang="en-US" sz="1400" b="1" dirty="0"/>
            </a:p>
          </p:txBody>
        </p:sp>
        <p:pic>
          <p:nvPicPr>
            <p:cNvPr id="10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3844925"/>
              <a:ext cx="1379538" cy="1228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1" descr="Horizontal brick"/>
            <p:cNvSpPr>
              <a:spLocks noChangeArrowheads="1"/>
            </p:cNvSpPr>
            <p:nvPr/>
          </p:nvSpPr>
          <p:spPr bwMode="auto">
            <a:xfrm>
              <a:off x="5721350" y="2403475"/>
              <a:ext cx="787400" cy="739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108000"/>
                </a:lnSpc>
                <a:spcBef>
                  <a:spcPts val="600"/>
                </a:spcBef>
                <a:buClr>
                  <a:srgbClr val="F5C350"/>
                </a:buClr>
                <a:buSzPct val="100000"/>
                <a:buFont typeface="Wingdings" panose="05000000000000000000" pitchFamily="2" charset="2"/>
                <a:buChar char="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lnSpc>
                  <a:spcPct val="108000"/>
                </a:lnSpc>
                <a:spcBef>
                  <a:spcPts val="500"/>
                </a:spcBef>
                <a:buClr>
                  <a:srgbClr val="808080"/>
                </a:buClr>
                <a:buSzPct val="100000"/>
                <a:buFont typeface="Wingdings" panose="05000000000000000000" pitchFamily="2" charset="2"/>
                <a:buChar char="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4D4D4D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lnSpc>
                  <a:spcPct val="108000"/>
                </a:lnSpc>
                <a:spcBef>
                  <a:spcPts val="500"/>
                </a:spcBef>
                <a:buClr>
                  <a:srgbClr val="808080"/>
                </a:buClr>
                <a:buSzPct val="100000"/>
                <a:buFont typeface="Wingdings" panose="05000000000000000000" pitchFamily="2" charset="2"/>
                <a:buChar char="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4D4D4D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lnSpc>
                  <a:spcPct val="87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87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87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87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87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87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Clr>
                  <a:schemeClr val="accent2"/>
                </a:buClr>
                <a:buFont typeface="Wingdings" panose="05000000000000000000" pitchFamily="2" charset="2"/>
                <a:buNone/>
              </a:pPr>
              <a:r>
                <a:rPr lang="en-US" altLang="en-US" sz="4800" dirty="0"/>
                <a:t>+</a:t>
              </a:r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6705600" y="2085975"/>
              <a:ext cx="1604963" cy="1495425"/>
            </a:xfrm>
            <a:prstGeom prst="ellipse">
              <a:avLst/>
            </a:prstGeom>
            <a:solidFill>
              <a:srgbClr val="F3D97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rebuchet MS" panose="020B0603020202020204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US" sz="1700" dirty="0">
                  <a:solidFill>
                    <a:srgbClr val="99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CONSULTANTA</a:t>
              </a:r>
            </a:p>
            <a:p>
              <a:pPr algn="ctr" eaLnBrk="1" hangingPunct="1">
                <a:buClr>
                  <a:srgbClr val="000000"/>
                </a:buClr>
                <a:buSzPct val="100000"/>
                <a:buFont typeface="Trebuchet MS" panose="020B0603020202020204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US" sz="1700" dirty="0">
                  <a:solidFill>
                    <a:srgbClr val="99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IMPLEMENTARE</a:t>
              </a:r>
              <a:r>
                <a:rPr lang="en-US" sz="1700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 </a:t>
              </a:r>
            </a:p>
          </p:txBody>
        </p:sp>
        <p:sp>
          <p:nvSpPr>
            <p:cNvPr id="13" name="TextBox 12"/>
            <p:cNvSpPr txBox="1">
              <a:spLocks noChangeArrowheads="1"/>
            </p:cNvSpPr>
            <p:nvPr/>
          </p:nvSpPr>
          <p:spPr bwMode="auto">
            <a:xfrm>
              <a:off x="6538913" y="3914775"/>
              <a:ext cx="2198687" cy="2257425"/>
            </a:xfrm>
            <a:prstGeom prst="rect">
              <a:avLst/>
            </a:prstGeom>
            <a:solidFill>
              <a:srgbClr val="FFFFCC">
                <a:alpha val="30980"/>
              </a:srgbClr>
            </a:solidFill>
            <a:ln w="9525">
              <a:solidFill>
                <a:srgbClr val="EDCB3B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108000"/>
                </a:lnSpc>
                <a:spcBef>
                  <a:spcPts val="600"/>
                </a:spcBef>
                <a:buClr>
                  <a:srgbClr val="F5C350"/>
                </a:buClr>
                <a:buSzPct val="100000"/>
                <a:buFont typeface="Wingdings" panose="05000000000000000000" pitchFamily="2" charset="2"/>
                <a:buChar char=""/>
                <a:defRPr sz="2400">
                  <a:solidFill>
                    <a:srgbClr val="00000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lnSpc>
                  <a:spcPct val="108000"/>
                </a:lnSpc>
                <a:spcBef>
                  <a:spcPts val="500"/>
                </a:spcBef>
                <a:buClr>
                  <a:srgbClr val="808080"/>
                </a:buClr>
                <a:buSzPct val="100000"/>
                <a:buFont typeface="Wingdings" panose="05000000000000000000" pitchFamily="2" charset="2"/>
                <a:buChar char=""/>
                <a:defRPr sz="2000">
                  <a:solidFill>
                    <a:srgbClr val="4D4D4D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lnSpc>
                  <a:spcPct val="108000"/>
                </a:lnSpc>
                <a:spcBef>
                  <a:spcPts val="500"/>
                </a:spcBef>
                <a:buClr>
                  <a:srgbClr val="808080"/>
                </a:buClr>
                <a:buSzPct val="100000"/>
                <a:buFont typeface="Wingdings" panose="05000000000000000000" pitchFamily="2" charset="2"/>
                <a:buChar char=""/>
                <a:defRPr sz="2000">
                  <a:solidFill>
                    <a:srgbClr val="4D4D4D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lnSpc>
                  <a:spcPct val="87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87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87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87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87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87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buClr>
                  <a:srgbClr val="000000"/>
                </a:buClr>
                <a:buFont typeface="Trebuchet MS" panose="020B0603020202020204" pitchFamily="34" charset="0"/>
                <a:buNone/>
              </a:pPr>
              <a:endParaRPr lang="en-US" altLang="en-US" sz="1400" b="1" dirty="0"/>
            </a:p>
            <a:p>
              <a:pPr defTabSz="914400" eaLnBrk="1" hangingPunct="1">
                <a:lnSpc>
                  <a:spcPct val="100000"/>
                </a:lnSpc>
                <a:buClr>
                  <a:srgbClr val="000000"/>
                </a:buClr>
                <a:buFont typeface="Trebuchet MS" panose="020B0603020202020204" pitchFamily="34" charset="0"/>
                <a:buNone/>
              </a:pPr>
              <a:r>
                <a:rPr lang="en-US" altLang="en-US" sz="1400" b="1" dirty="0" err="1"/>
                <a:t>Verificare</a:t>
              </a:r>
              <a:r>
                <a:rPr lang="en-US" altLang="en-US" sz="1400" b="1" dirty="0"/>
                <a:t> </a:t>
              </a:r>
              <a:r>
                <a:rPr lang="en-US" altLang="en-US" sz="1400" b="1" dirty="0" err="1"/>
                <a:t>achizitii</a:t>
              </a:r>
              <a:r>
                <a:rPr lang="en-US" altLang="en-US" sz="1400" b="1" dirty="0"/>
                <a:t> </a:t>
              </a:r>
            </a:p>
            <a:p>
              <a:pPr defTabSz="914400" eaLnBrk="1" hangingPunct="1">
                <a:lnSpc>
                  <a:spcPct val="100000"/>
                </a:lnSpc>
                <a:buClr>
                  <a:srgbClr val="000000"/>
                </a:buClr>
                <a:buFont typeface="Trebuchet MS" panose="020B0603020202020204" pitchFamily="34" charset="0"/>
                <a:buNone/>
              </a:pPr>
              <a:r>
                <a:rPr lang="en-US" altLang="en-US" sz="1400" b="1" dirty="0" err="1"/>
                <a:t>Rapoarte</a:t>
              </a:r>
              <a:r>
                <a:rPr lang="en-US" altLang="en-US" sz="1400" b="1" dirty="0"/>
                <a:t> </a:t>
              </a:r>
              <a:r>
                <a:rPr lang="en-US" altLang="en-US" sz="1400" b="1" dirty="0" err="1"/>
                <a:t>progres</a:t>
              </a:r>
              <a:endParaRPr lang="en-US" altLang="en-US" sz="1400" b="1" dirty="0"/>
            </a:p>
            <a:p>
              <a:pPr defTabSz="914400" eaLnBrk="1" hangingPunct="1">
                <a:lnSpc>
                  <a:spcPct val="100000"/>
                </a:lnSpc>
                <a:buClr>
                  <a:srgbClr val="000000"/>
                </a:buClr>
                <a:buFont typeface="Trebuchet MS" panose="020B0603020202020204" pitchFamily="34" charset="0"/>
                <a:buNone/>
              </a:pPr>
              <a:r>
                <a:rPr lang="en-US" altLang="en-US" sz="1400" b="1" dirty="0" err="1"/>
                <a:t>Monitorizare</a:t>
              </a:r>
              <a:r>
                <a:rPr lang="en-US" altLang="en-US" sz="1400" b="1" dirty="0"/>
                <a:t> </a:t>
              </a:r>
              <a:r>
                <a:rPr lang="en-US" altLang="en-US" sz="1400" b="1" dirty="0" err="1"/>
                <a:t>cheltuieli</a:t>
              </a:r>
              <a:endParaRPr lang="en-US" altLang="en-US" sz="1400" b="1" dirty="0"/>
            </a:p>
            <a:p>
              <a:pPr defTabSz="914400" eaLnBrk="1" hangingPunct="1">
                <a:lnSpc>
                  <a:spcPct val="100000"/>
                </a:lnSpc>
                <a:buClr>
                  <a:srgbClr val="000000"/>
                </a:buClr>
                <a:buFont typeface="Trebuchet MS" panose="020B0603020202020204" pitchFamily="34" charset="0"/>
                <a:buNone/>
              </a:pPr>
              <a:r>
                <a:rPr lang="en-US" altLang="en-US" sz="1400" b="1" dirty="0" err="1"/>
                <a:t>Colaborare</a:t>
              </a:r>
              <a:r>
                <a:rPr lang="en-US" altLang="en-US" sz="1400" b="1" dirty="0"/>
                <a:t> </a:t>
              </a:r>
              <a:r>
                <a:rPr lang="en-US" altLang="en-US" sz="1400" b="1" dirty="0" err="1"/>
                <a:t>consultanti</a:t>
              </a:r>
              <a:endParaRPr lang="en-US" altLang="en-US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8634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1295400" y="1447800"/>
            <a:ext cx="731520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108000"/>
              </a:lnSpc>
              <a:spcBef>
                <a:spcPts val="600"/>
              </a:spcBef>
              <a:buClr>
                <a:srgbClr val="F5C350"/>
              </a:buClr>
              <a:buSzPct val="100000"/>
              <a:buFont typeface="Wingdings" panose="05000000000000000000" pitchFamily="2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108000"/>
              </a:lnSpc>
              <a:spcBef>
                <a:spcPts val="500"/>
              </a:spcBef>
              <a:buClr>
                <a:srgbClr val="808080"/>
              </a:buClr>
              <a:buSzPct val="100000"/>
              <a:buFont typeface="Wingdings" panose="05000000000000000000" pitchFamily="2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D4D4D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108000"/>
              </a:lnSpc>
              <a:spcBef>
                <a:spcPts val="500"/>
              </a:spcBef>
              <a:buClr>
                <a:srgbClr val="808080"/>
              </a:buClr>
              <a:buSzPct val="100000"/>
              <a:buFont typeface="Wingdings" panose="05000000000000000000" pitchFamily="2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D4D4D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87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7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Trebuchet MS" panose="020B0603020202020204" pitchFamily="34" charset="0"/>
              <a:buNone/>
            </a:pPr>
            <a:r>
              <a:rPr lang="en-GB" altLang="en-US" sz="2800" b="1" dirty="0"/>
              <a:t>       </a:t>
            </a:r>
            <a:r>
              <a:rPr lang="en-GB" altLang="en-US" sz="2800" b="1" dirty="0" err="1" smtClean="0"/>
              <a:t>Rezultate</a:t>
            </a:r>
            <a:r>
              <a:rPr lang="en-GB" altLang="en-US" sz="2800" b="1" dirty="0" smtClean="0"/>
              <a:t> </a:t>
            </a:r>
            <a:r>
              <a:rPr lang="en-GB" altLang="en-US" sz="2800" b="1" dirty="0" err="1" smtClean="0"/>
              <a:t>Programe</a:t>
            </a:r>
            <a:r>
              <a:rPr lang="en-GB" altLang="en-US" sz="2800" b="1" dirty="0" smtClean="0"/>
              <a:t> </a:t>
            </a:r>
            <a:r>
              <a:rPr lang="en-GB" altLang="en-US" sz="2800" b="1" dirty="0" err="1" smtClean="0"/>
              <a:t>Europene</a:t>
            </a:r>
            <a:endParaRPr lang="en-GB" altLang="en-US" sz="2800" b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Trebuchet MS" panose="020B0603020202020204" pitchFamily="34" charset="0"/>
              <a:buNone/>
            </a:pPr>
            <a:endParaRPr lang="en-GB" altLang="en-US" sz="2800" b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Trebuchet MS" panose="020B0603020202020204" pitchFamily="34" charset="0"/>
              <a:buNone/>
            </a:pPr>
            <a:endParaRPr lang="en-GB" altLang="en-US" sz="1600" b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Trebuchet MS" panose="020B0603020202020204" pitchFamily="34" charset="0"/>
              <a:buNone/>
            </a:pPr>
            <a:endParaRPr lang="en-GB" alt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777239" y="2452688"/>
            <a:ext cx="8586679" cy="269304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rebuchet MS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rebuchet MS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rebuchet MS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rebuchet MS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rebuchet MS" pitchFamily="34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rebuchet MS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rebuchet MS" pitchFamily="34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rebuchet MS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rebuchet MS" pitchFamily="34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rebuchet MS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rebuchet MS" pitchFamily="34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rebuchet MS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peste</a:t>
            </a:r>
            <a:r>
              <a:rPr 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3 </a:t>
            </a: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r>
              <a:rPr lang="en-GB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00 </a:t>
            </a:r>
            <a:r>
              <a:rPr lang="en-GB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proiecte</a:t>
            </a:r>
            <a:r>
              <a:rPr lang="en-GB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-    </a:t>
            </a:r>
            <a:r>
              <a:rPr lang="en-GB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fonduri</a:t>
            </a:r>
            <a:r>
              <a:rPr lang="en-GB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nerambursabile</a:t>
            </a:r>
            <a:r>
              <a:rPr lang="en-GB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itchFamily="2" charset="2"/>
              <a:buChar char="§"/>
              <a:defRPr/>
            </a:pPr>
            <a:r>
              <a:rPr lang="en-GB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GB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peste</a:t>
            </a:r>
            <a:r>
              <a:rPr lang="en-GB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3 000 </a:t>
            </a:r>
            <a:r>
              <a:rPr lang="en-GB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credite</a:t>
            </a: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en-GB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-     </a:t>
            </a:r>
            <a:r>
              <a:rPr lang="en-GB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programe</a:t>
            </a:r>
            <a:r>
              <a:rPr lang="en-GB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18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finantare</a:t>
            </a:r>
            <a:r>
              <a:rPr lang="en-GB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externa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peste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2,5 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Miliarde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EUR </a:t>
            </a:r>
            <a:r>
              <a:rPr lang="en-GB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-  </a:t>
            </a:r>
            <a:r>
              <a:rPr lang="en-GB" sz="1800" b="1" dirty="0" err="1" smtClean="0"/>
              <a:t>va</a:t>
            </a:r>
            <a:r>
              <a:rPr lang="ro-RO" sz="1800" b="1" dirty="0" smtClean="0"/>
              <a:t>loare</a:t>
            </a:r>
            <a:r>
              <a:rPr lang="en-US" sz="1800" b="1" dirty="0" smtClean="0"/>
              <a:t>a</a:t>
            </a:r>
            <a:r>
              <a:rPr lang="ro-RO" sz="1800" b="1" dirty="0" smtClean="0"/>
              <a:t> </a:t>
            </a:r>
            <a:r>
              <a:rPr lang="en-US" sz="1800" b="1" dirty="0" err="1" smtClean="0"/>
              <a:t>investitiilor</a:t>
            </a:r>
            <a:r>
              <a:rPr lang="en-US" sz="1800" b="1" dirty="0" smtClean="0"/>
              <a:t> </a:t>
            </a:r>
            <a:r>
              <a:rPr lang="en-US" sz="1800" dirty="0" err="1" smtClean="0"/>
              <a:t>sustinute</a:t>
            </a:r>
            <a:endParaRPr lang="en-US" sz="1800" dirty="0" smtClean="0"/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defRPr/>
            </a:pPr>
            <a:endParaRPr lang="en-GB" sz="2000" dirty="0" smtClean="0"/>
          </a:p>
          <a:p>
            <a:pPr algn="ctr" eaLnBrk="1" hangingPunct="1">
              <a:buClr>
                <a:srgbClr val="000000"/>
              </a:buClr>
              <a:buSzPct val="100000"/>
              <a:buFont typeface="Trebuchet MS" panose="020B0603020202020204" pitchFamily="34" charset="0"/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9920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10000" y="2025283"/>
            <a:ext cx="8006339" cy="3461117"/>
            <a:chOff x="810000" y="1309003"/>
            <a:chExt cx="8006339" cy="346111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000" y="1309003"/>
              <a:ext cx="4840839" cy="346111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4014" y="1309003"/>
              <a:ext cx="2832325" cy="3461117"/>
            </a:xfrm>
            <a:prstGeom prst="rect">
              <a:avLst/>
            </a:prstGeom>
          </p:spPr>
        </p:pic>
      </p:grp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10000" y="1074420"/>
            <a:ext cx="8420100" cy="601980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latin typeface="Trebuchet MS" panose="020B0603020202020204" pitchFamily="34" charset="0"/>
              </a:rPr>
              <a:t>Cercetare</a:t>
            </a:r>
            <a:r>
              <a:rPr lang="en-US" sz="2800" dirty="0" smtClean="0">
                <a:latin typeface="Trebuchet MS" panose="020B0603020202020204" pitchFamily="34" charset="0"/>
              </a:rPr>
              <a:t>/</a:t>
            </a:r>
            <a:r>
              <a:rPr lang="en-US" sz="2800" dirty="0" err="1" smtClean="0">
                <a:latin typeface="Trebuchet MS" panose="020B0603020202020204" pitchFamily="34" charset="0"/>
              </a:rPr>
              <a:t>Inovare</a:t>
            </a:r>
            <a:endParaRPr lang="ro-RO" sz="28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44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63410" y="2022858"/>
            <a:ext cx="9113279" cy="3554758"/>
            <a:chOff x="527779" y="1283718"/>
            <a:chExt cx="9113279" cy="355475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779" y="1283718"/>
              <a:ext cx="4739678" cy="355475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3839" y="1283718"/>
              <a:ext cx="4317219" cy="3554758"/>
            </a:xfrm>
            <a:prstGeom prst="rect">
              <a:avLst/>
            </a:prstGeom>
          </p:spPr>
        </p:pic>
      </p:grp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810000" y="1074420"/>
            <a:ext cx="8420100" cy="60198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rebuchet MS" panose="020B0603020202020204" pitchFamily="34" charset="0"/>
              </a:rPr>
              <a:t>Agribusiness</a:t>
            </a:r>
            <a:endParaRPr lang="ro-RO" sz="28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55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10000" y="1905000"/>
            <a:ext cx="8592452" cy="3445764"/>
            <a:chOff x="914400" y="1549442"/>
            <a:chExt cx="8592452" cy="313076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" y="1549442"/>
              <a:ext cx="4716780" cy="3130762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2179" y="1549442"/>
              <a:ext cx="3494673" cy="3130762"/>
            </a:xfrm>
            <a:prstGeom prst="rect">
              <a:avLst/>
            </a:prstGeom>
          </p:spPr>
        </p:pic>
      </p:grp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10000" y="1074420"/>
            <a:ext cx="8420100" cy="601980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latin typeface="Trebuchet MS" panose="020B0603020202020204" pitchFamily="34" charset="0"/>
              </a:rPr>
              <a:t>Productie</a:t>
            </a:r>
            <a:endParaRPr lang="ro-RO" sz="28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04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32150" y="2148840"/>
            <a:ext cx="9575800" cy="3204517"/>
            <a:chOff x="223520" y="1798320"/>
            <a:chExt cx="9575800" cy="320451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9989" y="1798321"/>
              <a:ext cx="4079331" cy="3204516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520" y="1798320"/>
              <a:ext cx="5278120" cy="3204517"/>
            </a:xfrm>
            <a:prstGeom prst="rect">
              <a:avLst/>
            </a:prstGeom>
          </p:spPr>
        </p:pic>
      </p:grp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10000" y="1074420"/>
            <a:ext cx="8420100" cy="601980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latin typeface="Georgia" panose="02040502050405020303" pitchFamily="18" charset="0"/>
              </a:rPr>
              <a:t>Industrie</a:t>
            </a:r>
            <a:endParaRPr lang="ro-RO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16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92" y="2110788"/>
            <a:ext cx="9394093" cy="373370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810000" y="1074420"/>
            <a:ext cx="8420100" cy="60198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Georgia" panose="02040502050405020303" pitchFamily="18" charset="0"/>
              </a:rPr>
              <a:t>Sport/</a:t>
            </a:r>
            <a:r>
              <a:rPr lang="en-US" sz="2800" dirty="0" err="1" smtClean="0">
                <a:latin typeface="Georgia" panose="02040502050405020303" pitchFamily="18" charset="0"/>
              </a:rPr>
              <a:t>Cultura</a:t>
            </a:r>
            <a:endParaRPr lang="ro-RO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29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21" y="1842567"/>
            <a:ext cx="6308538" cy="3511753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764280" y="890865"/>
            <a:ext cx="3130999" cy="6019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err="1" smtClean="0">
                <a:latin typeface="Trebuchet MS" panose="020B0603020202020204" pitchFamily="34" charset="0"/>
              </a:rPr>
              <a:t>Industrii</a:t>
            </a:r>
            <a:r>
              <a:rPr lang="en-US" sz="2800" dirty="0" smtClean="0">
                <a:latin typeface="Trebuchet MS" panose="020B0603020202020204" pitchFamily="34" charset="0"/>
              </a:rPr>
              <a:t> Creative</a:t>
            </a:r>
            <a:endParaRPr lang="ro-RO" sz="28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24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2" id="{4C8F13D6-3F75-47EC-815F-3B8AC323B97A}" vid="{64E22FAC-9008-4479-9D6E-C859261AFE8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424</TotalTime>
  <Words>307</Words>
  <Application>Microsoft Office PowerPoint</Application>
  <PresentationFormat>A4 Paper (210x297 mm)</PresentationFormat>
  <Paragraphs>97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Georgia</vt:lpstr>
      <vt:lpstr>Times New Roman</vt:lpstr>
      <vt:lpstr>Trebuchet MS</vt:lpstr>
      <vt:lpstr>Wingdings</vt:lpstr>
      <vt:lpstr>Office Theme</vt:lpstr>
      <vt:lpstr>BT simplifica accesul la programele europene</vt:lpstr>
      <vt:lpstr>PowerPoint Presentation</vt:lpstr>
      <vt:lpstr>PowerPoint Presentation</vt:lpstr>
      <vt:lpstr>Cercetare/Inovare</vt:lpstr>
      <vt:lpstr>Agribusiness</vt:lpstr>
      <vt:lpstr>Productie</vt:lpstr>
      <vt:lpstr>Industrie</vt:lpstr>
      <vt:lpstr>Sport/Cultura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Font scris: Georgia</dc:title>
  <dc:creator>Laura Petrehuș</dc:creator>
  <cp:lastModifiedBy>Leonard Cornoiu</cp:lastModifiedBy>
  <cp:revision>81</cp:revision>
  <dcterms:created xsi:type="dcterms:W3CDTF">2016-09-21T07:30:07Z</dcterms:created>
  <dcterms:modified xsi:type="dcterms:W3CDTF">2017-05-30T07:25:39Z</dcterms:modified>
</cp:coreProperties>
</file>