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265" r:id="rId4"/>
    <p:sldId id="280" r:id="rId5"/>
    <p:sldId id="281" r:id="rId6"/>
    <p:sldId id="282" r:id="rId7"/>
    <p:sldId id="286" r:id="rId8"/>
    <p:sldId id="288" r:id="rId9"/>
    <p:sldId id="285" r:id="rId10"/>
    <p:sldId id="268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99575-DAA2-4902-9729-DAC683C91DCE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D9EF7-B512-4FF0-9931-D392C01C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3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81990-4B3B-46CF-BED0-CE81B26B6FE3}" type="slidenum">
              <a:rPr lang="ro-RO" smtClean="0"/>
              <a:pPr>
                <a:defRPr/>
              </a:pPr>
              <a:t>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2456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.06.16_MP_GA_PPT AGRICOVER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bold"/>
                <a:cs typeface="Calibri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Calibri regular"/>
                <a:cs typeface="Calibri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02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.06.15_MO_GA_PPT AGRICOVER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Calibri bold"/>
                <a:cs typeface="Calibri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alibri regular"/>
                <a:cs typeface="Calibri regular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alibri regular"/>
                <a:cs typeface="Calibri regular"/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alibri regular"/>
                <a:cs typeface="Calibri regular"/>
              </a:defRPr>
            </a:lvl3pPr>
            <a:lvl4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alibri regular"/>
                <a:cs typeface="Calibri regular"/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alibri regular"/>
                <a:cs typeface="Calibri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9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.06.15_MO_GA_PPT AGRICOVER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Calibri bold"/>
                <a:cs typeface="Calibri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  <a:latin typeface="Calibri regular"/>
                <a:cs typeface="Calibri regular"/>
              </a:defRPr>
            </a:lvl1pPr>
            <a:lvl2pPr>
              <a:defRPr>
                <a:solidFill>
                  <a:srgbClr val="7F7F7F"/>
                </a:solidFill>
                <a:latin typeface="Calibri regular"/>
                <a:cs typeface="Calibri regular"/>
              </a:defRPr>
            </a:lvl2pPr>
            <a:lvl3pPr>
              <a:defRPr>
                <a:solidFill>
                  <a:srgbClr val="7F7F7F"/>
                </a:solidFill>
                <a:latin typeface="Calibri regular"/>
                <a:cs typeface="Calibri regular"/>
              </a:defRPr>
            </a:lvl3pPr>
            <a:lvl4pPr>
              <a:defRPr>
                <a:solidFill>
                  <a:srgbClr val="7F7F7F"/>
                </a:solidFill>
                <a:latin typeface="Calibri regular"/>
                <a:cs typeface="Calibri regular"/>
              </a:defRPr>
            </a:lvl4pPr>
            <a:lvl5pPr>
              <a:defRPr>
                <a:solidFill>
                  <a:srgbClr val="7F7F7F"/>
                </a:solidFill>
                <a:latin typeface="Calibri regular"/>
                <a:cs typeface="Calibri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25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0.06.15_MO_GA_PPT AGRICOVER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7F7F7F"/>
                </a:solidFill>
              </a:defRPr>
            </a:lvl1pPr>
            <a:lvl2pPr>
              <a:defRPr sz="2400">
                <a:solidFill>
                  <a:srgbClr val="7F7F7F"/>
                </a:solidFill>
              </a:defRPr>
            </a:lvl2pPr>
            <a:lvl3pPr>
              <a:defRPr sz="2000">
                <a:solidFill>
                  <a:srgbClr val="7F7F7F"/>
                </a:solidFill>
              </a:defRPr>
            </a:lvl3pPr>
            <a:lvl4pPr>
              <a:defRPr sz="1800">
                <a:solidFill>
                  <a:srgbClr val="7F7F7F"/>
                </a:solidFill>
              </a:defRPr>
            </a:lvl4pPr>
            <a:lvl5pPr>
              <a:defRPr sz="1800">
                <a:solidFill>
                  <a:srgbClr val="7F7F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7F7F7F"/>
                </a:solidFill>
              </a:defRPr>
            </a:lvl1pPr>
            <a:lvl2pPr>
              <a:defRPr sz="2400">
                <a:solidFill>
                  <a:srgbClr val="7F7F7F"/>
                </a:solidFill>
              </a:defRPr>
            </a:lvl2pPr>
            <a:lvl3pPr>
              <a:defRPr sz="2000">
                <a:solidFill>
                  <a:srgbClr val="7F7F7F"/>
                </a:solidFill>
              </a:defRPr>
            </a:lvl3pPr>
            <a:lvl4pPr>
              <a:defRPr sz="1800">
                <a:solidFill>
                  <a:srgbClr val="7F7F7F"/>
                </a:solidFill>
              </a:defRPr>
            </a:lvl4pPr>
            <a:lvl5pPr>
              <a:defRPr sz="1800">
                <a:solidFill>
                  <a:srgbClr val="7F7F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69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0.06.15_MO_GA_PPT AGRICOVER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Calibri bold"/>
                <a:cs typeface="Calibri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0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66331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bold"/>
                <a:cs typeface="Calibri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3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0.06.15_MO_GA_PPT AGRICOVER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7F7F7F"/>
                </a:solidFill>
                <a:latin typeface="Calibri bold"/>
                <a:cs typeface="Calibri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7F7F7F"/>
                </a:solidFill>
                <a:latin typeface="Calibri bold"/>
                <a:cs typeface="Calibri bold"/>
              </a:defRPr>
            </a:lvl1pPr>
            <a:lvl2pPr>
              <a:defRPr sz="2800">
                <a:solidFill>
                  <a:srgbClr val="7F7F7F"/>
                </a:solidFill>
                <a:latin typeface="Calibri regular"/>
                <a:cs typeface="Calibri regular"/>
              </a:defRPr>
            </a:lvl2pPr>
            <a:lvl3pPr>
              <a:defRPr sz="2400">
                <a:solidFill>
                  <a:srgbClr val="7F7F7F"/>
                </a:solidFill>
                <a:latin typeface="Calibri regular"/>
                <a:cs typeface="Calibri regular"/>
              </a:defRPr>
            </a:lvl3pPr>
            <a:lvl4pPr>
              <a:defRPr sz="2000">
                <a:solidFill>
                  <a:srgbClr val="7F7F7F"/>
                </a:solidFill>
                <a:latin typeface="Calibri regular"/>
                <a:cs typeface="Calibri regular"/>
              </a:defRPr>
            </a:lvl4pPr>
            <a:lvl5pPr>
              <a:defRPr sz="2000">
                <a:solidFill>
                  <a:srgbClr val="7F7F7F"/>
                </a:solidFill>
                <a:latin typeface="Calibri regular"/>
                <a:cs typeface="Calibri regular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F7F7F"/>
                </a:solidFill>
                <a:latin typeface="Calibri regular"/>
                <a:cs typeface="Calibri regular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93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75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4" r:id="rId5"/>
    <p:sldLayoutId id="2147483658" r:id="rId6"/>
    <p:sldLayoutId id="214748365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769" y="2130425"/>
            <a:ext cx="8421077" cy="1470025"/>
          </a:xfrm>
        </p:spPr>
        <p:txBody>
          <a:bodyPr/>
          <a:lstStyle/>
          <a:p>
            <a:r>
              <a:rPr lang="en-US" sz="4000" dirty="0" err="1" smtClean="0"/>
              <a:t>Solutii</a:t>
            </a:r>
            <a:r>
              <a:rPr lang="en-US" sz="4000" dirty="0" smtClean="0"/>
              <a:t> </a:t>
            </a:r>
            <a:r>
              <a:rPr lang="en-US" sz="4000" dirty="0"/>
              <a:t>de </a:t>
            </a:r>
            <a:r>
              <a:rPr lang="en-US" sz="4000" dirty="0" err="1"/>
              <a:t>finantare</a:t>
            </a:r>
            <a:r>
              <a:rPr lang="en-US" sz="4000" dirty="0"/>
              <a:t> </a:t>
            </a:r>
            <a:r>
              <a:rPr lang="en-US" sz="4000" dirty="0" err="1" smtClean="0"/>
              <a:t>specializate</a:t>
            </a:r>
            <a:r>
              <a:rPr lang="en-US" sz="4000" dirty="0" smtClean="0"/>
              <a:t> cu </a:t>
            </a:r>
            <a:r>
              <a:rPr lang="en-US" sz="4000" dirty="0" err="1" smtClean="0"/>
              <a:t>sprijinul</a:t>
            </a:r>
            <a:r>
              <a:rPr lang="en-US" sz="4000" dirty="0" smtClean="0"/>
              <a:t> </a:t>
            </a:r>
            <a:r>
              <a:rPr lang="en-US" sz="4000" dirty="0" err="1" smtClean="0"/>
              <a:t>Bancii</a:t>
            </a:r>
            <a:r>
              <a:rPr lang="en-US" sz="4000" dirty="0" smtClean="0"/>
              <a:t> </a:t>
            </a:r>
            <a:r>
              <a:rPr lang="en-US" sz="4000" dirty="0" err="1" smtClean="0"/>
              <a:t>Europene</a:t>
            </a:r>
            <a:r>
              <a:rPr lang="en-US" sz="4000" dirty="0" smtClean="0"/>
              <a:t> de </a:t>
            </a:r>
            <a:r>
              <a:rPr lang="en-US" sz="4000" dirty="0" err="1" smtClean="0"/>
              <a:t>Investitii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4815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multumim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8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Cine </a:t>
            </a:r>
            <a:r>
              <a:rPr 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este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CA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Agricover</a:t>
            </a:r>
            <a:r>
              <a:rPr lang="en-CA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566384" y="3401300"/>
            <a:ext cx="8229600" cy="3001963"/>
          </a:xfrm>
        </p:spPr>
        <p:txBody>
          <a:bodyPr/>
          <a:lstStyle/>
          <a:p>
            <a:r>
              <a:rPr lang="en-CA" sz="2800" dirty="0" smtClean="0">
                <a:solidFill>
                  <a:srgbClr val="007033"/>
                </a:solidFill>
                <a:latin typeface="Calibri" pitchFamily="34" charset="0"/>
                <a:cs typeface="Calibri" pitchFamily="34" charset="0"/>
              </a:rPr>
              <a:t>AGRI-BUSINESS</a:t>
            </a:r>
            <a:endParaRPr lang="en-CA" sz="2800" dirty="0">
              <a:solidFill>
                <a:srgbClr val="007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138384" y="3432043"/>
            <a:ext cx="3657600" cy="639762"/>
          </a:xfrm>
          <a:prstGeom prst="rect">
            <a:avLst/>
          </a:prstGeom>
        </p:spPr>
        <p:txBody>
          <a:bodyPr/>
          <a:lstStyle/>
          <a:p>
            <a:r>
              <a:rPr lang="en-CA" sz="2800" dirty="0">
                <a:solidFill>
                  <a:srgbClr val="F6A20A"/>
                </a:solidFill>
              </a:rPr>
              <a:t>AGRI-FINANCE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122" y="4309044"/>
            <a:ext cx="1353312" cy="1353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144" y="4332536"/>
            <a:ext cx="1334578" cy="1265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41" y="4316912"/>
            <a:ext cx="1286769" cy="12426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696" y="4192633"/>
            <a:ext cx="1027176" cy="1447111"/>
          </a:xfrm>
          <a:prstGeom prst="rect">
            <a:avLst/>
          </a:prstGeom>
        </p:spPr>
      </p:pic>
      <p:sp>
        <p:nvSpPr>
          <p:cNvPr id="11" name="Text Placeholder 3"/>
          <p:cNvSpPr txBox="1">
            <a:spLocks/>
          </p:cNvSpPr>
          <p:nvPr/>
        </p:nvSpPr>
        <p:spPr>
          <a:xfrm>
            <a:off x="630074" y="1381781"/>
            <a:ext cx="7863692" cy="201951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dirty="0" err="1"/>
              <a:t>Agricover</a:t>
            </a:r>
            <a:r>
              <a:rPr lang="en-US" sz="2000" dirty="0"/>
              <a:t> </a:t>
            </a:r>
            <a:r>
              <a:rPr lang="ro-RO" sz="2000" dirty="0" smtClean="0"/>
              <a:t>este o societate cu capital privat</a:t>
            </a:r>
            <a:r>
              <a:rPr lang="en-US" sz="2000" dirty="0" smtClean="0"/>
              <a:t> </a:t>
            </a:r>
            <a:r>
              <a:rPr lang="en-US" sz="2000" dirty="0" err="1" smtClean="0"/>
              <a:t>romanesc</a:t>
            </a:r>
            <a:r>
              <a:rPr lang="en-US" sz="2000" dirty="0" smtClean="0"/>
              <a:t>, </a:t>
            </a:r>
            <a:r>
              <a:rPr lang="ro-RO" sz="2000" dirty="0" smtClean="0"/>
              <a:t>l</a:t>
            </a:r>
            <a:r>
              <a:rPr lang="en-US" sz="2000" dirty="0" err="1" smtClean="0"/>
              <a:t>ider</a:t>
            </a:r>
            <a:r>
              <a:rPr lang="en-US" sz="2000" dirty="0" smtClean="0"/>
              <a:t> in</a:t>
            </a:r>
            <a:r>
              <a:rPr lang="ro-RO" sz="2000" dirty="0" smtClean="0"/>
              <a:t> inovaţie în ag</a:t>
            </a:r>
            <a:r>
              <a:rPr lang="en-US" sz="2000" dirty="0" err="1" smtClean="0"/>
              <a:t>ribusiness-ul</a:t>
            </a:r>
            <a:r>
              <a:rPr lang="ro-RO" sz="2000" dirty="0" smtClean="0"/>
              <a:t> </a:t>
            </a:r>
            <a:r>
              <a:rPr lang="en-US" sz="2000" dirty="0" err="1" smtClean="0"/>
              <a:t>romanesc</a:t>
            </a:r>
            <a:r>
              <a:rPr lang="en-US" sz="2000" dirty="0" smtClean="0"/>
              <a:t>. </a:t>
            </a:r>
            <a:r>
              <a:rPr lang="ro-RO" sz="2000" dirty="0" smtClean="0"/>
              <a:t> </a:t>
            </a:r>
            <a:endParaRPr lang="en-US" sz="2000" dirty="0" smtClean="0"/>
          </a:p>
          <a:p>
            <a:r>
              <a:rPr lang="ro-RO" sz="2000" dirty="0"/>
              <a:t>Agricover acționează pe baza a două structuri de business </a:t>
            </a:r>
            <a:r>
              <a:rPr lang="ro-RO" sz="2000" dirty="0" smtClean="0"/>
              <a:t>principale</a:t>
            </a:r>
            <a:r>
              <a:rPr lang="en-US" sz="2000" dirty="0" smtClean="0"/>
              <a:t> -</a:t>
            </a:r>
            <a:r>
              <a:rPr lang="ro-RO" sz="2000" dirty="0" smtClean="0"/>
              <a:t> </a:t>
            </a:r>
            <a:r>
              <a:rPr lang="ro-RO" sz="2000" b="1" dirty="0"/>
              <a:t>Agri-Business </a:t>
            </a:r>
            <a:r>
              <a:rPr lang="ro-RO" sz="2000" dirty="0"/>
              <a:t>şi</a:t>
            </a:r>
            <a:r>
              <a:rPr lang="ro-RO" sz="2000" b="1" dirty="0"/>
              <a:t> Agri-Finance</a:t>
            </a:r>
            <a:r>
              <a:rPr lang="ro-RO" sz="2000" dirty="0"/>
              <a:t>,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a </a:t>
            </a:r>
            <a:r>
              <a:rPr lang="en-US" sz="2000" dirty="0" err="1" smtClean="0"/>
              <a:t>oferi</a:t>
            </a:r>
            <a:r>
              <a:rPr lang="en-US" sz="2000" dirty="0" smtClean="0"/>
              <a:t> </a:t>
            </a:r>
            <a:r>
              <a:rPr lang="en-US" sz="2000" dirty="0" err="1" smtClean="0"/>
              <a:t>solutii</a:t>
            </a:r>
            <a:r>
              <a:rPr lang="en-US" sz="2000" dirty="0" smtClean="0"/>
              <a:t> complete </a:t>
            </a:r>
            <a:r>
              <a:rPr lang="en-US" sz="2000" dirty="0" err="1" smtClean="0"/>
              <a:t>fermierilor</a:t>
            </a:r>
            <a:r>
              <a:rPr lang="en-US" sz="2000" dirty="0" smtClean="0"/>
              <a:t> </a:t>
            </a:r>
            <a:r>
              <a:rPr lang="en-US" sz="2000" dirty="0" err="1" smtClean="0"/>
              <a:t>romani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55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AGRI-FINANCE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800" dirty="0" err="1" smtClean="0"/>
              <a:t>Modelul</a:t>
            </a:r>
            <a:r>
              <a:rPr lang="en-US" sz="2800" dirty="0" smtClean="0"/>
              <a:t> de business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9846"/>
            <a:ext cx="5527964" cy="4676318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r>
              <a:rPr lang="en-US" sz="1800" dirty="0" err="1" smtClean="0">
                <a:solidFill>
                  <a:schemeClr val="tx1"/>
                </a:solidFill>
              </a:rPr>
              <a:t>Agricover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Credit IFN </a:t>
            </a:r>
            <a:r>
              <a:rPr lang="en-US" sz="1800" dirty="0" err="1" smtClean="0">
                <a:solidFill>
                  <a:schemeClr val="tx1"/>
                </a:solidFill>
              </a:rPr>
              <a:t>este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singura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institutie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financiara</a:t>
            </a:r>
            <a:r>
              <a:rPr lang="en-US" sz="1800" dirty="0" smtClean="0">
                <a:solidFill>
                  <a:schemeClr val="tx1"/>
                </a:solidFill>
              </a:rPr>
              <a:t> non-</a:t>
            </a:r>
            <a:r>
              <a:rPr lang="en-US" sz="1800" dirty="0" err="1" smtClean="0">
                <a:solidFill>
                  <a:schemeClr val="tx1"/>
                </a:solidFill>
              </a:rPr>
              <a:t>bancara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specializata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exclusiv</a:t>
            </a:r>
            <a:r>
              <a:rPr lang="en-US" sz="1800" dirty="0" smtClean="0">
                <a:solidFill>
                  <a:schemeClr val="tx1"/>
                </a:solidFill>
              </a:rPr>
              <a:t> in </a:t>
            </a:r>
            <a:r>
              <a:rPr lang="en-US" sz="1800" dirty="0" err="1" smtClean="0">
                <a:solidFill>
                  <a:schemeClr val="tx1"/>
                </a:solidFill>
              </a:rPr>
              <a:t>finantarea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agriculturii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r>
              <a:rPr lang="en-US" sz="1800" dirty="0" err="1" smtClean="0">
                <a:solidFill>
                  <a:schemeClr val="tx1"/>
                </a:solidFill>
              </a:rPr>
              <a:t>Fonduri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proprii</a:t>
            </a:r>
            <a:r>
              <a:rPr lang="en-US" sz="1800" dirty="0" smtClean="0">
                <a:solidFill>
                  <a:schemeClr val="tx1"/>
                </a:solidFill>
              </a:rPr>
              <a:t> – 150 </a:t>
            </a:r>
            <a:r>
              <a:rPr lang="en-US" sz="1800" dirty="0" err="1">
                <a:solidFill>
                  <a:schemeClr val="tx1"/>
                </a:solidFill>
              </a:rPr>
              <a:t>milioane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RON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r>
              <a:rPr lang="en-US" sz="1800" dirty="0" err="1" smtClean="0">
                <a:solidFill>
                  <a:schemeClr val="tx1"/>
                </a:solidFill>
              </a:rPr>
              <a:t>Acoperire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na</a:t>
            </a:r>
            <a:r>
              <a:rPr lang="ro-RO" sz="1800" dirty="0">
                <a:solidFill>
                  <a:schemeClr val="tx1"/>
                </a:solidFill>
              </a:rPr>
              <a:t>ț</a:t>
            </a:r>
            <a:r>
              <a:rPr lang="en-US" sz="1800" dirty="0" err="1">
                <a:solidFill>
                  <a:schemeClr val="tx1"/>
                </a:solidFill>
              </a:rPr>
              <a:t>ional</a:t>
            </a:r>
            <a:r>
              <a:rPr lang="ro-RO" sz="1800" dirty="0" smtClean="0">
                <a:solidFill>
                  <a:schemeClr val="tx1"/>
                </a:solidFill>
              </a:rPr>
              <a:t>ă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echipa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comercial</a:t>
            </a:r>
            <a:r>
              <a:rPr lang="ro-RO" sz="1800" dirty="0">
                <a:solidFill>
                  <a:schemeClr val="tx1"/>
                </a:solidFill>
              </a:rPr>
              <a:t>ă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mobil</a:t>
            </a:r>
            <a:r>
              <a:rPr lang="ro-RO" sz="1800" dirty="0" smtClean="0">
                <a:solidFill>
                  <a:schemeClr val="tx1"/>
                </a:solidFill>
              </a:rPr>
              <a:t>ă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r>
              <a:rPr lang="en-US" sz="1800" dirty="0" err="1" smtClean="0">
                <a:solidFill>
                  <a:schemeClr val="tx1"/>
                </a:solidFill>
              </a:rPr>
              <a:t>Clienti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activi</a:t>
            </a:r>
            <a:r>
              <a:rPr lang="en-US" sz="1800" dirty="0" smtClean="0">
                <a:solidFill>
                  <a:schemeClr val="tx1"/>
                </a:solidFill>
              </a:rPr>
              <a:t> – </a:t>
            </a:r>
            <a:r>
              <a:rPr lang="en-US" sz="1800" dirty="0" err="1" smtClean="0">
                <a:solidFill>
                  <a:schemeClr val="tx1"/>
                </a:solidFill>
              </a:rPr>
              <a:t>peste</a:t>
            </a:r>
            <a:r>
              <a:rPr lang="en-US" sz="1800" dirty="0" smtClean="0">
                <a:solidFill>
                  <a:schemeClr val="tx1"/>
                </a:solidFill>
              </a:rPr>
              <a:t> 2400 </a:t>
            </a:r>
            <a:r>
              <a:rPr lang="en-US" sz="1800" dirty="0" err="1" smtClean="0">
                <a:solidFill>
                  <a:schemeClr val="tx1"/>
                </a:solidFill>
              </a:rPr>
              <a:t>fermieri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r>
              <a:rPr lang="en-US" sz="1800" b="1" dirty="0" err="1" smtClean="0">
                <a:solidFill>
                  <a:schemeClr val="tx1"/>
                </a:solidFill>
              </a:rPr>
              <a:t>Peste</a:t>
            </a:r>
            <a:r>
              <a:rPr lang="en-US" sz="1800" b="1" dirty="0" smtClean="0">
                <a:solidFill>
                  <a:schemeClr val="tx1"/>
                </a:solidFill>
              </a:rPr>
              <a:t> 1 </a:t>
            </a:r>
            <a:r>
              <a:rPr lang="en-US" sz="1800" b="1" dirty="0" err="1" smtClean="0">
                <a:solidFill>
                  <a:schemeClr val="tx1"/>
                </a:solidFill>
              </a:rPr>
              <a:t>miliard</a:t>
            </a:r>
            <a:r>
              <a:rPr lang="en-US" sz="1800" b="1" dirty="0" smtClean="0">
                <a:solidFill>
                  <a:schemeClr val="tx1"/>
                </a:solidFill>
              </a:rPr>
              <a:t> Ron </a:t>
            </a:r>
            <a:r>
              <a:rPr lang="en-US" sz="1800" b="1" dirty="0" err="1" smtClean="0">
                <a:solidFill>
                  <a:schemeClr val="tx1"/>
                </a:solidFill>
              </a:rPr>
              <a:t>disponibili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pentru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finantarea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fermierilor</a:t>
            </a:r>
            <a:r>
              <a:rPr lang="en-US" sz="1800" b="1" dirty="0" smtClean="0">
                <a:solidFill>
                  <a:schemeClr val="tx1"/>
                </a:solidFill>
              </a:rPr>
              <a:t> in 2017!</a:t>
            </a:r>
          </a:p>
        </p:txBody>
      </p:sp>
      <p:pic>
        <p:nvPicPr>
          <p:cNvPr id="4" name="Picture 2" descr="C:\Users\IPascu\Desktop\iStock_000005514709_Doubl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122"/>
          <a:stretch/>
        </p:blipFill>
        <p:spPr bwMode="auto">
          <a:xfrm>
            <a:off x="5846620" y="1449845"/>
            <a:ext cx="2881745" cy="437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90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Proiect</a:t>
            </a:r>
            <a:r>
              <a:rPr lang="en-US" dirty="0" smtClean="0"/>
              <a:t> de </a:t>
            </a:r>
            <a:r>
              <a:rPr lang="en-US" dirty="0" err="1"/>
              <a:t>finantare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cu </a:t>
            </a:r>
            <a:r>
              <a:rPr lang="en-US" dirty="0" err="1"/>
              <a:t>sprijinul</a:t>
            </a:r>
            <a:r>
              <a:rPr lang="en-US" dirty="0"/>
              <a:t> </a:t>
            </a:r>
            <a:r>
              <a:rPr lang="en-US" dirty="0" err="1"/>
              <a:t>Bancii</a:t>
            </a:r>
            <a:r>
              <a:rPr lang="en-US" dirty="0"/>
              <a:t> </a:t>
            </a:r>
            <a:r>
              <a:rPr lang="en-US" dirty="0" err="1"/>
              <a:t>Europene</a:t>
            </a:r>
            <a:r>
              <a:rPr lang="en-US" dirty="0"/>
              <a:t> de </a:t>
            </a:r>
            <a:r>
              <a:rPr lang="en-US" dirty="0" err="1"/>
              <a:t>Investitii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Proiectul</a:t>
            </a:r>
            <a:r>
              <a:rPr lang="en-US" sz="3600" dirty="0"/>
              <a:t> Agricover Credit IFN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285750" indent="-285750">
              <a:spcAft>
                <a:spcPts val="600"/>
              </a:spcAft>
            </a:pPr>
            <a:r>
              <a:rPr lang="ro-RO" sz="1800" b="1" dirty="0" smtClean="0">
                <a:solidFill>
                  <a:schemeClr val="accent6">
                    <a:lumMod val="75000"/>
                  </a:schemeClr>
                </a:solidFill>
              </a:rPr>
              <a:t>Primul proiect in Romania pe componenta EFSI a Planului de Investitii pentru Europa;</a:t>
            </a:r>
          </a:p>
          <a:p>
            <a:pPr marL="285750" indent="-285750">
              <a:spcAft>
                <a:spcPts val="600"/>
              </a:spcAft>
            </a:pPr>
            <a:r>
              <a:rPr lang="ro-RO" sz="1800" dirty="0" smtClean="0">
                <a:solidFill>
                  <a:schemeClr val="tx1"/>
                </a:solidFill>
              </a:rPr>
              <a:t>Proiect destinat finantarii IMM-urilor din agricultura romaneasca;</a:t>
            </a:r>
          </a:p>
          <a:p>
            <a:pPr marL="285750" indent="-285750">
              <a:spcAft>
                <a:spcPts val="600"/>
              </a:spcAft>
            </a:pPr>
            <a:r>
              <a:rPr lang="ro-RO" sz="1800" dirty="0" smtClean="0">
                <a:solidFill>
                  <a:schemeClr val="tx1"/>
                </a:solidFill>
              </a:rPr>
              <a:t>Obiective principale ale proiectului:</a:t>
            </a:r>
          </a:p>
          <a:p>
            <a:pPr marL="457200" lvl="1" indent="0">
              <a:buNone/>
            </a:pPr>
            <a:endParaRPr lang="ro-RO" sz="1800" dirty="0" smtClean="0">
              <a:solidFill>
                <a:schemeClr val="tx1"/>
              </a:solidFill>
            </a:endParaRPr>
          </a:p>
          <a:p>
            <a:endParaRPr lang="ro-RO" sz="18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IPascu\Desktop\taina130800015.tif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82"/>
          <a:stretch/>
        </p:blipFill>
        <p:spPr bwMode="auto">
          <a:xfrm>
            <a:off x="4627418" y="2798432"/>
            <a:ext cx="4059382" cy="303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2719" y="3241964"/>
            <a:ext cx="3893129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Ø"/>
            </a:pPr>
            <a:r>
              <a:rPr lang="ro-RO" dirty="0" smtClean="0">
                <a:latin typeface="Calibri regular"/>
              </a:rPr>
              <a:t>Cresterea</a:t>
            </a:r>
            <a:r>
              <a:rPr lang="en-US" dirty="0" smtClean="0">
                <a:latin typeface="Calibri regular"/>
              </a:rPr>
              <a:t> </a:t>
            </a:r>
            <a:r>
              <a:rPr lang="en-US" dirty="0" err="1">
                <a:latin typeface="Calibri regular"/>
              </a:rPr>
              <a:t>resurselor</a:t>
            </a:r>
            <a:r>
              <a:rPr lang="en-US" dirty="0">
                <a:latin typeface="Calibri regular"/>
              </a:rPr>
              <a:t> de </a:t>
            </a:r>
            <a:r>
              <a:rPr lang="en-US" dirty="0" err="1">
                <a:latin typeface="Calibri regular"/>
              </a:rPr>
              <a:t>creditare</a:t>
            </a:r>
            <a:r>
              <a:rPr lang="en-US" dirty="0">
                <a:latin typeface="Calibri regular"/>
              </a:rPr>
              <a:t> </a:t>
            </a:r>
            <a:r>
              <a:rPr lang="en-US" dirty="0" err="1">
                <a:latin typeface="Calibri regular"/>
              </a:rPr>
              <a:t>pe</a:t>
            </a:r>
            <a:r>
              <a:rPr lang="en-US" dirty="0">
                <a:latin typeface="Calibri regular"/>
              </a:rPr>
              <a:t> </a:t>
            </a:r>
            <a:r>
              <a:rPr lang="en-US" dirty="0" err="1">
                <a:latin typeface="Calibri regular"/>
              </a:rPr>
              <a:t>termen</a:t>
            </a:r>
            <a:r>
              <a:rPr lang="en-US" dirty="0">
                <a:latin typeface="Calibri regular"/>
              </a:rPr>
              <a:t> </a:t>
            </a:r>
            <a:r>
              <a:rPr lang="en-US" dirty="0" err="1">
                <a:latin typeface="Calibri regular"/>
              </a:rPr>
              <a:t>mediu</a:t>
            </a:r>
            <a:r>
              <a:rPr lang="en-US" dirty="0">
                <a:latin typeface="Calibri regular"/>
              </a:rPr>
              <a:t> </a:t>
            </a:r>
            <a:r>
              <a:rPr lang="en-US" dirty="0" err="1">
                <a:latin typeface="Calibri regular"/>
              </a:rPr>
              <a:t>pentru</a:t>
            </a:r>
            <a:r>
              <a:rPr lang="en-US" dirty="0">
                <a:latin typeface="Calibri regular"/>
              </a:rPr>
              <a:t> </a:t>
            </a:r>
            <a:r>
              <a:rPr lang="en-US" dirty="0" err="1">
                <a:latin typeface="Calibri regular"/>
              </a:rPr>
              <a:t>fermierii</a:t>
            </a:r>
            <a:r>
              <a:rPr lang="en-US" dirty="0">
                <a:latin typeface="Calibri regular"/>
              </a:rPr>
              <a:t> </a:t>
            </a:r>
            <a:r>
              <a:rPr lang="en-US" dirty="0" err="1">
                <a:latin typeface="Calibri regular"/>
              </a:rPr>
              <a:t>romani</a:t>
            </a:r>
            <a:r>
              <a:rPr lang="en-US" dirty="0">
                <a:latin typeface="Calibri regular"/>
              </a:rPr>
              <a:t>;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dirty="0" err="1">
                <a:latin typeface="Calibri regular"/>
              </a:rPr>
              <a:t>Cresterea</a:t>
            </a:r>
            <a:r>
              <a:rPr lang="en-US" dirty="0">
                <a:latin typeface="Calibri regular"/>
              </a:rPr>
              <a:t> </a:t>
            </a:r>
            <a:r>
              <a:rPr lang="en-US" dirty="0" err="1">
                <a:latin typeface="Calibri regular"/>
              </a:rPr>
              <a:t>productivitatii</a:t>
            </a:r>
            <a:r>
              <a:rPr lang="en-US" dirty="0">
                <a:latin typeface="Calibri regular"/>
              </a:rPr>
              <a:t> </a:t>
            </a:r>
            <a:r>
              <a:rPr lang="en-US" dirty="0" err="1" smtClean="0">
                <a:latin typeface="Calibri regular"/>
              </a:rPr>
              <a:t>activitatilor</a:t>
            </a:r>
            <a:r>
              <a:rPr lang="en-US" dirty="0" smtClean="0">
                <a:latin typeface="Calibri regular"/>
              </a:rPr>
              <a:t> </a:t>
            </a:r>
            <a:r>
              <a:rPr lang="en-US" dirty="0" err="1">
                <a:latin typeface="Calibri regular"/>
              </a:rPr>
              <a:t>agricole</a:t>
            </a:r>
            <a:r>
              <a:rPr lang="en-US" dirty="0">
                <a:latin typeface="Calibri regular"/>
              </a:rPr>
              <a:t>;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dirty="0" err="1">
                <a:latin typeface="Calibri regular"/>
              </a:rPr>
              <a:t>Dezvoltarea</a:t>
            </a:r>
            <a:r>
              <a:rPr lang="en-US" dirty="0">
                <a:latin typeface="Calibri regular"/>
              </a:rPr>
              <a:t> </a:t>
            </a:r>
            <a:r>
              <a:rPr lang="en-US" dirty="0" err="1">
                <a:latin typeface="Calibri regular"/>
              </a:rPr>
              <a:t>economica</a:t>
            </a:r>
            <a:r>
              <a:rPr lang="en-US" dirty="0">
                <a:latin typeface="Calibri regular"/>
              </a:rPr>
              <a:t> a </a:t>
            </a:r>
            <a:r>
              <a:rPr lang="en-US" dirty="0" err="1">
                <a:latin typeface="Calibri regular"/>
              </a:rPr>
              <a:t>zonelor</a:t>
            </a:r>
            <a:r>
              <a:rPr lang="en-US" dirty="0">
                <a:latin typeface="Calibri regular"/>
              </a:rPr>
              <a:t> </a:t>
            </a:r>
            <a:r>
              <a:rPr lang="en-US" dirty="0" err="1">
                <a:latin typeface="Calibri regular"/>
              </a:rPr>
              <a:t>rurale</a:t>
            </a:r>
            <a:r>
              <a:rPr lang="en-US" dirty="0">
                <a:latin typeface="Calibri regular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0731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Caracteristicile</a:t>
            </a:r>
            <a:r>
              <a:rPr lang="en-US" sz="3600" dirty="0" smtClean="0"/>
              <a:t> </a:t>
            </a:r>
            <a:r>
              <a:rPr lang="en-US" sz="3600" dirty="0" err="1" smtClean="0"/>
              <a:t>proiectului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764"/>
            <a:ext cx="8229600" cy="4865399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</a:pPr>
            <a:r>
              <a:rPr lang="en-US" sz="2000" dirty="0" err="1" smtClean="0">
                <a:solidFill>
                  <a:srgbClr val="000000"/>
                </a:solidFill>
              </a:rPr>
              <a:t>Valoarea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creditului</a:t>
            </a:r>
            <a:r>
              <a:rPr lang="en-US" sz="2000" dirty="0">
                <a:solidFill>
                  <a:srgbClr val="000000"/>
                </a:solidFill>
              </a:rPr>
              <a:t>: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15 </a:t>
            </a:r>
            <a:r>
              <a:rPr lang="en-US" sz="2000" b="1" dirty="0" err="1">
                <a:solidFill>
                  <a:srgbClr val="000000"/>
                </a:solidFill>
              </a:rPr>
              <a:t>milioane</a:t>
            </a:r>
            <a:r>
              <a:rPr lang="en-US" sz="2000" b="1" dirty="0">
                <a:solidFill>
                  <a:srgbClr val="000000"/>
                </a:solidFill>
              </a:rPr>
              <a:t> Euro </a:t>
            </a:r>
            <a:r>
              <a:rPr lang="en-US" sz="2000" dirty="0">
                <a:solidFill>
                  <a:srgbClr val="000000"/>
                </a:solidFill>
              </a:rPr>
              <a:t>cu o </a:t>
            </a:r>
            <a:r>
              <a:rPr lang="en-US" sz="2000" dirty="0" err="1">
                <a:solidFill>
                  <a:srgbClr val="000000"/>
                </a:solidFill>
              </a:rPr>
              <a:t>maturitate</a:t>
            </a:r>
            <a:r>
              <a:rPr lang="en-US" sz="2000" dirty="0">
                <a:solidFill>
                  <a:srgbClr val="000000"/>
                </a:solidFill>
              </a:rPr>
              <a:t> de 7 </a:t>
            </a:r>
            <a:r>
              <a:rPr lang="en-US" sz="2000" dirty="0" err="1">
                <a:solidFill>
                  <a:srgbClr val="000000"/>
                </a:solidFill>
              </a:rPr>
              <a:t>ani</a:t>
            </a:r>
            <a:r>
              <a:rPr lang="en-US" sz="2000" dirty="0" smtClean="0">
                <a:solidFill>
                  <a:srgbClr val="000000"/>
                </a:solidFill>
              </a:rPr>
              <a:t>;</a:t>
            </a:r>
          </a:p>
          <a:p>
            <a:pPr marL="685800" lvl="1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c</a:t>
            </a:r>
            <a:r>
              <a:rPr lang="en-US" sz="2000" dirty="0" smtClean="0">
                <a:solidFill>
                  <a:srgbClr val="000000"/>
                </a:solidFill>
              </a:rPr>
              <a:t>u </a:t>
            </a:r>
            <a:r>
              <a:rPr lang="en-US" sz="2000" dirty="0" err="1" smtClean="0">
                <a:solidFill>
                  <a:srgbClr val="000000"/>
                </a:solidFill>
              </a:rPr>
              <a:t>posibilitate</a:t>
            </a:r>
            <a:r>
              <a:rPr lang="en-US" sz="2000" dirty="0" smtClean="0">
                <a:solidFill>
                  <a:srgbClr val="000000"/>
                </a:solidFill>
              </a:rPr>
              <a:t> de </a:t>
            </a:r>
            <a:r>
              <a:rPr lang="en-US" sz="2000" dirty="0" err="1" smtClean="0">
                <a:solidFill>
                  <a:srgbClr val="000000"/>
                </a:solidFill>
              </a:rPr>
              <a:t>crestere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pana</a:t>
            </a:r>
            <a:r>
              <a:rPr lang="en-US" sz="2000" dirty="0" smtClean="0">
                <a:solidFill>
                  <a:srgbClr val="000000"/>
                </a:solidFill>
              </a:rPr>
              <a:t> la 20 </a:t>
            </a:r>
            <a:r>
              <a:rPr lang="en-US" sz="2000" dirty="0" err="1" smtClean="0">
                <a:solidFill>
                  <a:srgbClr val="000000"/>
                </a:solidFill>
              </a:rPr>
              <a:t>milioane</a:t>
            </a:r>
            <a:r>
              <a:rPr lang="en-US" sz="2000" dirty="0" smtClean="0">
                <a:solidFill>
                  <a:srgbClr val="000000"/>
                </a:solidFill>
              </a:rPr>
              <a:t> Euro</a:t>
            </a: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1200"/>
              </a:spcAft>
            </a:pPr>
            <a:r>
              <a:rPr lang="en-US" sz="2000" dirty="0" err="1">
                <a:solidFill>
                  <a:srgbClr val="000000"/>
                </a:solidFill>
              </a:rPr>
              <a:t>Destinatia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creditului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lang="en-US" sz="2000" b="1" dirty="0" err="1">
                <a:solidFill>
                  <a:srgbClr val="000000"/>
                </a:solidFill>
              </a:rPr>
              <a:t>finantarea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pe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termen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mediu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a </a:t>
            </a:r>
            <a:r>
              <a:rPr lang="en-US" sz="2000" dirty="0" err="1">
                <a:solidFill>
                  <a:srgbClr val="000000"/>
                </a:solidFill>
              </a:rPr>
              <a:t>investitiilor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si</a:t>
            </a:r>
            <a:r>
              <a:rPr lang="en-US" sz="2000" dirty="0">
                <a:solidFill>
                  <a:srgbClr val="000000"/>
                </a:solidFill>
              </a:rPr>
              <a:t> a </a:t>
            </a:r>
            <a:r>
              <a:rPr lang="en-US" sz="2000" dirty="0" err="1">
                <a:solidFill>
                  <a:srgbClr val="000000"/>
                </a:solidFill>
              </a:rPr>
              <a:t>capitalului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 smtClean="0">
                <a:solidFill>
                  <a:srgbClr val="000000"/>
                </a:solidFill>
              </a:rPr>
              <a:t>lucru</a:t>
            </a:r>
            <a:r>
              <a:rPr lang="en-US" sz="2000" dirty="0" smtClean="0">
                <a:solidFill>
                  <a:srgbClr val="000000"/>
                </a:solidFill>
              </a:rPr>
              <a:t>;</a:t>
            </a: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1200"/>
              </a:spcAft>
            </a:pPr>
            <a:r>
              <a:rPr lang="en-US" sz="2000" dirty="0" err="1" smtClean="0">
                <a:solidFill>
                  <a:srgbClr val="000000"/>
                </a:solidFill>
              </a:rPr>
              <a:t>Beneficiarii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finali</a:t>
            </a:r>
            <a:r>
              <a:rPr lang="en-US" sz="2000" dirty="0" smtClean="0">
                <a:solidFill>
                  <a:srgbClr val="000000"/>
                </a:solidFill>
              </a:rPr>
              <a:t>: </a:t>
            </a:r>
            <a:r>
              <a:rPr lang="en-US" sz="2000" dirty="0" err="1">
                <a:solidFill>
                  <a:srgbClr val="000000"/>
                </a:solidFill>
              </a:rPr>
              <a:t>aprox</a:t>
            </a:r>
            <a:r>
              <a:rPr lang="en-US" sz="2000" dirty="0">
                <a:solidFill>
                  <a:srgbClr val="000000"/>
                </a:solidFill>
              </a:rPr>
              <a:t>. 500 de </a:t>
            </a:r>
            <a:r>
              <a:rPr lang="en-US" sz="2000" dirty="0" err="1">
                <a:solidFill>
                  <a:srgbClr val="000000"/>
                </a:solidFill>
              </a:rPr>
              <a:t>fermieri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77" b="30360"/>
          <a:stretch/>
        </p:blipFill>
        <p:spPr bwMode="auto">
          <a:xfrm>
            <a:off x="951230" y="3463637"/>
            <a:ext cx="7241540" cy="241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32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 </a:t>
            </a:r>
            <a:r>
              <a:rPr lang="en-US" sz="3600" dirty="0" err="1" smtClean="0"/>
              <a:t>ce</a:t>
            </a:r>
            <a:r>
              <a:rPr lang="en-US" sz="3600" dirty="0" smtClean="0"/>
              <a:t> am ales </a:t>
            </a:r>
            <a:r>
              <a:rPr lang="en-US" sz="3600" dirty="0" err="1" smtClean="0"/>
              <a:t>aceasta</a:t>
            </a:r>
            <a:r>
              <a:rPr lang="en-US" sz="3600" dirty="0" smtClean="0"/>
              <a:t> </a:t>
            </a:r>
            <a:r>
              <a:rPr lang="en-US" sz="3600" dirty="0" err="1" smtClean="0"/>
              <a:t>sursa</a:t>
            </a:r>
            <a:r>
              <a:rPr lang="en-US" sz="3600" dirty="0" smtClean="0"/>
              <a:t> de </a:t>
            </a:r>
            <a:r>
              <a:rPr lang="en-US" sz="3600" dirty="0" err="1" smtClean="0"/>
              <a:t>finantare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1. </a:t>
            </a:r>
            <a:r>
              <a:rPr lang="en-US" sz="2000" dirty="0" err="1" smtClean="0">
                <a:solidFill>
                  <a:srgbClr val="000000"/>
                </a:solidFill>
              </a:rPr>
              <a:t>Conditii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avantajoase</a:t>
            </a:r>
            <a:r>
              <a:rPr lang="en-US" sz="2000" dirty="0">
                <a:solidFill>
                  <a:srgbClr val="000000"/>
                </a:solidFill>
              </a:rPr>
              <a:t>: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1800" b="1" dirty="0" err="1">
                <a:solidFill>
                  <a:srgbClr val="000000"/>
                </a:solidFill>
              </a:rPr>
              <a:t>Costuri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financiare</a:t>
            </a:r>
            <a:r>
              <a:rPr lang="en-US" sz="1800" b="1" dirty="0">
                <a:solidFill>
                  <a:srgbClr val="000000"/>
                </a:solidFill>
              </a:rPr>
              <a:t> competitive </a:t>
            </a:r>
            <a:r>
              <a:rPr lang="en-US" sz="1800" dirty="0" err="1">
                <a:solidFill>
                  <a:srgbClr val="000000"/>
                </a:solidFill>
              </a:rPr>
              <a:t>ce</a:t>
            </a:r>
            <a:r>
              <a:rPr lang="en-US" sz="1800" dirty="0">
                <a:solidFill>
                  <a:srgbClr val="000000"/>
                </a:solidFill>
              </a:rPr>
              <a:t> permit </a:t>
            </a:r>
            <a:r>
              <a:rPr lang="en-US" sz="1800" dirty="0" err="1">
                <a:solidFill>
                  <a:srgbClr val="000000"/>
                </a:solidFill>
              </a:rPr>
              <a:t>transferuri</a:t>
            </a:r>
            <a:r>
              <a:rPr lang="en-US" sz="1800" dirty="0">
                <a:solidFill>
                  <a:srgbClr val="000000"/>
                </a:solidFill>
              </a:rPr>
              <a:t> de </a:t>
            </a:r>
            <a:r>
              <a:rPr lang="en-US" sz="1800" dirty="0" err="1">
                <a:solidFill>
                  <a:srgbClr val="000000"/>
                </a:solidFill>
              </a:rPr>
              <a:t>avantaje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financiare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catre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beneficiarii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finali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&gt;&gt;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discount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</a:rPr>
              <a:t>fermier</a:t>
            </a:r>
            <a:endParaRPr lang="en-US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1800" b="1" dirty="0" err="1">
                <a:solidFill>
                  <a:srgbClr val="000000"/>
                </a:solidFill>
              </a:rPr>
              <a:t>Cadru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flexibil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adaptat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caracteristicilor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beneficiarilor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finali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(</a:t>
            </a:r>
            <a:r>
              <a:rPr lang="en-US" sz="1800" dirty="0" err="1" smtClean="0">
                <a:solidFill>
                  <a:srgbClr val="000000"/>
                </a:solidFill>
              </a:rPr>
              <a:t>fara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garantii</a:t>
            </a:r>
            <a:r>
              <a:rPr lang="en-US" sz="1800" dirty="0" smtClean="0">
                <a:solidFill>
                  <a:srgbClr val="000000"/>
                </a:solidFill>
              </a:rPr>
              <a:t>)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&gt;&gt;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</a:rPr>
              <a:t>finantare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</a:rPr>
              <a:t>accesibila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fermierilor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garantii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 soft </a:t>
            </a: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pentru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produse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 tip micro-</a:t>
            </a: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finantare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, fast credit, </a:t>
            </a: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utilaje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/ </a:t>
            </a: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implementuri</a:t>
            </a:r>
            <a:endParaRPr lang="en-US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US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7" t="2909" r="1197" b="33265"/>
          <a:stretch/>
        </p:blipFill>
        <p:spPr bwMode="auto">
          <a:xfrm>
            <a:off x="1995059" y="3894348"/>
            <a:ext cx="2113041" cy="195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121" y="3894347"/>
            <a:ext cx="1918057" cy="195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92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 </a:t>
            </a:r>
            <a:r>
              <a:rPr lang="en-US" sz="3600" dirty="0" err="1"/>
              <a:t>ce</a:t>
            </a:r>
            <a:r>
              <a:rPr lang="en-US" sz="3600" dirty="0"/>
              <a:t> am ales </a:t>
            </a:r>
            <a:r>
              <a:rPr lang="en-US" sz="3600" dirty="0" err="1"/>
              <a:t>aceasta</a:t>
            </a:r>
            <a:r>
              <a:rPr lang="en-US" sz="3600" dirty="0"/>
              <a:t> </a:t>
            </a:r>
            <a:r>
              <a:rPr lang="en-US" sz="3600" dirty="0" err="1"/>
              <a:t>sursa</a:t>
            </a:r>
            <a:r>
              <a:rPr lang="en-US" sz="3600" dirty="0"/>
              <a:t> de </a:t>
            </a:r>
            <a:r>
              <a:rPr lang="en-US" sz="3600" dirty="0" err="1"/>
              <a:t>finantare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2. </a:t>
            </a:r>
            <a:r>
              <a:rPr lang="en-US" sz="2000" dirty="0" err="1" smtClean="0">
                <a:solidFill>
                  <a:srgbClr val="000000"/>
                </a:solidFill>
              </a:rPr>
              <a:t>Mecanism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de </a:t>
            </a:r>
            <a:r>
              <a:rPr lang="en-US" sz="2000" dirty="0" err="1">
                <a:solidFill>
                  <a:srgbClr val="000000"/>
                </a:solidFill>
              </a:rPr>
              <a:t>finantare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simplu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si</a:t>
            </a:r>
            <a:r>
              <a:rPr lang="en-US" sz="2000" dirty="0">
                <a:solidFill>
                  <a:srgbClr val="000000"/>
                </a:solidFill>
              </a:rPr>
              <a:t> rapid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err="1">
                <a:solidFill>
                  <a:srgbClr val="000000"/>
                </a:solidFill>
              </a:rPr>
              <a:t>Rapiditate</a:t>
            </a:r>
            <a:r>
              <a:rPr lang="en-US" sz="1800" b="1" dirty="0">
                <a:solidFill>
                  <a:srgbClr val="000000"/>
                </a:solidFill>
              </a:rPr>
              <a:t> in </a:t>
            </a:r>
            <a:r>
              <a:rPr lang="en-US" sz="1800" b="1" dirty="0" err="1">
                <a:solidFill>
                  <a:srgbClr val="000000"/>
                </a:solidFill>
              </a:rPr>
              <a:t>derularea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procedurilor</a:t>
            </a:r>
            <a:r>
              <a:rPr lang="en-US" sz="1800" dirty="0">
                <a:solidFill>
                  <a:srgbClr val="000000"/>
                </a:solidFill>
              </a:rPr>
              <a:t> de </a:t>
            </a:r>
            <a:r>
              <a:rPr lang="en-US" sz="1800" dirty="0" err="1">
                <a:solidFill>
                  <a:srgbClr val="000000"/>
                </a:solidFill>
              </a:rPr>
              <a:t>evaluare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si</a:t>
            </a:r>
            <a:r>
              <a:rPr lang="en-US" sz="1800" dirty="0">
                <a:solidFill>
                  <a:srgbClr val="000000"/>
                </a:solidFill>
              </a:rPr>
              <a:t> de </a:t>
            </a:r>
            <a:r>
              <a:rPr lang="en-US" sz="1800" dirty="0" err="1">
                <a:solidFill>
                  <a:srgbClr val="000000"/>
                </a:solidFill>
              </a:rPr>
              <a:t>contractare</a:t>
            </a:r>
            <a:r>
              <a:rPr lang="en-US" sz="1800" dirty="0">
                <a:solidFill>
                  <a:srgbClr val="000000"/>
                </a:solidFill>
              </a:rPr>
              <a:t> - </a:t>
            </a:r>
            <a:r>
              <a:rPr lang="en-US" sz="1800" dirty="0" err="1">
                <a:solidFill>
                  <a:srgbClr val="000000"/>
                </a:solidFill>
              </a:rPr>
              <a:t>cca</a:t>
            </a:r>
            <a:r>
              <a:rPr lang="en-US" sz="1800" dirty="0">
                <a:solidFill>
                  <a:srgbClr val="000000"/>
                </a:solidFill>
              </a:rPr>
              <a:t> 4 </a:t>
            </a:r>
            <a:r>
              <a:rPr lang="en-US" sz="1800" dirty="0" err="1">
                <a:solidFill>
                  <a:srgbClr val="000000"/>
                </a:solidFill>
              </a:rPr>
              <a:t>luni</a:t>
            </a:r>
            <a:r>
              <a:rPr lang="en-US" sz="1800" dirty="0">
                <a:solidFill>
                  <a:srgbClr val="000000"/>
                </a:solidFill>
              </a:rPr>
              <a:t> de la data due </a:t>
            </a:r>
            <a:r>
              <a:rPr lang="en-US" sz="1800" dirty="0" err="1">
                <a:solidFill>
                  <a:srgbClr val="000000"/>
                </a:solidFill>
              </a:rPr>
              <a:t>dilligence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pana</a:t>
            </a:r>
            <a:r>
              <a:rPr lang="en-US" sz="1800" dirty="0">
                <a:solidFill>
                  <a:srgbClr val="000000"/>
                </a:solidFill>
              </a:rPr>
              <a:t> la data </a:t>
            </a:r>
            <a:r>
              <a:rPr lang="en-US" sz="1800" dirty="0" err="1">
                <a:solidFill>
                  <a:srgbClr val="000000"/>
                </a:solidFill>
              </a:rPr>
              <a:t>semnarii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contractului</a:t>
            </a:r>
            <a:r>
              <a:rPr lang="en-US" sz="1800" dirty="0">
                <a:solidFill>
                  <a:srgbClr val="000000"/>
                </a:solidFill>
              </a:rPr>
              <a:t> de </a:t>
            </a:r>
            <a:r>
              <a:rPr lang="en-US" sz="1800" dirty="0" err="1">
                <a:solidFill>
                  <a:srgbClr val="000000"/>
                </a:solidFill>
              </a:rPr>
              <a:t>imprumut</a:t>
            </a:r>
            <a:r>
              <a:rPr lang="en-US" sz="1800" dirty="0">
                <a:solidFill>
                  <a:srgbClr val="000000"/>
                </a:solidFill>
              </a:rPr>
              <a:t>;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err="1">
                <a:solidFill>
                  <a:srgbClr val="000000"/>
                </a:solidFill>
              </a:rPr>
              <a:t>Deschidere</a:t>
            </a:r>
            <a:r>
              <a:rPr lang="en-US" sz="1800" b="1" dirty="0">
                <a:solidFill>
                  <a:srgbClr val="000000"/>
                </a:solidFill>
              </a:rPr>
              <a:t> in a </a:t>
            </a:r>
            <a:r>
              <a:rPr lang="en-US" sz="1800" b="1" dirty="0" err="1">
                <a:solidFill>
                  <a:srgbClr val="000000"/>
                </a:solidFill>
              </a:rPr>
              <a:t>gasi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solutii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operativitate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raspunsuri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rapide</a:t>
            </a:r>
            <a:endParaRPr lang="en-US" sz="18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3. </a:t>
            </a:r>
            <a:r>
              <a:rPr lang="en-US" sz="2000" dirty="0">
                <a:solidFill>
                  <a:srgbClr val="000000"/>
                </a:solidFill>
              </a:rPr>
              <a:t>T</a:t>
            </a:r>
            <a:r>
              <a:rPr lang="en-US" sz="2000" dirty="0" smtClean="0">
                <a:solidFill>
                  <a:srgbClr val="000000"/>
                </a:solidFill>
              </a:rPr>
              <a:t>ransfer de </a:t>
            </a:r>
            <a:r>
              <a:rPr lang="en-US" sz="2000" dirty="0" err="1" smtClean="0">
                <a:solidFill>
                  <a:srgbClr val="000000"/>
                </a:solidFill>
              </a:rPr>
              <a:t>incredere</a:t>
            </a:r>
            <a:endParaRPr lang="en-US" sz="2000" dirty="0">
              <a:solidFill>
                <a:srgbClr val="00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 err="1" smtClean="0">
                <a:solidFill>
                  <a:srgbClr val="000000"/>
                </a:solidFill>
              </a:rPr>
              <a:t>Increderea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acordata</a:t>
            </a:r>
            <a:r>
              <a:rPr lang="en-US" sz="1800" dirty="0" smtClean="0">
                <a:solidFill>
                  <a:srgbClr val="000000"/>
                </a:solidFill>
              </a:rPr>
              <a:t> de un </a:t>
            </a:r>
            <a:r>
              <a:rPr lang="en-US" sz="1800" dirty="0" err="1" smtClean="0">
                <a:solidFill>
                  <a:srgbClr val="000000"/>
                </a:solidFill>
              </a:rPr>
              <a:t>partener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renumit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precum</a:t>
            </a:r>
            <a:r>
              <a:rPr lang="en-US" sz="1800" dirty="0" smtClean="0">
                <a:solidFill>
                  <a:srgbClr val="000000"/>
                </a:solidFill>
              </a:rPr>
              <a:t> BEI </a:t>
            </a:r>
            <a:r>
              <a:rPr lang="en-US" sz="1800" dirty="0" err="1" smtClean="0">
                <a:solidFill>
                  <a:srgbClr val="000000"/>
                </a:solidFill>
              </a:rPr>
              <a:t>contribuie</a:t>
            </a:r>
            <a:r>
              <a:rPr lang="en-US" sz="1800" dirty="0" smtClean="0">
                <a:solidFill>
                  <a:srgbClr val="000000"/>
                </a:solidFill>
              </a:rPr>
              <a:t> la </a:t>
            </a:r>
            <a:r>
              <a:rPr lang="en-US" sz="1800" dirty="0" err="1" smtClean="0">
                <a:solidFill>
                  <a:srgbClr val="000000"/>
                </a:solidFill>
              </a:rPr>
              <a:t>consolidarea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pozitionarii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Agricover</a:t>
            </a:r>
            <a:r>
              <a:rPr lang="en-US" sz="1800" dirty="0" smtClean="0">
                <a:solidFill>
                  <a:srgbClr val="000000"/>
                </a:solidFill>
              </a:rPr>
              <a:t> Credit </a:t>
            </a:r>
            <a:r>
              <a:rPr lang="en-US" sz="1800" dirty="0" err="1" smtClean="0">
                <a:solidFill>
                  <a:srgbClr val="000000"/>
                </a:solidFill>
              </a:rPr>
              <a:t>si</a:t>
            </a:r>
            <a:r>
              <a:rPr lang="en-US" sz="1800" dirty="0" smtClean="0">
                <a:solidFill>
                  <a:srgbClr val="000000"/>
                </a:solidFill>
              </a:rPr>
              <a:t> la </a:t>
            </a:r>
            <a:r>
              <a:rPr lang="en-US" sz="1800" dirty="0" err="1" smtClean="0">
                <a:solidFill>
                  <a:srgbClr val="000000"/>
                </a:solidFill>
              </a:rPr>
              <a:t>deschiderea</a:t>
            </a:r>
            <a:r>
              <a:rPr lang="en-US" sz="1800" dirty="0" smtClean="0">
                <a:solidFill>
                  <a:srgbClr val="000000"/>
                </a:solidFill>
              </a:rPr>
              <a:t> de </a:t>
            </a:r>
            <a:r>
              <a:rPr lang="en-US" sz="1800" dirty="0" err="1" smtClean="0">
                <a:solidFill>
                  <a:srgbClr val="000000"/>
                </a:solidFill>
              </a:rPr>
              <a:t>noi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oportunitati</a:t>
            </a:r>
            <a:r>
              <a:rPr lang="en-US" sz="1800" dirty="0" smtClean="0">
                <a:solidFill>
                  <a:srgbClr val="000000"/>
                </a:solidFill>
              </a:rPr>
              <a:t> de </a:t>
            </a:r>
            <a:r>
              <a:rPr lang="en-US" sz="1800" dirty="0" err="1" smtClean="0">
                <a:solidFill>
                  <a:srgbClr val="000000"/>
                </a:solidFill>
              </a:rPr>
              <a:t>finantare</a:t>
            </a:r>
            <a:r>
              <a:rPr lang="en-US" sz="1800" dirty="0" smtClean="0">
                <a:solidFill>
                  <a:srgbClr val="000000"/>
                </a:solidFill>
              </a:rPr>
              <a:t> in </a:t>
            </a:r>
            <a:r>
              <a:rPr lang="en-US" sz="1800" dirty="0" err="1" smtClean="0">
                <a:solidFill>
                  <a:srgbClr val="000000"/>
                </a:solidFill>
              </a:rPr>
              <a:t>conditii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avantajoase</a:t>
            </a:r>
            <a:endParaRPr lang="en-US" sz="1800" dirty="0" smtClean="0">
              <a:solidFill>
                <a:srgbClr val="000000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5265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Fermierii</a:t>
            </a:r>
            <a:r>
              <a:rPr lang="en-US" dirty="0" smtClean="0"/>
              <a:t> </a:t>
            </a:r>
            <a:r>
              <a:rPr lang="en-US" dirty="0" err="1" smtClean="0"/>
              <a:t>finantati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 err="1" smtClean="0">
                <a:solidFill>
                  <a:schemeClr val="tx1"/>
                </a:solidFill>
              </a:rPr>
              <a:t>Beneficiarii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finali</a:t>
            </a:r>
            <a:r>
              <a:rPr lang="en-US" sz="1800" dirty="0" smtClean="0">
                <a:solidFill>
                  <a:schemeClr val="tx1"/>
                </a:solidFill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err="1" smtClean="0">
                <a:solidFill>
                  <a:schemeClr val="tx1"/>
                </a:solidFill>
              </a:rPr>
              <a:t>Societati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comerciale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persoane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fizice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autorizate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sau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intreprinderi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individuale</a:t>
            </a:r>
            <a:endParaRPr lang="en-US" sz="1800" dirty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 err="1" smtClean="0">
                <a:solidFill>
                  <a:schemeClr val="tx1"/>
                </a:solidFill>
              </a:rPr>
              <a:t>Suprafata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totala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lucrata</a:t>
            </a:r>
            <a:r>
              <a:rPr lang="en-US" sz="1800" dirty="0" smtClean="0">
                <a:solidFill>
                  <a:schemeClr val="tx1"/>
                </a:solidFill>
              </a:rPr>
              <a:t> de </a:t>
            </a:r>
            <a:r>
              <a:rPr lang="en-US" sz="1800" dirty="0" err="1" smtClean="0">
                <a:solidFill>
                  <a:schemeClr val="tx1"/>
                </a:solidFill>
              </a:rPr>
              <a:t>fermierii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finantati</a:t>
            </a:r>
            <a:r>
              <a:rPr lang="en-US" sz="1800" dirty="0">
                <a:solidFill>
                  <a:schemeClr val="tx1"/>
                </a:solidFill>
              </a:rPr>
              <a:t> - 62.000 hectare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Numarul</a:t>
            </a:r>
            <a:r>
              <a:rPr lang="en-US" sz="1800" dirty="0">
                <a:solidFill>
                  <a:schemeClr val="tx1"/>
                </a:solidFill>
              </a:rPr>
              <a:t> total al </a:t>
            </a:r>
            <a:r>
              <a:rPr lang="en-US" sz="1800" dirty="0" err="1">
                <a:solidFill>
                  <a:schemeClr val="tx1"/>
                </a:solidFill>
              </a:rPr>
              <a:t>angajatilor</a:t>
            </a:r>
            <a:r>
              <a:rPr lang="en-US" sz="1800" dirty="0">
                <a:solidFill>
                  <a:schemeClr val="tx1"/>
                </a:solidFill>
              </a:rPr>
              <a:t> din </a:t>
            </a:r>
            <a:r>
              <a:rPr lang="en-US" sz="1800" dirty="0" err="1">
                <a:solidFill>
                  <a:schemeClr val="tx1"/>
                </a:solidFill>
              </a:rPr>
              <a:t>fermele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finantate</a:t>
            </a:r>
            <a:r>
              <a:rPr lang="en-US" sz="1800" dirty="0">
                <a:solidFill>
                  <a:schemeClr val="tx1"/>
                </a:solidFill>
              </a:rPr>
              <a:t> - 868 </a:t>
            </a:r>
            <a:r>
              <a:rPr lang="en-US" sz="1800" dirty="0" err="1">
                <a:solidFill>
                  <a:schemeClr val="tx1"/>
                </a:solidFill>
              </a:rPr>
              <a:t>angajati</a:t>
            </a:r>
            <a:endParaRPr lang="en-US" sz="1800" dirty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Tip </a:t>
            </a:r>
            <a:r>
              <a:rPr lang="en-US" sz="1800" dirty="0" err="1" smtClean="0">
                <a:solidFill>
                  <a:schemeClr val="tx1"/>
                </a:solidFill>
              </a:rPr>
              <a:t>ferma</a:t>
            </a:r>
            <a:r>
              <a:rPr lang="en-US" sz="1800" dirty="0" smtClean="0">
                <a:solidFill>
                  <a:schemeClr val="tx1"/>
                </a:solidFill>
              </a:rPr>
              <a:t>: </a:t>
            </a:r>
            <a:r>
              <a:rPr lang="en-US" sz="1800" dirty="0" err="1" smtClean="0">
                <a:solidFill>
                  <a:schemeClr val="tx1"/>
                </a:solidFill>
              </a:rPr>
              <a:t>vegetala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zootehnica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5715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800" b="1" dirty="0" err="1">
                <a:solidFill>
                  <a:schemeClr val="tx1"/>
                </a:solidFill>
              </a:rPr>
              <a:t>Destinatia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creditelor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acordate</a:t>
            </a:r>
            <a:r>
              <a:rPr lang="en-US" sz="1800" dirty="0" smtClean="0">
                <a:solidFill>
                  <a:schemeClr val="tx1"/>
                </a:solidFill>
              </a:rPr>
              <a:t>: capital </a:t>
            </a:r>
            <a:r>
              <a:rPr lang="en-US" sz="1800" dirty="0" err="1" smtClean="0">
                <a:solidFill>
                  <a:schemeClr val="tx1"/>
                </a:solidFill>
              </a:rPr>
              <a:t>lucru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achizitie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utilaje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57150" indent="0">
              <a:spcBef>
                <a:spcPts val="600"/>
              </a:spcBef>
              <a:buNone/>
            </a:pPr>
            <a:r>
              <a:rPr lang="en-US" sz="1800" b="1" dirty="0" err="1" smtClean="0">
                <a:solidFill>
                  <a:schemeClr val="tx1"/>
                </a:solidFill>
              </a:rPr>
              <a:t>Avantaje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acordate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fermierilor</a:t>
            </a:r>
            <a:r>
              <a:rPr lang="en-US" sz="1800" dirty="0" smtClean="0">
                <a:solidFill>
                  <a:schemeClr val="tx1"/>
                </a:solidFill>
              </a:rPr>
              <a:t>:</a:t>
            </a:r>
            <a:endParaRPr lang="en-US" sz="1800" dirty="0">
              <a:solidFill>
                <a:schemeClr val="tx1"/>
              </a:solidFill>
            </a:endParaRPr>
          </a:p>
          <a:p>
            <a:pPr marL="800100" lvl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Discount </a:t>
            </a:r>
            <a:r>
              <a:rPr lang="en-US" sz="1800" dirty="0" err="1" smtClean="0">
                <a:solidFill>
                  <a:schemeClr val="tx1"/>
                </a:solidFill>
              </a:rPr>
              <a:t>dobanda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marL="800100" lvl="1">
              <a:buFont typeface="Arial" pitchFamily="34" charset="0"/>
              <a:buChar char="•"/>
            </a:pPr>
            <a:r>
              <a:rPr lang="en-US" sz="1800" dirty="0" err="1" smtClean="0">
                <a:solidFill>
                  <a:schemeClr val="tx1"/>
                </a:solidFill>
              </a:rPr>
              <a:t>Garantii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flexibile</a:t>
            </a:r>
            <a:r>
              <a:rPr lang="en-US" sz="1800" dirty="0" smtClean="0">
                <a:solidFill>
                  <a:schemeClr val="tx1"/>
                </a:solidFill>
              </a:rPr>
              <a:t>, soft</a:t>
            </a:r>
            <a:endParaRPr lang="en-US" sz="1800" dirty="0">
              <a:solidFill>
                <a:schemeClr val="tx1"/>
              </a:solidFill>
            </a:endParaRPr>
          </a:p>
          <a:p>
            <a:pPr marL="514350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12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410</Words>
  <Application>Microsoft Office PowerPoint</Application>
  <PresentationFormat>On-screen Show (4:3)</PresentationFormat>
  <Paragraphs>48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Solutii de finantare specializate cu sprijinul Bancii Europene de Investitii</vt:lpstr>
      <vt:lpstr>Cine este Agricover </vt:lpstr>
      <vt:lpstr>AGRI-FINANCE Modelul de business</vt:lpstr>
      <vt:lpstr>Proiect de finantare  cu sprijinul Bancii Europene de Investitii  </vt:lpstr>
      <vt:lpstr>Proiectul Agricover Credit IFN</vt:lpstr>
      <vt:lpstr>Caracteristicile proiectului</vt:lpstr>
      <vt:lpstr>De ce am ales aceasta sursa de finantare</vt:lpstr>
      <vt:lpstr>De ce am ales aceasta sursa de finantare</vt:lpstr>
      <vt:lpstr>Fermierii finantati</vt:lpstr>
      <vt:lpstr>Va multumim!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Ioana Pascu</cp:lastModifiedBy>
  <cp:revision>61</cp:revision>
  <cp:lastPrinted>2017-05-29T12:59:26Z</cp:lastPrinted>
  <dcterms:created xsi:type="dcterms:W3CDTF">2015-10-06T17:31:35Z</dcterms:created>
  <dcterms:modified xsi:type="dcterms:W3CDTF">2017-05-29T14:41:00Z</dcterms:modified>
</cp:coreProperties>
</file>