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5"/>
  </p:notesMasterIdLst>
  <p:handoutMasterIdLst>
    <p:handoutMasterId r:id="rId26"/>
  </p:handoutMasterIdLst>
  <p:sldIdLst>
    <p:sldId id="785" r:id="rId2"/>
    <p:sldId id="803" r:id="rId3"/>
    <p:sldId id="837" r:id="rId4"/>
    <p:sldId id="835" r:id="rId5"/>
    <p:sldId id="838" r:id="rId6"/>
    <p:sldId id="839" r:id="rId7"/>
    <p:sldId id="804" r:id="rId8"/>
    <p:sldId id="815" r:id="rId9"/>
    <p:sldId id="806" r:id="rId10"/>
    <p:sldId id="816" r:id="rId11"/>
    <p:sldId id="817" r:id="rId12"/>
    <p:sldId id="818" r:id="rId13"/>
    <p:sldId id="819" r:id="rId14"/>
    <p:sldId id="820" r:id="rId15"/>
    <p:sldId id="821" r:id="rId16"/>
    <p:sldId id="824" r:id="rId17"/>
    <p:sldId id="840" r:id="rId18"/>
    <p:sldId id="825" r:id="rId19"/>
    <p:sldId id="826" r:id="rId20"/>
    <p:sldId id="828" r:id="rId21"/>
    <p:sldId id="841" r:id="rId22"/>
    <p:sldId id="842" r:id="rId23"/>
    <p:sldId id="648" r:id="rId24"/>
  </p:sldIdLst>
  <p:sldSz cx="9144000" cy="6858000" type="screen4x3"/>
  <p:notesSz cx="6797675" cy="9926638"/>
  <p:defaultTextStyle>
    <a:defPPr>
      <a:defRPr lang="en-US"/>
    </a:defPPr>
    <a:lvl1pPr algn="l" rtl="0" eaLnBrk="0" fontAlgn="base" hangingPunct="0">
      <a:spcBef>
        <a:spcPct val="0"/>
      </a:spcBef>
      <a:spcAft>
        <a:spcPct val="0"/>
      </a:spcAft>
      <a:defRPr sz="1600" b="1" kern="1200">
        <a:solidFill>
          <a:schemeClr val="folHlink"/>
        </a:solidFill>
        <a:latin typeface="Arial" charset="0"/>
        <a:ea typeface="+mn-ea"/>
        <a:cs typeface="Arial" charset="0"/>
      </a:defRPr>
    </a:lvl1pPr>
    <a:lvl2pPr marL="457200" algn="l" rtl="0" eaLnBrk="0" fontAlgn="base" hangingPunct="0">
      <a:spcBef>
        <a:spcPct val="0"/>
      </a:spcBef>
      <a:spcAft>
        <a:spcPct val="0"/>
      </a:spcAft>
      <a:defRPr sz="1600" b="1" kern="1200">
        <a:solidFill>
          <a:schemeClr val="folHlink"/>
        </a:solidFill>
        <a:latin typeface="Arial" charset="0"/>
        <a:ea typeface="+mn-ea"/>
        <a:cs typeface="Arial" charset="0"/>
      </a:defRPr>
    </a:lvl2pPr>
    <a:lvl3pPr marL="914400" algn="l" rtl="0" eaLnBrk="0" fontAlgn="base" hangingPunct="0">
      <a:spcBef>
        <a:spcPct val="0"/>
      </a:spcBef>
      <a:spcAft>
        <a:spcPct val="0"/>
      </a:spcAft>
      <a:defRPr sz="1600" b="1" kern="1200">
        <a:solidFill>
          <a:schemeClr val="folHlink"/>
        </a:solidFill>
        <a:latin typeface="Arial" charset="0"/>
        <a:ea typeface="+mn-ea"/>
        <a:cs typeface="Arial" charset="0"/>
      </a:defRPr>
    </a:lvl3pPr>
    <a:lvl4pPr marL="1371600" algn="l" rtl="0" eaLnBrk="0" fontAlgn="base" hangingPunct="0">
      <a:spcBef>
        <a:spcPct val="0"/>
      </a:spcBef>
      <a:spcAft>
        <a:spcPct val="0"/>
      </a:spcAft>
      <a:defRPr sz="1600" b="1" kern="1200">
        <a:solidFill>
          <a:schemeClr val="folHlink"/>
        </a:solidFill>
        <a:latin typeface="Arial" charset="0"/>
        <a:ea typeface="+mn-ea"/>
        <a:cs typeface="Arial" charset="0"/>
      </a:defRPr>
    </a:lvl4pPr>
    <a:lvl5pPr marL="1828800" algn="l" rtl="0" eaLnBrk="0" fontAlgn="base" hangingPunct="0">
      <a:spcBef>
        <a:spcPct val="0"/>
      </a:spcBef>
      <a:spcAft>
        <a:spcPct val="0"/>
      </a:spcAft>
      <a:defRPr sz="1600" b="1" kern="1200">
        <a:solidFill>
          <a:schemeClr val="folHlink"/>
        </a:solidFill>
        <a:latin typeface="Arial" charset="0"/>
        <a:ea typeface="+mn-ea"/>
        <a:cs typeface="Arial" charset="0"/>
      </a:defRPr>
    </a:lvl5pPr>
    <a:lvl6pPr marL="2286000" algn="l" defTabSz="914400" rtl="0" eaLnBrk="1" latinLnBrk="0" hangingPunct="1">
      <a:defRPr sz="1600" b="1" kern="1200">
        <a:solidFill>
          <a:schemeClr val="folHlink"/>
        </a:solidFill>
        <a:latin typeface="Arial" charset="0"/>
        <a:ea typeface="+mn-ea"/>
        <a:cs typeface="Arial" charset="0"/>
      </a:defRPr>
    </a:lvl6pPr>
    <a:lvl7pPr marL="2743200" algn="l" defTabSz="914400" rtl="0" eaLnBrk="1" latinLnBrk="0" hangingPunct="1">
      <a:defRPr sz="1600" b="1" kern="1200">
        <a:solidFill>
          <a:schemeClr val="folHlink"/>
        </a:solidFill>
        <a:latin typeface="Arial" charset="0"/>
        <a:ea typeface="+mn-ea"/>
        <a:cs typeface="Arial" charset="0"/>
      </a:defRPr>
    </a:lvl7pPr>
    <a:lvl8pPr marL="3200400" algn="l" defTabSz="914400" rtl="0" eaLnBrk="1" latinLnBrk="0" hangingPunct="1">
      <a:defRPr sz="1600" b="1" kern="1200">
        <a:solidFill>
          <a:schemeClr val="folHlink"/>
        </a:solidFill>
        <a:latin typeface="Arial" charset="0"/>
        <a:ea typeface="+mn-ea"/>
        <a:cs typeface="Arial" charset="0"/>
      </a:defRPr>
    </a:lvl8pPr>
    <a:lvl9pPr marL="3657600" algn="l" defTabSz="914400" rtl="0" eaLnBrk="1" latinLnBrk="0" hangingPunct="1">
      <a:defRPr sz="1600" b="1" kern="1200">
        <a:solidFill>
          <a:schemeClr val="folHlink"/>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99"/>
    <a:srgbClr val="4C2A56"/>
    <a:srgbClr val="E5EEFF"/>
    <a:srgbClr val="F5ECFE"/>
    <a:srgbClr val="EDD5FB"/>
    <a:srgbClr val="D2F2FE"/>
    <a:srgbClr val="D6EDF8"/>
    <a:srgbClr val="E4B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95" autoAdjust="0"/>
    <p:restoredTop sz="94494" autoAdjust="0"/>
  </p:normalViewPr>
  <p:slideViewPr>
    <p:cSldViewPr>
      <p:cViewPr>
        <p:scale>
          <a:sx n="82" d="100"/>
          <a:sy n="82" d="100"/>
        </p:scale>
        <p:origin x="-1074" y="-48"/>
      </p:cViewPr>
      <p:guideLst>
        <p:guide orient="horz" pos="2160"/>
        <p:guide pos="2880"/>
      </p:guideLst>
    </p:cSldViewPr>
  </p:slideViewPr>
  <p:outlineViewPr>
    <p:cViewPr>
      <p:scale>
        <a:sx n="33" d="100"/>
        <a:sy n="33" d="100"/>
      </p:scale>
      <p:origin x="0" y="291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396" y="-102"/>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Calibri" pitchFamily="34" charset="0"/>
                <a:cs typeface="+mn-cs"/>
              </a:defRPr>
            </a:lvl1pPr>
          </a:lstStyle>
          <a:p>
            <a:pPr>
              <a:defRPr/>
            </a:pPr>
            <a:endParaRPr lang="en-US"/>
          </a:p>
        </p:txBody>
      </p:sp>
      <p:sp>
        <p:nvSpPr>
          <p:cNvPr id="634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4B08870A-7127-4C3A-983C-F0CAA3D9293E}" type="slidenum">
              <a:rPr lang="en-US" altLang="ro-RO"/>
              <a:pPr>
                <a:defRPr/>
              </a:pPr>
              <a:t>‹#›</a:t>
            </a:fld>
            <a:endParaRPr lang="en-US" altLang="ro-RO"/>
          </a:p>
        </p:txBody>
      </p:sp>
    </p:spTree>
    <p:extLst>
      <p:ext uri="{BB962C8B-B14F-4D97-AF65-F5344CB8AC3E}">
        <p14:creationId xmlns:p14="http://schemas.microsoft.com/office/powerpoint/2010/main" val="910345311"/>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E5A37E1A-4411-4A17-B887-80BDDC45237C}" type="slidenum">
              <a:rPr lang="en-US" altLang="ro-RO"/>
              <a:pPr>
                <a:defRPr/>
              </a:pPr>
              <a:t>‹#›</a:t>
            </a:fld>
            <a:endParaRPr lang="en-US" altLang="ro-RO"/>
          </a:p>
        </p:txBody>
      </p:sp>
    </p:spTree>
    <p:extLst>
      <p:ext uri="{BB962C8B-B14F-4D97-AF65-F5344CB8AC3E}">
        <p14:creationId xmlns:p14="http://schemas.microsoft.com/office/powerpoint/2010/main" val="1316106898"/>
      </p:ext>
    </p:extLst>
  </p:cSld>
  <p:clrMap bg1="lt1" tx1="dk1" bg2="lt2" tx2="dk2" accent1="accent1" accent2="accent2" accent3="accent3" accent4="accent4" accent5="accent5" accent6="accent6" hlink="hlink" folHlink="folHlink"/>
  <p:hf sldNum="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ubstituent imagine diapozitiv 1"/>
          <p:cNvSpPr>
            <a:spLocks noGrp="1" noRot="1" noChangeAspect="1" noTextEdit="1"/>
          </p:cNvSpPr>
          <p:nvPr>
            <p:ph type="sldImg"/>
          </p:nvPr>
        </p:nvSpPr>
        <p:spPr bwMode="auto">
          <a:noFill/>
          <a:ln>
            <a:solidFill>
              <a:srgbClr val="000000"/>
            </a:solidFill>
            <a:miter lim="800000"/>
            <a:headEnd/>
            <a:tailEnd/>
          </a:ln>
        </p:spPr>
      </p:sp>
      <p:sp>
        <p:nvSpPr>
          <p:cNvPr id="87043" name="Substituent note 2"/>
          <p:cNvSpPr>
            <a:spLocks noGrp="1"/>
          </p:cNvSpPr>
          <p:nvPr>
            <p:ph type="body" idx="1"/>
          </p:nvPr>
        </p:nvSpPr>
        <p:spPr bwMode="auto">
          <a:noFill/>
        </p:spPr>
        <p:txBody>
          <a:bodyPr wrap="square" numCol="1" anchor="t" anchorCtr="0" compatLnSpc="1">
            <a:prstTxWarp prst="textNoShape">
              <a:avLst/>
            </a:prstTxWarp>
          </a:bodyPr>
          <a:lstStyle/>
          <a:p>
            <a:endParaRPr lang="ro-RO" smtClean="0"/>
          </a:p>
        </p:txBody>
      </p:sp>
      <p:sp>
        <p:nvSpPr>
          <p:cNvPr id="2" name="Header Placeholder 1"/>
          <p:cNvSpPr>
            <a:spLocks noGrp="1"/>
          </p:cNvSpPr>
          <p:nvPr>
            <p:ph type="hdr" sz="quarter"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3690689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3081912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ro-RO" dirty="0"/>
          </a:p>
        </p:txBody>
      </p:sp>
      <p:sp>
        <p:nvSpPr>
          <p:cNvPr id="4" name="Rectangle 4"/>
          <p:cNvSpPr>
            <a:spLocks noGrp="1" noChangeArrowheads="1"/>
          </p:cNvSpPr>
          <p:nvPr>
            <p:ph type="dt" sz="half" idx="10"/>
          </p:nvPr>
        </p:nvSpPr>
        <p:spPr>
          <a:ln/>
        </p:spPr>
        <p:txBody>
          <a:bodyPr/>
          <a:lstStyle>
            <a:lvl1pPr>
              <a:defRPr/>
            </a:lvl1pPr>
          </a:lstStyle>
          <a:p>
            <a:pPr>
              <a:defRPr/>
            </a:pPr>
            <a:fld id="{5EB2E321-2911-4D4F-BB88-77C4144C072D}" type="datetime1">
              <a:rPr lang="en-US" smtClean="0"/>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175890-A276-4DB7-AE0B-E689F7F5E3F1}" type="slidenum">
              <a:rPr lang="en-US" altLang="ro-RO"/>
              <a:pPr>
                <a:defRPr/>
              </a:pPr>
              <a:t>‹#›</a:t>
            </a:fld>
            <a:endParaRPr lang="en-US" altLang="ro-RO"/>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a:defRPr/>
            </a:pPr>
            <a:fld id="{3C91BB57-A645-45E6-A14D-E665DDFB1CE9}" type="datetime1">
              <a:rPr lang="en-US" smtClean="0"/>
              <a:t>1/31/2017</a:t>
            </a:fld>
            <a:endParaRPr lang="en-US"/>
          </a:p>
        </p:txBody>
      </p:sp>
      <p:sp>
        <p:nvSpPr>
          <p:cNvPr id="4"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D274BA2-21D8-452B-8EF5-CF919087E8EE}" type="slidenum">
              <a:rPr lang="en-US" altLang="ro-RO"/>
              <a:pPr>
                <a:defRPr/>
              </a:pPr>
              <a:t>‹#›</a:t>
            </a:fld>
            <a:endParaRPr lang="en-US" altLang="ro-RO"/>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AA64C20-699B-49A1-84F0-DD7F34027248}" type="datetime1">
              <a:rPr lang="en-US" smtClean="0"/>
              <a:t>1/31/2017</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202FF7C-BAEF-43C7-A9D0-0A01077382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A5F6D469-7F3A-40A6-89AB-F5272CC079F2}" type="datetime1">
              <a:rPr lang="en-US" smtClean="0"/>
              <a:t>1/31/2017</a:t>
            </a:fld>
            <a:endParaRPr lang="en-US"/>
          </a:p>
        </p:txBody>
      </p:sp>
      <p:sp>
        <p:nvSpPr>
          <p:cNvPr id="4" name="Slide Number Placeholder 3"/>
          <p:cNvSpPr>
            <a:spLocks noGrp="1"/>
          </p:cNvSpPr>
          <p:nvPr>
            <p:ph type="sldNum" sz="quarter" idx="11"/>
          </p:nvPr>
        </p:nvSpPr>
        <p:spPr/>
        <p:txBody>
          <a:bodyPr/>
          <a:lstStyle/>
          <a:p>
            <a:pPr>
              <a:defRPr/>
            </a:pPr>
            <a:fld id="{EC99B526-47CF-401A-96C5-460BBD35AF00}" type="slidenum">
              <a:rPr lang="en-US" altLang="ro-RO" smtClean="0"/>
              <a:pPr>
                <a:defRPr/>
              </a:pPr>
              <a:t>‹#›</a:t>
            </a:fld>
            <a:endParaRPr lang="en-US" altLang="ro-RO"/>
          </a:p>
        </p:txBody>
      </p:sp>
    </p:spTree>
    <p:extLst>
      <p:ext uri="{BB962C8B-B14F-4D97-AF65-F5344CB8AC3E}">
        <p14:creationId xmlns:p14="http://schemas.microsoft.com/office/powerpoint/2010/main" val="2188393783"/>
      </p:ext>
    </p:extLst>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901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b="0">
                <a:solidFill>
                  <a:schemeClr val="tx1"/>
                </a:solidFill>
                <a:latin typeface="Arial" charset="0"/>
                <a:cs typeface="+mn-cs"/>
              </a:defRPr>
            </a:lvl1pPr>
          </a:lstStyle>
          <a:p>
            <a:pPr>
              <a:defRPr/>
            </a:pPr>
            <a:fld id="{864EF4D9-50A0-46F9-B248-578A705107A6}" type="datetime1">
              <a:rPr lang="en-US" smtClean="0"/>
              <a:t>1/31/2017</a:t>
            </a:fld>
            <a:endParaRPr lang="en-US"/>
          </a:p>
        </p:txBody>
      </p:sp>
      <p:sp>
        <p:nvSpPr>
          <p:cNvPr id="901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Arial" charset="0"/>
                <a:cs typeface="Arial" charset="0"/>
              </a:defRPr>
            </a:lvl1pPr>
          </a:lstStyle>
          <a:p>
            <a:pPr>
              <a:defRPr/>
            </a:pPr>
            <a:fld id="{EC99B526-47CF-401A-96C5-460BBD35AF00}" type="slidenum">
              <a:rPr lang="en-US" altLang="ro-RO"/>
              <a:pPr>
                <a:defRPr/>
              </a:pPr>
              <a:t>‹#›</a:t>
            </a:fld>
            <a:endParaRPr lang="en-US" altLang="ro-RO"/>
          </a:p>
        </p:txBody>
      </p:sp>
      <p:sp>
        <p:nvSpPr>
          <p:cNvPr id="3" name="Rectangle 7"/>
          <p:cNvSpPr>
            <a:spLocks noChangeArrowheads="1"/>
          </p:cNvSpPr>
          <p:nvPr userDrawn="1"/>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4" name="Rectangle 8"/>
          <p:cNvSpPr>
            <a:spLocks noChangeArrowheads="1"/>
          </p:cNvSpPr>
          <p:nvPr userDrawn="1"/>
        </p:nvSpPr>
        <p:spPr bwMode="auto">
          <a:xfrm>
            <a:off x="0" y="1076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smtClean="0">
              <a:ln>
                <a:noFill/>
              </a:ln>
              <a:solidFill>
                <a:schemeClr val="tx1"/>
              </a:solidFill>
              <a:effectLst/>
              <a:latin typeface="Arial" pitchFamily="34" charset="0"/>
            </a:endParaRPr>
          </a:p>
        </p:txBody>
      </p:sp>
      <p:sp>
        <p:nvSpPr>
          <p:cNvPr id="5" name="Rectangle 9"/>
          <p:cNvSpPr>
            <a:spLocks noChangeArrowheads="1"/>
          </p:cNvSpPr>
          <p:nvPr userDrawn="1"/>
        </p:nvSpPr>
        <p:spPr bwMode="auto">
          <a:xfrm>
            <a:off x="0" y="1819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smtClean="0">
              <a:ln>
                <a:noFill/>
              </a:ln>
              <a:solidFill>
                <a:schemeClr val="tx1"/>
              </a:solidFill>
              <a:effectLst/>
              <a:latin typeface="Arial" pitchFamily="34" charset="0"/>
            </a:endParaRPr>
          </a:p>
        </p:txBody>
      </p:sp>
      <p:sp>
        <p:nvSpPr>
          <p:cNvPr id="6" name="Rectangle 10"/>
          <p:cNvSpPr>
            <a:spLocks noChangeArrowheads="1"/>
          </p:cNvSpPr>
          <p:nvPr userDrawn="1"/>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ro-RO" altLang="ro-RO" sz="1800" b="0" i="0" u="none" strike="noStrike" cap="none" normalizeH="0" baseline="0" smtClean="0">
              <a:ln>
                <a:noFill/>
              </a:ln>
              <a:solidFill>
                <a:schemeClr val="tx1"/>
              </a:solidFill>
              <a:effectLst/>
              <a:latin typeface="Arial" pitchFamily="34" charset="0"/>
            </a:endParaRPr>
          </a:p>
        </p:txBody>
      </p:sp>
      <p:sp>
        <p:nvSpPr>
          <p:cNvPr id="7" name="Rectangle 11"/>
          <p:cNvSpPr>
            <a:spLocks noChangeArrowheads="1"/>
          </p:cNvSpPr>
          <p:nvPr userDrawn="1"/>
        </p:nvSpPr>
        <p:spPr bwMode="auto">
          <a:xfrm>
            <a:off x="0" y="3448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o-RO" altLang="ro-RO" sz="1800" b="0" i="0" u="none" strike="noStrike" cap="none" normalizeH="0" baseline="0" smtClean="0">
              <a:ln>
                <a:noFill/>
              </a:ln>
              <a:solidFill>
                <a:schemeClr val="tx1"/>
              </a:solidFill>
              <a:effectLst/>
              <a:latin typeface="Arial" pitchFamily="34" charset="0"/>
            </a:endParaRPr>
          </a:p>
        </p:txBody>
      </p:sp>
    </p:spTree>
  </p:cSld>
  <p:clrMap bg1="lt1" tx1="dk1" bg2="lt2" tx2="dk2" accent1="accent1" accent2="accent2" accent3="accent3" accent4="accent4" accent5="accent5" accent6="accent6" hlink="hlink" folHlink="folHlink"/>
  <p:sldLayoutIdLst>
    <p:sldLayoutId id="2147486778" r:id="rId1"/>
    <p:sldLayoutId id="2147486782" r:id="rId2"/>
    <p:sldLayoutId id="2147486799" r:id="rId3"/>
    <p:sldLayoutId id="2147486800" r:id="rId4"/>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fade">
                                      <p:cBhvr>
                                        <p:cTn id="7" dur="1000"/>
                                        <p:tgtEl>
                                          <p:spTgt spid="90115">
                                            <p:txEl>
                                              <p:pRg st="0" end="0"/>
                                            </p:txEl>
                                          </p:spTgt>
                                        </p:tgtEl>
                                      </p:cBhvr>
                                    </p:animEffect>
                                    <p:anim calcmode="lin" valueType="num">
                                      <p:cBhvr>
                                        <p:cTn id="8" dur="10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901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011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Effect transition="in" filter="fade">
                                      <p:cBhvr>
                                        <p:cTn id="13" dur="1000"/>
                                        <p:tgtEl>
                                          <p:spTgt spid="90115">
                                            <p:txEl>
                                              <p:pRg st="1" end="1"/>
                                            </p:txEl>
                                          </p:spTgt>
                                        </p:tgtEl>
                                      </p:cBhvr>
                                    </p:animEffect>
                                    <p:anim calcmode="lin" valueType="num">
                                      <p:cBhvr>
                                        <p:cTn id="14" dur="10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9011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90115">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90115">
                                            <p:txEl>
                                              <p:pRg st="2" end="2"/>
                                            </p:txEl>
                                          </p:spTgt>
                                        </p:tgtEl>
                                        <p:attrNameLst>
                                          <p:attrName>style.visibility</p:attrName>
                                        </p:attrNameLst>
                                      </p:cBhvr>
                                      <p:to>
                                        <p:strVal val="visible"/>
                                      </p:to>
                                    </p:set>
                                    <p:animEffect transition="in" filter="fade">
                                      <p:cBhvr>
                                        <p:cTn id="19" dur="1000"/>
                                        <p:tgtEl>
                                          <p:spTgt spid="90115">
                                            <p:txEl>
                                              <p:pRg st="2" end="2"/>
                                            </p:txEl>
                                          </p:spTgt>
                                        </p:tgtEl>
                                      </p:cBhvr>
                                    </p:animEffect>
                                    <p:anim calcmode="lin" valueType="num">
                                      <p:cBhvr>
                                        <p:cTn id="20" dur="10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9011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90115">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90115">
                                            <p:txEl>
                                              <p:pRg st="3" end="3"/>
                                            </p:txEl>
                                          </p:spTgt>
                                        </p:tgtEl>
                                        <p:attrNameLst>
                                          <p:attrName>style.visibility</p:attrName>
                                        </p:attrNameLst>
                                      </p:cBhvr>
                                      <p:to>
                                        <p:strVal val="visible"/>
                                      </p:to>
                                    </p:set>
                                    <p:animEffect transition="in" filter="fade">
                                      <p:cBhvr>
                                        <p:cTn id="25" dur="1000"/>
                                        <p:tgtEl>
                                          <p:spTgt spid="90115">
                                            <p:txEl>
                                              <p:pRg st="3" end="3"/>
                                            </p:txEl>
                                          </p:spTgt>
                                        </p:tgtEl>
                                      </p:cBhvr>
                                    </p:animEffect>
                                    <p:anim calcmode="lin" valueType="num">
                                      <p:cBhvr>
                                        <p:cTn id="26" dur="1000" fill="hold"/>
                                        <p:tgtEl>
                                          <p:spTgt spid="90115">
                                            <p:txEl>
                                              <p:pRg st="3" end="3"/>
                                            </p:txEl>
                                          </p:spTgt>
                                        </p:tgtEl>
                                        <p:attrNameLst>
                                          <p:attrName>ppt_x</p:attrName>
                                        </p:attrNameLst>
                                      </p:cBhvr>
                                      <p:tavLst>
                                        <p:tav tm="0">
                                          <p:val>
                                            <p:strVal val="#ppt_x"/>
                                          </p:val>
                                        </p:tav>
                                        <p:tav tm="100000">
                                          <p:val>
                                            <p:strVal val="#ppt_x"/>
                                          </p:val>
                                        </p:tav>
                                      </p:tavLst>
                                    </p:anim>
                                    <p:anim calcmode="lin" valueType="num">
                                      <p:cBhvr>
                                        <p:cTn id="27" dur="898" decel="100000" fill="hold"/>
                                        <p:tgtEl>
                                          <p:spTgt spid="9011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898"/>
                                          </p:stCondLst>
                                        </p:cTn>
                                        <p:tgtEl>
                                          <p:spTgt spid="90115">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90115">
                                            <p:txEl>
                                              <p:pRg st="4" end="4"/>
                                            </p:txEl>
                                          </p:spTgt>
                                        </p:tgtEl>
                                        <p:attrNameLst>
                                          <p:attrName>style.visibility</p:attrName>
                                        </p:attrNameLst>
                                      </p:cBhvr>
                                      <p:to>
                                        <p:strVal val="visible"/>
                                      </p:to>
                                    </p:set>
                                    <p:animEffect transition="in" filter="fade">
                                      <p:cBhvr>
                                        <p:cTn id="31" dur="1000"/>
                                        <p:tgtEl>
                                          <p:spTgt spid="90115">
                                            <p:txEl>
                                              <p:pRg st="4" end="4"/>
                                            </p:txEl>
                                          </p:spTgt>
                                        </p:tgtEl>
                                      </p:cBhvr>
                                    </p:animEffect>
                                    <p:anim calcmode="lin" valueType="num">
                                      <p:cBhvr>
                                        <p:cTn id="32" dur="1000" fill="hold"/>
                                        <p:tgtEl>
                                          <p:spTgt spid="9011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011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011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tmplLst>
          <p:tmpl lvl="1">
            <p:tnLst>
              <p:par>
                <p:cTn presetID="37" presetClass="entr" presetSubtype="0" fill="hold" nodeType="click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Lst>
      </p:bldP>
    </p:bldLst>
  </p:timing>
  <p:hf sldNum="0" hdr="0" ftr="0" dt="0"/>
  <p:txStyles>
    <p:titleStyle>
      <a:lvl1pPr algn="ctr" rtl="0" eaLnBrk="0" fontAlgn="base" hangingPunct="0">
        <a:spcBef>
          <a:spcPct val="0"/>
        </a:spcBef>
        <a:spcAft>
          <a:spcPct val="0"/>
        </a:spcAft>
        <a:defRPr sz="2000" b="1">
          <a:solidFill>
            <a:schemeClr val="tx2"/>
          </a:solidFill>
          <a:latin typeface="+mn-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2"/>
          <p:cNvPicPr>
            <a:picLocks noChangeAspect="1" noChangeArrowheads="1"/>
          </p:cNvPicPr>
          <p:nvPr/>
        </p:nvPicPr>
        <p:blipFill>
          <a:blip r:embed="rId3" cstate="print"/>
          <a:srcRect/>
          <a:stretch>
            <a:fillRect/>
          </a:stretch>
        </p:blipFill>
        <p:spPr bwMode="auto">
          <a:xfrm>
            <a:off x="1676400" y="1066800"/>
            <a:ext cx="5638800" cy="3930650"/>
          </a:xfrm>
          <a:prstGeom prst="rect">
            <a:avLst/>
          </a:prstGeom>
          <a:noFill/>
          <a:ln w="9525">
            <a:noFill/>
            <a:miter lim="800000"/>
            <a:headEnd/>
            <a:tailEnd/>
          </a:ln>
        </p:spPr>
      </p:pic>
      <p:cxnSp>
        <p:nvCxnSpPr>
          <p:cNvPr id="12" name="Straight Connector 11"/>
          <p:cNvCxnSpPr/>
          <p:nvPr/>
        </p:nvCxnSpPr>
        <p:spPr>
          <a:xfrm>
            <a:off x="457200" y="1524000"/>
            <a:ext cx="8207375" cy="0"/>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8858" name="Content Placeholder 4"/>
          <p:cNvSpPr>
            <a:spLocks/>
          </p:cNvSpPr>
          <p:nvPr/>
        </p:nvSpPr>
        <p:spPr bwMode="auto">
          <a:xfrm>
            <a:off x="533400" y="1600200"/>
            <a:ext cx="8229600" cy="4641850"/>
          </a:xfrm>
          <a:prstGeom prst="rect">
            <a:avLst/>
          </a:prstGeom>
          <a:noFill/>
          <a:ln w="9525">
            <a:noFill/>
            <a:miter lim="800000"/>
            <a:headEnd/>
            <a:tailEnd/>
          </a:ln>
        </p:spPr>
        <p:txBody>
          <a:bodyPr/>
          <a:lstStyle/>
          <a:p>
            <a:pPr algn="ctr">
              <a:spcBef>
                <a:spcPct val="20000"/>
              </a:spcBef>
              <a:defRPr/>
            </a:pPr>
            <a:r>
              <a:rPr lang="ro-RO" sz="3200" dirty="0" smtClean="0">
                <a:solidFill>
                  <a:srgbClr val="C00000"/>
                </a:solidFill>
              </a:rPr>
              <a:t> </a:t>
            </a:r>
            <a:endParaRPr lang="ro-RO" sz="3200" dirty="0">
              <a:solidFill>
                <a:srgbClr val="C00000"/>
              </a:solidFill>
            </a:endParaRPr>
          </a:p>
          <a:p>
            <a:pPr algn="ctr">
              <a:spcBef>
                <a:spcPct val="20000"/>
              </a:spcBef>
              <a:defRPr/>
            </a:pPr>
            <a:r>
              <a:rPr lang="vi-VN" sz="3200" dirty="0">
                <a:solidFill>
                  <a:srgbClr val="C00000"/>
                </a:solidFill>
              </a:rPr>
              <a:t>Programul Operaţional Regional</a:t>
            </a:r>
            <a:endParaRPr lang="ro-RO" sz="3200" dirty="0">
              <a:solidFill>
                <a:srgbClr val="C00000"/>
              </a:solidFill>
            </a:endParaRPr>
          </a:p>
          <a:p>
            <a:pPr algn="ctr">
              <a:spcBef>
                <a:spcPct val="20000"/>
              </a:spcBef>
              <a:defRPr/>
            </a:pPr>
            <a:r>
              <a:rPr lang="ro-RO" sz="3200" dirty="0">
                <a:solidFill>
                  <a:srgbClr val="C00000"/>
                </a:solidFill>
              </a:rPr>
              <a:t>2014-2020</a:t>
            </a:r>
          </a:p>
          <a:p>
            <a:pPr>
              <a:buNone/>
              <a:defRPr/>
            </a:pPr>
            <a:r>
              <a:rPr lang="vi-VN" sz="4000" dirty="0">
                <a:solidFill>
                  <a:srgbClr val="C00000"/>
                </a:solidFill>
              </a:rPr>
              <a:t> </a:t>
            </a:r>
            <a:r>
              <a:rPr lang="ro-RO" sz="1800" i="1" dirty="0" smtClean="0">
                <a:solidFill>
                  <a:srgbClr val="7030A0"/>
                </a:solidFill>
              </a:rPr>
              <a:t>Ghidul solicitantului</a:t>
            </a:r>
            <a:endParaRPr lang="ro-RO" sz="1800" b="0" dirty="0">
              <a:solidFill>
                <a:srgbClr val="7030A0"/>
              </a:solidFill>
            </a:endParaRPr>
          </a:p>
          <a:p>
            <a:r>
              <a:rPr lang="vi-VN" sz="1800" b="0" dirty="0">
                <a:solidFill>
                  <a:srgbClr val="7030A0"/>
                </a:solidFill>
              </a:rPr>
              <a:t> </a:t>
            </a:r>
            <a:r>
              <a:rPr lang="vi-VN" sz="1800" dirty="0">
                <a:solidFill>
                  <a:srgbClr val="7030A0"/>
                </a:solidFill>
              </a:rPr>
              <a:t>Axa prioritară 8 - Dezvoltarea infrastructurii de sănătate şi sociale </a:t>
            </a:r>
            <a:endParaRPr lang="vi-VN" sz="1800" b="0" dirty="0">
              <a:solidFill>
                <a:srgbClr val="7030A0"/>
              </a:solidFill>
            </a:endParaRPr>
          </a:p>
          <a:p>
            <a:pPr algn="r">
              <a:buNone/>
              <a:defRPr/>
            </a:pPr>
            <a:r>
              <a:rPr lang="ro-RO" sz="1800" i="1" dirty="0" smtClean="0">
                <a:solidFill>
                  <a:srgbClr val="7030A0"/>
                </a:solidFill>
              </a:rPr>
              <a:t>Prioritatea de investiție </a:t>
            </a:r>
            <a:r>
              <a:rPr lang="en-US" sz="1800" i="1" dirty="0" smtClean="0">
                <a:solidFill>
                  <a:srgbClr val="7030A0"/>
                </a:solidFill>
              </a:rPr>
              <a:t>8.</a:t>
            </a:r>
            <a:r>
              <a:rPr lang="ro-RO" sz="1800" i="1" dirty="0" smtClean="0">
                <a:solidFill>
                  <a:srgbClr val="7030A0"/>
                </a:solidFill>
              </a:rPr>
              <a:t>1 – Investițiile în infrastructurile sanitare și sociale</a:t>
            </a:r>
            <a:r>
              <a:rPr lang="en-US" sz="1800" i="1" dirty="0" smtClean="0">
                <a:solidFill>
                  <a:srgbClr val="7030A0"/>
                </a:solidFill>
              </a:rPr>
              <a:t> </a:t>
            </a:r>
            <a:endParaRPr lang="ro-RO" sz="1800" i="1" dirty="0" smtClean="0">
              <a:solidFill>
                <a:srgbClr val="7030A0"/>
              </a:solidFill>
            </a:endParaRPr>
          </a:p>
          <a:p>
            <a:pPr algn="r"/>
            <a:r>
              <a:rPr lang="ro-RO" sz="1800" i="1" dirty="0" smtClean="0"/>
              <a:t>Obiectiv specific 8.3 – Creșterea gradului de acoperire cu servicii sociale </a:t>
            </a:r>
          </a:p>
          <a:p>
            <a:pPr algn="r"/>
            <a:r>
              <a:rPr lang="ro-RO" sz="1800" dirty="0">
                <a:solidFill>
                  <a:srgbClr val="800080"/>
                </a:solidFill>
              </a:rPr>
              <a:t>Grup vulnerabil: persoane vârstnice</a:t>
            </a:r>
            <a:endParaRPr lang="ro-RO" sz="1800" i="1" dirty="0"/>
          </a:p>
          <a:p>
            <a:pPr algn="r"/>
            <a:r>
              <a:rPr lang="ro-RO" sz="3200" b="0" dirty="0"/>
              <a:t> </a:t>
            </a:r>
            <a:r>
              <a:rPr lang="ro-RO" dirty="0"/>
              <a:t>Apelul de proiecte P.O.R./8/8.1/8.3/A/1 </a:t>
            </a:r>
          </a:p>
          <a:p>
            <a:pPr algn="r"/>
            <a:r>
              <a:rPr lang="ro-RO" dirty="0" smtClean="0"/>
              <a:t> </a:t>
            </a:r>
            <a:endParaRPr lang="ro-RO" dirty="0">
              <a:solidFill>
                <a:schemeClr val="accent2">
                  <a:lumMod val="75000"/>
                </a:schemeClr>
              </a:solidFill>
            </a:endParaRPr>
          </a:p>
        </p:txBody>
      </p:sp>
      <p:pic>
        <p:nvPicPr>
          <p:cNvPr id="11" name="Picture 2" descr="noua sigla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8233" y="5431090"/>
            <a:ext cx="1584767" cy="94043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sigla UE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282" y="202055"/>
            <a:ext cx="1396385" cy="106782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logo G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128586"/>
            <a:ext cx="1073552" cy="107355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 descr="logo IS-2014-202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85780" y="95249"/>
            <a:ext cx="1096220" cy="109622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2419" y="202055"/>
            <a:ext cx="2358052" cy="961018"/>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9445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1828800"/>
            <a:ext cx="8534400" cy="4495800"/>
          </a:xfrm>
        </p:spPr>
        <p:txBody>
          <a:bodyPr/>
          <a:lstStyle/>
          <a:p>
            <a:pPr marL="0" indent="0">
              <a:buNone/>
            </a:pPr>
            <a:r>
              <a:rPr lang="vi-VN" sz="1400" b="1" dirty="0"/>
              <a:t>Capitolul 3 - </a:t>
            </a:r>
            <a:r>
              <a:rPr lang="vi-VN" sz="1400" b="1" dirty="0" smtClean="0"/>
              <a:t>Cheltuielile </a:t>
            </a:r>
            <a:r>
              <a:rPr lang="vi-VN" sz="1400" b="1" dirty="0"/>
              <a:t>pentru proiectare şi asistenţă tehnică</a:t>
            </a:r>
            <a:r>
              <a:rPr lang="vi-VN" sz="1400" dirty="0"/>
              <a:t> </a:t>
            </a:r>
            <a:r>
              <a:rPr lang="vi-VN" sz="1400" dirty="0" smtClean="0"/>
              <a:t>sunt </a:t>
            </a:r>
            <a:r>
              <a:rPr lang="vi-VN" sz="1400" dirty="0"/>
              <a:t>eligibile cumulat, în limita a 10% din valoarea cheltuielilor eligibile finanţate în cadrul Capitolului 4. </a:t>
            </a:r>
            <a:endParaRPr lang="en-US" sz="1400" dirty="0" smtClean="0"/>
          </a:p>
          <a:p>
            <a:pPr marL="0" indent="0">
              <a:buNone/>
            </a:pPr>
            <a:r>
              <a:rPr lang="ro-RO" sz="1400" b="1" dirty="0" smtClean="0"/>
              <a:t>3.1 </a:t>
            </a:r>
            <a:r>
              <a:rPr lang="ro-RO" sz="1400" b="1" dirty="0"/>
              <a:t>Studii de teren</a:t>
            </a:r>
            <a:r>
              <a:rPr lang="ro-RO" sz="1400" dirty="0"/>
              <a:t> </a:t>
            </a:r>
            <a:endParaRPr lang="ro-RO" sz="1400" dirty="0" smtClean="0"/>
          </a:p>
          <a:p>
            <a:pPr marL="0" indent="0">
              <a:buNone/>
            </a:pPr>
            <a:r>
              <a:rPr lang="en-US" sz="1400" dirty="0" smtClean="0"/>
              <a:t> </a:t>
            </a:r>
            <a:r>
              <a:rPr lang="vi-VN" sz="1400" dirty="0" smtClean="0"/>
              <a:t>Se </a:t>
            </a:r>
            <a:r>
              <a:rPr lang="vi-VN" sz="1400" dirty="0"/>
              <a:t>cuprind cheltuielile pentru studii geotehnice, geologice, hidrologice, hidrogeotehnice, fotogrammetrice, topografice şi de stabilitate ale terenului pe care se amplasează obiectivul de investiţie. </a:t>
            </a:r>
          </a:p>
          <a:p>
            <a:pPr marL="0" indent="0">
              <a:buNone/>
            </a:pPr>
            <a:r>
              <a:rPr lang="pt-BR" sz="1400" b="1" dirty="0"/>
              <a:t>3.2 Taxe pentru obținerea de avize, acorduri și autorizații</a:t>
            </a:r>
            <a:r>
              <a:rPr lang="pt-BR" sz="1400" dirty="0"/>
              <a:t> </a:t>
            </a:r>
          </a:p>
          <a:p>
            <a:pPr>
              <a:buFont typeface="+mj-lt"/>
              <a:buAutoNum type="alphaLcParenR"/>
            </a:pPr>
            <a:r>
              <a:rPr lang="vi-VN" sz="1400" dirty="0" smtClean="0"/>
              <a:t>obţinerea/prelungirea </a:t>
            </a:r>
            <a:r>
              <a:rPr lang="vi-VN" sz="1400" dirty="0"/>
              <a:t>valabilităţii certificatului de urbanism; </a:t>
            </a:r>
            <a:endParaRPr lang="ro-RO" sz="1400" dirty="0" smtClean="0"/>
          </a:p>
          <a:p>
            <a:pPr>
              <a:buFont typeface="+mj-lt"/>
              <a:buAutoNum type="alphaLcParenR"/>
            </a:pPr>
            <a:r>
              <a:rPr lang="vi-VN" sz="1400" dirty="0" smtClean="0"/>
              <a:t>obţinerea/prelungirea </a:t>
            </a:r>
            <a:r>
              <a:rPr lang="vi-VN" sz="1400" dirty="0"/>
              <a:t>valabilităţii autorizaţiei de construire/desfiinţare; </a:t>
            </a:r>
            <a:endParaRPr lang="ro-RO" sz="1400" dirty="0" smtClean="0"/>
          </a:p>
          <a:p>
            <a:pPr>
              <a:buFont typeface="+mj-lt"/>
              <a:buAutoNum type="alphaLcParenR"/>
            </a:pPr>
            <a:r>
              <a:rPr lang="vi-VN" sz="1400" dirty="0" smtClean="0"/>
              <a:t>obţinerea </a:t>
            </a:r>
            <a:r>
              <a:rPr lang="vi-VN" sz="1400" dirty="0"/>
              <a:t>avizelor şi acordurilor pentru racorduri şi branşamente la reţele publice de apă, canalizare, gaze, termoficare, energie electrică, telefonie etc.; </a:t>
            </a:r>
            <a:endParaRPr lang="ro-RO" sz="1400" dirty="0" smtClean="0"/>
          </a:p>
          <a:p>
            <a:pPr>
              <a:buFont typeface="+mj-lt"/>
              <a:buAutoNum type="alphaLcParenR"/>
            </a:pPr>
            <a:r>
              <a:rPr lang="vi-VN" sz="1400" dirty="0" smtClean="0"/>
              <a:t>obţinerea </a:t>
            </a:r>
            <a:r>
              <a:rPr lang="vi-VN" sz="1400" dirty="0"/>
              <a:t>certificatului de nomenclatură stradală şi adresă; </a:t>
            </a:r>
            <a:r>
              <a:rPr lang="ro-RO" sz="1400" dirty="0" smtClean="0">
                <a:solidFill>
                  <a:srgbClr val="003399"/>
                </a:solidFill>
              </a:rPr>
              <a:t>.</a:t>
            </a:r>
          </a:p>
          <a:p>
            <a:pPr>
              <a:buFont typeface="+mj-lt"/>
              <a:buAutoNum type="alphaLcParenR"/>
            </a:pPr>
            <a:r>
              <a:rPr lang="vi-VN" sz="1400" dirty="0" smtClean="0"/>
              <a:t>întocmirea </a:t>
            </a:r>
            <a:r>
              <a:rPr lang="vi-VN" sz="1400" dirty="0"/>
              <a:t>documentaţiei, obţinerea numărului cadastral provizoriu şi înregistrarea terenului în cartea funciară; </a:t>
            </a:r>
            <a:endParaRPr lang="ro-RO" sz="1400" dirty="0" smtClean="0"/>
          </a:p>
          <a:p>
            <a:pPr>
              <a:buFont typeface="+mj-lt"/>
              <a:buAutoNum type="alphaLcParenR"/>
            </a:pPr>
            <a:r>
              <a:rPr lang="pt-BR" sz="1400" dirty="0" smtClean="0"/>
              <a:t>obţinerea </a:t>
            </a:r>
            <a:r>
              <a:rPr lang="pt-BR" sz="1400" dirty="0"/>
              <a:t>acordului de mediu; </a:t>
            </a:r>
            <a:endParaRPr lang="ro-RO" sz="1400" dirty="0" smtClean="0"/>
          </a:p>
          <a:p>
            <a:pPr>
              <a:buFont typeface="+mj-lt"/>
              <a:buAutoNum type="alphaLcParenR"/>
            </a:pPr>
            <a:r>
              <a:rPr lang="ro-RO" sz="1400" dirty="0" smtClean="0"/>
              <a:t>obţinerea </a:t>
            </a:r>
            <a:r>
              <a:rPr lang="ro-RO" sz="1400" dirty="0"/>
              <a:t>avizului P.S.I.; </a:t>
            </a:r>
            <a:endParaRPr lang="ro-RO" sz="1400" dirty="0" smtClean="0"/>
          </a:p>
          <a:p>
            <a:pPr>
              <a:buFont typeface="+mj-lt"/>
              <a:buAutoNum type="alphaLcParenR"/>
            </a:pPr>
            <a:r>
              <a:rPr lang="pt-BR" sz="1400" dirty="0" smtClean="0"/>
              <a:t>alte </a:t>
            </a:r>
            <a:r>
              <a:rPr lang="pt-BR" sz="1400" dirty="0"/>
              <a:t>avize, acorduri şi autorizaţii. </a:t>
            </a: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969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1143000"/>
            <a:ext cx="8534400" cy="5181600"/>
          </a:xfrm>
        </p:spPr>
        <p:txBody>
          <a:bodyPr/>
          <a:lstStyle/>
          <a:p>
            <a:pPr marL="0" indent="0">
              <a:buNone/>
            </a:pPr>
            <a:r>
              <a:rPr lang="ro-RO" sz="1400" b="1" dirty="0"/>
              <a:t>3.3 Proiectare și inginerie</a:t>
            </a:r>
          </a:p>
          <a:p>
            <a:r>
              <a:rPr lang="vi-VN" sz="1400" dirty="0"/>
              <a:t>Se includ cheltuielile pentru elaborarea tuturor fazelor de proiectare (studiu de fezabilitate/DALI, proiect tehnic şi detalii de execuţie), pentru plata verificării tehnice a proiectării şi pentru plata elaborării auditului energetic (inclusiv al certificatului de performanţă energetică a clădirii), precum şi pentru elaborarea documentaţiilor necesare obţinerii acordurilor, avizelor şi autorizaţiilor aferente obiectivului de investiţie (documentaţii ce stau la baza emiterii avizelor şi acordurilor impuse prin certificatul de urbanism, documentaţii urbanistice, studii de impact, studii/expertize de amplasament). </a:t>
            </a:r>
          </a:p>
          <a:p>
            <a:r>
              <a:rPr lang="vi-VN" sz="1400" dirty="0"/>
              <a:t>Pentru lucrările de intervenţii la construcţii existente sau pentru continuarea lucrărilor la obiective începute şi neterminate, se includ cheltuielile efectuate pentru expertizarea tehnică. </a:t>
            </a:r>
            <a:endParaRPr lang="ro-RO" sz="1400" dirty="0">
              <a:solidFill>
                <a:srgbClr val="003399"/>
              </a:solidFill>
            </a:endParaRPr>
          </a:p>
          <a:p>
            <a:pPr marL="0" indent="0">
              <a:buNone/>
            </a:pPr>
            <a:r>
              <a:rPr lang="vi-VN" sz="1400" b="1" dirty="0"/>
              <a:t>3.4 - Consultanță </a:t>
            </a:r>
          </a:p>
          <a:p>
            <a:pPr>
              <a:buFont typeface="+mj-lt"/>
              <a:buAutoNum type="alphaLcParenR"/>
            </a:pPr>
            <a:r>
              <a:rPr lang="vi-VN" sz="1400" dirty="0" smtClean="0"/>
              <a:t>plata </a:t>
            </a:r>
            <a:r>
              <a:rPr lang="vi-VN" sz="1400" dirty="0"/>
              <a:t>serviciilor de consultanţă la elaborarea cererii de finanțare si a tuturor studiilor necesare intocmirii acesteia; </a:t>
            </a:r>
            <a:endParaRPr lang="ro-RO" sz="1400" dirty="0" smtClean="0"/>
          </a:p>
          <a:p>
            <a:pPr>
              <a:buFont typeface="+mj-lt"/>
              <a:buAutoNum type="alphaLcParenR"/>
            </a:pPr>
            <a:r>
              <a:rPr lang="vi-VN" sz="1400" dirty="0" smtClean="0"/>
              <a:t>plata </a:t>
            </a:r>
            <a:r>
              <a:rPr lang="vi-VN" sz="1400" dirty="0"/>
              <a:t>serviciilor de consultanţă în domeniul managementului proiectului </a:t>
            </a:r>
            <a:endParaRPr lang="ro-RO" sz="1400" dirty="0" smtClean="0"/>
          </a:p>
          <a:p>
            <a:pPr>
              <a:buFont typeface="+mj-lt"/>
              <a:buAutoNum type="alphaLcParenR"/>
            </a:pPr>
            <a:r>
              <a:rPr lang="vi-VN" sz="1400" dirty="0" smtClean="0"/>
              <a:t>serviciile </a:t>
            </a:r>
            <a:r>
              <a:rPr lang="vi-VN" sz="1400" dirty="0"/>
              <a:t>de consultanţă/asistenţă juridică în scopul elaborării documentaţiei de atribuire şi/sau aplicării procedurilor de atribuire a contractelor de achiziţie publică, dacă este cazul </a:t>
            </a:r>
          </a:p>
          <a:p>
            <a:pPr marL="0" indent="0">
              <a:buNone/>
            </a:pPr>
            <a:r>
              <a:rPr lang="vi-VN" sz="1400" b="1" dirty="0"/>
              <a:t>3.5 Asistență tehnică </a:t>
            </a:r>
          </a:p>
          <a:p>
            <a:pPr>
              <a:buFont typeface="+mj-lt"/>
              <a:buAutoNum type="alphaLcParenR"/>
            </a:pPr>
            <a:r>
              <a:rPr lang="vi-VN" sz="1400" dirty="0" smtClean="0"/>
              <a:t>asistenţă </a:t>
            </a:r>
            <a:r>
              <a:rPr lang="vi-VN" sz="1400" dirty="0"/>
              <a:t>tehnică din partea proiectantului pe perioada de execuţie a lucrărilor (în cazul în care aceasta nu intră în tarifarea proiectului). </a:t>
            </a:r>
            <a:endParaRPr lang="ro-RO" sz="1400" dirty="0" smtClean="0"/>
          </a:p>
          <a:p>
            <a:pPr>
              <a:buFont typeface="+mj-lt"/>
              <a:buAutoNum type="alphaLcParenR"/>
            </a:pPr>
            <a:r>
              <a:rPr lang="vi-VN" sz="1400" dirty="0" smtClean="0"/>
              <a:t>plata </a:t>
            </a:r>
            <a:r>
              <a:rPr lang="vi-VN" sz="1400" dirty="0"/>
              <a:t>diriginţilor de şantier, desemnaţi de autoritatea contractantă, autorizaţi conform prevederilor legale pentru verificarea execuţiei lucrărilor de construcţii şi instalaţii. </a:t>
            </a:r>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969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1828800"/>
            <a:ext cx="8534400" cy="4495800"/>
          </a:xfrm>
        </p:spPr>
        <p:txBody>
          <a:bodyPr/>
          <a:lstStyle/>
          <a:p>
            <a:pPr marL="0" indent="0">
              <a:buNone/>
            </a:pPr>
            <a:r>
              <a:rPr lang="it-IT" sz="1400" b="1" dirty="0"/>
              <a:t>Capitolul 4 - Cheltuieli pentru investiția de bază </a:t>
            </a:r>
            <a:endParaRPr lang="it-IT" sz="1400" dirty="0"/>
          </a:p>
          <a:p>
            <a:pPr marL="0" indent="0">
              <a:buNone/>
            </a:pPr>
            <a:r>
              <a:rPr lang="ro-RO" sz="1400" b="1" dirty="0"/>
              <a:t>4.1 cheltuieli pentru construcții și instalații</a:t>
            </a:r>
            <a:r>
              <a:rPr lang="ro-RO" sz="1400" dirty="0"/>
              <a:t> </a:t>
            </a:r>
          </a:p>
          <a:p>
            <a:pPr marL="0" indent="0">
              <a:buNone/>
            </a:pPr>
            <a:r>
              <a:rPr lang="vi-VN" sz="1400" dirty="0" smtClean="0"/>
              <a:t> </a:t>
            </a:r>
            <a:r>
              <a:rPr lang="vi-VN" sz="1400" dirty="0"/>
              <a:t>Cheltuieli pentru clădiri, construcţii speciale (gospodării anexă la cantinele sociale, locuri de parcare aferente şi necesare derulării activităţii infrastructurii sociale, locuri de parcare destinate persoanelor cu dizabilităţi, în incinta obiectului proiectului - 2cu respectarea art. 65 alin. 1 din Legea 488/2006 privind protecţia şi promovarea drepturilor persoanelor cu handicap, republicată cu modificările şi completările ulterioare; cheltuieli pentru amenajarea de parcări pentru biciclete în incinta obiectului proiectului, împrejmuire, amenajare peisagistica, alei/cale de acces care se execută pe amplasamentul delimitat din punct de vedere juridic al proiectului.) </a:t>
            </a:r>
            <a:endParaRPr lang="ro-RO" sz="1400" dirty="0" smtClean="0">
              <a:solidFill>
                <a:srgbClr val="003399"/>
              </a:solidFill>
            </a:endParaRPr>
          </a:p>
          <a:p>
            <a:pPr marL="0" indent="0">
              <a:buNone/>
            </a:pPr>
            <a:endParaRPr lang="en-US" sz="1400" dirty="0" smtClean="0"/>
          </a:p>
          <a:p>
            <a:pPr marL="0" indent="0">
              <a:buNone/>
            </a:pPr>
            <a:r>
              <a:rPr lang="vi-VN" sz="1400" dirty="0" smtClean="0"/>
              <a:t>Cheltuieli </a:t>
            </a:r>
            <a:r>
              <a:rPr lang="vi-VN" sz="1400" dirty="0"/>
              <a:t>pentru utilităţile generale ale obiectivului, instalaţii aferente construcţiilor, precum instalaţii electrice, sanitare, de alimentare cu gaze naturale, alimentare cu apă, canalizare, instalaţii de încălzire, ventilare, climatizare, instalaţii pentru valorificarea surselor neconvenţionale de energie, P.S.I., siguranţă la foc, antiefracţie, telecomunicaţii şi alte tipuri de instalaţii impuse de destinaţia obiectivului. </a:t>
            </a:r>
          </a:p>
          <a:p>
            <a:pPr marL="0" indent="0">
              <a:buNone/>
            </a:pPr>
            <a:endParaRPr lang="ro-RO" sz="1400" dirty="0" smtClean="0"/>
          </a:p>
          <a:p>
            <a:pPr marL="0" indent="0">
              <a:buNone/>
            </a:pPr>
            <a:r>
              <a:rPr lang="vi-VN" sz="1400" dirty="0" smtClean="0"/>
              <a:t>Cheltuielile </a:t>
            </a:r>
            <a:r>
              <a:rPr lang="vi-VN" sz="1400" dirty="0"/>
              <a:t>se desfăşoară pe obiecte de construcţie, iar delimitarea obiectelor se face de către proiectant. </a:t>
            </a:r>
          </a:p>
          <a:p>
            <a:pPr marL="0" indent="0">
              <a:buNone/>
            </a:pPr>
            <a:endParaRPr lang="ro-RO" sz="1400" dirty="0" smtClean="0"/>
          </a:p>
          <a:p>
            <a:pPr marL="0" indent="0">
              <a:buNone/>
            </a:pPr>
            <a:r>
              <a:rPr lang="vi-VN" sz="1400" dirty="0" smtClean="0"/>
              <a:t>Cheltuielile </a:t>
            </a:r>
            <a:r>
              <a:rPr lang="vi-VN" sz="1400" dirty="0"/>
              <a:t>aferente fiecărui obiect de construcţie sunt estimate prin devizul pe obiect. </a:t>
            </a: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969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1143000"/>
            <a:ext cx="8534400" cy="5181600"/>
          </a:xfrm>
        </p:spPr>
        <p:txBody>
          <a:bodyPr/>
          <a:lstStyle/>
          <a:p>
            <a:pPr marL="0" indent="0">
              <a:buNone/>
            </a:pPr>
            <a:r>
              <a:rPr lang="vi-VN" sz="1400" b="1" dirty="0"/>
              <a:t>4.2 Dotări </a:t>
            </a:r>
            <a:r>
              <a:rPr lang="vi-VN" sz="1400" dirty="0"/>
              <a:t>(se includ utilaje, echipamente tehnologice şi funcţionale cu şi fără montaj, dotări) </a:t>
            </a:r>
          </a:p>
          <a:p>
            <a:pPr>
              <a:buFont typeface="+mj-lt"/>
              <a:buAutoNum type="alphaLcParenR"/>
            </a:pPr>
            <a:r>
              <a:rPr lang="vi-VN" sz="1400" dirty="0" smtClean="0"/>
              <a:t>achiziționarea </a:t>
            </a:r>
            <a:r>
              <a:rPr lang="vi-VN" sz="1400" dirty="0"/>
              <a:t>de bunuri pentru dotarea infrastructurii serviciilor socilale precum: dotări P.S.I., dotări de uz gospodăresc, dotări privind protecţia muncii, cheltuieli pentru achiziţionarea dotarilor si a echipamentelor de specialitate- cf. standarde speficice serviciilor sociale ce se vor acorda, cheltuieli pentru achiziţionarea şi instalarea de sisteme şi echipamente pentru persoane cu </a:t>
            </a:r>
            <a:r>
              <a:rPr lang="vi-VN" sz="1400" dirty="0" smtClean="0"/>
              <a:t>dizabilităţi;</a:t>
            </a:r>
            <a:endParaRPr lang="ro-RO" sz="1400" dirty="0" smtClean="0"/>
          </a:p>
          <a:p>
            <a:pPr>
              <a:buFont typeface="+mj-lt"/>
              <a:buAutoNum type="alphaLcParenR"/>
            </a:pPr>
            <a:r>
              <a:rPr lang="vi-VN" sz="1400" dirty="0" smtClean="0"/>
              <a:t>achiziționării </a:t>
            </a:r>
            <a:r>
              <a:rPr lang="vi-VN" sz="1400" dirty="0"/>
              <a:t>mobilierului pentru dotarea infrastructurii serviciilor sociale; </a:t>
            </a:r>
            <a:endParaRPr lang="ro-RO" sz="1400" dirty="0" smtClean="0"/>
          </a:p>
          <a:p>
            <a:pPr>
              <a:buFont typeface="+mj-lt"/>
              <a:buAutoNum type="alphaLcParenR"/>
            </a:pPr>
            <a:r>
              <a:rPr lang="vi-VN" sz="1400" dirty="0" smtClean="0"/>
              <a:t>achiziționării </a:t>
            </a:r>
            <a:r>
              <a:rPr lang="vi-VN" sz="1400" dirty="0"/>
              <a:t>echipamentelor IT necesare desfășurării în condiții optime a activităților aferente furnizării de servicii sociale respective; </a:t>
            </a:r>
            <a:endParaRPr lang="ro-RO" sz="1400" dirty="0" smtClean="0"/>
          </a:p>
          <a:p>
            <a:pPr>
              <a:buFont typeface="+mj-lt"/>
              <a:buAutoNum type="alphaLcParenR"/>
            </a:pPr>
            <a:r>
              <a:rPr lang="vi-VN" sz="1400" dirty="0" smtClean="0"/>
              <a:t>dotari </a:t>
            </a:r>
            <a:r>
              <a:rPr lang="vi-VN" sz="1400" dirty="0"/>
              <a:t>exterioare care se monteaza pe amplasamentul delimitat din punct de vedere juridic al proiectului (bănci, coșuri de gunoi, pergole, dotari pentru petrecerea timpului liber); </a:t>
            </a:r>
          </a:p>
          <a:p>
            <a:r>
              <a:rPr lang="vi-VN" sz="1400" dirty="0"/>
              <a:t>Se cuprind cheltuielile pentru achiziţionarea utilajelor şi echipamentelor tehnologice, precum şi a celor incluse în instalaţiile funcţionale, inclusiv cheltuielile aferente montajului utilajelor tehnologice şi al utilajelor incluse în instalaţiile funcţionale, inclusiv reţelele aferente necesare funcţionării acestora. </a:t>
            </a:r>
          </a:p>
          <a:p>
            <a:r>
              <a:rPr lang="vi-VN" sz="1400" dirty="0"/>
              <a:t>Se includ cheltuielile pentru achiziţionarea utilajelor şi echipamentelor care nu necesită montaj, precum şi a echipamentelor şi a echipamentelor de transport tehnologic. </a:t>
            </a:r>
          </a:p>
          <a:p>
            <a:r>
              <a:rPr lang="vi-VN" sz="1400" dirty="0"/>
              <a:t>Se cuprind cheltuielile pentru procurarea de bunuri care, conform legii, intră în categoria mijloacelor fixe sau a obiectelor de inventar, sunt necesare implementarii proiectului şi respectă prevederile contractului de finanţare. </a:t>
            </a:r>
          </a:p>
          <a:p>
            <a:pPr marL="0" indent="0">
              <a:buNone/>
            </a:pPr>
            <a:r>
              <a:rPr lang="ro-RO" sz="1400" b="1" dirty="0" smtClean="0"/>
              <a:t>4.3 </a:t>
            </a:r>
            <a:r>
              <a:rPr lang="ro-RO" sz="1400" b="1" dirty="0"/>
              <a:t>Active necorporale </a:t>
            </a:r>
          </a:p>
          <a:p>
            <a:r>
              <a:rPr lang="ro-RO" sz="1400" dirty="0"/>
              <a:t>Se cuprind cheltuielile cu achiziţionarea activelor necorporale: drepturi referitoare la brevete, licenţe, know-how. </a:t>
            </a: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8683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914400"/>
            <a:ext cx="8534400" cy="5105400"/>
          </a:xfrm>
        </p:spPr>
        <p:txBody>
          <a:bodyPr/>
          <a:lstStyle/>
          <a:p>
            <a:pPr marL="0" indent="0">
              <a:buNone/>
            </a:pPr>
            <a:r>
              <a:rPr lang="ro-RO" sz="1400" b="1" dirty="0"/>
              <a:t>Capitol 5 – Alte cheltuieli </a:t>
            </a:r>
            <a:endParaRPr lang="ro-RO" sz="1400" dirty="0"/>
          </a:p>
          <a:p>
            <a:pPr marL="0" indent="0">
              <a:buNone/>
            </a:pPr>
            <a:r>
              <a:rPr lang="ro-RO" sz="1400" b="1" dirty="0"/>
              <a:t>5.1 Organizare de șantier</a:t>
            </a:r>
            <a:r>
              <a:rPr lang="ro-RO" sz="1400" dirty="0"/>
              <a:t> </a:t>
            </a:r>
          </a:p>
          <a:p>
            <a:pPr marL="0" indent="0">
              <a:buNone/>
            </a:pPr>
            <a:r>
              <a:rPr lang="vi-VN" sz="1400" b="1" dirty="0"/>
              <a:t>5.1.1 cheltuieli pentru lucrări de construcții și instalații aferente organizării de șantier </a:t>
            </a:r>
          </a:p>
          <a:p>
            <a:r>
              <a:rPr lang="vi-VN" sz="1400" dirty="0"/>
              <a:t>Se cuprind cheltuielile aferente construirii provizorii sau amenajării la construcţii existente pentru vestiare pentru muncitori, grupuri sanitare, rampe de spălare auto, depozite pentru materiale, fundaţii pentru macarale, reţele electrice de iluminat şi forţă, căi de acces, branşamente/racorduri la utilităţi, împrejmuiri, panouri de prezentare, pichete de incendiu. Se includ, de asemenea, cheltuielile de desfiinţare de şantier. </a:t>
            </a:r>
            <a:endParaRPr lang="en-US" sz="1400" dirty="0" smtClean="0"/>
          </a:p>
          <a:p>
            <a:pPr marL="0" indent="0">
              <a:buNone/>
            </a:pPr>
            <a:r>
              <a:rPr lang="vi-VN" sz="1400" b="1" dirty="0"/>
              <a:t>5.1.2 Cheltuieli conexe organizării de șantier </a:t>
            </a:r>
          </a:p>
          <a:p>
            <a:r>
              <a:rPr lang="vi-VN" sz="1400" dirty="0"/>
              <a:t>Se cuprind cheltuielile pentru: obţinerea autorizaţiei de construire/desfiinţare aferente lucrărilor de organizare de şantier, taxe de amplasament, închirieri semne de circulaţie, contractele de asistenţă cu poliţia rutieră, contract temporar cu furnizorul de energie electrică, cu unităţi de salubrizare, taxe depozit ecologic, costul energiei electrice şi al apei consumate în incinta organizării de şantier pe durata de execuţie a lucrărilor. </a:t>
            </a:r>
            <a:endParaRPr lang="ro-RO" sz="1400" dirty="0" smtClean="0"/>
          </a:p>
          <a:p>
            <a:pPr marL="0" indent="0">
              <a:buNone/>
            </a:pPr>
            <a:r>
              <a:rPr lang="ro-RO" sz="1400" b="1" dirty="0" smtClean="0"/>
              <a:t>5.2 </a:t>
            </a:r>
            <a:r>
              <a:rPr lang="ro-RO" sz="1400" b="1" dirty="0"/>
              <a:t>- Comisioane, cote, taxe</a:t>
            </a:r>
            <a:r>
              <a:rPr lang="ro-RO" sz="1400" dirty="0"/>
              <a:t> </a:t>
            </a:r>
            <a:r>
              <a:rPr lang="en-US" sz="1400" dirty="0" smtClean="0"/>
              <a:t> </a:t>
            </a:r>
            <a:endParaRPr lang="ro-RO" sz="1400" dirty="0" smtClean="0"/>
          </a:p>
          <a:p>
            <a:pPr>
              <a:buFont typeface="Arial" panose="020B0604020202020204" pitchFamily="34" charset="0"/>
              <a:buChar char="•"/>
            </a:pPr>
            <a:r>
              <a:rPr lang="vi-VN" sz="1400" dirty="0">
                <a:solidFill>
                  <a:prstClr val="black"/>
                </a:solidFill>
              </a:rPr>
              <a:t>Se cuprind cheltuielile pentru: </a:t>
            </a:r>
            <a:r>
              <a:rPr lang="vi-VN" sz="1400" dirty="0" smtClean="0"/>
              <a:t>cota </a:t>
            </a:r>
            <a:r>
              <a:rPr lang="vi-VN" sz="1400" dirty="0"/>
              <a:t>aferentă Inspectoratului de Stat în Construcţii pentru controlul calităţii lucrărilor de construcţii, cota pentru controlul statului în amenajarea teritoriului, urbanism şi pentru autorizarea lucrărilor de construcţii, cota aferentă Casei Sociale a Constructorilor, taxe pentru acorduri, avize şi autorizaţia de construire/desfiinţare. </a:t>
            </a:r>
          </a:p>
          <a:p>
            <a:pPr marL="0" indent="0">
              <a:buNone/>
            </a:pPr>
            <a:r>
              <a:rPr lang="it-IT" sz="1400" b="1" dirty="0"/>
              <a:t>5.3 - Cheltuieli diverse și neprevăzute</a:t>
            </a:r>
            <a:r>
              <a:rPr lang="it-IT" sz="1400" dirty="0"/>
              <a:t> </a:t>
            </a:r>
            <a:endParaRPr lang="ro-RO" sz="1400" dirty="0" smtClean="0"/>
          </a:p>
          <a:p>
            <a:pPr marL="0" indent="0">
              <a:buNone/>
            </a:pPr>
            <a:r>
              <a:rPr lang="vi-VN" sz="1400" dirty="0" smtClean="0"/>
              <a:t>Se </a:t>
            </a:r>
            <a:r>
              <a:rPr lang="vi-VN" sz="1400" dirty="0"/>
              <a:t>consideră eligibile dacă sunt detaliate corespunzător prin documente justificative şi doar în limita a 10% din valoarea eligibilă a cheltuielilor eligibile cuprinse la Capitolul 1, Capitolul 2 şi Capitolul 4. </a:t>
            </a:r>
            <a:endParaRPr lang="ro-RO" sz="1400" dirty="0" smtClean="0">
              <a:solidFill>
                <a:srgbClr val="003399"/>
              </a:solidFill>
            </a:endParaRPr>
          </a:p>
          <a:p>
            <a:pPr lvl="0" algn="just">
              <a:buNone/>
            </a:pPr>
            <a:endParaRPr lang="ro-RO" sz="1400" b="1" dirty="0" smtClean="0">
              <a:solidFill>
                <a:srgbClr val="003399"/>
              </a:solidFill>
            </a:endParaRPr>
          </a:p>
          <a:p>
            <a:endParaRPr lang="ro-RO" sz="1400" dirty="0" smtClean="0"/>
          </a:p>
          <a:p>
            <a:pPr algn="just"/>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20762"/>
          </a:xfrm>
          <a:prstGeom prst="rect">
            <a:avLst/>
          </a:prstGeom>
        </p:spPr>
        <p:txBody>
          <a:bodyPr>
            <a:normAutofit/>
          </a:bodyPr>
          <a:lstStyle/>
          <a:p>
            <a:r>
              <a:rPr lang="ro-RO" sz="2800" dirty="0">
                <a:solidFill>
                  <a:srgbClr val="000000"/>
                </a:solidFill>
              </a:rPr>
              <a:t>Eligibilitatea </a:t>
            </a:r>
            <a:r>
              <a:rPr lang="ro-RO" sz="2800" dirty="0" smtClean="0">
                <a:solidFill>
                  <a:srgbClr val="000000"/>
                </a:solidFill>
              </a:rPr>
              <a:t>cheltuielilor</a:t>
            </a:r>
            <a:endParaRPr lang="en-US" altLang="en-US" sz="1600" b="1" dirty="0" smtClean="0">
              <a:solidFill>
                <a:srgbClr val="003399"/>
              </a:solidFill>
            </a:endParaRPr>
          </a:p>
        </p:txBody>
      </p:sp>
      <p:sp>
        <p:nvSpPr>
          <p:cNvPr id="46083" name="Content Placeholder 2"/>
          <p:cNvSpPr>
            <a:spLocks noGrp="1"/>
          </p:cNvSpPr>
          <p:nvPr>
            <p:ph idx="1"/>
          </p:nvPr>
        </p:nvSpPr>
        <p:spPr>
          <a:xfrm>
            <a:off x="228600" y="914400"/>
            <a:ext cx="8534400" cy="5029200"/>
          </a:xfrm>
        </p:spPr>
        <p:txBody>
          <a:bodyPr/>
          <a:lstStyle/>
          <a:p>
            <a:pPr marL="0" indent="0">
              <a:buNone/>
            </a:pPr>
            <a:r>
              <a:rPr lang="it-IT" sz="1400" b="1" dirty="0"/>
              <a:t>Capitolul 6 Cheltuieli de informare și publicitate </a:t>
            </a:r>
            <a:endParaRPr lang="it-IT" sz="1400" dirty="0"/>
          </a:p>
          <a:p>
            <a:pPr marL="0" indent="0">
              <a:buNone/>
            </a:pPr>
            <a:r>
              <a:rPr lang="vi-VN" sz="1400" b="1" dirty="0"/>
              <a:t>6.1 Cheltuieli de informare și publicitatea pentru proiect</a:t>
            </a:r>
            <a:r>
              <a:rPr lang="vi-VN" sz="1400" dirty="0"/>
              <a:t>, care rezultă din obligațiile beneficiarului </a:t>
            </a:r>
          </a:p>
          <a:p>
            <a:r>
              <a:rPr lang="vi-VN" sz="1400" dirty="0"/>
              <a:t>Se cuprind cheltuielile cu activităţile obligatorii de informare şi publicitate stipulate în contractul de finanţare, în limita maxima a 10 000 (inclusiv TVA) lei. </a:t>
            </a:r>
          </a:p>
          <a:p>
            <a:pPr marL="0" indent="0">
              <a:buNone/>
            </a:pPr>
            <a:r>
              <a:rPr lang="ro-RO" sz="1400" b="1" dirty="0"/>
              <a:t>6.2 Cheltuieli cu activitatile de marketing si promovare a obiectivului finantat</a:t>
            </a:r>
            <a:r>
              <a:rPr lang="ro-RO" sz="1400" dirty="0"/>
              <a:t> </a:t>
            </a:r>
          </a:p>
          <a:p>
            <a:r>
              <a:rPr lang="vi-VN" sz="1400" dirty="0"/>
              <a:t>Se cuprind cheltuieli pentru realizarea site-ului centrului de servicii sociale obiect al proiectului, precum şi pentru accesibilizarea acestuia la nevoile persoanelor cu dizabilităţi, în limita maxima a 10.000 lei. </a:t>
            </a:r>
          </a:p>
          <a:p>
            <a:pPr marL="0" indent="0">
              <a:buNone/>
            </a:pPr>
            <a:r>
              <a:rPr lang="ro-RO" sz="1400" b="1" dirty="0"/>
              <a:t>Capitolul 7 Cheltuieli cu auditul financiar extern pentru proiect </a:t>
            </a:r>
            <a:endParaRPr lang="ro-RO" sz="1400" dirty="0"/>
          </a:p>
          <a:p>
            <a:pPr marL="0" indent="0">
              <a:buNone/>
            </a:pPr>
            <a:r>
              <a:rPr lang="ro-RO" sz="1400" b="1" dirty="0"/>
              <a:t>7.1 Cheltuieli cu auditul financiar extern pentru proiect</a:t>
            </a:r>
            <a:r>
              <a:rPr lang="ro-RO" sz="1400" dirty="0"/>
              <a:t> </a:t>
            </a:r>
            <a:endParaRPr lang="ro-RO" sz="1400" dirty="0" smtClean="0"/>
          </a:p>
          <a:p>
            <a:pPr>
              <a:buFont typeface="Arial" panose="020B0604020202020204" pitchFamily="34" charset="0"/>
              <a:buChar char="•"/>
            </a:pPr>
            <a:r>
              <a:rPr lang="ro-RO" sz="1400" dirty="0" smtClean="0"/>
              <a:t>Se </a:t>
            </a:r>
            <a:r>
              <a:rPr lang="ro-RO" sz="1400" dirty="0"/>
              <a:t>cuprind cheltuielile cu auditul financiar extern, in limita a 5000 (inclusiv TVA) lei trimestrial (aferente activitatilor ce pot fi auditate in trimestrul respectiv). </a:t>
            </a:r>
            <a:endParaRPr lang="en-US" sz="1400" dirty="0" smtClean="0"/>
          </a:p>
          <a:p>
            <a:pPr marL="0" indent="0">
              <a:buNone/>
            </a:pPr>
            <a:r>
              <a:rPr lang="ro-RO" sz="1400" b="1" dirty="0"/>
              <a:t>Capitolul 8 Cheltuieli cu achizitia de mijloace de transport (daca este cazul) </a:t>
            </a:r>
            <a:endParaRPr lang="ro-RO" sz="1400" dirty="0"/>
          </a:p>
          <a:p>
            <a:r>
              <a:rPr lang="vi-VN" sz="1400" dirty="0"/>
              <a:t>Se cuprind cheltuieli cu achizitia de mijloace de transport în limita a 15 000 euro, fără TVA. </a:t>
            </a:r>
          </a:p>
          <a:p>
            <a:r>
              <a:rPr lang="vi-VN" sz="1400" dirty="0" smtClean="0"/>
              <a:t>Se </a:t>
            </a:r>
            <a:r>
              <a:rPr lang="vi-VN" sz="1400" dirty="0"/>
              <a:t>cuprind cheltuielile cu achiziţia autovehiculelor necesare serviciilor de îngrijire la domiciliu şi/sau a serviciilor de distribuire a hranei calde şi reci. Autovehiculele respective trebuie să fie adaptate scopului pentru care se achiziţionează, respectiv transportul hranei calde la domiciliu sau transportul persoanelor fără autonomie de deplasare pentru situaţiile în care persoanele respective necesită insoţire, în conformitate cu specificaţiile standardelor de servicii sociale pe care trebuie să le îndeplinească unitatea/centrul/cantina respectivă. </a:t>
            </a:r>
            <a:endParaRPr lang="ro-RO" sz="1400" dirty="0" smtClean="0"/>
          </a:p>
          <a:p>
            <a:pPr marL="0" indent="0">
              <a:buNone/>
            </a:pPr>
            <a:r>
              <a:rPr lang="ro-RO" sz="1400" dirty="0" smtClean="0">
                <a:solidFill>
                  <a:srgbClr val="003399"/>
                </a:solidFill>
              </a:rPr>
              <a:t>Nota: TVA nedeductibilă aferentă cheltuielilor eligibile este eligibilă.</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96962"/>
          </a:xfrm>
          <a:prstGeom prst="rect">
            <a:avLst/>
          </a:prstGeom>
        </p:spPr>
        <p:txBody>
          <a:bodyPr>
            <a:normAutofit/>
          </a:bodyPr>
          <a:lstStyle/>
          <a:p>
            <a:r>
              <a:rPr lang="ro-RO" sz="2800" dirty="0" smtClean="0">
                <a:solidFill>
                  <a:srgbClr val="000000"/>
                </a:solidFill>
              </a:rPr>
              <a:t>Completarea cererii de finanțare</a:t>
            </a:r>
            <a:endParaRPr lang="en-US" altLang="en-US" sz="2800" b="1" dirty="0" smtClean="0">
              <a:solidFill>
                <a:srgbClr val="000000"/>
              </a:solidFill>
            </a:endParaRPr>
          </a:p>
        </p:txBody>
      </p:sp>
      <p:sp>
        <p:nvSpPr>
          <p:cNvPr id="46083" name="Content Placeholder 2"/>
          <p:cNvSpPr>
            <a:spLocks noGrp="1"/>
          </p:cNvSpPr>
          <p:nvPr>
            <p:ph idx="1"/>
          </p:nvPr>
        </p:nvSpPr>
        <p:spPr>
          <a:xfrm>
            <a:off x="304800" y="1143000"/>
            <a:ext cx="8534400" cy="4495800"/>
          </a:xfrm>
        </p:spPr>
        <p:txBody>
          <a:bodyPr/>
          <a:lstStyle/>
          <a:p>
            <a:pPr>
              <a:buNone/>
            </a:pPr>
            <a:endParaRPr lang="ro-RO" sz="1400" dirty="0" smtClean="0"/>
          </a:p>
          <a:p>
            <a:pPr marL="0" indent="0" algn="just">
              <a:spcAft>
                <a:spcPts val="600"/>
              </a:spcAft>
              <a:buNone/>
              <a:defRPr/>
            </a:pPr>
            <a:r>
              <a:rPr lang="ro-RO" sz="1600" b="1" u="sng" dirty="0" smtClean="0">
                <a:solidFill>
                  <a:srgbClr val="003399"/>
                </a:solidFill>
              </a:rPr>
              <a:t> Documente obligatorii la depunerea cererii de finanţare:</a:t>
            </a:r>
            <a:endParaRPr lang="ro-RO" sz="1600" dirty="0" smtClean="0">
              <a:solidFill>
                <a:srgbClr val="003399"/>
              </a:solidFill>
            </a:endParaRPr>
          </a:p>
          <a:p>
            <a:pPr lvl="0" algn="just">
              <a:buFont typeface="+mj-lt"/>
              <a:buAutoNum type="arabicPeriod"/>
            </a:pPr>
            <a:r>
              <a:rPr lang="ro-RO" sz="1400" b="1" dirty="0" smtClean="0">
                <a:solidFill>
                  <a:srgbClr val="000000"/>
                </a:solidFill>
              </a:rPr>
              <a:t>Documentele statutare ale solicitantului și partenerilor </a:t>
            </a:r>
            <a:r>
              <a:rPr lang="ro-RO" sz="1400" dirty="0" smtClean="0">
                <a:solidFill>
                  <a:srgbClr val="000000"/>
                </a:solidFill>
              </a:rPr>
              <a:t>(dacă este cazul)</a:t>
            </a:r>
          </a:p>
          <a:p>
            <a:pPr lvl="0" algn="just">
              <a:buFont typeface="Arial" panose="020B0604020202020204" pitchFamily="34" charset="0"/>
              <a:buChar char="•"/>
            </a:pPr>
            <a:r>
              <a:rPr lang="ro-RO" sz="1400" dirty="0" smtClean="0">
                <a:solidFill>
                  <a:srgbClr val="000000"/>
                </a:solidFill>
              </a:rPr>
              <a:t>Se va depune inclusiv Acordul de parteneriat, dacă este cazul</a:t>
            </a:r>
            <a:endParaRPr lang="ro-RO" sz="1400" dirty="0">
              <a:solidFill>
                <a:srgbClr val="000000"/>
              </a:solidFill>
            </a:endParaRPr>
          </a:p>
          <a:p>
            <a:pPr lvl="0" algn="just">
              <a:buAutoNum type="arabicPeriod" startAt="2"/>
            </a:pPr>
            <a:r>
              <a:rPr lang="ro-RO" sz="1400" b="1" dirty="0" smtClean="0">
                <a:solidFill>
                  <a:srgbClr val="000000"/>
                </a:solidFill>
              </a:rPr>
              <a:t>Documente privind identificarea reprezentantului legal al solicitantului și partenerilor </a:t>
            </a:r>
            <a:r>
              <a:rPr lang="ro-RO" sz="1400" dirty="0" smtClean="0">
                <a:solidFill>
                  <a:srgbClr val="000000"/>
                </a:solidFill>
              </a:rPr>
              <a:t>(dacă este cazul)</a:t>
            </a:r>
          </a:p>
          <a:p>
            <a:pPr lvl="0" algn="just">
              <a:buAutoNum type="arabicPeriod" startAt="2"/>
            </a:pPr>
            <a:r>
              <a:rPr lang="vi-VN" sz="1400" b="1" dirty="0" smtClean="0"/>
              <a:t>Mandatul </a:t>
            </a:r>
            <a:r>
              <a:rPr lang="vi-VN" sz="1400" b="1" dirty="0"/>
              <a:t>special autentificat / împuternicire specială autentificată pentru semnarea anumitor secțiuni din cererea de finanțare </a:t>
            </a:r>
            <a:r>
              <a:rPr lang="vi-VN" sz="1400" dirty="0"/>
              <a:t>(dacă este cazul) </a:t>
            </a:r>
            <a:endParaRPr lang="ro-RO" sz="1400" dirty="0"/>
          </a:p>
          <a:p>
            <a:pPr lvl="0" algn="just">
              <a:buAutoNum type="arabicPeriod" startAt="2"/>
            </a:pPr>
            <a:r>
              <a:rPr lang="vi-VN" sz="1400" b="1" dirty="0" smtClean="0"/>
              <a:t>Acreditări </a:t>
            </a:r>
            <a:endParaRPr lang="ro-RO" sz="1400" dirty="0"/>
          </a:p>
          <a:p>
            <a:pPr lvl="0" algn="just">
              <a:buAutoNum type="arabicPeriod" startAt="2"/>
            </a:pPr>
            <a:r>
              <a:rPr lang="ro-RO" sz="1400" b="1" dirty="0" smtClean="0">
                <a:solidFill>
                  <a:srgbClr val="000000"/>
                </a:solidFill>
              </a:rPr>
              <a:t>Situațiile financiare anuale ale solicitantului/partenerilor</a:t>
            </a:r>
            <a:r>
              <a:rPr lang="ro-RO" sz="1400" dirty="0" smtClean="0">
                <a:solidFill>
                  <a:srgbClr val="000000"/>
                </a:solidFill>
              </a:rPr>
              <a:t>, după caz, aferente celui mai recent exercițiu financiar încheiat, înregistrate la Administrația financiară</a:t>
            </a:r>
          </a:p>
          <a:p>
            <a:pPr lvl="0" algn="just">
              <a:buFont typeface="Arial" panose="020B0604020202020204" pitchFamily="34" charset="0"/>
              <a:buChar char="•"/>
            </a:pPr>
            <a:r>
              <a:rPr lang="ro-RO" sz="1400" dirty="0" smtClean="0">
                <a:solidFill>
                  <a:srgbClr val="000000"/>
                </a:solidFill>
              </a:rPr>
              <a:t>Pentru UAT-uri: bilanț, contul de rezultat patrimonial, contul de execuție bugetară, indicatori execuție bugetară anuali, </a:t>
            </a:r>
            <a:r>
              <a:rPr lang="ro-RO" sz="1400" u="sng" dirty="0" smtClean="0">
                <a:solidFill>
                  <a:srgbClr val="003399"/>
                </a:solidFill>
              </a:rPr>
              <a:t>Anexa nr. 1.3 Calculul gradului de îndatorare</a:t>
            </a:r>
            <a:r>
              <a:rPr lang="ro-RO" sz="1400" dirty="0" smtClean="0">
                <a:solidFill>
                  <a:srgbClr val="000000"/>
                </a:solidFill>
              </a:rPr>
              <a:t>, alte documente suplimentare(dacă este cazul)</a:t>
            </a:r>
          </a:p>
          <a:p>
            <a:pPr lvl="0" algn="just">
              <a:buFont typeface="Arial" panose="020B0604020202020204" pitchFamily="34" charset="0"/>
              <a:buChar char="•"/>
            </a:pPr>
            <a:r>
              <a:rPr lang="ro-RO" sz="1400" dirty="0" smtClean="0">
                <a:solidFill>
                  <a:srgbClr val="000000"/>
                </a:solidFill>
              </a:rPr>
              <a:t>Pentru ONG-uri: bilanț, contul rezultatului exercițiului, </a:t>
            </a:r>
            <a:r>
              <a:rPr lang="ro-RO" sz="1400" dirty="0">
                <a:solidFill>
                  <a:srgbClr val="000000"/>
                </a:solidFill>
              </a:rPr>
              <a:t>alte documente suplimentare(dacă este cazul</a:t>
            </a:r>
            <a:r>
              <a:rPr lang="ro-RO" sz="1400" dirty="0" smtClean="0">
                <a:solidFill>
                  <a:srgbClr val="000000"/>
                </a:solidFill>
              </a:rPr>
              <a:t>)</a:t>
            </a:r>
          </a:p>
          <a:p>
            <a:pPr lvl="0" algn="just">
              <a:buFont typeface="Arial" panose="020B0604020202020204" pitchFamily="34" charset="0"/>
              <a:buChar char="•"/>
            </a:pPr>
            <a:r>
              <a:rPr lang="ro-RO" sz="1400" dirty="0" smtClean="0">
                <a:solidFill>
                  <a:srgbClr val="000000"/>
                </a:solidFill>
              </a:rPr>
              <a:t>Pentru unități de cult: bilanț, registrul jurnal, registrul inventar. În cazul în care nu există bilanț, datele din documentele financiare vor fi consolidate de către un expert contabil autorizat în formular de bilanț</a:t>
            </a:r>
          </a:p>
          <a:p>
            <a:pPr lvl="0" algn="just">
              <a:buAutoNum type="arabicPeriod" startAt="6"/>
            </a:pPr>
            <a:r>
              <a:rPr lang="ro-RO" sz="1400" b="1" dirty="0" smtClean="0">
                <a:solidFill>
                  <a:srgbClr val="000000"/>
                </a:solidFill>
              </a:rPr>
              <a:t>Declarația de eligibilitate a solicitantului/partenerilor</a:t>
            </a:r>
            <a:r>
              <a:rPr lang="ro-RO" sz="1400" dirty="0" smtClean="0">
                <a:solidFill>
                  <a:srgbClr val="000000"/>
                </a:solidFill>
              </a:rPr>
              <a:t>, după caz</a:t>
            </a:r>
          </a:p>
          <a:p>
            <a:pPr lvl="0" algn="just">
              <a:buFont typeface="Courier New" pitchFamily="49" charset="0"/>
              <a:buChar char="o"/>
            </a:pPr>
            <a:endParaRPr lang="ro-RO" sz="1400" dirty="0" smtClean="0">
              <a:solidFill>
                <a:srgbClr val="003399"/>
              </a:solidFill>
            </a:endParaRPr>
          </a:p>
          <a:p>
            <a:pPr lvl="0" algn="just">
              <a:buNone/>
            </a:pPr>
            <a:endParaRPr lang="ro-RO" sz="1400" b="1" dirty="0" smtClean="0">
              <a:solidFill>
                <a:srgbClr val="003399"/>
              </a:solidFill>
            </a:endParaRPr>
          </a:p>
          <a:p>
            <a:endParaRPr lang="ro-RO" sz="1400" dirty="0" smtClean="0"/>
          </a:p>
          <a:p>
            <a:pPr algn="just"/>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96962"/>
          </a:xfrm>
          <a:prstGeom prst="rect">
            <a:avLst/>
          </a:prstGeom>
        </p:spPr>
        <p:txBody>
          <a:bodyPr>
            <a:normAutofit/>
          </a:bodyPr>
          <a:lstStyle/>
          <a:p>
            <a:r>
              <a:rPr lang="ro-RO" sz="2800" dirty="0" smtClean="0">
                <a:solidFill>
                  <a:srgbClr val="000000"/>
                </a:solidFill>
              </a:rPr>
              <a:t>Completarea cererii de finanțare</a:t>
            </a:r>
            <a:endParaRPr lang="en-US" altLang="en-US" sz="2800" b="1" dirty="0" smtClean="0">
              <a:solidFill>
                <a:srgbClr val="000000"/>
              </a:solidFill>
            </a:endParaRPr>
          </a:p>
        </p:txBody>
      </p:sp>
      <p:sp>
        <p:nvSpPr>
          <p:cNvPr id="46083" name="Content Placeholder 2"/>
          <p:cNvSpPr>
            <a:spLocks noGrp="1"/>
          </p:cNvSpPr>
          <p:nvPr>
            <p:ph idx="1"/>
          </p:nvPr>
        </p:nvSpPr>
        <p:spPr>
          <a:xfrm>
            <a:off x="304800" y="1143000"/>
            <a:ext cx="8534400" cy="4495800"/>
          </a:xfrm>
        </p:spPr>
        <p:txBody>
          <a:bodyPr/>
          <a:lstStyle/>
          <a:p>
            <a:pPr>
              <a:buNone/>
            </a:pPr>
            <a:endParaRPr lang="ro-RO" sz="1400" dirty="0" smtClean="0"/>
          </a:p>
          <a:p>
            <a:pPr marL="0" indent="0" algn="just">
              <a:spcAft>
                <a:spcPts val="600"/>
              </a:spcAft>
              <a:buNone/>
              <a:defRPr/>
            </a:pPr>
            <a:r>
              <a:rPr lang="ro-RO" sz="1600" b="1" u="sng" dirty="0" smtClean="0">
                <a:solidFill>
                  <a:srgbClr val="003399"/>
                </a:solidFill>
              </a:rPr>
              <a:t> Documente obligatorii la depunerea cererii de finanţare:</a:t>
            </a:r>
            <a:endParaRPr lang="ro-RO" sz="1600" dirty="0" smtClean="0">
              <a:solidFill>
                <a:srgbClr val="003399"/>
              </a:solidFill>
            </a:endParaRPr>
          </a:p>
          <a:p>
            <a:pPr marL="0" lvl="0" indent="0" algn="just">
              <a:buNone/>
            </a:pPr>
            <a:r>
              <a:rPr lang="ro-RO" sz="1400" b="1" dirty="0" smtClean="0">
                <a:solidFill>
                  <a:srgbClr val="000000"/>
                </a:solidFill>
              </a:rPr>
              <a:t>7.    Declarația de angajament a solicitantului/partenerilor, </a:t>
            </a:r>
            <a:r>
              <a:rPr lang="ro-RO" sz="1400" dirty="0" smtClean="0">
                <a:solidFill>
                  <a:srgbClr val="000000"/>
                </a:solidFill>
              </a:rPr>
              <a:t>după caz</a:t>
            </a:r>
          </a:p>
          <a:p>
            <a:pPr lvl="0" algn="just">
              <a:buAutoNum type="arabicPeriod" startAt="8"/>
            </a:pPr>
            <a:r>
              <a:rPr lang="ro-RO" sz="1400" b="1" dirty="0" smtClean="0">
                <a:solidFill>
                  <a:srgbClr val="000000"/>
                </a:solidFill>
              </a:rPr>
              <a:t>Declarație privind nedeductibilitatea TVA a solicitantului/partenerilor</a:t>
            </a:r>
            <a:r>
              <a:rPr lang="ro-RO" sz="1400" dirty="0" smtClean="0">
                <a:solidFill>
                  <a:srgbClr val="000000"/>
                </a:solidFill>
              </a:rPr>
              <a:t>, după caz </a:t>
            </a:r>
            <a:endParaRPr lang="ro-RO" sz="1400" dirty="0">
              <a:solidFill>
                <a:srgbClr val="000000"/>
              </a:solidFill>
            </a:endParaRPr>
          </a:p>
          <a:p>
            <a:pPr lvl="0" algn="just">
              <a:buAutoNum type="arabicPeriod" startAt="8"/>
            </a:pPr>
            <a:r>
              <a:rPr lang="ro-RO" sz="1400" b="1" dirty="0" smtClean="0">
                <a:solidFill>
                  <a:srgbClr val="000000"/>
                </a:solidFill>
              </a:rPr>
              <a:t>Documente privind dreptul de proprietate/concesiune/administrare</a:t>
            </a:r>
          </a:p>
          <a:p>
            <a:pPr lvl="0" algn="just">
              <a:buFont typeface="Arial" panose="020B0604020202020204" pitchFamily="34" charset="0"/>
              <a:buChar char="•"/>
            </a:pPr>
            <a:r>
              <a:rPr lang="ro-RO" sz="1400" b="1" dirty="0" smtClean="0">
                <a:solidFill>
                  <a:srgbClr val="000000"/>
                </a:solidFill>
              </a:rPr>
              <a:t>Pentru proprietate:  </a:t>
            </a:r>
          </a:p>
          <a:p>
            <a:pPr lvl="0" algn="just">
              <a:buFont typeface="+mj-lt"/>
              <a:buAutoNum type="alphaLcParenR"/>
            </a:pPr>
            <a:r>
              <a:rPr lang="ro-RO" sz="1400" dirty="0" smtClean="0">
                <a:solidFill>
                  <a:srgbClr val="000000"/>
                </a:solidFill>
              </a:rPr>
              <a:t>Extras de carte funciară din care să rezulte întabularea, emis cu maxim 30 de zile înainte de depunere</a:t>
            </a:r>
          </a:p>
          <a:p>
            <a:pPr lvl="0" algn="just">
              <a:buFont typeface="+mj-lt"/>
              <a:buAutoNum type="alphaLcParenR"/>
            </a:pPr>
            <a:r>
              <a:rPr lang="ro-RO" sz="1400" dirty="0" smtClean="0">
                <a:solidFill>
                  <a:srgbClr val="000000"/>
                </a:solidFill>
              </a:rPr>
              <a:t>Plan de amplasament vizat de OCPI, plan în care să fie evidențiate numerele cadastrale</a:t>
            </a:r>
          </a:p>
          <a:p>
            <a:pPr lvl="0" algn="just">
              <a:buFont typeface="Arial" panose="020B0604020202020204" pitchFamily="34" charset="0"/>
              <a:buChar char="•"/>
            </a:pPr>
            <a:r>
              <a:rPr lang="ro-RO" sz="1400" b="1" dirty="0" smtClean="0">
                <a:solidFill>
                  <a:srgbClr val="000000"/>
                </a:solidFill>
              </a:rPr>
              <a:t>Pentru administrare:</a:t>
            </a:r>
          </a:p>
          <a:p>
            <a:pPr lvl="0" algn="just">
              <a:buFont typeface="+mj-lt"/>
              <a:buAutoNum type="alphaLcParenR"/>
            </a:pPr>
            <a:r>
              <a:rPr lang="ro-RO" sz="1400" dirty="0" smtClean="0">
                <a:solidFill>
                  <a:srgbClr val="000000"/>
                </a:solidFill>
              </a:rPr>
              <a:t>Extras de carte funciară din care să reiasă dreptul de administrare aferent proprietății publice</a:t>
            </a:r>
          </a:p>
          <a:p>
            <a:pPr lvl="0" algn="just">
              <a:buFont typeface="+mj-lt"/>
              <a:buAutoNum type="alphaLcParenR"/>
            </a:pPr>
            <a:r>
              <a:rPr lang="ro-RO" sz="1400" dirty="0" smtClean="0">
                <a:solidFill>
                  <a:srgbClr val="000000"/>
                </a:solidFill>
              </a:rPr>
              <a:t>Actul care conferă dreptul de administrare – pe o perioadă estimată acoperitoare până la împlinirea a cel puțin 5 ani de la efectuarea plății finale, după finalizarea proiectului</a:t>
            </a:r>
          </a:p>
          <a:p>
            <a:pPr lvl="0" algn="just">
              <a:buFont typeface="Arial" panose="020B0604020202020204" pitchFamily="34" charset="0"/>
              <a:buChar char="•"/>
            </a:pPr>
            <a:r>
              <a:rPr lang="ro-RO" sz="1400" b="1" dirty="0" smtClean="0">
                <a:solidFill>
                  <a:srgbClr val="000000"/>
                </a:solidFill>
              </a:rPr>
              <a:t>Pentru concesiune:</a:t>
            </a:r>
          </a:p>
          <a:p>
            <a:pPr lvl="0" algn="just">
              <a:buFont typeface="Arial" panose="020B0604020202020204" pitchFamily="34" charset="0"/>
              <a:buChar char="•"/>
            </a:pPr>
            <a:r>
              <a:rPr lang="ro-RO" sz="1400" dirty="0" smtClean="0">
                <a:solidFill>
                  <a:srgbClr val="000000"/>
                </a:solidFill>
              </a:rPr>
              <a:t>Extras de carte funciară din care să reiasă dreptul de concesiune</a:t>
            </a:r>
          </a:p>
          <a:p>
            <a:pPr lvl="0" algn="just">
              <a:buFont typeface="Arial" panose="020B0604020202020204" pitchFamily="34" charset="0"/>
              <a:buChar char="•"/>
            </a:pPr>
            <a:r>
              <a:rPr lang="ro-RO" sz="1400" dirty="0" smtClean="0">
                <a:solidFill>
                  <a:srgbClr val="000000"/>
                </a:solidFill>
              </a:rPr>
              <a:t>Contractul de concesiune - </a:t>
            </a:r>
            <a:r>
              <a:rPr lang="vi-VN" sz="1400" dirty="0">
                <a:solidFill>
                  <a:srgbClr val="000000"/>
                </a:solidFill>
              </a:rPr>
              <a:t>pe o perioadă estimată acoperitoare până la împlinirea a cel puțin 5 ani de la efectuarea plății finale, după finalizarea proiectului</a:t>
            </a:r>
            <a:endParaRPr lang="ro-RO" sz="1400" dirty="0" smtClean="0">
              <a:solidFill>
                <a:srgbClr val="000000"/>
              </a:solidFill>
            </a:endParaRPr>
          </a:p>
          <a:p>
            <a:pPr lvl="0" algn="just">
              <a:buFont typeface="Courier New" pitchFamily="49" charset="0"/>
              <a:buChar char="o"/>
            </a:pPr>
            <a:endParaRPr lang="ro-RO" sz="1400" dirty="0" smtClean="0">
              <a:solidFill>
                <a:srgbClr val="003399"/>
              </a:solidFill>
            </a:endParaRPr>
          </a:p>
          <a:p>
            <a:pPr lvl="0" algn="just">
              <a:buFont typeface="Courier New" pitchFamily="49" charset="0"/>
              <a:buChar char="o"/>
            </a:pPr>
            <a:endParaRPr lang="ro-RO" sz="1400" dirty="0" smtClean="0">
              <a:solidFill>
                <a:srgbClr val="003399"/>
              </a:solidFill>
            </a:endParaRPr>
          </a:p>
          <a:p>
            <a:pPr lvl="0" algn="just">
              <a:buNone/>
            </a:pPr>
            <a:endParaRPr lang="ro-RO" sz="1400" b="1" dirty="0" smtClean="0">
              <a:solidFill>
                <a:srgbClr val="003399"/>
              </a:solidFill>
            </a:endParaRPr>
          </a:p>
          <a:p>
            <a:endParaRPr lang="ro-RO" sz="1400" dirty="0" smtClean="0"/>
          </a:p>
          <a:p>
            <a:pPr algn="just"/>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extLst>
      <p:ext uri="{BB962C8B-B14F-4D97-AF65-F5344CB8AC3E}">
        <p14:creationId xmlns:p14="http://schemas.microsoft.com/office/powerpoint/2010/main" val="201450044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944562"/>
          </a:xfrm>
          <a:prstGeom prst="rect">
            <a:avLst/>
          </a:prstGeom>
        </p:spPr>
        <p:txBody>
          <a:bodyPr>
            <a:normAutofit/>
          </a:bodyPr>
          <a:lstStyle/>
          <a:p>
            <a:r>
              <a:rPr lang="ro-RO" sz="2800" dirty="0">
                <a:solidFill>
                  <a:srgbClr val="000000"/>
                </a:solidFill>
              </a:rPr>
              <a:t>Completarea cererii de finanțare</a:t>
            </a:r>
            <a:r>
              <a:rPr lang="ro-RO" sz="1600" dirty="0" smtClean="0"/>
              <a:t> </a:t>
            </a:r>
            <a:endParaRPr lang="en-US" altLang="en-US" sz="1600" b="1" dirty="0" smtClean="0">
              <a:solidFill>
                <a:srgbClr val="003399"/>
              </a:solidFill>
            </a:endParaRPr>
          </a:p>
        </p:txBody>
      </p:sp>
      <p:sp>
        <p:nvSpPr>
          <p:cNvPr id="46083" name="Content Placeholder 2"/>
          <p:cNvSpPr>
            <a:spLocks noGrp="1"/>
          </p:cNvSpPr>
          <p:nvPr>
            <p:ph idx="1"/>
          </p:nvPr>
        </p:nvSpPr>
        <p:spPr>
          <a:xfrm>
            <a:off x="228600" y="990600"/>
            <a:ext cx="8534400" cy="5334000"/>
          </a:xfrm>
        </p:spPr>
        <p:txBody>
          <a:bodyPr/>
          <a:lstStyle/>
          <a:p>
            <a:pPr marL="0" indent="0" algn="just">
              <a:spcAft>
                <a:spcPts val="600"/>
              </a:spcAft>
              <a:buNone/>
              <a:defRPr/>
            </a:pPr>
            <a:r>
              <a:rPr lang="ro-RO" sz="1600" b="1" u="sng" dirty="0" smtClean="0">
                <a:solidFill>
                  <a:srgbClr val="003399"/>
                </a:solidFill>
              </a:rPr>
              <a:t> Documente obligatorii la depunerea cererii de finanţare:</a:t>
            </a:r>
            <a:endParaRPr lang="ro-RO" sz="1600" dirty="0" smtClean="0">
              <a:solidFill>
                <a:srgbClr val="003399"/>
              </a:solidFill>
            </a:endParaRPr>
          </a:p>
          <a:p>
            <a:pPr>
              <a:buAutoNum type="arabicPeriod" startAt="10"/>
            </a:pPr>
            <a:r>
              <a:rPr lang="vi-VN" sz="1400" b="1" dirty="0" smtClean="0"/>
              <a:t>Documentația </a:t>
            </a:r>
            <a:r>
              <a:rPr lang="vi-VN" sz="1400" b="1" dirty="0"/>
              <a:t>tehnico – economică </a:t>
            </a:r>
            <a:endParaRPr lang="ro-RO" sz="1400" dirty="0" smtClean="0"/>
          </a:p>
          <a:p>
            <a:pPr>
              <a:buFont typeface="Arial" panose="020B0604020202020204" pitchFamily="34" charset="0"/>
              <a:buChar char="•"/>
            </a:pPr>
            <a:r>
              <a:rPr lang="vi-VN" sz="1400" dirty="0" smtClean="0"/>
              <a:t>DALI </a:t>
            </a:r>
            <a:r>
              <a:rPr lang="vi-VN" sz="1400" dirty="0"/>
              <a:t>/SF, documentele ce fundamentează costurile – vezi și Notă încadrare în standardele de cost - </a:t>
            </a:r>
            <a:r>
              <a:rPr lang="vi-VN" sz="1400" dirty="0" smtClean="0"/>
              <a:t>model </a:t>
            </a:r>
            <a:r>
              <a:rPr lang="vi-VN" sz="1400" dirty="0"/>
              <a:t>anexă la prezentul Ghid, expertiză tehnică, audit energetic însoţit de certificatul de performanţă energetică, studii de teren, după </a:t>
            </a:r>
            <a:r>
              <a:rPr lang="vi-VN" sz="1400" dirty="0" smtClean="0"/>
              <a:t>caz, </a:t>
            </a:r>
            <a:r>
              <a:rPr lang="vi-VN" sz="1400" dirty="0"/>
              <a:t>plus certificatul de urbanism. </a:t>
            </a:r>
          </a:p>
          <a:p>
            <a:r>
              <a:rPr lang="vi-VN" sz="1400" dirty="0"/>
              <a:t>Documentaţia tehnico-economică a obiectivului de investiție a fost elaborată/ revizuită/ reactualizată în termen de maxim doi ani, înainte de data depunerii cererii de finanţare. </a:t>
            </a:r>
          </a:p>
          <a:p>
            <a:r>
              <a:rPr lang="ro-RO" sz="1400" dirty="0"/>
              <a:t>Devizul general a fost actualizat în termen de maxim 12 luni înainte de data depunerii cererii de finanţare. </a:t>
            </a:r>
          </a:p>
          <a:p>
            <a:r>
              <a:rPr lang="ro-RO" sz="1400" dirty="0"/>
              <a:t>Pentru toate proiectele, documente justificative pentru valorile incluse in devizul general</a:t>
            </a:r>
            <a:r>
              <a:rPr lang="ro-RO" sz="1400" b="1" dirty="0" smtClean="0"/>
              <a:t>.</a:t>
            </a:r>
          </a:p>
          <a:p>
            <a:pPr marL="0" indent="0">
              <a:buNone/>
            </a:pPr>
            <a:r>
              <a:rPr lang="ro-RO" sz="1400" dirty="0" smtClean="0">
                <a:solidFill>
                  <a:srgbClr val="003399"/>
                </a:solidFill>
              </a:rPr>
              <a:t>Notă: </a:t>
            </a:r>
            <a:endParaRPr lang="ro-RO" sz="1400" dirty="0">
              <a:solidFill>
                <a:srgbClr val="003399"/>
              </a:solidFill>
            </a:endParaRPr>
          </a:p>
          <a:p>
            <a:r>
              <a:rPr lang="vi-VN" sz="1400" dirty="0">
                <a:solidFill>
                  <a:srgbClr val="003399"/>
                </a:solidFill>
              </a:rPr>
              <a:t>Pentru proiectele contractate la faza DALI, beneficiarul are obligația ca în cel mult 2 (două) luni să lanseze în SEAP achiziția pentru proiectul tehnic, iar în termen de maxim 9 (nouă) luni să lanseze achiziția de execuție lucrări, termene calculate de la intrarea în vigoare a contractului de finanțare (sancțiunea în cazul neîndeplinirii obligației fiind rezilierea contractului de finanțare). </a:t>
            </a:r>
          </a:p>
          <a:p>
            <a:r>
              <a:rPr lang="vi-VN" sz="1400" dirty="0">
                <a:solidFill>
                  <a:srgbClr val="003399"/>
                </a:solidFill>
              </a:rPr>
              <a:t>Pentru proiectele contractate la faza PT, beneficiarul are obligația ca în cel mult 2 (două) luni să lanseze achiziția de execuție lucrări, termen calculat de la intrarea în vigoare a contractului (sancțiunea în cazul neîndeplinirii obligației fiind rezilierea contractului de finanțare). </a:t>
            </a:r>
          </a:p>
          <a:p>
            <a:r>
              <a:rPr lang="vi-VN" sz="1400" dirty="0" smtClean="0">
                <a:solidFill>
                  <a:srgbClr val="003399"/>
                </a:solidFill>
              </a:rPr>
              <a:t>Beneficiarul </a:t>
            </a:r>
            <a:r>
              <a:rPr lang="vi-VN" sz="1400" dirty="0">
                <a:solidFill>
                  <a:srgbClr val="003399"/>
                </a:solidFill>
              </a:rPr>
              <a:t>are obligația ca, în termen de 10 de zile de la intrarea în vigoare a contractului de finanțare să depună la sediul OI documentațiile de achiziție ale contractului de lucrări, pentru proiectele a căror lucrări au fost începute, dar nu au fost încheiate în mod fizic sau implementate integral (sancțiunea în cazul neîndeplinirii obligației putând fi rezilierea contractului de finanțare). </a:t>
            </a:r>
            <a:endParaRPr lang="ro-RO" sz="1400" dirty="0" smtClean="0">
              <a:solidFill>
                <a:srgbClr val="003399"/>
              </a:solidFill>
            </a:endParaRPr>
          </a:p>
          <a:p>
            <a:pPr lvl="0" algn="just">
              <a:buFont typeface="Courier New" pitchFamily="49" charset="0"/>
              <a:buChar char="o"/>
            </a:pPr>
            <a:endParaRPr lang="ro-RO" sz="1400" dirty="0" smtClean="0">
              <a:solidFill>
                <a:srgbClr val="003399"/>
              </a:solidFill>
            </a:endParaRPr>
          </a:p>
          <a:p>
            <a:pPr lvl="0" algn="just">
              <a:buNone/>
            </a:pPr>
            <a:endParaRPr lang="ro-RO" sz="1400" b="1" dirty="0" smtClean="0">
              <a:solidFill>
                <a:srgbClr val="003399"/>
              </a:solidFill>
            </a:endParaRPr>
          </a:p>
          <a:p>
            <a:endParaRPr lang="ro-RO" sz="1400" dirty="0" smtClean="0"/>
          </a:p>
          <a:p>
            <a:pPr algn="just"/>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173162"/>
          </a:xfrm>
          <a:prstGeom prst="rect">
            <a:avLst/>
          </a:prstGeom>
        </p:spPr>
        <p:txBody>
          <a:bodyPr>
            <a:normAutofit/>
          </a:bodyPr>
          <a:lstStyle/>
          <a:p>
            <a:r>
              <a:rPr lang="ro-RO" sz="2800" dirty="0">
                <a:solidFill>
                  <a:srgbClr val="000000"/>
                </a:solidFill>
              </a:rPr>
              <a:t>Completarea cererii de finanțare</a:t>
            </a:r>
            <a:endParaRPr lang="en-US" altLang="en-US" sz="1600" b="1" dirty="0" smtClean="0">
              <a:solidFill>
                <a:srgbClr val="003399"/>
              </a:solidFill>
            </a:endParaRPr>
          </a:p>
        </p:txBody>
      </p:sp>
      <p:sp>
        <p:nvSpPr>
          <p:cNvPr id="46083" name="Content Placeholder 2"/>
          <p:cNvSpPr>
            <a:spLocks noGrp="1"/>
          </p:cNvSpPr>
          <p:nvPr>
            <p:ph idx="1"/>
          </p:nvPr>
        </p:nvSpPr>
        <p:spPr>
          <a:xfrm>
            <a:off x="228600" y="1295400"/>
            <a:ext cx="8534400" cy="5029200"/>
          </a:xfrm>
        </p:spPr>
        <p:txBody>
          <a:bodyPr/>
          <a:lstStyle/>
          <a:p>
            <a:pPr>
              <a:buNone/>
            </a:pPr>
            <a:endParaRPr lang="ro-RO" sz="1400" dirty="0" smtClean="0"/>
          </a:p>
          <a:p>
            <a:pPr marL="0" indent="0" algn="just">
              <a:spcAft>
                <a:spcPts val="600"/>
              </a:spcAft>
              <a:buNone/>
              <a:defRPr/>
            </a:pPr>
            <a:r>
              <a:rPr lang="ro-RO" sz="1600" b="1" u="sng" dirty="0" smtClean="0">
                <a:solidFill>
                  <a:srgbClr val="003399"/>
                </a:solidFill>
              </a:rPr>
              <a:t> Documente obligatorii la depunerea cererii de finanţare:</a:t>
            </a:r>
            <a:endParaRPr lang="ro-RO" sz="1600" dirty="0" smtClean="0">
              <a:solidFill>
                <a:srgbClr val="003399"/>
              </a:solidFill>
            </a:endParaRPr>
          </a:p>
          <a:p>
            <a:pPr>
              <a:buAutoNum type="arabicPeriod" startAt="11"/>
            </a:pPr>
            <a:r>
              <a:rPr lang="vi-VN" sz="1400" b="1" dirty="0" smtClean="0"/>
              <a:t>Actul </a:t>
            </a:r>
            <a:r>
              <a:rPr lang="vi-VN" sz="1400" b="1" dirty="0"/>
              <a:t>administrativ al autorității competente pentru protecția mediului </a:t>
            </a:r>
            <a:endParaRPr lang="ro-RO" sz="1400" b="1" dirty="0" smtClean="0"/>
          </a:p>
          <a:p>
            <a:pPr marL="0" indent="0">
              <a:buNone/>
            </a:pPr>
            <a:r>
              <a:rPr lang="ro-RO" sz="1400" dirty="0" smtClean="0"/>
              <a:t>D</a:t>
            </a:r>
            <a:r>
              <a:rPr lang="vi-VN" sz="1400" dirty="0" smtClean="0"/>
              <a:t>ecizia </a:t>
            </a:r>
            <a:r>
              <a:rPr lang="vi-VN" sz="1400" dirty="0"/>
              <a:t>de încadrare referitor la necesitatea efectuării studiului de impact (emisă în conformitate cu HG nr. 445/2009 privind evaluarea impactului anumitor proiecte publice şi private asupra mediului, cu completările şi modificările ulterioare ) sau clasarea notificării. </a:t>
            </a:r>
          </a:p>
          <a:p>
            <a:pPr marL="0" indent="0">
              <a:buNone/>
            </a:pPr>
            <a:r>
              <a:rPr lang="vi-VN" sz="1400" dirty="0"/>
              <a:t>Pentru proiectele de investiţii pentru care execuţia de lucrări a fost demarată, și care nu au fost încheiate în mod fizic sau financiar înainte de depunerea cererii de finanțare se va anexa doar clasarea notificării sau după caz, decizia finală emisă de autoritatea competentă privind evaluarea impactului asupra mediului. </a:t>
            </a:r>
            <a:endParaRPr lang="ro-RO" sz="1400" dirty="0" smtClean="0"/>
          </a:p>
          <a:p>
            <a:pPr>
              <a:buAutoNum type="arabicPeriod" startAt="12"/>
            </a:pPr>
            <a:r>
              <a:rPr lang="vi-VN" sz="1400" b="1" dirty="0" smtClean="0"/>
              <a:t>Hotărârea </a:t>
            </a:r>
            <a:r>
              <a:rPr lang="vi-VN" sz="1400" b="1" dirty="0"/>
              <a:t>solicitantului/hotătârile partenerilor de aprobare a indicatorilor </a:t>
            </a:r>
            <a:r>
              <a:rPr lang="vi-VN" sz="1400" b="1" dirty="0" smtClean="0"/>
              <a:t>tehnico-economici</a:t>
            </a:r>
            <a:r>
              <a:rPr lang="vi-VN" sz="1400" dirty="0" smtClean="0"/>
              <a:t>;</a:t>
            </a:r>
            <a:endParaRPr lang="ro-RO" sz="1400" dirty="0" smtClean="0"/>
          </a:p>
          <a:p>
            <a:pPr>
              <a:buAutoNum type="arabicPeriod" startAt="12"/>
            </a:pPr>
            <a:r>
              <a:rPr lang="vi-VN" sz="1400" b="1" dirty="0" smtClean="0"/>
              <a:t>Devizul </a:t>
            </a:r>
            <a:r>
              <a:rPr lang="vi-VN" sz="1400" b="1" dirty="0"/>
              <a:t>general </a:t>
            </a:r>
            <a:r>
              <a:rPr lang="vi-VN" sz="1400" dirty="0" smtClean="0"/>
              <a:t>întocmit </a:t>
            </a:r>
            <a:r>
              <a:rPr lang="vi-VN" sz="1400" dirty="0"/>
              <a:t>în conformitate cu legislația aplicabilă în </a:t>
            </a:r>
            <a:r>
              <a:rPr lang="vi-VN" sz="1400" dirty="0" smtClean="0"/>
              <a:t>vigoare</a:t>
            </a:r>
            <a:r>
              <a:rPr lang="ro-RO" sz="1400" dirty="0" smtClean="0"/>
              <a:t>;</a:t>
            </a:r>
            <a:r>
              <a:rPr lang="vi-VN" sz="1400" dirty="0" smtClean="0"/>
              <a:t> </a:t>
            </a:r>
            <a:endParaRPr lang="ro-RO" sz="1400" dirty="0" smtClean="0"/>
          </a:p>
          <a:p>
            <a:pPr>
              <a:buAutoNum type="arabicPeriod" startAt="12"/>
            </a:pPr>
            <a:r>
              <a:rPr lang="vi-VN" sz="1400" b="1" dirty="0" smtClean="0"/>
              <a:t>Lista </a:t>
            </a:r>
            <a:r>
              <a:rPr lang="vi-VN" sz="1400" b="1" dirty="0"/>
              <a:t>de echipamente și/sau lucrări și/sau servicii </a:t>
            </a:r>
            <a:r>
              <a:rPr lang="vi-VN" sz="1400" dirty="0"/>
              <a:t>cu încadrarea acestora pe secțiunea de cheltuieli eligibile /ne-eligibile </a:t>
            </a:r>
          </a:p>
          <a:p>
            <a:pPr marL="0" indent="0">
              <a:buNone/>
            </a:pPr>
            <a:r>
              <a:rPr lang="vi-VN" sz="1400" dirty="0" smtClean="0"/>
              <a:t>Se </a:t>
            </a:r>
            <a:r>
              <a:rPr lang="vi-VN" sz="1400" dirty="0"/>
              <a:t>va anexa lista de echipamente și/sau lucrări și/sau servicii, evidenţiindu-se cheltuielile eligibile şi neeligibile (conform Model), iar informaţiile vor fi corelate cu bugetul proiectului, cu devizul general şi cu devizele pe obiecte. </a:t>
            </a:r>
          </a:p>
          <a:p>
            <a:pPr marL="0" indent="0">
              <a:buNone/>
            </a:pPr>
            <a:r>
              <a:rPr lang="ro-RO" sz="1400" b="1" dirty="0" smtClean="0"/>
              <a:t>15.  </a:t>
            </a:r>
            <a:r>
              <a:rPr lang="vi-VN" sz="1400" b="1" dirty="0" smtClean="0"/>
              <a:t>Notă </a:t>
            </a:r>
            <a:r>
              <a:rPr lang="vi-VN" sz="1400" b="1" dirty="0"/>
              <a:t>privind încadrarea în standardele de cost </a:t>
            </a:r>
            <a:endParaRPr lang="vi-VN" sz="1400" dirty="0"/>
          </a:p>
          <a:p>
            <a:pPr algn="just">
              <a:buFont typeface="Courier New" pitchFamily="49" charset="0"/>
              <a:buChar char="o"/>
            </a:pPr>
            <a:endParaRPr lang="ro-RO" sz="1400" dirty="0" smtClean="0">
              <a:solidFill>
                <a:srgbClr val="003399"/>
              </a:solidFill>
            </a:endParaRPr>
          </a:p>
          <a:p>
            <a:pPr lvl="0" algn="just">
              <a:buFont typeface="Courier New" pitchFamily="49" charset="0"/>
              <a:buChar char="o"/>
            </a:pPr>
            <a:endParaRPr lang="ro-RO" sz="1400" dirty="0" smtClean="0">
              <a:solidFill>
                <a:srgbClr val="003399"/>
              </a:solidFill>
            </a:endParaRPr>
          </a:p>
          <a:p>
            <a:pPr lvl="0" algn="just">
              <a:buNone/>
            </a:pPr>
            <a:endParaRPr lang="ro-RO" sz="1400" b="1" dirty="0" smtClean="0">
              <a:solidFill>
                <a:srgbClr val="003399"/>
              </a:solidFill>
            </a:endParaRPr>
          </a:p>
          <a:p>
            <a:pPr algn="just"/>
            <a:endParaRPr lang="ro-RO" sz="1400" dirty="0" smtClean="0">
              <a:solidFill>
                <a:srgbClr val="003399"/>
              </a:solidFill>
            </a:endParaRPr>
          </a:p>
          <a:p>
            <a:pPr algn="just"/>
            <a:endParaRPr lang="ro-RO" sz="1400" dirty="0" smtClean="0">
              <a:solidFill>
                <a:srgbClr val="003399"/>
              </a:solidFill>
            </a:endParaRPr>
          </a:p>
          <a:p>
            <a:pPr algn="just">
              <a:buNone/>
            </a:pPr>
            <a:endParaRPr lang="ro-RO" sz="1400" dirty="0" smtClean="0">
              <a:solidFill>
                <a:srgbClr val="003399"/>
              </a:solidFill>
            </a:endParaRPr>
          </a:p>
          <a:p>
            <a:pPr algn="just">
              <a:buNone/>
            </a:pP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76200" y="152400"/>
            <a:ext cx="9067800" cy="1066800"/>
          </a:xfrm>
          <a:prstGeom prst="rect">
            <a:avLst/>
          </a:prstGeom>
        </p:spPr>
        <p:txBody>
          <a:bodyPr/>
          <a:lstStyle/>
          <a:p>
            <a:r>
              <a:rPr lang="en-US" sz="3200" dirty="0" err="1">
                <a:solidFill>
                  <a:srgbClr val="1F497D">
                    <a:lumMod val="50000"/>
                  </a:srgbClr>
                </a:solidFill>
                <a:latin typeface="Arial" charset="0"/>
                <a:ea typeface="+mn-ea"/>
                <a:cs typeface="Arial" charset="0"/>
              </a:rPr>
              <a:t>Informa</a:t>
            </a:r>
            <a:r>
              <a:rPr lang="ro-RO" sz="3200" dirty="0">
                <a:solidFill>
                  <a:srgbClr val="1F497D">
                    <a:lumMod val="50000"/>
                  </a:srgbClr>
                </a:solidFill>
                <a:latin typeface="Arial" charset="0"/>
                <a:ea typeface="+mn-ea"/>
                <a:cs typeface="Arial" charset="0"/>
              </a:rPr>
              <a:t>ț</a:t>
            </a:r>
            <a:r>
              <a:rPr lang="en-US" sz="3200" dirty="0">
                <a:solidFill>
                  <a:srgbClr val="1F497D">
                    <a:lumMod val="50000"/>
                  </a:srgbClr>
                </a:solidFill>
                <a:latin typeface="Arial" charset="0"/>
                <a:ea typeface="+mn-ea"/>
                <a:cs typeface="Arial" charset="0"/>
              </a:rPr>
              <a:t>ii</a:t>
            </a:r>
            <a:r>
              <a:rPr lang="ro-RO" sz="3200" dirty="0">
                <a:solidFill>
                  <a:srgbClr val="1F497D">
                    <a:lumMod val="50000"/>
                  </a:srgbClr>
                </a:solidFill>
                <a:latin typeface="Arial" charset="0"/>
                <a:ea typeface="+mn-ea"/>
                <a:cs typeface="Arial" charset="0"/>
              </a:rPr>
              <a:t> despre apelul de proiecte</a:t>
            </a:r>
            <a:endParaRPr lang="ro-RO" sz="1600" b="1" dirty="0"/>
          </a:p>
        </p:txBody>
      </p:sp>
      <p:sp>
        <p:nvSpPr>
          <p:cNvPr id="41987" name="Content Placeholder 2"/>
          <p:cNvSpPr>
            <a:spLocks noGrp="1"/>
          </p:cNvSpPr>
          <p:nvPr>
            <p:ph idx="1"/>
          </p:nvPr>
        </p:nvSpPr>
        <p:spPr>
          <a:xfrm>
            <a:off x="228600" y="1752600"/>
            <a:ext cx="8686800" cy="4114800"/>
          </a:xfrm>
        </p:spPr>
        <p:txBody>
          <a:bodyPr/>
          <a:lstStyle/>
          <a:p>
            <a:endParaRPr lang="ro-RO" altLang="en-US" sz="1400" b="1" dirty="0" smtClean="0">
              <a:solidFill>
                <a:srgbClr val="003399"/>
              </a:solidFill>
            </a:endParaRPr>
          </a:p>
          <a:p>
            <a:pPr algn="just"/>
            <a:r>
              <a:rPr lang="ro-RO" altLang="en-US" sz="1400" b="1" dirty="0" smtClean="0">
                <a:solidFill>
                  <a:srgbClr val="000000"/>
                </a:solidFill>
              </a:rPr>
              <a:t>Valoare alocată </a:t>
            </a:r>
            <a:r>
              <a:rPr lang="ro-RO" altLang="en-US" sz="1400" dirty="0" smtClean="0">
                <a:solidFill>
                  <a:srgbClr val="000000"/>
                </a:solidFill>
              </a:rPr>
              <a:t>– </a:t>
            </a:r>
            <a:r>
              <a:rPr lang="ro-RO" sz="1400" dirty="0">
                <a:solidFill>
                  <a:srgbClr val="000000"/>
                </a:solidFill>
              </a:rPr>
              <a:t>3,84 </a:t>
            </a:r>
            <a:r>
              <a:rPr lang="ro-RO" sz="1400" dirty="0" smtClean="0">
                <a:solidFill>
                  <a:srgbClr val="000000"/>
                </a:solidFill>
              </a:rPr>
              <a:t> milioane euro (FEDR+BS)</a:t>
            </a:r>
          </a:p>
          <a:p>
            <a:pPr algn="just"/>
            <a:r>
              <a:rPr lang="ro-RO" sz="1400" b="1" dirty="0" smtClean="0">
                <a:solidFill>
                  <a:srgbClr val="000000"/>
                </a:solidFill>
              </a:rPr>
              <a:t>Cuantumul finanţării –</a:t>
            </a:r>
            <a:r>
              <a:rPr lang="ro-RO" sz="1400" dirty="0" smtClean="0">
                <a:solidFill>
                  <a:srgbClr val="000000"/>
                </a:solidFill>
              </a:rPr>
              <a:t> FEDR = 85%, BS = 13%, Solicitant = 2%</a:t>
            </a:r>
          </a:p>
          <a:p>
            <a:pPr algn="just"/>
            <a:r>
              <a:rPr lang="ro-RO" sz="1400" b="1" dirty="0" smtClean="0">
                <a:solidFill>
                  <a:srgbClr val="000000"/>
                </a:solidFill>
              </a:rPr>
              <a:t>Tipul apelului –</a:t>
            </a:r>
            <a:r>
              <a:rPr lang="ro-RO" sz="1400" dirty="0" smtClean="0">
                <a:solidFill>
                  <a:srgbClr val="000000"/>
                </a:solidFill>
              </a:rPr>
              <a:t> pe  principiul competitivităţii, cu termen limită de depunere a cererilor de finanţare</a:t>
            </a:r>
          </a:p>
          <a:p>
            <a:r>
              <a:rPr lang="ro-RO" sz="1400" dirty="0" smtClean="0"/>
              <a:t>Exclusiv </a:t>
            </a:r>
            <a:r>
              <a:rPr lang="ro-RO" sz="1400" dirty="0"/>
              <a:t>prin aplicația </a:t>
            </a:r>
            <a:r>
              <a:rPr lang="es-ES" sz="1400" dirty="0" err="1" smtClean="0"/>
              <a:t>electronică</a:t>
            </a:r>
            <a:r>
              <a:rPr lang="es-ES" sz="1400" dirty="0" smtClean="0"/>
              <a:t> </a:t>
            </a:r>
            <a:r>
              <a:rPr lang="es-ES" sz="1400" dirty="0" err="1"/>
              <a:t>MySMIS</a:t>
            </a:r>
            <a:r>
              <a:rPr lang="es-ES" sz="1400" dirty="0"/>
              <a:t>, </a:t>
            </a:r>
            <a:r>
              <a:rPr lang="es-ES" sz="1400" dirty="0" err="1"/>
              <a:t>disponibilă</a:t>
            </a:r>
            <a:r>
              <a:rPr lang="es-ES" sz="1400" dirty="0"/>
              <a:t> la </a:t>
            </a:r>
            <a:r>
              <a:rPr lang="es-ES" sz="1400" dirty="0" err="1"/>
              <a:t>adresa</a:t>
            </a:r>
            <a:r>
              <a:rPr lang="es-ES" sz="1400" dirty="0"/>
              <a:t> web http://www.fonduri-ue.ro/mysmis </a:t>
            </a:r>
          </a:p>
          <a:p>
            <a:r>
              <a:rPr lang="ro-RO" sz="1400" dirty="0" smtClean="0"/>
              <a:t>Data </a:t>
            </a:r>
            <a:r>
              <a:rPr lang="ro-RO" sz="1400" dirty="0"/>
              <a:t>și ora începerii depunerii de proiecte: 28.02.2017, ora 12,00. </a:t>
            </a:r>
          </a:p>
          <a:p>
            <a:r>
              <a:rPr lang="it-IT" sz="1400" dirty="0"/>
              <a:t>Data și ora închiderii apelului de proiecte: 29.08.2017, ora 12,00. </a:t>
            </a:r>
          </a:p>
          <a:p>
            <a:r>
              <a:rPr lang="vi-VN" sz="1400" dirty="0"/>
              <a:t>Perioada de depunere a proiectelor poate fi redusă în cazul în care bugetul apelului este consumat </a:t>
            </a:r>
          </a:p>
          <a:p>
            <a:pPr marL="0" indent="0">
              <a:buNone/>
            </a:pPr>
            <a:r>
              <a:rPr lang="ro-RO" sz="1400" dirty="0" smtClean="0"/>
              <a:t>        mai </a:t>
            </a:r>
            <a:r>
              <a:rPr lang="ro-RO" sz="1400" dirty="0"/>
              <a:t>devreme. </a:t>
            </a:r>
            <a:endParaRPr lang="ro-RO" sz="1400" dirty="0" smtClean="0"/>
          </a:p>
          <a:p>
            <a:pPr>
              <a:buFont typeface="Arial" panose="020B0604020202020204" pitchFamily="34" charset="0"/>
              <a:buChar char="•"/>
            </a:pPr>
            <a:r>
              <a:rPr lang="ro-RO" sz="1400" dirty="0" smtClean="0">
                <a:solidFill>
                  <a:srgbClr val="000000"/>
                </a:solidFill>
              </a:rPr>
              <a:t> Investițiile eligibile pentru co-finanțare prin acest apel se referă la </a:t>
            </a:r>
            <a:r>
              <a:rPr lang="ro-RO" sz="1400" b="1" dirty="0" smtClean="0">
                <a:solidFill>
                  <a:srgbClr val="000000"/>
                </a:solidFill>
              </a:rPr>
              <a:t>reabilitarea/modernizarea/ extinderea/dotarea </a:t>
            </a:r>
            <a:r>
              <a:rPr lang="ro-RO" sz="1400" dirty="0" smtClean="0">
                <a:solidFill>
                  <a:srgbClr val="000000"/>
                </a:solidFill>
              </a:rPr>
              <a:t>infrastructurii de servicii sociale fără componentă rezidențială destinată persoanelor vârstnice, prin infrastructură înțelegând clădirea cu sau fără utilități și dotări.</a:t>
            </a:r>
            <a:endParaRPr lang="ro-RO" sz="1800" dirty="0">
              <a:solidFill>
                <a:srgbClr val="000000"/>
              </a:solidFill>
            </a:endParaRPr>
          </a:p>
          <a:p>
            <a:pPr marL="0" indent="0">
              <a:buNone/>
            </a:pPr>
            <a:endParaRPr lang="ro-RO" sz="1800" dirty="0" smtClean="0">
              <a:solidFill>
                <a:srgbClr val="003399"/>
              </a:solidFill>
            </a:endParaRPr>
          </a:p>
          <a:p>
            <a:pPr marL="0" indent="0">
              <a:buNone/>
            </a:pPr>
            <a:r>
              <a:rPr lang="ro-RO" sz="1400" dirty="0" smtClean="0">
                <a:solidFill>
                  <a:srgbClr val="003399"/>
                </a:solidFill>
              </a:rPr>
              <a:t>Notă: Categoriile de servicii sociale organizate ca centre sociale finanțabile prin POR 2014-2020 sunt: </a:t>
            </a:r>
            <a:r>
              <a:rPr lang="ro-RO" sz="1400" b="1" dirty="0" smtClean="0">
                <a:solidFill>
                  <a:srgbClr val="003399"/>
                </a:solidFill>
              </a:rPr>
              <a:t>centre de zi pentru persoane vârstnice</a:t>
            </a:r>
            <a:r>
              <a:rPr lang="ro-RO" sz="1400" dirty="0" smtClean="0">
                <a:solidFill>
                  <a:srgbClr val="003399"/>
                </a:solidFill>
              </a:rPr>
              <a:t>, </a:t>
            </a:r>
            <a:r>
              <a:rPr lang="ro-RO" sz="1400" b="1" dirty="0" smtClean="0">
                <a:solidFill>
                  <a:srgbClr val="003399"/>
                </a:solidFill>
              </a:rPr>
              <a:t>unități de îngrijire la domiciliu</a:t>
            </a:r>
            <a:r>
              <a:rPr lang="ro-RO" sz="1400" dirty="0" smtClean="0">
                <a:solidFill>
                  <a:srgbClr val="003399"/>
                </a:solidFill>
              </a:rPr>
              <a:t> și </a:t>
            </a:r>
            <a:r>
              <a:rPr lang="ro-RO" sz="1400" b="1" dirty="0" smtClean="0">
                <a:solidFill>
                  <a:srgbClr val="003399"/>
                </a:solidFill>
              </a:rPr>
              <a:t>cantine sociale</a:t>
            </a:r>
            <a:r>
              <a:rPr lang="ro-RO" sz="1400" dirty="0" smtClean="0">
                <a:solidFill>
                  <a:srgbClr val="003399"/>
                </a:solidFill>
              </a:rPr>
              <a:t> (pentru zonele în care beneficiarii serviciilor oferite de acestea sunt în majoritate vârstnici săraci).</a:t>
            </a:r>
            <a:endParaRPr lang="en-US" sz="1400" dirty="0" smtClean="0">
              <a:solidFill>
                <a:srgbClr val="FF0000"/>
              </a:solidFill>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0"/>
            <a:ext cx="9067800" cy="1096962"/>
          </a:xfrm>
          <a:prstGeom prst="rect">
            <a:avLst/>
          </a:prstGeom>
        </p:spPr>
        <p:txBody>
          <a:bodyPr>
            <a:normAutofit/>
          </a:bodyPr>
          <a:lstStyle/>
          <a:p>
            <a:r>
              <a:rPr lang="ro-RO" sz="2800" dirty="0">
                <a:solidFill>
                  <a:srgbClr val="000000"/>
                </a:solidFill>
              </a:rPr>
              <a:t>Completarea cererii de finanțare</a:t>
            </a:r>
            <a:r>
              <a:rPr lang="ro-RO" sz="1600" dirty="0" smtClean="0"/>
              <a:t> </a:t>
            </a:r>
            <a:endParaRPr lang="en-US" altLang="en-US" sz="1600" b="1" dirty="0" smtClean="0">
              <a:solidFill>
                <a:srgbClr val="003399"/>
              </a:solidFill>
            </a:endParaRPr>
          </a:p>
        </p:txBody>
      </p:sp>
      <p:sp>
        <p:nvSpPr>
          <p:cNvPr id="46083" name="Content Placeholder 2"/>
          <p:cNvSpPr>
            <a:spLocks noGrp="1"/>
          </p:cNvSpPr>
          <p:nvPr>
            <p:ph idx="1"/>
          </p:nvPr>
        </p:nvSpPr>
        <p:spPr>
          <a:xfrm>
            <a:off x="228600" y="609600"/>
            <a:ext cx="8534400" cy="5562600"/>
          </a:xfrm>
        </p:spPr>
        <p:txBody>
          <a:bodyPr/>
          <a:lstStyle/>
          <a:p>
            <a:pPr marL="0" indent="0">
              <a:buNone/>
            </a:pPr>
            <a:r>
              <a:rPr lang="ro-RO" sz="1600" u="sng" dirty="0" smtClean="0">
                <a:solidFill>
                  <a:srgbClr val="003399"/>
                </a:solidFill>
              </a:rPr>
              <a:t>Documente suplimentare la depunerea cererii de finanțare</a:t>
            </a:r>
          </a:p>
          <a:p>
            <a:pPr marL="0" indent="0">
              <a:buNone/>
            </a:pPr>
            <a:r>
              <a:rPr lang="en-US" sz="1300" dirty="0" err="1" smtClean="0"/>
              <a:t>Rolul</a:t>
            </a:r>
            <a:r>
              <a:rPr lang="en-US" sz="1300" dirty="0" smtClean="0"/>
              <a:t> </a:t>
            </a:r>
            <a:r>
              <a:rPr lang="vi-VN" sz="1300" b="1" u="sng" dirty="0" smtClean="0"/>
              <a:t>documentelor </a:t>
            </a:r>
            <a:r>
              <a:rPr lang="vi-VN" sz="1300" b="1" u="sng" dirty="0"/>
              <a:t>suplimentare </a:t>
            </a:r>
            <a:r>
              <a:rPr lang="ro-RO" sz="1300" b="1" u="sng" dirty="0" smtClean="0"/>
              <a:t> </a:t>
            </a:r>
            <a:r>
              <a:rPr lang="vi-VN" sz="1300" dirty="0" smtClean="0"/>
              <a:t>este </a:t>
            </a:r>
            <a:r>
              <a:rPr lang="vi-VN" sz="1300" dirty="0"/>
              <a:t>de a demonstra o anumită calitate a proiectului, care va fi luată în considerarea în etapa de evaluare tehnică și financiară a proiectului. </a:t>
            </a:r>
          </a:p>
          <a:p>
            <a:pPr marL="0" indent="0">
              <a:buNone/>
            </a:pPr>
            <a:r>
              <a:rPr lang="ro-RO" sz="1300" dirty="0" smtClean="0"/>
              <a:t>1. </a:t>
            </a:r>
            <a:r>
              <a:rPr lang="vi-VN" sz="1300" u="sng" dirty="0" smtClean="0"/>
              <a:t>Pentru </a:t>
            </a:r>
            <a:r>
              <a:rPr lang="vi-VN" sz="1300" u="sng" dirty="0"/>
              <a:t>demonstrarea maturității proiectului</a:t>
            </a:r>
            <a:r>
              <a:rPr lang="vi-VN" sz="1300" dirty="0"/>
              <a:t> se mai pot atașa următoarele documente, după caz: </a:t>
            </a:r>
          </a:p>
          <a:p>
            <a:r>
              <a:rPr lang="ro-RO" sz="1300" dirty="0" smtClean="0"/>
              <a:t>Pentru </a:t>
            </a:r>
            <a:r>
              <a:rPr lang="ro-RO" sz="1300" dirty="0"/>
              <a:t>cazul în care este semnat contractul de servicii de proiectare a Proiectului Tehnic, se va prezenta contractul de servicii de proiectare pentru PT+DDE. </a:t>
            </a:r>
          </a:p>
          <a:p>
            <a:r>
              <a:rPr lang="vi-VN" sz="1300" dirty="0" smtClean="0"/>
              <a:t>Pentru </a:t>
            </a:r>
            <a:r>
              <a:rPr lang="vi-VN" sz="1300" dirty="0"/>
              <a:t>cazul în care Proiectul tehnic și detaliile de execuție, a fost întocmit și recepționat se va depune Proiectul tehnic și detaliile de execuție în cadrul documentației tehnico-economice, urmând ca evaluarea tehnică și financiară să se realizeze în baza acestuia. </a:t>
            </a:r>
          </a:p>
          <a:p>
            <a:r>
              <a:rPr lang="vi-VN" sz="1300" dirty="0" smtClean="0"/>
              <a:t>Pentru </a:t>
            </a:r>
            <a:r>
              <a:rPr lang="vi-VN" sz="1300" dirty="0"/>
              <a:t>cazul în care Autorizaţia de Construire este emisă, se va prezenta Autorizaţia de construire. </a:t>
            </a:r>
          </a:p>
          <a:p>
            <a:r>
              <a:rPr lang="vi-VN" sz="1300" dirty="0" smtClean="0"/>
              <a:t>Pentru </a:t>
            </a:r>
            <a:r>
              <a:rPr lang="vi-VN" sz="1300" dirty="0"/>
              <a:t>cazul în care contractul de lucrări este semnat, se va prezenta contractul de lucrări </a:t>
            </a:r>
          </a:p>
          <a:p>
            <a:pPr marL="0" indent="0">
              <a:buNone/>
            </a:pPr>
            <a:r>
              <a:rPr lang="vi-VN" sz="1300" dirty="0"/>
              <a:t>Pentru proiectele de investiţii pentru care execuţia de lucrări a fost demarată după 1 ianuarie 2014, însă proiectele nu s-au încheiat în mod fizic sau financiar înainte de depunerea cererii de finanțare: </a:t>
            </a:r>
          </a:p>
          <a:p>
            <a:r>
              <a:rPr lang="vi-VN" sz="1300" dirty="0" smtClean="0"/>
              <a:t>Toate </a:t>
            </a:r>
            <a:r>
              <a:rPr lang="vi-VN" sz="1300" dirty="0"/>
              <a:t>actele adiţionale la contractul de lucrări; </a:t>
            </a:r>
          </a:p>
          <a:p>
            <a:r>
              <a:rPr lang="pt-BR" sz="1300" dirty="0" smtClean="0"/>
              <a:t>Procesul </a:t>
            </a:r>
            <a:r>
              <a:rPr lang="pt-BR" sz="1300" dirty="0"/>
              <a:t>verbal de recepţie parţială a lucrărilor; </a:t>
            </a:r>
          </a:p>
          <a:p>
            <a:r>
              <a:rPr lang="vi-VN" sz="1300" dirty="0" smtClean="0"/>
              <a:t>Raportul </a:t>
            </a:r>
            <a:r>
              <a:rPr lang="vi-VN" sz="1300" dirty="0"/>
              <a:t>privind stadiul fizic al investiției, însoțit de devizele detaliate, asumate de către reprezentantul legal al solicitantului, de către dirigintele de şantier şi de către constructor </a:t>
            </a:r>
          </a:p>
          <a:p>
            <a:r>
              <a:rPr lang="vi-VN" sz="1300" dirty="0" smtClean="0"/>
              <a:t>Hotărârea </a:t>
            </a:r>
            <a:r>
              <a:rPr lang="vi-VN" sz="1300" dirty="0"/>
              <a:t>de aprobare a proiectului. </a:t>
            </a:r>
          </a:p>
          <a:p>
            <a:pPr marL="0" indent="0">
              <a:buNone/>
            </a:pPr>
            <a:r>
              <a:rPr lang="vi-VN" sz="1300" dirty="0"/>
              <a:t>2. </a:t>
            </a:r>
            <a:r>
              <a:rPr lang="vi-VN" sz="1300" u="sng" dirty="0"/>
              <a:t>Licenţele provizorii sau de funcţionare</a:t>
            </a:r>
            <a:r>
              <a:rPr lang="vi-VN" sz="1300" dirty="0"/>
              <a:t> – numai dacă există - deţinute de solicitant sau oricare dintre </a:t>
            </a:r>
            <a:r>
              <a:rPr lang="vi-VN" sz="1300" dirty="0" smtClean="0"/>
              <a:t>parteneri</a:t>
            </a:r>
            <a:r>
              <a:rPr lang="ro-RO" sz="1300" dirty="0" smtClean="0"/>
              <a:t>3</a:t>
            </a:r>
            <a:r>
              <a:rPr lang="ro-RO" sz="1300" dirty="0"/>
              <a:t>. </a:t>
            </a:r>
            <a:r>
              <a:rPr lang="ro-RO" sz="1300" dirty="0" smtClean="0"/>
              <a:t>3. </a:t>
            </a:r>
            <a:r>
              <a:rPr lang="ro-RO" sz="1300" u="sng" dirty="0" smtClean="0"/>
              <a:t>Fișa </a:t>
            </a:r>
            <a:r>
              <a:rPr lang="ro-RO" sz="1300" u="sng" dirty="0"/>
              <a:t>de proiect POCU</a:t>
            </a:r>
            <a:r>
              <a:rPr lang="ro-RO" sz="1300" dirty="0"/>
              <a:t> - pentru proiectele complementare ce vor fi depuse pentru finanțare prin Programul Operaţional Capital Uman. </a:t>
            </a:r>
          </a:p>
          <a:p>
            <a:pPr marL="0" indent="0">
              <a:buNone/>
            </a:pPr>
            <a:r>
              <a:rPr lang="vi-VN" sz="1300" dirty="0"/>
              <a:t>4. </a:t>
            </a:r>
            <a:r>
              <a:rPr lang="vi-VN" sz="1300" u="sng" dirty="0"/>
              <a:t>Contracte de muncă / colaborare / voluntariat </a:t>
            </a:r>
            <a:endParaRPr lang="en-US" sz="1300" u="sng" dirty="0" smtClean="0"/>
          </a:p>
          <a:p>
            <a:pPr marL="0" indent="0">
              <a:buNone/>
            </a:pPr>
            <a:r>
              <a:rPr lang="vi-VN" sz="1300" dirty="0" smtClean="0"/>
              <a:t>5</a:t>
            </a:r>
            <a:r>
              <a:rPr lang="vi-VN" sz="1300" dirty="0"/>
              <a:t>. </a:t>
            </a:r>
            <a:r>
              <a:rPr lang="vi-VN" sz="1300" u="sng" dirty="0"/>
              <a:t>Adeverinţă emisă de Agenţia Judeţeană de Plăţi şi Inspecţie Socială</a:t>
            </a:r>
            <a:r>
              <a:rPr lang="vi-VN" sz="1300" dirty="0"/>
              <a:t> – prin care se va demonstra că în localitatea respectivă mai funcționează sau nu un alt centru de servicii sociale în general sau pentru persoane vârstnice. </a:t>
            </a:r>
          </a:p>
          <a:p>
            <a:pPr lvl="0" algn="just">
              <a:buNone/>
            </a:pPr>
            <a:endParaRPr lang="ro-RO" sz="1300" dirty="0" smtClean="0">
              <a:solidFill>
                <a:srgbClr val="003399"/>
              </a:solidFill>
            </a:endParaRPr>
          </a:p>
          <a:p>
            <a:pPr lvl="0" algn="just">
              <a:buFont typeface="Courier New" pitchFamily="49" charset="0"/>
              <a:buChar char="o"/>
            </a:pPr>
            <a:endParaRPr lang="ro-RO" sz="1300" dirty="0" smtClean="0">
              <a:solidFill>
                <a:srgbClr val="003399"/>
              </a:solidFill>
            </a:endParaRPr>
          </a:p>
          <a:p>
            <a:pPr lvl="0" algn="just">
              <a:buNone/>
            </a:pPr>
            <a:endParaRPr lang="ro-RO" sz="1300" b="1" dirty="0" smtClean="0">
              <a:solidFill>
                <a:srgbClr val="003399"/>
              </a:solidFill>
            </a:endParaRPr>
          </a:p>
          <a:p>
            <a:pPr algn="just"/>
            <a:endParaRPr lang="ro-RO" sz="1300" dirty="0" smtClean="0">
              <a:solidFill>
                <a:srgbClr val="003399"/>
              </a:solidFill>
            </a:endParaRPr>
          </a:p>
          <a:p>
            <a:pPr algn="just"/>
            <a:endParaRPr lang="ro-RO" sz="1300" dirty="0" smtClean="0">
              <a:solidFill>
                <a:srgbClr val="003399"/>
              </a:solidFill>
            </a:endParaRPr>
          </a:p>
          <a:p>
            <a:pPr algn="just">
              <a:buNone/>
            </a:pPr>
            <a:endParaRPr lang="ro-RO" sz="1300" dirty="0" smtClean="0">
              <a:solidFill>
                <a:srgbClr val="003399"/>
              </a:solidFill>
            </a:endParaRPr>
          </a:p>
          <a:p>
            <a:pPr algn="just">
              <a:buNone/>
            </a:pPr>
            <a:endParaRPr lang="ro-RO" sz="1300" dirty="0" smtClean="0">
              <a:solidFill>
                <a:srgbClr val="003399"/>
              </a:solidFill>
            </a:endParaRPr>
          </a:p>
          <a:p>
            <a:pPr lvl="1" algn="just">
              <a:buFontTx/>
              <a:buNone/>
            </a:pPr>
            <a:endParaRPr lang="ro-RO" sz="13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0"/>
            <a:ext cx="9067800" cy="1096962"/>
          </a:xfrm>
          <a:prstGeom prst="rect">
            <a:avLst/>
          </a:prstGeom>
        </p:spPr>
        <p:txBody>
          <a:bodyPr>
            <a:normAutofit/>
          </a:bodyPr>
          <a:lstStyle/>
          <a:p>
            <a:r>
              <a:rPr lang="ro-RO" sz="2800" dirty="0" smtClean="0">
                <a:solidFill>
                  <a:srgbClr val="000000"/>
                </a:solidFill>
              </a:rPr>
              <a:t>Etapa de contractare</a:t>
            </a:r>
            <a:r>
              <a:rPr lang="ro-RO" sz="1600" dirty="0" smtClean="0"/>
              <a:t> </a:t>
            </a:r>
            <a:endParaRPr lang="en-US" altLang="en-US" sz="1600" b="1" dirty="0" smtClean="0">
              <a:solidFill>
                <a:srgbClr val="003399"/>
              </a:solidFill>
            </a:endParaRPr>
          </a:p>
        </p:txBody>
      </p:sp>
      <p:sp>
        <p:nvSpPr>
          <p:cNvPr id="46083" name="Content Placeholder 2"/>
          <p:cNvSpPr>
            <a:spLocks noGrp="1"/>
          </p:cNvSpPr>
          <p:nvPr>
            <p:ph idx="1"/>
          </p:nvPr>
        </p:nvSpPr>
        <p:spPr>
          <a:xfrm>
            <a:off x="228600" y="609600"/>
            <a:ext cx="8534400" cy="5562600"/>
          </a:xfrm>
        </p:spPr>
        <p:txBody>
          <a:bodyPr/>
          <a:lstStyle/>
          <a:p>
            <a:pPr marL="0" indent="0">
              <a:buNone/>
            </a:pPr>
            <a:r>
              <a:rPr lang="ro-RO" sz="1600" u="sng" dirty="0" smtClean="0">
                <a:solidFill>
                  <a:srgbClr val="003399"/>
                </a:solidFill>
              </a:rPr>
              <a:t>Documente obligatorii la contractarea cererii de finanțare</a:t>
            </a:r>
          </a:p>
          <a:p>
            <a:pPr marL="0" indent="0">
              <a:buNone/>
            </a:pPr>
            <a:r>
              <a:rPr lang="ro-RO" sz="1300" dirty="0" smtClean="0">
                <a:solidFill>
                  <a:srgbClr val="003399"/>
                </a:solidFill>
              </a:rPr>
              <a:t>1. Modificări la actele constitutive/statut ale solicitantului și/sau partenerilor</a:t>
            </a:r>
            <a:r>
              <a:rPr lang="vi-VN" sz="1300" dirty="0" smtClean="0"/>
              <a:t>, </a:t>
            </a:r>
            <a:r>
              <a:rPr lang="vi-VN" sz="1300" dirty="0"/>
              <a:t>după </a:t>
            </a:r>
            <a:r>
              <a:rPr lang="vi-VN" sz="1300" dirty="0" smtClean="0"/>
              <a:t>caz</a:t>
            </a:r>
            <a:r>
              <a:rPr lang="ro-RO" sz="1300" dirty="0"/>
              <a:t>.</a:t>
            </a:r>
            <a:endParaRPr lang="vi-VN" sz="1300" dirty="0"/>
          </a:p>
          <a:p>
            <a:r>
              <a:rPr lang="ro-RO" sz="1300" dirty="0" smtClean="0"/>
              <a:t>În cazul în care au fost operate modificări de la depunerea cererii de finanțare. </a:t>
            </a:r>
            <a:endParaRPr lang="ro-RO" sz="1300" dirty="0"/>
          </a:p>
          <a:p>
            <a:pPr marL="0" indent="0">
              <a:buNone/>
            </a:pPr>
            <a:r>
              <a:rPr lang="vi-VN" sz="1300" dirty="0" smtClean="0">
                <a:solidFill>
                  <a:srgbClr val="003399"/>
                </a:solidFill>
              </a:rPr>
              <a:t>2</a:t>
            </a:r>
            <a:r>
              <a:rPr lang="vi-VN" sz="1300" dirty="0">
                <a:solidFill>
                  <a:srgbClr val="003399"/>
                </a:solidFill>
              </a:rPr>
              <a:t>. </a:t>
            </a:r>
            <a:r>
              <a:rPr lang="ro-RO" sz="1300" dirty="0" smtClean="0">
                <a:solidFill>
                  <a:srgbClr val="003399"/>
                </a:solidFill>
              </a:rPr>
              <a:t>Cele mai recente situații financiare încheiate ale solicitantului și partenerilor</a:t>
            </a:r>
            <a:r>
              <a:rPr lang="ro-RO" sz="1300" dirty="0" smtClean="0"/>
              <a:t>, dacă e cazul</a:t>
            </a:r>
            <a:r>
              <a:rPr lang="vi-VN" sz="1300" dirty="0" smtClean="0"/>
              <a:t> </a:t>
            </a:r>
            <a:endParaRPr lang="ro-RO" sz="1300" dirty="0" smtClean="0"/>
          </a:p>
          <a:p>
            <a:pPr marL="0" indent="0">
              <a:buNone/>
            </a:pPr>
            <a:r>
              <a:rPr lang="ro-RO" sz="1300" dirty="0" smtClean="0">
                <a:solidFill>
                  <a:srgbClr val="003399"/>
                </a:solidFill>
              </a:rPr>
              <a:t>3. Modificări asupra declarațiilor pe proprie răspundere anexate la depunerea cererii de finanțare, modificări asupra Acordului de parteneriat, asupra declarației de angajament, asupra mandatului special</a:t>
            </a:r>
            <a:r>
              <a:rPr lang="ro-RO" sz="1300" dirty="0" smtClean="0"/>
              <a:t>, dacă este cazul</a:t>
            </a:r>
          </a:p>
          <a:p>
            <a:pPr>
              <a:buFont typeface="Arial" panose="020B0604020202020204" pitchFamily="34" charset="0"/>
              <a:buChar char="•"/>
            </a:pPr>
            <a:r>
              <a:rPr lang="ro-RO" sz="1300" dirty="0" smtClean="0"/>
              <a:t>Acordul de parteneriat va respecta ultima formă a bugetului </a:t>
            </a:r>
            <a:endParaRPr lang="ro-RO" sz="1300" dirty="0"/>
          </a:p>
          <a:p>
            <a:pPr marL="0" indent="0">
              <a:buNone/>
            </a:pPr>
            <a:r>
              <a:rPr lang="vi-VN" sz="1300" dirty="0">
                <a:solidFill>
                  <a:srgbClr val="003399"/>
                </a:solidFill>
              </a:rPr>
              <a:t>4. </a:t>
            </a:r>
            <a:r>
              <a:rPr lang="ro-RO" sz="1300" dirty="0" smtClean="0">
                <a:solidFill>
                  <a:srgbClr val="003399"/>
                </a:solidFill>
              </a:rPr>
              <a:t>Plan de încadrare în teritoriu </a:t>
            </a:r>
          </a:p>
          <a:p>
            <a:pPr>
              <a:buFont typeface="Arial" panose="020B0604020202020204" pitchFamily="34" charset="0"/>
              <a:buChar char="•"/>
            </a:pPr>
            <a:r>
              <a:rPr lang="ro-RO" sz="1300" dirty="0" smtClean="0"/>
              <a:t>Se depune doar pentru proiectele al căror grad de maturitate constă în faptul că deja s-a obținut și s-a depus autorizația de construire ca anexă la cererea de finanțare – planșă pe suport topografic vizat de OCPI, întocmit în conformitate cu prevederile Legii 50/1991 cu modificările și completările ulterioare</a:t>
            </a:r>
            <a:endParaRPr lang="en-US" sz="1300" dirty="0" smtClean="0"/>
          </a:p>
          <a:p>
            <a:pPr marL="0" indent="0">
              <a:buNone/>
            </a:pPr>
            <a:r>
              <a:rPr lang="vi-VN" sz="1300" dirty="0" smtClean="0">
                <a:solidFill>
                  <a:srgbClr val="003399"/>
                </a:solidFill>
              </a:rPr>
              <a:t>5</a:t>
            </a:r>
            <a:r>
              <a:rPr lang="vi-VN" sz="1300" dirty="0">
                <a:solidFill>
                  <a:srgbClr val="003399"/>
                </a:solidFill>
              </a:rPr>
              <a:t>. </a:t>
            </a:r>
            <a:r>
              <a:rPr lang="ro-RO" sz="1300" dirty="0" smtClean="0">
                <a:solidFill>
                  <a:srgbClr val="003399"/>
                </a:solidFill>
              </a:rPr>
              <a:t>Certificat de atestare fiscală, referitor la obligațiile de plată la bugetul local și bugetul de stat</a:t>
            </a:r>
          </a:p>
          <a:p>
            <a:pPr>
              <a:buFont typeface="Arial" panose="020B0604020202020204" pitchFamily="34" charset="0"/>
              <a:buChar char="•"/>
            </a:pPr>
            <a:r>
              <a:rPr lang="vi-VN" sz="1300" dirty="0" smtClean="0"/>
              <a:t> </a:t>
            </a:r>
            <a:r>
              <a:rPr lang="ro-RO" sz="1300" dirty="0" smtClean="0"/>
              <a:t>În cazul parteneriatelor toți membrii parteneriatului trebuie să depună acest document</a:t>
            </a:r>
          </a:p>
          <a:p>
            <a:pPr>
              <a:buFont typeface="Arial" panose="020B0604020202020204" pitchFamily="34" charset="0"/>
              <a:buChar char="•"/>
            </a:pPr>
            <a:r>
              <a:rPr lang="ro-RO" sz="1300" dirty="0" smtClean="0"/>
              <a:t>Debitele, dacă este cazul, nu vor depăși 1/12 din suma datorată la bugetul de stat, în ultimele 12 luni sau 1/6 din suma datorată bugetului local în ultimele 6 luni.</a:t>
            </a:r>
          </a:p>
          <a:p>
            <a:pPr>
              <a:buFont typeface="Arial" panose="020B0604020202020204" pitchFamily="34" charset="0"/>
              <a:buChar char="•"/>
            </a:pPr>
            <a:r>
              <a:rPr lang="ro-RO" sz="1300" dirty="0" smtClean="0"/>
              <a:t>Certificatul trebuie să fie în termen de valabilitate.</a:t>
            </a:r>
          </a:p>
          <a:p>
            <a:pPr marL="0" indent="0">
              <a:buNone/>
            </a:pPr>
            <a:r>
              <a:rPr lang="ro-RO" sz="1300" dirty="0" smtClean="0">
                <a:solidFill>
                  <a:srgbClr val="003399"/>
                </a:solidFill>
              </a:rPr>
              <a:t>6. Certificatul de cazier fiscal</a:t>
            </a:r>
            <a:endParaRPr lang="vi-VN" sz="1300" dirty="0">
              <a:solidFill>
                <a:srgbClr val="003399"/>
              </a:solidFill>
            </a:endParaRPr>
          </a:p>
          <a:p>
            <a:pPr lvl="0">
              <a:buFont typeface="Arial" panose="020B0604020202020204" pitchFamily="34" charset="0"/>
              <a:buChar char="•"/>
            </a:pPr>
            <a:r>
              <a:rPr lang="ro-RO" sz="1300" dirty="0">
                <a:solidFill>
                  <a:prstClr val="black"/>
                </a:solidFill>
              </a:rPr>
              <a:t>În cazul parteneriatelor toți membrii parteneriatului trebuie să depună acest document</a:t>
            </a:r>
          </a:p>
          <a:p>
            <a:pPr lvl="0">
              <a:buFont typeface="Arial" panose="020B0604020202020204" pitchFamily="34" charset="0"/>
              <a:buChar char="•"/>
            </a:pPr>
            <a:r>
              <a:rPr lang="ro-RO" sz="1300" dirty="0">
                <a:solidFill>
                  <a:prstClr val="black"/>
                </a:solidFill>
              </a:rPr>
              <a:t>Certificatul trebuie să fie în termen de valabilitate.</a:t>
            </a:r>
          </a:p>
          <a:p>
            <a:pPr lvl="0" algn="just">
              <a:buNone/>
            </a:pPr>
            <a:r>
              <a:rPr lang="ro-RO" sz="1300" dirty="0" smtClean="0">
                <a:solidFill>
                  <a:srgbClr val="003399"/>
                </a:solidFill>
              </a:rPr>
              <a:t>7. Declarația reprezentantului legal prin care se certifică faptul că pe parcursul procesului de evaluare și selecție au fost/nu au fost înregistrate modificări asupra unora sau a tuturor documentelor depuse la cererea de finanțare</a:t>
            </a:r>
            <a:r>
              <a:rPr lang="ro-RO" sz="1300" dirty="0" smtClean="0">
                <a:solidFill>
                  <a:srgbClr val="000000"/>
                </a:solidFill>
              </a:rPr>
              <a:t>(acolo unde este cazul).</a:t>
            </a:r>
          </a:p>
          <a:p>
            <a:pPr lvl="0">
              <a:buFont typeface="Arial" panose="020B0604020202020204" pitchFamily="34" charset="0"/>
              <a:buChar char="•"/>
            </a:pPr>
            <a:r>
              <a:rPr lang="ro-RO" sz="1300" dirty="0">
                <a:solidFill>
                  <a:prstClr val="black"/>
                </a:solidFill>
              </a:rPr>
              <a:t>În cazul parteneriatelor toți membrii parteneriatului trebuie să depună acest document</a:t>
            </a:r>
          </a:p>
          <a:p>
            <a:pPr lvl="0" algn="just">
              <a:buFont typeface="Courier New" pitchFamily="49" charset="0"/>
              <a:buChar char="o"/>
            </a:pPr>
            <a:endParaRPr lang="ro-RO" sz="1300" dirty="0" smtClean="0">
              <a:solidFill>
                <a:srgbClr val="003399"/>
              </a:solidFill>
            </a:endParaRPr>
          </a:p>
          <a:p>
            <a:pPr lvl="0" algn="just">
              <a:buNone/>
            </a:pPr>
            <a:endParaRPr lang="ro-RO" sz="1300" b="1" dirty="0" smtClean="0">
              <a:solidFill>
                <a:srgbClr val="003399"/>
              </a:solidFill>
            </a:endParaRPr>
          </a:p>
          <a:p>
            <a:pPr algn="just"/>
            <a:endParaRPr lang="ro-RO" sz="1300" dirty="0" smtClean="0">
              <a:solidFill>
                <a:srgbClr val="003399"/>
              </a:solidFill>
            </a:endParaRPr>
          </a:p>
          <a:p>
            <a:pPr algn="just"/>
            <a:endParaRPr lang="ro-RO" sz="1300" dirty="0" smtClean="0">
              <a:solidFill>
                <a:srgbClr val="003399"/>
              </a:solidFill>
            </a:endParaRPr>
          </a:p>
          <a:p>
            <a:pPr algn="just">
              <a:buNone/>
            </a:pPr>
            <a:endParaRPr lang="ro-RO" sz="1300" dirty="0" smtClean="0">
              <a:solidFill>
                <a:srgbClr val="003399"/>
              </a:solidFill>
            </a:endParaRPr>
          </a:p>
          <a:p>
            <a:pPr algn="just">
              <a:buNone/>
            </a:pPr>
            <a:endParaRPr lang="ro-RO" sz="1300" dirty="0" smtClean="0">
              <a:solidFill>
                <a:srgbClr val="003399"/>
              </a:solidFill>
            </a:endParaRPr>
          </a:p>
          <a:p>
            <a:pPr lvl="1" algn="just">
              <a:buFontTx/>
              <a:buNone/>
            </a:pPr>
            <a:endParaRPr lang="ro-RO" sz="1300" dirty="0" smtClean="0">
              <a:solidFill>
                <a:srgbClr val="003399"/>
              </a:solidFill>
            </a:endParaRPr>
          </a:p>
        </p:txBody>
      </p:sp>
    </p:spTree>
    <p:extLst>
      <p:ext uri="{BB962C8B-B14F-4D97-AF65-F5344CB8AC3E}">
        <p14:creationId xmlns:p14="http://schemas.microsoft.com/office/powerpoint/2010/main" val="368829356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0"/>
            <a:ext cx="9067800" cy="1096962"/>
          </a:xfrm>
          <a:prstGeom prst="rect">
            <a:avLst/>
          </a:prstGeom>
        </p:spPr>
        <p:txBody>
          <a:bodyPr>
            <a:normAutofit/>
          </a:bodyPr>
          <a:lstStyle/>
          <a:p>
            <a:r>
              <a:rPr lang="ro-RO" sz="2800" dirty="0" smtClean="0">
                <a:solidFill>
                  <a:srgbClr val="000000"/>
                </a:solidFill>
              </a:rPr>
              <a:t>Etapa de contractare</a:t>
            </a:r>
            <a:r>
              <a:rPr lang="ro-RO" sz="1600" dirty="0" smtClean="0"/>
              <a:t> </a:t>
            </a:r>
            <a:endParaRPr lang="en-US" altLang="en-US" sz="1600" b="1" dirty="0" smtClean="0">
              <a:solidFill>
                <a:srgbClr val="003399"/>
              </a:solidFill>
            </a:endParaRPr>
          </a:p>
        </p:txBody>
      </p:sp>
      <p:sp>
        <p:nvSpPr>
          <p:cNvPr id="46083" name="Content Placeholder 2"/>
          <p:cNvSpPr>
            <a:spLocks noGrp="1"/>
          </p:cNvSpPr>
          <p:nvPr>
            <p:ph idx="1"/>
          </p:nvPr>
        </p:nvSpPr>
        <p:spPr>
          <a:xfrm>
            <a:off x="228600" y="609600"/>
            <a:ext cx="8534400" cy="5562600"/>
          </a:xfrm>
        </p:spPr>
        <p:txBody>
          <a:bodyPr/>
          <a:lstStyle/>
          <a:p>
            <a:pPr marL="0" indent="0">
              <a:buNone/>
            </a:pPr>
            <a:r>
              <a:rPr lang="ro-RO" sz="1600" u="sng" dirty="0" smtClean="0">
                <a:solidFill>
                  <a:srgbClr val="003399"/>
                </a:solidFill>
              </a:rPr>
              <a:t>Documente obligatorii la contractarea cererii de finanțare</a:t>
            </a:r>
          </a:p>
          <a:p>
            <a:pPr lvl="0" algn="just">
              <a:buNone/>
            </a:pPr>
            <a:r>
              <a:rPr lang="ro-RO" sz="1300" dirty="0" smtClean="0">
                <a:solidFill>
                  <a:srgbClr val="003399"/>
                </a:solidFill>
              </a:rPr>
              <a:t>8. Documente privind dreptul de proprietate actualizate/concesiune/administare, </a:t>
            </a:r>
            <a:r>
              <a:rPr lang="ro-RO" sz="1300" dirty="0" smtClean="0">
                <a:solidFill>
                  <a:srgbClr val="000000"/>
                </a:solidFill>
              </a:rPr>
              <a:t>dacă este cazul</a:t>
            </a:r>
          </a:p>
          <a:p>
            <a:pPr lvl="0" algn="just">
              <a:buFont typeface="Arial" panose="020B0604020202020204" pitchFamily="34" charset="0"/>
              <a:buChar char="•"/>
            </a:pPr>
            <a:r>
              <a:rPr lang="ro-RO" sz="1300" dirty="0" smtClean="0">
                <a:solidFill>
                  <a:srgbClr val="000000"/>
                </a:solidFill>
              </a:rPr>
              <a:t>Extras CF actualizat emis cu maxim 30 de zile înaintea depunerii la ADR a documentului</a:t>
            </a:r>
          </a:p>
          <a:p>
            <a:pPr marL="0" lvl="0" indent="0" algn="just">
              <a:buNone/>
            </a:pPr>
            <a:r>
              <a:rPr lang="ro-RO" sz="1300" dirty="0" smtClean="0">
                <a:solidFill>
                  <a:srgbClr val="003399"/>
                </a:solidFill>
              </a:rPr>
              <a:t>9. Hotărârea de aprobare a proiectului, </a:t>
            </a:r>
            <a:r>
              <a:rPr lang="ro-RO" sz="1300" dirty="0" smtClean="0">
                <a:solidFill>
                  <a:srgbClr val="000000"/>
                </a:solidFill>
              </a:rPr>
              <a:t>în conformitate cu ultima formă a bugetului rezultat în urma etapei de evaluare tehnică și financiară</a:t>
            </a:r>
          </a:p>
          <a:p>
            <a:pPr lvl="0" algn="just">
              <a:buFont typeface="Arial" panose="020B0604020202020204" pitchFamily="34" charset="0"/>
              <a:buChar char="•"/>
            </a:pPr>
            <a:r>
              <a:rPr lang="ro-RO" sz="1300" dirty="0" smtClean="0">
                <a:solidFill>
                  <a:srgbClr val="000000"/>
                </a:solidFill>
              </a:rPr>
              <a:t>Pentru proiectele de investiții pentru care execuția de lucrări a fost demarată, însă proiectele nu au fost încheiate în mod fizic sau financiar înainte de depunerea cererii de finanțare, hotărârea de aprobare a bugetului proiectului va cuprinde inclusiv identificarea și asumarea suportării din bugetul propriu al corecțiilor ce pot fi identificate în procedura de verificare a achiziției.</a:t>
            </a:r>
          </a:p>
          <a:p>
            <a:pPr marL="0" lvl="0" indent="0" algn="just">
              <a:buNone/>
            </a:pPr>
            <a:r>
              <a:rPr lang="ro-RO" sz="1300" dirty="0" smtClean="0">
                <a:solidFill>
                  <a:srgbClr val="003399"/>
                </a:solidFill>
              </a:rPr>
              <a:t>10.</a:t>
            </a:r>
            <a:r>
              <a:rPr lang="ro-RO" sz="1300" dirty="0" smtClean="0">
                <a:solidFill>
                  <a:srgbClr val="000000"/>
                </a:solidFill>
              </a:rPr>
              <a:t> </a:t>
            </a:r>
            <a:r>
              <a:rPr lang="ro-RO" sz="1300" dirty="0" smtClean="0">
                <a:solidFill>
                  <a:srgbClr val="003399"/>
                </a:solidFill>
              </a:rPr>
              <a:t>Decizia finală(acordul de mediu), </a:t>
            </a:r>
            <a:r>
              <a:rPr lang="ro-RO" sz="1300" dirty="0" smtClean="0">
                <a:solidFill>
                  <a:srgbClr val="000000"/>
                </a:solidFill>
              </a:rPr>
              <a:t>dacă este cazul</a:t>
            </a:r>
          </a:p>
          <a:p>
            <a:pPr lvl="0" algn="just">
              <a:buFont typeface="Arial" panose="020B0604020202020204" pitchFamily="34" charset="0"/>
              <a:buChar char="•"/>
            </a:pPr>
            <a:r>
              <a:rPr lang="ro-RO" sz="1300" dirty="0" smtClean="0">
                <a:solidFill>
                  <a:srgbClr val="000000"/>
                </a:solidFill>
              </a:rPr>
              <a:t>Este cazul atunci când la depunere s-a prezentat decizia de încadrare în procedura de evaluare a impactului asupra mediului și în decizia de încadrare s-a stabilit că proiectul se supune procedurii de evaluare a impactului asupra mediului</a:t>
            </a:r>
          </a:p>
          <a:p>
            <a:pPr lvl="0" algn="just">
              <a:buFont typeface="Arial" panose="020B0604020202020204" pitchFamily="34" charset="0"/>
              <a:buChar char="•"/>
            </a:pPr>
            <a:r>
              <a:rPr lang="ro-RO" sz="1300" dirty="0" smtClean="0">
                <a:solidFill>
                  <a:srgbClr val="000000"/>
                </a:solidFill>
              </a:rPr>
              <a:t>Dacă la depunere s-a prezentat clasarea notificării, atunci nu este cazul</a:t>
            </a:r>
          </a:p>
          <a:p>
            <a:pPr marL="0" lvl="0" indent="0" algn="just">
              <a:buNone/>
            </a:pPr>
            <a:r>
              <a:rPr lang="ro-RO" sz="1300" dirty="0" smtClean="0">
                <a:solidFill>
                  <a:srgbClr val="003399"/>
                </a:solidFill>
              </a:rPr>
              <a:t>11. Avizul Natura 2000, </a:t>
            </a:r>
            <a:r>
              <a:rPr lang="ro-RO" sz="1300" dirty="0" smtClean="0">
                <a:solidFill>
                  <a:srgbClr val="000000"/>
                </a:solidFill>
              </a:rPr>
              <a:t>dacă la depunere nu s-a prezentat clasarea notificării</a:t>
            </a:r>
          </a:p>
          <a:p>
            <a:pPr marL="0" lvl="0" indent="0" algn="just">
              <a:buNone/>
            </a:pPr>
            <a:r>
              <a:rPr lang="ro-RO" sz="1300" dirty="0" smtClean="0">
                <a:solidFill>
                  <a:srgbClr val="003399"/>
                </a:solidFill>
              </a:rPr>
              <a:t>12. Certificatele de acreditare noi, </a:t>
            </a:r>
            <a:r>
              <a:rPr lang="ro-RO" sz="1300" dirty="0" smtClean="0">
                <a:solidFill>
                  <a:srgbClr val="000000"/>
                </a:solidFill>
              </a:rPr>
              <a:t>dacă cele de la depunere au ieșit din termenul de valabilitate.</a:t>
            </a:r>
          </a:p>
          <a:p>
            <a:pPr marL="0" lvl="0" indent="0" algn="just">
              <a:buNone/>
            </a:pPr>
            <a:r>
              <a:rPr lang="ro-RO" sz="1300" dirty="0" smtClean="0">
                <a:solidFill>
                  <a:srgbClr val="FF0000"/>
                </a:solidFill>
              </a:rPr>
              <a:t>Atenție: Dacă solicitantul nu transmite documentele enumerate, cel mai târziu în termenul maxim de 30 de zile lucrătoare în vederea transmiterii documentelor în perioada precontractuală, proiectul va fi respins de la finanțare.</a:t>
            </a:r>
          </a:p>
          <a:p>
            <a:pPr marL="0" lvl="0" indent="0">
              <a:buNone/>
            </a:pPr>
            <a:endParaRPr lang="ro-RO" sz="1600" u="sng" dirty="0" smtClean="0">
              <a:solidFill>
                <a:srgbClr val="003399"/>
              </a:solidFill>
            </a:endParaRPr>
          </a:p>
          <a:p>
            <a:pPr marL="0" lvl="0" indent="0">
              <a:buNone/>
            </a:pPr>
            <a:r>
              <a:rPr lang="ro-RO" sz="1600" u="sng" dirty="0" smtClean="0">
                <a:solidFill>
                  <a:srgbClr val="003399"/>
                </a:solidFill>
              </a:rPr>
              <a:t>Documente care nu sunt obligatorii </a:t>
            </a:r>
            <a:r>
              <a:rPr lang="ro-RO" sz="1600" u="sng" dirty="0">
                <a:solidFill>
                  <a:srgbClr val="003399"/>
                </a:solidFill>
              </a:rPr>
              <a:t>la contractarea cererii de finanțare</a:t>
            </a:r>
          </a:p>
          <a:p>
            <a:pPr lvl="0" algn="just">
              <a:buAutoNum type="arabicPeriod"/>
            </a:pPr>
            <a:r>
              <a:rPr lang="ro-RO" sz="1300" dirty="0" smtClean="0">
                <a:solidFill>
                  <a:srgbClr val="003399"/>
                </a:solidFill>
              </a:rPr>
              <a:t>Licențele de funcționare noi, </a:t>
            </a:r>
            <a:r>
              <a:rPr lang="ro-RO" sz="1300" dirty="0" smtClean="0">
                <a:solidFill>
                  <a:srgbClr val="000000"/>
                </a:solidFill>
              </a:rPr>
              <a:t>dacă cele de la depunere au ieșit din termenul de valabilitate</a:t>
            </a:r>
          </a:p>
          <a:p>
            <a:pPr marL="0" lvl="0" indent="0" algn="just">
              <a:buNone/>
            </a:pPr>
            <a:endParaRPr lang="ro-RO" sz="1300" dirty="0" smtClean="0">
              <a:solidFill>
                <a:srgbClr val="FF0000"/>
              </a:solidFill>
            </a:endParaRPr>
          </a:p>
          <a:p>
            <a:pPr marL="0" lvl="0" indent="0" algn="just">
              <a:buNone/>
            </a:pPr>
            <a:r>
              <a:rPr lang="ro-RO" sz="1300" dirty="0" smtClean="0">
                <a:solidFill>
                  <a:srgbClr val="FF0000"/>
                </a:solidFill>
              </a:rPr>
              <a:t>Atenție: Dacă în etapa contractuală, solicitantul de finanțare nu transmite oricare dintre documentele obligatorii, în termenul solicitat, cererea de finanțare va fi respinsă.</a:t>
            </a:r>
          </a:p>
          <a:p>
            <a:pPr lvl="0" algn="just">
              <a:buFont typeface="Courier New" pitchFamily="49" charset="0"/>
              <a:buChar char="o"/>
            </a:pPr>
            <a:endParaRPr lang="ro-RO" sz="1300" dirty="0" smtClean="0">
              <a:solidFill>
                <a:srgbClr val="003399"/>
              </a:solidFill>
            </a:endParaRPr>
          </a:p>
          <a:p>
            <a:pPr lvl="0" algn="just">
              <a:buNone/>
            </a:pPr>
            <a:endParaRPr lang="ro-RO" sz="1300" b="1" dirty="0" smtClean="0">
              <a:solidFill>
                <a:srgbClr val="003399"/>
              </a:solidFill>
            </a:endParaRPr>
          </a:p>
          <a:p>
            <a:pPr algn="just"/>
            <a:endParaRPr lang="ro-RO" sz="1300" dirty="0" smtClean="0">
              <a:solidFill>
                <a:srgbClr val="003399"/>
              </a:solidFill>
            </a:endParaRPr>
          </a:p>
          <a:p>
            <a:pPr algn="just"/>
            <a:endParaRPr lang="ro-RO" sz="1300" dirty="0" smtClean="0">
              <a:solidFill>
                <a:srgbClr val="003399"/>
              </a:solidFill>
            </a:endParaRPr>
          </a:p>
          <a:p>
            <a:pPr algn="just">
              <a:buNone/>
            </a:pPr>
            <a:endParaRPr lang="ro-RO" sz="1300" dirty="0" smtClean="0">
              <a:solidFill>
                <a:srgbClr val="003399"/>
              </a:solidFill>
            </a:endParaRPr>
          </a:p>
          <a:p>
            <a:pPr algn="just">
              <a:buNone/>
            </a:pPr>
            <a:endParaRPr lang="ro-RO" sz="1300" dirty="0" smtClean="0">
              <a:solidFill>
                <a:srgbClr val="003399"/>
              </a:solidFill>
            </a:endParaRPr>
          </a:p>
          <a:p>
            <a:pPr lvl="1" algn="just">
              <a:buFontTx/>
              <a:buNone/>
            </a:pPr>
            <a:endParaRPr lang="ro-RO" sz="1300" dirty="0" smtClean="0">
              <a:solidFill>
                <a:srgbClr val="003399"/>
              </a:solidFill>
            </a:endParaRPr>
          </a:p>
        </p:txBody>
      </p:sp>
    </p:spTree>
    <p:extLst>
      <p:ext uri="{BB962C8B-B14F-4D97-AF65-F5344CB8AC3E}">
        <p14:creationId xmlns:p14="http://schemas.microsoft.com/office/powerpoint/2010/main" val="3066797790"/>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514600"/>
            <a:ext cx="8229600" cy="1143000"/>
          </a:xfrm>
          <a:prstGeom prst="rect">
            <a:avLst/>
          </a:prstGeom>
          <a:extLst/>
        </p:spPr>
        <p:txBody>
          <a:bodyPr>
            <a:scene3d>
              <a:camera prst="orthographicFront"/>
              <a:lightRig rig="threePt" dir="t"/>
            </a:scene3d>
            <a:sp3d extrusionH="57150">
              <a:bevelT w="69850" h="38100" prst="cross"/>
            </a:sp3d>
          </a:bodyPr>
          <a:lstStyle/>
          <a:p>
            <a:pPr>
              <a:defRPr/>
            </a:pPr>
            <a:r>
              <a:rPr lang="ro-RO" dirty="0" smtClean="0">
                <a:ln w="18415" cmpd="sng">
                  <a:solidFill>
                    <a:schemeClr val="accent6">
                      <a:lumMod val="20000"/>
                      <a:lumOff val="80000"/>
                    </a:schemeClr>
                  </a:solidFill>
                  <a:prstDash val="solid"/>
                </a:ln>
                <a:solidFill>
                  <a:schemeClr val="accent6">
                    <a:lumMod val="75000"/>
                  </a:schemeClr>
                </a:solidFill>
                <a:effectLst>
                  <a:outerShdw blurRad="63500" dir="3600000" algn="tl" rotWithShape="0">
                    <a:srgbClr val="000000">
                      <a:alpha val="70000"/>
                    </a:srgbClr>
                  </a:outerShdw>
                  <a:reflection blurRad="6350" stA="50000" endA="300" endPos="50000" dist="29997" dir="5400000" sy="-100000" algn="bl" rotWithShape="0"/>
                </a:effectLst>
              </a:rPr>
              <a:t>Vă mulțumim!</a:t>
            </a:r>
            <a:endParaRPr lang="ro-RO" dirty="0">
              <a:ln w="18415" cmpd="sng">
                <a:solidFill>
                  <a:schemeClr val="accent6">
                    <a:lumMod val="20000"/>
                    <a:lumOff val="80000"/>
                  </a:schemeClr>
                </a:solidFill>
                <a:prstDash val="solid"/>
              </a:ln>
              <a:solidFill>
                <a:schemeClr val="accent6">
                  <a:lumMod val="75000"/>
                </a:schemeClr>
              </a:solidFill>
              <a:effectLst>
                <a:outerShdw blurRad="63500" dir="3600000" algn="tl" rotWithShape="0">
                  <a:srgbClr val="000000">
                    <a:alpha val="70000"/>
                  </a:srgbClr>
                </a:outerShdw>
                <a:reflection blurRad="6350" stA="50000" endA="300" endPos="50000" dist="29997" dir="5400000" sy="-100000" algn="bl" rotWithShape="0"/>
              </a:effectLst>
            </a:endParaRPr>
          </a:p>
        </p:txBody>
      </p:sp>
      <p:sp>
        <p:nvSpPr>
          <p:cNvPr id="4" name="TextBox 3"/>
          <p:cNvSpPr txBox="1"/>
          <p:nvPr/>
        </p:nvSpPr>
        <p:spPr>
          <a:xfrm>
            <a:off x="780143" y="4343400"/>
            <a:ext cx="7467600" cy="132343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lvl1pPr>
              <a:defRPr sz="1600" b="1">
                <a:solidFill>
                  <a:schemeClr val="folHlink"/>
                </a:solidFill>
                <a:latin typeface="Arial" charset="0"/>
                <a:cs typeface="Arial" charset="0"/>
              </a:defRPr>
            </a:lvl1pPr>
            <a:lvl2pPr marL="742950" indent="-285750">
              <a:defRPr sz="1600" b="1">
                <a:solidFill>
                  <a:schemeClr val="folHlink"/>
                </a:solidFill>
                <a:latin typeface="Arial" charset="0"/>
                <a:cs typeface="Arial" charset="0"/>
              </a:defRPr>
            </a:lvl2pPr>
            <a:lvl3pPr marL="1143000" indent="-228600">
              <a:defRPr sz="1600" b="1">
                <a:solidFill>
                  <a:schemeClr val="folHlink"/>
                </a:solidFill>
                <a:latin typeface="Arial" charset="0"/>
                <a:cs typeface="Arial" charset="0"/>
              </a:defRPr>
            </a:lvl3pPr>
            <a:lvl4pPr marL="1600200" indent="-228600">
              <a:defRPr sz="1600" b="1">
                <a:solidFill>
                  <a:schemeClr val="folHlink"/>
                </a:solidFill>
                <a:latin typeface="Arial" charset="0"/>
                <a:cs typeface="Arial" charset="0"/>
              </a:defRPr>
            </a:lvl4pPr>
            <a:lvl5pPr marL="2057400" indent="-228600">
              <a:defRPr sz="1600" b="1">
                <a:solidFill>
                  <a:schemeClr val="folHlink"/>
                </a:solidFill>
                <a:latin typeface="Arial" charset="0"/>
                <a:cs typeface="Arial" charset="0"/>
              </a:defRPr>
            </a:lvl5pPr>
            <a:lvl6pPr marL="2514600" indent="-228600" eaLnBrk="0" fontAlgn="base" hangingPunct="0">
              <a:spcBef>
                <a:spcPct val="0"/>
              </a:spcBef>
              <a:spcAft>
                <a:spcPct val="0"/>
              </a:spcAft>
              <a:defRPr sz="1600" b="1">
                <a:solidFill>
                  <a:schemeClr val="folHlink"/>
                </a:solidFill>
                <a:latin typeface="Arial" charset="0"/>
                <a:cs typeface="Arial" charset="0"/>
              </a:defRPr>
            </a:lvl6pPr>
            <a:lvl7pPr marL="2971800" indent="-228600" eaLnBrk="0" fontAlgn="base" hangingPunct="0">
              <a:spcBef>
                <a:spcPct val="0"/>
              </a:spcBef>
              <a:spcAft>
                <a:spcPct val="0"/>
              </a:spcAft>
              <a:defRPr sz="1600" b="1">
                <a:solidFill>
                  <a:schemeClr val="folHlink"/>
                </a:solidFill>
                <a:latin typeface="Arial" charset="0"/>
                <a:cs typeface="Arial" charset="0"/>
              </a:defRPr>
            </a:lvl7pPr>
            <a:lvl8pPr marL="3429000" indent="-228600" eaLnBrk="0" fontAlgn="base" hangingPunct="0">
              <a:spcBef>
                <a:spcPct val="0"/>
              </a:spcBef>
              <a:spcAft>
                <a:spcPct val="0"/>
              </a:spcAft>
              <a:defRPr sz="1600" b="1">
                <a:solidFill>
                  <a:schemeClr val="folHlink"/>
                </a:solidFill>
                <a:latin typeface="Arial" charset="0"/>
                <a:cs typeface="Arial" charset="0"/>
              </a:defRPr>
            </a:lvl8pPr>
            <a:lvl9pPr marL="3886200" indent="-228600" eaLnBrk="0" fontAlgn="base" hangingPunct="0">
              <a:spcBef>
                <a:spcPct val="0"/>
              </a:spcBef>
              <a:spcAft>
                <a:spcPct val="0"/>
              </a:spcAft>
              <a:defRPr sz="1600" b="1">
                <a:solidFill>
                  <a:schemeClr val="folHlink"/>
                </a:solidFill>
                <a:latin typeface="Arial" charset="0"/>
                <a:cs typeface="Arial" charset="0"/>
              </a:defRPr>
            </a:lvl9pPr>
          </a:lstStyle>
          <a:p>
            <a:pPr algn="ctr" eaLnBrk="1" hangingPunct="1">
              <a:defRPr/>
            </a:pPr>
            <a:r>
              <a:rPr lang="en-US" altLang="en-US" dirty="0" smtClean="0">
                <a:solidFill>
                  <a:srgbClr val="002060"/>
                </a:solidFill>
              </a:rPr>
              <a:t>AGENTIA DE DEZVOLTARE REGIONALA NORD-VEST</a:t>
            </a:r>
            <a:endParaRPr lang="ro-RO" altLang="en-US" dirty="0" smtClean="0">
              <a:solidFill>
                <a:srgbClr val="002060"/>
              </a:solidFill>
            </a:endParaRPr>
          </a:p>
          <a:p>
            <a:pPr algn="ctr" eaLnBrk="1" hangingPunct="1">
              <a:defRPr/>
            </a:pPr>
            <a:r>
              <a:rPr lang="en-US" altLang="en-US" dirty="0" smtClean="0">
                <a:solidFill>
                  <a:srgbClr val="002060"/>
                </a:solidFill>
              </a:rPr>
              <a:t>Organism </a:t>
            </a:r>
            <a:r>
              <a:rPr lang="en-US" altLang="en-US" dirty="0" err="1" smtClean="0">
                <a:solidFill>
                  <a:srgbClr val="002060"/>
                </a:solidFill>
              </a:rPr>
              <a:t>Intermediar</a:t>
            </a:r>
            <a:r>
              <a:rPr lang="en-US" altLang="en-US" dirty="0" smtClean="0">
                <a:solidFill>
                  <a:srgbClr val="002060"/>
                </a:solidFill>
              </a:rPr>
              <a:t> </a:t>
            </a:r>
            <a:r>
              <a:rPr lang="ro-RO" altLang="en-US" dirty="0" smtClean="0">
                <a:solidFill>
                  <a:srgbClr val="002060"/>
                </a:solidFill>
              </a:rPr>
              <a:t>pentru POR</a:t>
            </a:r>
          </a:p>
          <a:p>
            <a:pPr algn="ctr" eaLnBrk="1" hangingPunct="1">
              <a:defRPr/>
            </a:pPr>
            <a:r>
              <a:rPr lang="ro-RO" altLang="en-US" dirty="0" smtClean="0">
                <a:solidFill>
                  <a:srgbClr val="002060"/>
                </a:solidFill>
              </a:rPr>
              <a:t>Tel: </a:t>
            </a:r>
            <a:r>
              <a:rPr lang="en-US" altLang="en-US" dirty="0" smtClean="0">
                <a:solidFill>
                  <a:srgbClr val="002060"/>
                </a:solidFill>
              </a:rPr>
              <a:t>0264 431550</a:t>
            </a:r>
            <a:r>
              <a:rPr lang="ro-RO" altLang="en-US" dirty="0" smtClean="0">
                <a:solidFill>
                  <a:srgbClr val="002060"/>
                </a:solidFill>
              </a:rPr>
              <a:t>, Fax: </a:t>
            </a:r>
            <a:r>
              <a:rPr lang="en-US" altLang="en-US" dirty="0" smtClean="0">
                <a:solidFill>
                  <a:srgbClr val="002060"/>
                </a:solidFill>
              </a:rPr>
              <a:t>0264 439222</a:t>
            </a:r>
            <a:endParaRPr lang="ro-RO" altLang="en-US" dirty="0" smtClean="0">
              <a:solidFill>
                <a:srgbClr val="002060"/>
              </a:solidFill>
            </a:endParaRPr>
          </a:p>
          <a:p>
            <a:pPr algn="ctr" eaLnBrk="1" hangingPunct="1">
              <a:defRPr/>
            </a:pPr>
            <a:r>
              <a:rPr lang="ro-RO" altLang="en-US" dirty="0" smtClean="0">
                <a:solidFill>
                  <a:srgbClr val="002060"/>
                </a:solidFill>
              </a:rPr>
              <a:t>email: </a:t>
            </a:r>
            <a:r>
              <a:rPr lang="en-US" altLang="en-US" dirty="0" smtClean="0">
                <a:solidFill>
                  <a:srgbClr val="002060"/>
                </a:solidFill>
              </a:rPr>
              <a:t>secretariat@nord-vest.ro</a:t>
            </a:r>
            <a:r>
              <a:rPr lang="ro-RO" altLang="en-US" dirty="0" smtClean="0">
                <a:solidFill>
                  <a:srgbClr val="002060"/>
                </a:solidFill>
              </a:rPr>
              <a:t> </a:t>
            </a:r>
          </a:p>
          <a:p>
            <a:pPr algn="ctr" eaLnBrk="1" hangingPunct="1">
              <a:defRPr/>
            </a:pPr>
            <a:endParaRPr lang="ro-RO" altLang="en-US" dirty="0" smtClean="0">
              <a:solidFill>
                <a:srgbClr val="99CC00"/>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76200"/>
            <a:ext cx="7543800" cy="584775"/>
          </a:xfrm>
          <a:prstGeom prst="rect">
            <a:avLst/>
          </a:prstGeom>
        </p:spPr>
        <p:txBody>
          <a:bodyPr wrap="square">
            <a:spAutoFit/>
          </a:bodyPr>
          <a:lstStyle/>
          <a:p>
            <a:pPr algn="ctr"/>
            <a:r>
              <a:rPr lang="en-US" sz="3200" kern="0" dirty="0" err="1">
                <a:solidFill>
                  <a:srgbClr val="1F497D">
                    <a:lumMod val="50000"/>
                  </a:srgbClr>
                </a:solidFill>
              </a:rPr>
              <a:t>Informa</a:t>
            </a:r>
            <a:r>
              <a:rPr lang="ro-RO" sz="3200" kern="0" dirty="0">
                <a:solidFill>
                  <a:srgbClr val="1F497D">
                    <a:lumMod val="50000"/>
                  </a:srgbClr>
                </a:solidFill>
              </a:rPr>
              <a:t>ț</a:t>
            </a:r>
            <a:r>
              <a:rPr lang="en-US" sz="3200" kern="0" dirty="0">
                <a:solidFill>
                  <a:srgbClr val="1F497D">
                    <a:lumMod val="50000"/>
                  </a:srgbClr>
                </a:solidFill>
              </a:rPr>
              <a:t>ii</a:t>
            </a:r>
            <a:r>
              <a:rPr lang="ro-RO" sz="3200" kern="0" dirty="0">
                <a:solidFill>
                  <a:srgbClr val="1F497D">
                    <a:lumMod val="50000"/>
                  </a:srgbClr>
                </a:solidFill>
              </a:rPr>
              <a:t> despre apelul de proiecte</a:t>
            </a:r>
            <a:endParaRPr lang="ro-RO" dirty="0"/>
          </a:p>
        </p:txBody>
      </p:sp>
      <p:sp>
        <p:nvSpPr>
          <p:cNvPr id="4" name="Content Placeholder 3"/>
          <p:cNvSpPr>
            <a:spLocks noGrp="1"/>
          </p:cNvSpPr>
          <p:nvPr>
            <p:ph idx="1"/>
          </p:nvPr>
        </p:nvSpPr>
        <p:spPr/>
        <p:txBody>
          <a:bodyPr/>
          <a:lstStyle/>
          <a:p>
            <a:r>
              <a:rPr lang="ro-RO" sz="1400" b="1" dirty="0" smtClean="0"/>
              <a:t>Indicatorii priorității de investiție </a:t>
            </a:r>
            <a:r>
              <a:rPr lang="ro-RO" sz="1400" dirty="0" smtClean="0"/>
              <a:t>sunt:</a:t>
            </a:r>
          </a:p>
          <a:p>
            <a:pPr>
              <a:buFont typeface="+mj-lt"/>
              <a:buAutoNum type="alphaLcParenR"/>
            </a:pPr>
            <a:r>
              <a:rPr lang="ro-RO" sz="1400" b="1" dirty="0" smtClean="0"/>
              <a:t>Indicatori de rezultat: </a:t>
            </a:r>
            <a:r>
              <a:rPr lang="ro-RO" sz="1400" dirty="0" smtClean="0"/>
              <a:t>Gradul de acoperire cu servicii sociale pentru persoane vârstnice</a:t>
            </a:r>
          </a:p>
          <a:p>
            <a:pPr>
              <a:buFont typeface="+mj-lt"/>
              <a:buAutoNum type="alphaLcParenR"/>
            </a:pPr>
            <a:r>
              <a:rPr lang="ro-RO" sz="1400" b="1" dirty="0" smtClean="0"/>
              <a:t>Indicatori de realizare: </a:t>
            </a:r>
            <a:r>
              <a:rPr lang="ro-RO" sz="1400" dirty="0" smtClean="0"/>
              <a:t>Beneficiari (persoane vârstnice) de infrastructură socială de zi reabilitată/ modernizată/extinsă/dotată (număr persoane)</a:t>
            </a:r>
          </a:p>
          <a:p>
            <a:pPr lvl="0"/>
            <a:r>
              <a:rPr lang="ro-RO" sz="1400" b="1" dirty="0" smtClean="0">
                <a:solidFill>
                  <a:srgbClr val="003399"/>
                </a:solidFill>
              </a:rPr>
              <a:t>Indicatorii de proiect </a:t>
            </a:r>
            <a:r>
              <a:rPr lang="ro-RO" sz="1400" dirty="0">
                <a:solidFill>
                  <a:srgbClr val="003399"/>
                </a:solidFill>
              </a:rPr>
              <a:t>ce fac obiectul monitorizării sunt:</a:t>
            </a:r>
          </a:p>
          <a:p>
            <a:pPr>
              <a:buFont typeface="+mj-lt"/>
              <a:buAutoNum type="alphaLcParenR"/>
            </a:pPr>
            <a:r>
              <a:rPr lang="ro-RO" sz="1400" b="1" dirty="0" smtClean="0">
                <a:solidFill>
                  <a:srgbClr val="003399"/>
                </a:solidFill>
              </a:rPr>
              <a:t>Indicatori de </a:t>
            </a:r>
            <a:r>
              <a:rPr lang="ro-RO" sz="1400" b="1" dirty="0">
                <a:solidFill>
                  <a:srgbClr val="003399"/>
                </a:solidFill>
              </a:rPr>
              <a:t>rezultat</a:t>
            </a:r>
            <a:r>
              <a:rPr lang="ro-RO" sz="1400" b="1" dirty="0" smtClean="0">
                <a:solidFill>
                  <a:srgbClr val="003399"/>
                </a:solidFill>
              </a:rPr>
              <a:t>: </a:t>
            </a:r>
            <a:r>
              <a:rPr lang="ro-RO" sz="1400" dirty="0" smtClean="0">
                <a:solidFill>
                  <a:srgbClr val="003399"/>
                </a:solidFill>
              </a:rPr>
              <a:t>Număr de centre sociale fără componentă rezidențială a căror infrastructură a fost reabilitată/modernizată/extinsă/dotată</a:t>
            </a:r>
          </a:p>
          <a:p>
            <a:pPr lvl="0">
              <a:buFont typeface="+mj-lt"/>
              <a:buAutoNum type="alphaLcParenR"/>
            </a:pPr>
            <a:r>
              <a:rPr lang="ro-RO" sz="1400" b="1" dirty="0">
                <a:solidFill>
                  <a:srgbClr val="003399"/>
                </a:solidFill>
              </a:rPr>
              <a:t>Indicatori de realizare: </a:t>
            </a:r>
            <a:r>
              <a:rPr lang="ro-RO" sz="1400" dirty="0">
                <a:solidFill>
                  <a:srgbClr val="003399"/>
                </a:solidFill>
              </a:rPr>
              <a:t>Beneficiari (persoane vârstnice) de infrastructură socială de zi reabilitată/ modernizată/extinsă/dotată (număr persoane)</a:t>
            </a:r>
          </a:p>
          <a:p>
            <a:pPr marL="0" indent="0">
              <a:buNone/>
            </a:pPr>
            <a:r>
              <a:rPr lang="ro-RO" sz="1400" dirty="0" smtClean="0">
                <a:solidFill>
                  <a:srgbClr val="FF0000"/>
                </a:solidFill>
              </a:rPr>
              <a:t>Atenție: </a:t>
            </a:r>
          </a:p>
          <a:p>
            <a:pPr>
              <a:buFont typeface="+mj-lt"/>
              <a:buAutoNum type="arabicParenR"/>
            </a:pPr>
            <a:r>
              <a:rPr lang="ro-RO" sz="1400" dirty="0" smtClean="0">
                <a:solidFill>
                  <a:srgbClr val="FF0000"/>
                </a:solidFill>
              </a:rPr>
              <a:t>Numărul de beneficiari vârstnici, ce va fi luat în considerare la estimarea indicatorului de proiect nu se referă la capacitatea centrului social, ci se va estima ca sumă a beneficiarilor unici, începând cu primul an al acordării de servicii socialedupă finalizarea investiției și până în anul 2023. Neîndeplinirea acestui indicator conduce la recuperarea finanțării proporțional cu gradul de neîndeplinire.</a:t>
            </a:r>
          </a:p>
          <a:p>
            <a:pPr>
              <a:buFont typeface="+mj-lt"/>
              <a:buAutoNum type="arabicParenR"/>
            </a:pPr>
            <a:r>
              <a:rPr lang="ro-RO" sz="1400" dirty="0" smtClean="0">
                <a:solidFill>
                  <a:srgbClr val="FF0000"/>
                </a:solidFill>
              </a:rPr>
              <a:t>În vederea monitorizării, evidența numărului de beneficiari se va prezenta pe categorii:</a:t>
            </a:r>
          </a:p>
          <a:p>
            <a:pPr>
              <a:buFont typeface="Wingdings" panose="05000000000000000000" pitchFamily="2" charset="2"/>
              <a:buChar char="Ø"/>
            </a:pPr>
            <a:r>
              <a:rPr lang="ro-RO" sz="1400" dirty="0" smtClean="0">
                <a:solidFill>
                  <a:srgbClr val="FF0000"/>
                </a:solidFill>
              </a:rPr>
              <a:t>Număr femei, în vârstă de peste 65 ani, din care număr de persoane de etnie romă</a:t>
            </a:r>
          </a:p>
          <a:p>
            <a:pPr lvl="0">
              <a:buFont typeface="Wingdings" panose="05000000000000000000" pitchFamily="2" charset="2"/>
              <a:buChar char="Ø"/>
            </a:pPr>
            <a:r>
              <a:rPr lang="ro-RO" sz="1400" dirty="0">
                <a:solidFill>
                  <a:srgbClr val="FF0000"/>
                </a:solidFill>
              </a:rPr>
              <a:t>Număr </a:t>
            </a:r>
            <a:r>
              <a:rPr lang="ro-RO" sz="1400" dirty="0" smtClean="0">
                <a:solidFill>
                  <a:srgbClr val="FF0000"/>
                </a:solidFill>
              </a:rPr>
              <a:t>bărbați, </a:t>
            </a:r>
            <a:r>
              <a:rPr lang="ro-RO" sz="1400" dirty="0">
                <a:solidFill>
                  <a:srgbClr val="FF0000"/>
                </a:solidFill>
              </a:rPr>
              <a:t>în vârstă de peste 65 ani, din care număr de persoane de etnie romă</a:t>
            </a:r>
          </a:p>
        </p:txBody>
      </p:sp>
    </p:spTree>
    <p:extLst>
      <p:ext uri="{BB962C8B-B14F-4D97-AF65-F5344CB8AC3E}">
        <p14:creationId xmlns:p14="http://schemas.microsoft.com/office/powerpoint/2010/main" val="2320930446"/>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04800"/>
            <a:ext cx="8229600" cy="1143000"/>
          </a:xfrm>
          <a:prstGeom prst="rect">
            <a:avLst/>
          </a:prstGeom>
        </p:spPr>
        <p:txBody>
          <a:bodyPr/>
          <a:lstStyle/>
          <a:p>
            <a:r>
              <a:rPr lang="en-US" sz="3200" dirty="0" err="1">
                <a:solidFill>
                  <a:srgbClr val="1F497D">
                    <a:lumMod val="50000"/>
                  </a:srgbClr>
                </a:solidFill>
                <a:latin typeface="Arial" charset="0"/>
                <a:ea typeface="+mn-ea"/>
                <a:cs typeface="Arial" charset="0"/>
              </a:rPr>
              <a:t>Informa</a:t>
            </a:r>
            <a:r>
              <a:rPr lang="ro-RO" sz="3200" dirty="0">
                <a:solidFill>
                  <a:srgbClr val="1F497D">
                    <a:lumMod val="50000"/>
                  </a:srgbClr>
                </a:solidFill>
                <a:latin typeface="Arial" charset="0"/>
                <a:ea typeface="+mn-ea"/>
                <a:cs typeface="Arial" charset="0"/>
              </a:rPr>
              <a:t>ț</a:t>
            </a:r>
            <a:r>
              <a:rPr lang="en-US" sz="3200" dirty="0">
                <a:solidFill>
                  <a:srgbClr val="1F497D">
                    <a:lumMod val="50000"/>
                  </a:srgbClr>
                </a:solidFill>
                <a:latin typeface="Arial" charset="0"/>
                <a:ea typeface="+mn-ea"/>
                <a:cs typeface="Arial" charset="0"/>
              </a:rPr>
              <a:t>ii</a:t>
            </a:r>
            <a:r>
              <a:rPr lang="ro-RO" sz="3200" dirty="0">
                <a:solidFill>
                  <a:srgbClr val="1F497D">
                    <a:lumMod val="50000"/>
                  </a:srgbClr>
                </a:solidFill>
                <a:latin typeface="Arial" charset="0"/>
                <a:ea typeface="+mn-ea"/>
                <a:cs typeface="Arial" charset="0"/>
              </a:rPr>
              <a:t> despre apelul de proiecte</a:t>
            </a:r>
            <a:endParaRPr lang="ro-RO" sz="1600" dirty="0"/>
          </a:p>
        </p:txBody>
      </p:sp>
      <p:sp>
        <p:nvSpPr>
          <p:cNvPr id="3" name="Rectangle 2"/>
          <p:cNvSpPr/>
          <p:nvPr/>
        </p:nvSpPr>
        <p:spPr>
          <a:xfrm>
            <a:off x="339524" y="2133600"/>
            <a:ext cx="8229600" cy="3711785"/>
          </a:xfrm>
          <a:prstGeom prst="rect">
            <a:avLst/>
          </a:prstGeom>
        </p:spPr>
        <p:txBody>
          <a:bodyPr wrap="square">
            <a:spAutoFit/>
          </a:bodyPr>
          <a:lstStyle/>
          <a:p>
            <a:pPr marL="285750" lvl="0" indent="-285750">
              <a:spcBef>
                <a:spcPct val="20000"/>
              </a:spcBef>
              <a:buFont typeface="Arial" panose="020B0604020202020204" pitchFamily="34" charset="0"/>
              <a:buChar char="•"/>
            </a:pPr>
            <a:r>
              <a:rPr lang="ro-RO" sz="1400" kern="0" dirty="0">
                <a:solidFill>
                  <a:srgbClr val="000000"/>
                </a:solidFill>
                <a:latin typeface="Arial"/>
                <a:cs typeface="+mn-cs"/>
              </a:rPr>
              <a:t>Valoarea eligibilă minimă și maximă a unui proiect variază în funcție de obiectul acestuia: </a:t>
            </a:r>
            <a:endParaRPr lang="ro-RO" sz="1400" b="0" kern="0" dirty="0">
              <a:solidFill>
                <a:srgbClr val="000000"/>
              </a:solidFill>
              <a:latin typeface="Arial"/>
              <a:cs typeface="+mn-cs"/>
            </a:endParaRPr>
          </a:p>
          <a:p>
            <a:pPr marL="342900" lvl="0" indent="-342900">
              <a:spcBef>
                <a:spcPct val="20000"/>
              </a:spcBef>
              <a:buFont typeface="+mj-lt"/>
              <a:buAutoNum type="alphaLcParenR"/>
            </a:pPr>
            <a:r>
              <a:rPr lang="ro-RO" sz="1400" b="0" kern="0" dirty="0" smtClean="0">
                <a:solidFill>
                  <a:srgbClr val="000000"/>
                </a:solidFill>
                <a:latin typeface="Arial"/>
                <a:cs typeface="+mn-cs"/>
              </a:rPr>
              <a:t> </a:t>
            </a:r>
            <a:r>
              <a:rPr lang="ro-RO" sz="1400" b="0" kern="0" dirty="0">
                <a:solidFill>
                  <a:srgbClr val="000000"/>
                </a:solidFill>
                <a:latin typeface="Arial"/>
                <a:cs typeface="+mn-cs"/>
              </a:rPr>
              <a:t>pentru unități de îngrijire la </a:t>
            </a:r>
            <a:r>
              <a:rPr lang="ro-RO" sz="1400" b="0" kern="0" dirty="0" smtClean="0">
                <a:solidFill>
                  <a:srgbClr val="000000"/>
                </a:solidFill>
                <a:latin typeface="Arial"/>
                <a:cs typeface="+mn-cs"/>
              </a:rPr>
              <a:t>domiciliu, trebuie să fie </a:t>
            </a:r>
            <a:r>
              <a:rPr lang="ro-RO" sz="1400" b="0" kern="0" dirty="0">
                <a:solidFill>
                  <a:srgbClr val="000000"/>
                </a:solidFill>
                <a:latin typeface="Arial"/>
                <a:cs typeface="+mn-cs"/>
              </a:rPr>
              <a:t>între 50.000 și 150.000 euro cu </a:t>
            </a:r>
            <a:r>
              <a:rPr lang="ro-RO" sz="1400" b="0" kern="0" dirty="0" smtClean="0">
                <a:solidFill>
                  <a:srgbClr val="000000"/>
                </a:solidFill>
                <a:latin typeface="Arial"/>
                <a:cs typeface="+mn-cs"/>
              </a:rPr>
              <a:t>TVA</a:t>
            </a:r>
          </a:p>
          <a:p>
            <a:pPr marL="342900" lvl="0" indent="-342900">
              <a:spcBef>
                <a:spcPct val="20000"/>
              </a:spcBef>
              <a:buFont typeface="+mj-lt"/>
              <a:buAutoNum type="alphaLcParenR"/>
            </a:pPr>
            <a:r>
              <a:rPr lang="ro-RO" sz="1400" b="0" kern="0" dirty="0" smtClean="0">
                <a:solidFill>
                  <a:srgbClr val="000000"/>
                </a:solidFill>
                <a:latin typeface="Arial"/>
                <a:cs typeface="+mn-cs"/>
              </a:rPr>
              <a:t>p</a:t>
            </a:r>
            <a:r>
              <a:rPr lang="vi-VN" sz="1400" b="0" dirty="0" smtClean="0">
                <a:solidFill>
                  <a:srgbClr val="000000"/>
                </a:solidFill>
              </a:rPr>
              <a:t>entru </a:t>
            </a:r>
            <a:r>
              <a:rPr lang="vi-VN" sz="1400" b="0" dirty="0">
                <a:solidFill>
                  <a:srgbClr val="000000"/>
                </a:solidFill>
              </a:rPr>
              <a:t>centre de </a:t>
            </a:r>
            <a:r>
              <a:rPr lang="vi-VN" sz="1400" b="0" dirty="0" smtClean="0">
                <a:solidFill>
                  <a:srgbClr val="000000"/>
                </a:solidFill>
              </a:rPr>
              <a:t>zi</a:t>
            </a:r>
            <a:r>
              <a:rPr lang="ro-RO" sz="1400" b="0" dirty="0">
                <a:solidFill>
                  <a:srgbClr val="000000"/>
                </a:solidFill>
              </a:rPr>
              <a:t>,</a:t>
            </a:r>
            <a:r>
              <a:rPr lang="vi-VN" sz="1400" b="0" dirty="0" smtClean="0">
                <a:solidFill>
                  <a:srgbClr val="000000"/>
                </a:solidFill>
              </a:rPr>
              <a:t> trebuie </a:t>
            </a:r>
            <a:r>
              <a:rPr lang="vi-VN" sz="1400" b="0" dirty="0">
                <a:solidFill>
                  <a:srgbClr val="000000"/>
                </a:solidFill>
              </a:rPr>
              <a:t>să fie cuprinsă între 100 000 euro și 500 000 euro cu </a:t>
            </a:r>
            <a:r>
              <a:rPr lang="vi-VN" sz="1400" b="0" dirty="0" smtClean="0">
                <a:solidFill>
                  <a:srgbClr val="000000"/>
                </a:solidFill>
              </a:rPr>
              <a:t>TVA</a:t>
            </a:r>
            <a:endParaRPr lang="ro-RO" sz="1400" b="0" dirty="0">
              <a:solidFill>
                <a:srgbClr val="000000"/>
              </a:solidFill>
            </a:endParaRPr>
          </a:p>
          <a:p>
            <a:pPr marL="342900" lvl="0" indent="-342900">
              <a:spcBef>
                <a:spcPct val="20000"/>
              </a:spcBef>
              <a:buFont typeface="+mj-lt"/>
              <a:buAutoNum type="alphaLcParenR"/>
            </a:pPr>
            <a:r>
              <a:rPr lang="ro-RO" sz="1400" b="0" dirty="0" smtClean="0">
                <a:solidFill>
                  <a:srgbClr val="000000"/>
                </a:solidFill>
              </a:rPr>
              <a:t>p</a:t>
            </a:r>
            <a:r>
              <a:rPr lang="vi-VN" sz="1400" b="0" dirty="0" smtClean="0">
                <a:solidFill>
                  <a:srgbClr val="000000"/>
                </a:solidFill>
              </a:rPr>
              <a:t>entru </a:t>
            </a:r>
            <a:r>
              <a:rPr lang="vi-VN" sz="1400" b="0" dirty="0">
                <a:solidFill>
                  <a:srgbClr val="000000"/>
                </a:solidFill>
              </a:rPr>
              <a:t>cantine sociale, </a:t>
            </a:r>
            <a:r>
              <a:rPr lang="vi-VN" sz="1400" b="0" dirty="0" smtClean="0">
                <a:solidFill>
                  <a:srgbClr val="000000"/>
                </a:solidFill>
              </a:rPr>
              <a:t>trebuie </a:t>
            </a:r>
            <a:r>
              <a:rPr lang="vi-VN" sz="1400" b="0" dirty="0">
                <a:solidFill>
                  <a:srgbClr val="000000"/>
                </a:solidFill>
              </a:rPr>
              <a:t>să fie cuprinsă între 100 000 euro și 500 000 euro cu </a:t>
            </a:r>
            <a:r>
              <a:rPr lang="vi-VN" sz="1400" b="0" dirty="0" smtClean="0">
                <a:solidFill>
                  <a:srgbClr val="000000"/>
                </a:solidFill>
              </a:rPr>
              <a:t>TVA.</a:t>
            </a:r>
            <a:endParaRPr lang="ro-RO" sz="1400" b="0" dirty="0">
              <a:solidFill>
                <a:srgbClr val="000000"/>
              </a:solidFill>
            </a:endParaRPr>
          </a:p>
          <a:p>
            <a:pPr marL="342900" lvl="0" indent="-342900">
              <a:spcBef>
                <a:spcPct val="20000"/>
              </a:spcBef>
              <a:buFont typeface="+mj-lt"/>
              <a:buAutoNum type="alphaLcParenR"/>
            </a:pPr>
            <a:r>
              <a:rPr lang="ro-RO" sz="1400" b="0" dirty="0" smtClean="0">
                <a:solidFill>
                  <a:srgbClr val="000000"/>
                </a:solidFill>
              </a:rPr>
              <a:t>p</a:t>
            </a:r>
            <a:r>
              <a:rPr lang="vi-VN" sz="1400" b="0" dirty="0" smtClean="0">
                <a:solidFill>
                  <a:srgbClr val="000000"/>
                </a:solidFill>
              </a:rPr>
              <a:t>entru </a:t>
            </a:r>
            <a:r>
              <a:rPr lang="vi-VN" sz="1400" b="0" dirty="0">
                <a:solidFill>
                  <a:srgbClr val="000000"/>
                </a:solidFill>
              </a:rPr>
              <a:t>centru de zi și unitate de îngrijire la domiciliu în același proiect, </a:t>
            </a:r>
            <a:r>
              <a:rPr lang="vi-VN" sz="1400" b="0" dirty="0" smtClean="0">
                <a:solidFill>
                  <a:srgbClr val="000000"/>
                </a:solidFill>
              </a:rPr>
              <a:t>trebuie </a:t>
            </a:r>
            <a:r>
              <a:rPr lang="vi-VN" sz="1400" b="0" dirty="0">
                <a:solidFill>
                  <a:srgbClr val="000000"/>
                </a:solidFill>
              </a:rPr>
              <a:t>să fie cuprinsă între 100 000 euro și 700 000 euro cu </a:t>
            </a:r>
            <a:r>
              <a:rPr lang="vi-VN" sz="1400" b="0" dirty="0" smtClean="0">
                <a:solidFill>
                  <a:srgbClr val="000000"/>
                </a:solidFill>
              </a:rPr>
              <a:t>TVA</a:t>
            </a:r>
            <a:endParaRPr lang="ro-RO" sz="1400" b="0" dirty="0" smtClean="0">
              <a:solidFill>
                <a:srgbClr val="000000"/>
              </a:solidFill>
            </a:endParaRPr>
          </a:p>
          <a:p>
            <a:pPr marL="342900" lvl="0" indent="-342900">
              <a:spcBef>
                <a:spcPct val="20000"/>
              </a:spcBef>
              <a:buFont typeface="+mj-lt"/>
              <a:buAutoNum type="alphaLcParenR"/>
            </a:pPr>
            <a:r>
              <a:rPr lang="ro-RO" sz="1400" b="0" dirty="0" smtClean="0">
                <a:solidFill>
                  <a:srgbClr val="000000"/>
                </a:solidFill>
              </a:rPr>
              <a:t>p</a:t>
            </a:r>
            <a:r>
              <a:rPr lang="vi-VN" sz="1400" b="0" dirty="0" smtClean="0">
                <a:solidFill>
                  <a:srgbClr val="000000"/>
                </a:solidFill>
              </a:rPr>
              <a:t>entru cantină socială și unitate de îngrijire la domiciliu în același proiect, trebuie să fie cuprinsă între 100 000 euro și 700 000 euro cu TVA.</a:t>
            </a:r>
            <a:endParaRPr lang="ro-RO" sz="1400" b="0" dirty="0" smtClean="0">
              <a:solidFill>
                <a:srgbClr val="000000"/>
              </a:solidFill>
            </a:endParaRPr>
          </a:p>
          <a:p>
            <a:pPr marL="342900" lvl="0" indent="-342900">
              <a:spcBef>
                <a:spcPct val="20000"/>
              </a:spcBef>
              <a:buFont typeface="+mj-lt"/>
              <a:buAutoNum type="alphaLcParenR"/>
            </a:pPr>
            <a:r>
              <a:rPr lang="ro-RO" sz="1400" b="0" dirty="0" smtClean="0">
                <a:solidFill>
                  <a:srgbClr val="000000"/>
                </a:solidFill>
              </a:rPr>
              <a:t>p</a:t>
            </a:r>
            <a:r>
              <a:rPr lang="vi-VN" sz="1400" b="0" dirty="0" smtClean="0">
                <a:solidFill>
                  <a:srgbClr val="000000"/>
                </a:solidFill>
              </a:rPr>
              <a:t>entru </a:t>
            </a:r>
            <a:r>
              <a:rPr lang="vi-VN" sz="1400" b="0" dirty="0">
                <a:solidFill>
                  <a:srgbClr val="000000"/>
                </a:solidFill>
              </a:rPr>
              <a:t>centru de zi și cantină socială în același proiect, </a:t>
            </a:r>
            <a:r>
              <a:rPr lang="vi-VN" sz="1400" b="0" dirty="0" smtClean="0">
                <a:solidFill>
                  <a:srgbClr val="000000"/>
                </a:solidFill>
              </a:rPr>
              <a:t>trebuie </a:t>
            </a:r>
            <a:r>
              <a:rPr lang="vi-VN" sz="1400" b="0" dirty="0">
                <a:solidFill>
                  <a:srgbClr val="000000"/>
                </a:solidFill>
              </a:rPr>
              <a:t>să fie cuprinsă între 100 000 euro și 900 000 euro cu </a:t>
            </a:r>
            <a:r>
              <a:rPr lang="vi-VN" sz="1400" b="0" dirty="0" smtClean="0">
                <a:solidFill>
                  <a:srgbClr val="000000"/>
                </a:solidFill>
              </a:rPr>
              <a:t>TVA.</a:t>
            </a:r>
            <a:endParaRPr lang="ro-RO" sz="1400" b="0" dirty="0" smtClean="0">
              <a:solidFill>
                <a:srgbClr val="000000"/>
              </a:solidFill>
            </a:endParaRPr>
          </a:p>
          <a:p>
            <a:pPr marL="342900" lvl="0" indent="-342900">
              <a:spcBef>
                <a:spcPct val="20000"/>
              </a:spcBef>
              <a:buFont typeface="+mj-lt"/>
              <a:buAutoNum type="alphaLcParenR"/>
            </a:pPr>
            <a:r>
              <a:rPr lang="ro-RO" sz="1400" b="0" dirty="0" smtClean="0">
                <a:solidFill>
                  <a:srgbClr val="000000"/>
                </a:solidFill>
              </a:rPr>
              <a:t>p</a:t>
            </a:r>
            <a:r>
              <a:rPr lang="vi-VN" sz="1400" b="0" dirty="0" smtClean="0">
                <a:solidFill>
                  <a:srgbClr val="000000"/>
                </a:solidFill>
              </a:rPr>
              <a:t>entru </a:t>
            </a:r>
            <a:r>
              <a:rPr lang="vi-VN" sz="1400" b="0" dirty="0">
                <a:solidFill>
                  <a:srgbClr val="000000"/>
                </a:solidFill>
              </a:rPr>
              <a:t>centru de zi, cantină socială și unitate de îngrijire la domiciliu în același proiect, </a:t>
            </a:r>
            <a:r>
              <a:rPr lang="vi-VN" sz="1400" b="0" dirty="0" smtClean="0">
                <a:solidFill>
                  <a:srgbClr val="000000"/>
                </a:solidFill>
              </a:rPr>
              <a:t>va </a:t>
            </a:r>
            <a:r>
              <a:rPr lang="vi-VN" sz="1400" b="0" dirty="0">
                <a:solidFill>
                  <a:srgbClr val="000000"/>
                </a:solidFill>
              </a:rPr>
              <a:t>fi cuprinsă între 100 000 euro și 950 000 euro cu </a:t>
            </a:r>
            <a:r>
              <a:rPr lang="vi-VN" sz="1400" b="0" dirty="0" smtClean="0">
                <a:solidFill>
                  <a:srgbClr val="000000"/>
                </a:solidFill>
              </a:rPr>
              <a:t>TVA</a:t>
            </a:r>
            <a:endParaRPr lang="ro-RO" sz="1400" b="0" dirty="0" smtClean="0">
              <a:solidFill>
                <a:srgbClr val="000000"/>
              </a:solidFill>
            </a:endParaRPr>
          </a:p>
          <a:p>
            <a:pPr marL="342900" lvl="0" indent="-342900" algn="just">
              <a:spcBef>
                <a:spcPct val="20000"/>
              </a:spcBef>
            </a:pPr>
            <a:endParaRPr lang="ro-RO" sz="1400" b="0" i="1" u="sng" kern="0" dirty="0" smtClean="0">
              <a:solidFill>
                <a:srgbClr val="003399"/>
              </a:solidFill>
              <a:latin typeface="Arial"/>
              <a:cs typeface="+mn-cs"/>
            </a:endParaRPr>
          </a:p>
          <a:p>
            <a:pPr marL="342900" lvl="0" indent="-342900" algn="just">
              <a:spcBef>
                <a:spcPct val="20000"/>
              </a:spcBef>
            </a:pPr>
            <a:r>
              <a:rPr lang="ro-RO" sz="1400" b="0" i="1" u="sng" kern="0" dirty="0" smtClean="0">
                <a:solidFill>
                  <a:srgbClr val="003399"/>
                </a:solidFill>
                <a:latin typeface="Arial"/>
                <a:cs typeface="+mn-cs"/>
              </a:rPr>
              <a:t>Nota: Curs schimb 1 EUR = 4,5172 RON</a:t>
            </a:r>
            <a:endParaRPr lang="ro-RO" sz="1400" b="0" i="1" kern="0" dirty="0">
              <a:solidFill>
                <a:srgbClr val="003399"/>
              </a:solidFill>
              <a:latin typeface="Arial"/>
              <a:cs typeface="+mn-cs"/>
            </a:endParaRPr>
          </a:p>
          <a:p>
            <a:endParaRPr lang="ro-RO" sz="1400" dirty="0"/>
          </a:p>
        </p:txBody>
      </p:sp>
    </p:spTree>
    <p:extLst>
      <p:ext uri="{BB962C8B-B14F-4D97-AF65-F5344CB8AC3E}">
        <p14:creationId xmlns:p14="http://schemas.microsoft.com/office/powerpoint/2010/main" val="2410090243"/>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04800"/>
            <a:ext cx="8229600" cy="1143000"/>
          </a:xfrm>
          <a:prstGeom prst="rect">
            <a:avLst/>
          </a:prstGeom>
        </p:spPr>
        <p:txBody>
          <a:bodyPr/>
          <a:lstStyle/>
          <a:p>
            <a:r>
              <a:rPr lang="ro-RO" sz="3200" dirty="0" smtClean="0">
                <a:solidFill>
                  <a:srgbClr val="1F497D">
                    <a:lumMod val="50000"/>
                  </a:srgbClr>
                </a:solidFill>
                <a:latin typeface="Arial" charset="0"/>
                <a:ea typeface="+mn-ea"/>
                <a:cs typeface="Arial" charset="0"/>
              </a:rPr>
              <a:t>Criterii de eligibilitate</a:t>
            </a:r>
            <a:r>
              <a:rPr lang="ro-RO" sz="1600" dirty="0" smtClean="0"/>
              <a:t> </a:t>
            </a:r>
            <a:br>
              <a:rPr lang="ro-RO" sz="1600" dirty="0" smtClean="0"/>
            </a:br>
            <a:r>
              <a:rPr lang="ro-RO" sz="2400" dirty="0" smtClean="0"/>
              <a:t>1. Eligibilitate solicitant</a:t>
            </a:r>
            <a:endParaRPr lang="ro-RO" sz="2400" dirty="0"/>
          </a:p>
        </p:txBody>
      </p:sp>
      <p:sp>
        <p:nvSpPr>
          <p:cNvPr id="3" name="Rectangle 2"/>
          <p:cNvSpPr/>
          <p:nvPr/>
        </p:nvSpPr>
        <p:spPr>
          <a:xfrm>
            <a:off x="339524" y="2133600"/>
            <a:ext cx="8229600" cy="3797963"/>
          </a:xfrm>
          <a:prstGeom prst="rect">
            <a:avLst/>
          </a:prstGeom>
        </p:spPr>
        <p:txBody>
          <a:bodyPr wrap="square">
            <a:spAutoFit/>
          </a:bodyPr>
          <a:lstStyle/>
          <a:p>
            <a:pPr lvl="0" algn="just">
              <a:spcBef>
                <a:spcPct val="20000"/>
              </a:spcBef>
            </a:pPr>
            <a:r>
              <a:rPr lang="ro-RO" sz="1400" kern="0" dirty="0" smtClean="0">
                <a:solidFill>
                  <a:srgbClr val="000000"/>
                </a:solidFill>
                <a:latin typeface="Arial"/>
                <a:cs typeface="+mn-cs"/>
              </a:rPr>
              <a:t>1. Solicitanţi eligibili după forma de constituire:</a:t>
            </a:r>
            <a:endParaRPr lang="ro-RO" sz="1400" b="0" kern="0" dirty="0">
              <a:solidFill>
                <a:srgbClr val="000000"/>
              </a:solidFill>
              <a:latin typeface="Arial"/>
              <a:cs typeface="+mn-cs"/>
            </a:endParaRPr>
          </a:p>
          <a:p>
            <a:pPr lvl="0">
              <a:spcBef>
                <a:spcPct val="20000"/>
              </a:spcBef>
            </a:pPr>
            <a:r>
              <a:rPr lang="vi-VN" sz="1400" b="0" kern="0" dirty="0">
                <a:solidFill>
                  <a:prstClr val="black"/>
                </a:solidFill>
                <a:latin typeface="Arial"/>
                <a:cs typeface="+mn-cs"/>
              </a:rPr>
              <a:t>A. Unităţi administrativ-teritoriale, alte entităţi de drept public. </a:t>
            </a:r>
          </a:p>
          <a:p>
            <a:pPr lvl="0">
              <a:spcBef>
                <a:spcPct val="20000"/>
              </a:spcBef>
            </a:pPr>
            <a:r>
              <a:rPr lang="nb-NO" sz="1400" b="0" kern="0" dirty="0">
                <a:solidFill>
                  <a:prstClr val="black"/>
                </a:solidFill>
                <a:latin typeface="Arial"/>
                <a:cs typeface="+mn-cs"/>
              </a:rPr>
              <a:t>B. Entitați de drept privat : </a:t>
            </a:r>
          </a:p>
          <a:p>
            <a:pPr marL="342900" lvl="0" indent="-342900">
              <a:spcBef>
                <a:spcPct val="20000"/>
              </a:spcBef>
              <a:buFontTx/>
              <a:buChar char="•"/>
            </a:pPr>
            <a:r>
              <a:rPr lang="vi-VN" sz="1400" b="0" kern="0" dirty="0" smtClean="0">
                <a:solidFill>
                  <a:prstClr val="black"/>
                </a:solidFill>
                <a:latin typeface="Arial"/>
                <a:cs typeface="+mn-cs"/>
              </a:rPr>
              <a:t>asociaţii </a:t>
            </a:r>
            <a:r>
              <a:rPr lang="vi-VN" sz="1400" b="0" kern="0" dirty="0">
                <a:solidFill>
                  <a:prstClr val="black"/>
                </a:solidFill>
                <a:latin typeface="Arial"/>
                <a:cs typeface="+mn-cs"/>
              </a:rPr>
              <a:t>şi fundaţii constituite în conformitate cu prevederile Ordonanţei Guvernului nr. 26/2000 cu privire la asociaţii şi fundaţii, cu modificările şi completările ulterioare, inclusiv filiale ale asociaţiilor şi fundaţiilor internaţionale recunoscute în conformitate cu legislaţia în vigoare în România </a:t>
            </a:r>
          </a:p>
          <a:p>
            <a:pPr marL="342900" lvl="0" indent="-342900">
              <a:spcBef>
                <a:spcPct val="20000"/>
              </a:spcBef>
              <a:buFontTx/>
              <a:buChar char="•"/>
            </a:pPr>
            <a:r>
              <a:rPr lang="vi-VN" sz="1400" b="0" kern="0" dirty="0" smtClean="0">
                <a:solidFill>
                  <a:prstClr val="black"/>
                </a:solidFill>
                <a:latin typeface="Arial"/>
                <a:cs typeface="+mn-cs"/>
              </a:rPr>
              <a:t>unităţi </a:t>
            </a:r>
            <a:r>
              <a:rPr lang="vi-VN" sz="1400" b="0" kern="0" dirty="0">
                <a:solidFill>
                  <a:prstClr val="black"/>
                </a:solidFill>
                <a:latin typeface="Arial"/>
                <a:cs typeface="+mn-cs"/>
              </a:rPr>
              <a:t>de cult/ structuri ale cultelor aparţinând cultelor religioase recunoscute în România conform anexei la Legea nr. 489 din 28 decembrie 2006 (*actualizată*)(**republicată**) privind libertatea religioasă şi regimul general al cultelor*), şi constituite conform statutului de organizare și funcționare al cultului respectiv. Statutele de organizare și funcționare ale cultelor recunoscute în România se pot accesa pornind de la următoarea adresă: http://www.culte.gov.ro/biserici-culte, pentru fiecare cult în parte, la secțiunea documente atașate. </a:t>
            </a:r>
            <a:endParaRPr lang="ro-RO" sz="1400" b="0" kern="0" dirty="0">
              <a:solidFill>
                <a:prstClr val="black"/>
              </a:solidFill>
              <a:latin typeface="Arial"/>
              <a:cs typeface="+mn-cs"/>
            </a:endParaRPr>
          </a:p>
          <a:p>
            <a:pPr lvl="0">
              <a:spcBef>
                <a:spcPct val="20000"/>
              </a:spcBef>
            </a:pPr>
            <a:r>
              <a:rPr lang="it-IT" sz="1400" b="0" kern="0" dirty="0">
                <a:solidFill>
                  <a:prstClr val="black"/>
                </a:solidFill>
                <a:latin typeface="Arial"/>
                <a:cs typeface="+mn-cs"/>
              </a:rPr>
              <a:t>C. Parteneriate între oricare dintre entitățile menționate la punctele A şi B. </a:t>
            </a:r>
            <a:endParaRPr lang="ro-RO" sz="1400" b="0" kern="0" dirty="0" smtClean="0">
              <a:solidFill>
                <a:prstClr val="black"/>
              </a:solidFill>
              <a:latin typeface="Arial"/>
              <a:cs typeface="+mn-cs"/>
            </a:endParaRPr>
          </a:p>
          <a:p>
            <a:pPr lvl="0">
              <a:spcBef>
                <a:spcPct val="20000"/>
              </a:spcBef>
            </a:pPr>
            <a:r>
              <a:rPr lang="ro-RO" sz="1400" b="0" kern="0" dirty="0" smtClean="0">
                <a:solidFill>
                  <a:srgbClr val="003399"/>
                </a:solidFill>
                <a:latin typeface="Arial"/>
                <a:cs typeface="+mn-cs"/>
              </a:rPr>
              <a:t>Notă: Pentru a fi eligibil solicitantul/fiecare partener, după caz, trebuie să aibă personalitate juridică.</a:t>
            </a:r>
            <a:endParaRPr lang="it-IT" sz="1400" b="0" kern="0" dirty="0">
              <a:solidFill>
                <a:srgbClr val="003399"/>
              </a:solidFill>
              <a:latin typeface="Arial"/>
              <a:cs typeface="+mn-cs"/>
            </a:endParaRPr>
          </a:p>
          <a:p>
            <a:r>
              <a:rPr lang="ro-RO" sz="1400" dirty="0" smtClean="0"/>
              <a:t>          </a:t>
            </a:r>
            <a:r>
              <a:rPr lang="ro-RO" sz="1400" b="0" kern="0" dirty="0" smtClean="0">
                <a:solidFill>
                  <a:srgbClr val="003399"/>
                </a:solidFill>
                <a:latin typeface="Arial"/>
              </a:rPr>
              <a:t>În </a:t>
            </a:r>
            <a:r>
              <a:rPr lang="ro-RO" sz="1400" b="0" kern="0" dirty="0">
                <a:solidFill>
                  <a:srgbClr val="003399"/>
                </a:solidFill>
                <a:latin typeface="Arial"/>
              </a:rPr>
              <a:t>cazul parteneriatelor, liderul de parteneriat va fi UAT-ul sau proprietarul imobilului dacă partenerii sunt doar entități private.</a:t>
            </a:r>
            <a:endParaRPr lang="ro-RO" sz="1400" dirty="0"/>
          </a:p>
        </p:txBody>
      </p:sp>
    </p:spTree>
    <p:extLst>
      <p:ext uri="{BB962C8B-B14F-4D97-AF65-F5344CB8AC3E}">
        <p14:creationId xmlns:p14="http://schemas.microsoft.com/office/powerpoint/2010/main" val="419571234"/>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04800"/>
            <a:ext cx="8229600" cy="1143000"/>
          </a:xfrm>
          <a:prstGeom prst="rect">
            <a:avLst/>
          </a:prstGeom>
        </p:spPr>
        <p:txBody>
          <a:bodyPr/>
          <a:lstStyle/>
          <a:p>
            <a:r>
              <a:rPr lang="ro-RO" sz="3200" dirty="0" smtClean="0">
                <a:solidFill>
                  <a:srgbClr val="1F497D">
                    <a:lumMod val="50000"/>
                  </a:srgbClr>
                </a:solidFill>
                <a:latin typeface="Arial" charset="0"/>
                <a:ea typeface="+mn-ea"/>
                <a:cs typeface="Arial" charset="0"/>
              </a:rPr>
              <a:t>Criterii de eligibilitate</a:t>
            </a:r>
            <a:r>
              <a:rPr lang="ro-RO" sz="1600" dirty="0" smtClean="0"/>
              <a:t> </a:t>
            </a:r>
            <a:br>
              <a:rPr lang="ro-RO" sz="1600" dirty="0" smtClean="0"/>
            </a:br>
            <a:r>
              <a:rPr lang="ro-RO" sz="2400" dirty="0" smtClean="0"/>
              <a:t>1. Eligibilitate solicitant</a:t>
            </a:r>
            <a:endParaRPr lang="ro-RO" sz="2400" dirty="0"/>
          </a:p>
        </p:txBody>
      </p:sp>
      <p:sp>
        <p:nvSpPr>
          <p:cNvPr id="3" name="Rectangle 2"/>
          <p:cNvSpPr/>
          <p:nvPr/>
        </p:nvSpPr>
        <p:spPr>
          <a:xfrm>
            <a:off x="339524" y="1447800"/>
            <a:ext cx="8229600" cy="4530471"/>
          </a:xfrm>
          <a:prstGeom prst="rect">
            <a:avLst/>
          </a:prstGeom>
        </p:spPr>
        <p:txBody>
          <a:bodyPr wrap="square">
            <a:spAutoFit/>
          </a:bodyPr>
          <a:lstStyle/>
          <a:p>
            <a:pPr lvl="0" algn="just">
              <a:spcBef>
                <a:spcPct val="20000"/>
              </a:spcBef>
            </a:pPr>
            <a:r>
              <a:rPr lang="ro-RO" sz="1400" kern="0" dirty="0" smtClean="0">
                <a:solidFill>
                  <a:srgbClr val="000000"/>
                </a:solidFill>
                <a:latin typeface="Arial"/>
                <a:cs typeface="+mn-cs"/>
              </a:rPr>
              <a:t>2. Solicitantul/unul din parteneri este furnizor de servicii sociale acreditat și are vechime de cel puțin un an de la înființare la data depunerii cererii de finanțare</a:t>
            </a:r>
            <a:r>
              <a:rPr lang="ro-RO" sz="1400" b="0" kern="0" dirty="0" smtClean="0">
                <a:solidFill>
                  <a:srgbClr val="000000"/>
                </a:solidFill>
                <a:latin typeface="Arial"/>
                <a:cs typeface="+mn-cs"/>
              </a:rPr>
              <a:t>.</a:t>
            </a:r>
          </a:p>
          <a:p>
            <a:pPr lvl="0" algn="just">
              <a:spcBef>
                <a:spcPct val="20000"/>
              </a:spcBef>
            </a:pPr>
            <a:r>
              <a:rPr lang="ro-RO" sz="1400" b="0" kern="0" dirty="0">
                <a:solidFill>
                  <a:srgbClr val="000000"/>
                </a:solidFill>
                <a:latin typeface="Arial"/>
                <a:cs typeface="+mn-cs"/>
              </a:rPr>
              <a:t> </a:t>
            </a:r>
            <a:r>
              <a:rPr lang="ro-RO" sz="1400" b="0" kern="0" dirty="0" smtClean="0">
                <a:solidFill>
                  <a:srgbClr val="000000"/>
                </a:solidFill>
                <a:latin typeface="Arial"/>
                <a:cs typeface="+mn-cs"/>
              </a:rPr>
              <a:t>  La depunere, solicitantul/partenerul nu trebuie să prezinte obligatoriu licențe pentru serviciile sociale acreditate.     </a:t>
            </a:r>
          </a:p>
          <a:p>
            <a:pPr lvl="0" algn="just">
              <a:spcBef>
                <a:spcPct val="20000"/>
              </a:spcBef>
            </a:pPr>
            <a:r>
              <a:rPr lang="ro-RO" sz="1400" b="0" kern="0" dirty="0">
                <a:solidFill>
                  <a:srgbClr val="000000"/>
                </a:solidFill>
                <a:latin typeface="Arial"/>
                <a:cs typeface="+mn-cs"/>
              </a:rPr>
              <a:t> </a:t>
            </a:r>
            <a:r>
              <a:rPr lang="ro-RO" sz="1400" b="0" kern="0" dirty="0" smtClean="0">
                <a:solidFill>
                  <a:srgbClr val="000000"/>
                </a:solidFill>
                <a:latin typeface="Arial"/>
                <a:cs typeface="+mn-cs"/>
              </a:rPr>
              <a:t>  În termen de 6 luni de la finalizarea implementării trebuie să prezinte licențele pentru fiecare serviciu social furnizat în cadrul obiectului proiectului.</a:t>
            </a:r>
          </a:p>
          <a:p>
            <a:pPr lvl="0">
              <a:spcBef>
                <a:spcPct val="20000"/>
              </a:spcBef>
            </a:pPr>
            <a:r>
              <a:rPr lang="ro-RO" sz="1400" b="0" kern="0" dirty="0">
                <a:solidFill>
                  <a:srgbClr val="003399"/>
                </a:solidFill>
                <a:latin typeface="Arial"/>
                <a:cs typeface="+mn-cs"/>
              </a:rPr>
              <a:t> </a:t>
            </a:r>
            <a:r>
              <a:rPr lang="ro-RO" sz="1400" b="0" kern="0" dirty="0" smtClean="0">
                <a:solidFill>
                  <a:srgbClr val="003399"/>
                </a:solidFill>
                <a:latin typeface="Arial"/>
                <a:cs typeface="+mn-cs"/>
              </a:rPr>
              <a:t>  </a:t>
            </a:r>
            <a:r>
              <a:rPr lang="ro-RO" sz="1400" b="0" kern="0" dirty="0" smtClean="0">
                <a:solidFill>
                  <a:srgbClr val="000000"/>
                </a:solidFill>
                <a:latin typeface="Arial"/>
                <a:cs typeface="+mn-cs"/>
              </a:rPr>
              <a:t>În cazul parteneriatelor, fiecare partener care contribuie la asigurarea co-finanțării trebuie să demonstreze vechimea de cel puțin un an de la înființare ca entitate cu personalitate juridică.</a:t>
            </a:r>
            <a:endParaRPr lang="it-IT" sz="1400" b="0" kern="0" dirty="0">
              <a:solidFill>
                <a:srgbClr val="000000"/>
              </a:solidFill>
              <a:latin typeface="Arial"/>
              <a:cs typeface="+mn-cs"/>
            </a:endParaRPr>
          </a:p>
          <a:p>
            <a:endParaRPr lang="ro-RO" sz="1400" dirty="0" smtClean="0"/>
          </a:p>
          <a:p>
            <a:r>
              <a:rPr lang="ro-RO" sz="1400" dirty="0" smtClean="0">
                <a:solidFill>
                  <a:srgbClr val="000000"/>
                </a:solidFill>
              </a:rPr>
              <a:t>3. Solicitantul/unul din parteneri demonstrează:</a:t>
            </a:r>
          </a:p>
          <a:p>
            <a:pPr marL="342900" indent="-342900">
              <a:buFont typeface="+mj-lt"/>
              <a:buAutoNum type="alphaLcParenR"/>
            </a:pPr>
            <a:r>
              <a:rPr lang="ro-RO" sz="1400" dirty="0" smtClean="0">
                <a:solidFill>
                  <a:srgbClr val="000000"/>
                </a:solidFill>
              </a:rPr>
              <a:t>Dreptul de proprietate publică/privată</a:t>
            </a:r>
          </a:p>
          <a:p>
            <a:pPr marL="342900" indent="-342900">
              <a:buFont typeface="+mj-lt"/>
              <a:buAutoNum type="alphaLcParenR"/>
            </a:pPr>
            <a:r>
              <a:rPr lang="ro-RO" sz="1400" dirty="0" smtClean="0">
                <a:solidFill>
                  <a:srgbClr val="000000"/>
                </a:solidFill>
              </a:rPr>
              <a:t>Dreptul de administrare </a:t>
            </a:r>
            <a:r>
              <a:rPr lang="ro-RO" sz="1400" b="0" dirty="0" smtClean="0">
                <a:solidFill>
                  <a:srgbClr val="000000"/>
                </a:solidFill>
              </a:rPr>
              <a:t>(ca drept real, aferent proprietății publice, prevăzut de art. 866 Cod Civil)</a:t>
            </a:r>
          </a:p>
          <a:p>
            <a:pPr marL="342900" indent="-342900">
              <a:buFont typeface="+mj-lt"/>
              <a:buAutoNum type="alphaLcParenR"/>
            </a:pPr>
            <a:r>
              <a:rPr lang="ro-RO" sz="1400" dirty="0" smtClean="0">
                <a:solidFill>
                  <a:srgbClr val="000000"/>
                </a:solidFill>
              </a:rPr>
              <a:t>Dreptul de concesiune</a:t>
            </a:r>
          </a:p>
          <a:p>
            <a:r>
              <a:rPr lang="ro-RO" sz="1400" b="0" dirty="0" smtClean="0">
                <a:solidFill>
                  <a:srgbClr val="0070C0"/>
                </a:solidFill>
              </a:rPr>
              <a:t>Notă: Nu se acceptă proprietatea înscrisă provizoriu. Nu este considerată sarcină dreptul de administrare, înscris în cartea funciară în favoarea unei entități cu personalitate juridică aflată în subordinea solicitantului și care desfășoară activități în domeniul serviciilor sociale.</a:t>
            </a:r>
          </a:p>
          <a:p>
            <a:endParaRPr lang="ro-RO" sz="1400" b="0" dirty="0">
              <a:solidFill>
                <a:srgbClr val="000000"/>
              </a:solidFill>
            </a:endParaRPr>
          </a:p>
          <a:p>
            <a:r>
              <a:rPr lang="ro-RO" sz="1400" dirty="0" smtClean="0">
                <a:solidFill>
                  <a:srgbClr val="000000"/>
                </a:solidFill>
              </a:rPr>
              <a:t>4. Solicitantul și/sau reprezentantul său legal, inclusiv partenerul și/sau reprezentantul său legal, dacă este cazul, respectă toate condițiile prezentate în Declarația de eligibilitate.</a:t>
            </a:r>
            <a:endParaRPr lang="ro-RO" sz="1400" dirty="0">
              <a:solidFill>
                <a:srgbClr val="000000"/>
              </a:solidFill>
            </a:endParaRPr>
          </a:p>
        </p:txBody>
      </p:sp>
    </p:spTree>
    <p:extLst>
      <p:ext uri="{BB962C8B-B14F-4D97-AF65-F5344CB8AC3E}">
        <p14:creationId xmlns:p14="http://schemas.microsoft.com/office/powerpoint/2010/main" val="2493213070"/>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a:xfrm>
            <a:off x="76200" y="274638"/>
            <a:ext cx="9067800" cy="944562"/>
          </a:xfrm>
          <a:prstGeom prst="rect">
            <a:avLst/>
          </a:prstGeom>
        </p:spPr>
        <p:txBody>
          <a:bodyPr>
            <a:normAutofit fontScale="90000"/>
          </a:bodyPr>
          <a:lstStyle/>
          <a:p>
            <a:r>
              <a:rPr lang="ro-RO" sz="3200" dirty="0" smtClean="0">
                <a:solidFill>
                  <a:srgbClr val="1F497D">
                    <a:lumMod val="50000"/>
                  </a:srgbClr>
                </a:solidFill>
                <a:latin typeface="Arial" charset="0"/>
                <a:cs typeface="Arial" charset="0"/>
              </a:rPr>
              <a:t>Criterii </a:t>
            </a:r>
            <a:r>
              <a:rPr lang="ro-RO" sz="3200" dirty="0">
                <a:solidFill>
                  <a:srgbClr val="1F497D">
                    <a:lumMod val="50000"/>
                  </a:srgbClr>
                </a:solidFill>
                <a:latin typeface="Arial" charset="0"/>
                <a:cs typeface="Arial" charset="0"/>
              </a:rPr>
              <a:t>de eligibilitate</a:t>
            </a:r>
            <a:r>
              <a:rPr lang="ro-RO" sz="1600" dirty="0">
                <a:solidFill>
                  <a:srgbClr val="1F497D"/>
                </a:solidFill>
              </a:rPr>
              <a:t> </a:t>
            </a:r>
            <a:br>
              <a:rPr lang="ro-RO" sz="1600" dirty="0">
                <a:solidFill>
                  <a:srgbClr val="1F497D"/>
                </a:solidFill>
              </a:rPr>
            </a:br>
            <a:r>
              <a:rPr lang="ro-RO" sz="2400" dirty="0" smtClean="0">
                <a:solidFill>
                  <a:srgbClr val="1F497D"/>
                </a:solidFill>
              </a:rPr>
              <a:t>2. </a:t>
            </a:r>
            <a:r>
              <a:rPr lang="ro-RO" sz="2400" dirty="0">
                <a:solidFill>
                  <a:srgbClr val="1F497D"/>
                </a:solidFill>
              </a:rPr>
              <a:t>Eligibilitate </a:t>
            </a:r>
            <a:r>
              <a:rPr lang="ro-RO" sz="2400" dirty="0" smtClean="0">
                <a:solidFill>
                  <a:srgbClr val="1F497D"/>
                </a:solidFill>
              </a:rPr>
              <a:t>proiect și activități</a:t>
            </a:r>
            <a:endParaRPr lang="en-US" altLang="en-US" sz="1600" b="1" dirty="0" smtClean="0">
              <a:solidFill>
                <a:srgbClr val="003399"/>
              </a:solidFill>
            </a:endParaRPr>
          </a:p>
        </p:txBody>
      </p:sp>
      <p:sp>
        <p:nvSpPr>
          <p:cNvPr id="43011" name="Content Placeholder 2"/>
          <p:cNvSpPr>
            <a:spLocks noGrp="1"/>
          </p:cNvSpPr>
          <p:nvPr>
            <p:ph idx="1"/>
          </p:nvPr>
        </p:nvSpPr>
        <p:spPr>
          <a:xfrm>
            <a:off x="304800" y="1447800"/>
            <a:ext cx="8534400" cy="4267200"/>
          </a:xfrm>
        </p:spPr>
        <p:txBody>
          <a:bodyPr/>
          <a:lstStyle/>
          <a:p>
            <a:pPr algn="just">
              <a:buFont typeface="+mj-lt"/>
              <a:buAutoNum type="arabicPeriod"/>
            </a:pPr>
            <a:r>
              <a:rPr lang="ro-RO" sz="1400" b="1" dirty="0" smtClean="0">
                <a:solidFill>
                  <a:srgbClr val="000000"/>
                </a:solidFill>
              </a:rPr>
              <a:t>Tipuri de activităţi eligibile:</a:t>
            </a:r>
            <a:endParaRPr lang="ro-RO" sz="1400" dirty="0" smtClean="0">
              <a:solidFill>
                <a:srgbClr val="000000"/>
              </a:solidFill>
            </a:endParaRPr>
          </a:p>
          <a:p>
            <a:r>
              <a:rPr lang="ro-RO" sz="1400" dirty="0"/>
              <a:t>r</a:t>
            </a:r>
            <a:r>
              <a:rPr lang="vi-VN" sz="1400" dirty="0" smtClean="0"/>
              <a:t>eabilitarea/modernizarea/extinderea/dotarea </a:t>
            </a:r>
            <a:r>
              <a:rPr lang="vi-VN" sz="1400" b="1" dirty="0"/>
              <a:t>infrastructurii centrelor </a:t>
            </a:r>
            <a:r>
              <a:rPr lang="vi-VN" sz="1400" dirty="0"/>
              <a:t>sociale fără componentă rezidenţială </a:t>
            </a:r>
            <a:r>
              <a:rPr lang="vi-VN" sz="1400" b="1" dirty="0"/>
              <a:t>existente</a:t>
            </a:r>
            <a:r>
              <a:rPr lang="vi-VN" sz="1400" dirty="0"/>
              <a:t>; </a:t>
            </a:r>
          </a:p>
          <a:p>
            <a:r>
              <a:rPr lang="vi-VN" sz="1400" dirty="0" smtClean="0"/>
              <a:t>reabilitarea/modernizarea/extinderea/dotarea </a:t>
            </a:r>
            <a:r>
              <a:rPr lang="vi-VN" sz="1400" b="1" dirty="0"/>
              <a:t>infrastructurii </a:t>
            </a:r>
            <a:r>
              <a:rPr lang="vi-VN" sz="1400" dirty="0"/>
              <a:t>pentru înfiinţarea de </a:t>
            </a:r>
            <a:r>
              <a:rPr lang="vi-VN" sz="1400" b="1" dirty="0"/>
              <a:t>noi centre </a:t>
            </a:r>
            <a:r>
              <a:rPr lang="vi-VN" sz="1400" dirty="0"/>
              <a:t>sociale fără componentă rezidenţială (clădiri care nu au avut înainte această funcțiune); </a:t>
            </a:r>
          </a:p>
          <a:p>
            <a:r>
              <a:rPr lang="vi-VN" sz="1400" dirty="0" smtClean="0"/>
              <a:t>asigurarea/modernizarea </a:t>
            </a:r>
            <a:r>
              <a:rPr lang="vi-VN" sz="1400" dirty="0"/>
              <a:t>utilităţilor generale şi specifice pentru infrastructura de servicii sociale fără componentă rezidenţială (inclusiv branşarea la utilităţi); </a:t>
            </a:r>
          </a:p>
          <a:p>
            <a:r>
              <a:rPr lang="vi-VN" sz="1400" dirty="0" smtClean="0"/>
              <a:t>crearea/modernizarea </a:t>
            </a:r>
            <a:r>
              <a:rPr lang="vi-VN" sz="1400" dirty="0"/>
              <a:t>facilităţilor de acces fizic pentru persoane cu dizabilităţi; </a:t>
            </a:r>
          </a:p>
          <a:p>
            <a:r>
              <a:rPr lang="vi-VN" sz="1400" dirty="0" smtClean="0"/>
              <a:t>amenajarea </a:t>
            </a:r>
            <a:r>
              <a:rPr lang="vi-VN" sz="1400" dirty="0"/>
              <a:t>unor ateliere de lucru în cadrul centrelor sociale fără componentă rezidenţială; </a:t>
            </a:r>
            <a:endParaRPr lang="ro-RO" sz="1400" dirty="0" smtClean="0"/>
          </a:p>
          <a:p>
            <a:r>
              <a:rPr lang="vi-VN" sz="1400" dirty="0" smtClean="0"/>
              <a:t>dotări </a:t>
            </a:r>
            <a:r>
              <a:rPr lang="vi-VN" sz="1400" dirty="0"/>
              <a:t>adaptate nevoilor beneficiarilor de servicii oferite de infrastructura socială fără componentă rezidenţială, inclusiv echipamente pentru persoane cu dizabilităţi; </a:t>
            </a:r>
          </a:p>
          <a:p>
            <a:pPr marL="0" indent="0">
              <a:buNone/>
            </a:pPr>
            <a:r>
              <a:rPr lang="ro-RO" sz="1400" dirty="0" smtClean="0">
                <a:solidFill>
                  <a:srgbClr val="FF0000"/>
                </a:solidFill>
              </a:rPr>
              <a:t>Atenție: </a:t>
            </a:r>
          </a:p>
          <a:p>
            <a:pPr>
              <a:buFont typeface="+mj-lt"/>
              <a:buAutoNum type="arabicPeriod"/>
            </a:pPr>
            <a:r>
              <a:rPr lang="vi-VN" sz="1400" dirty="0" smtClean="0">
                <a:solidFill>
                  <a:srgbClr val="FF0000"/>
                </a:solidFill>
              </a:rPr>
              <a:t>Activitățile </a:t>
            </a:r>
            <a:r>
              <a:rPr lang="vi-VN" sz="1400" dirty="0">
                <a:solidFill>
                  <a:srgbClr val="FF0000"/>
                </a:solidFill>
              </a:rPr>
              <a:t>propuse prin proiect (investiția) trebuie să vizeze exclusiv realizarea obiectivului </a:t>
            </a:r>
            <a:r>
              <a:rPr lang="vi-VN" sz="1400" dirty="0" smtClean="0">
                <a:solidFill>
                  <a:srgbClr val="FF0000"/>
                </a:solidFill>
              </a:rPr>
              <a:t>proiectului.</a:t>
            </a:r>
            <a:endParaRPr lang="ro-RO" sz="1400" dirty="0" smtClean="0">
              <a:solidFill>
                <a:srgbClr val="FF0000"/>
              </a:solidFill>
            </a:endParaRPr>
          </a:p>
          <a:p>
            <a:pPr>
              <a:buFont typeface="+mj-lt"/>
              <a:buAutoNum type="arabicPeriod"/>
            </a:pPr>
            <a:r>
              <a:rPr lang="vi-VN" sz="1400" dirty="0" smtClean="0">
                <a:solidFill>
                  <a:srgbClr val="FF0000"/>
                </a:solidFill>
              </a:rPr>
              <a:t>Eligibilitatea </a:t>
            </a:r>
            <a:r>
              <a:rPr lang="vi-VN" sz="1400" dirty="0">
                <a:solidFill>
                  <a:srgbClr val="FF0000"/>
                </a:solidFill>
              </a:rPr>
              <a:t>unei activităţi nu implică în mod obligatoriu eligibilitatea cheltuielilor efectuate pentru realizarea respectivei activităţi. În acest sens, recomandăm consultarea Listei cheltuielilor </a:t>
            </a:r>
            <a:r>
              <a:rPr lang="vi-VN" sz="1400" dirty="0" smtClean="0">
                <a:solidFill>
                  <a:srgbClr val="FF0000"/>
                </a:solidFill>
              </a:rPr>
              <a:t>neeligibile.</a:t>
            </a:r>
            <a:endParaRPr lang="ro-RO" sz="1400" dirty="0" smtClean="0">
              <a:solidFill>
                <a:srgbClr val="FF0000"/>
              </a:solidFill>
            </a:endParaRPr>
          </a:p>
          <a:p>
            <a:pPr>
              <a:buFont typeface="+mj-lt"/>
              <a:buAutoNum type="arabicPeriod"/>
            </a:pPr>
            <a:r>
              <a:rPr lang="vi-VN" sz="1400" dirty="0" smtClean="0">
                <a:solidFill>
                  <a:srgbClr val="FF0000"/>
                </a:solidFill>
              </a:rPr>
              <a:t>Nu </a:t>
            </a:r>
            <a:r>
              <a:rPr lang="vi-VN" sz="1400" dirty="0">
                <a:solidFill>
                  <a:srgbClr val="FF0000"/>
                </a:solidFill>
              </a:rPr>
              <a:t>este eligibilă construirea de clădiri </a:t>
            </a:r>
            <a:r>
              <a:rPr lang="vi-VN" sz="1400" dirty="0" smtClean="0">
                <a:solidFill>
                  <a:srgbClr val="FF0000"/>
                </a:solidFill>
              </a:rPr>
              <a:t>noi</a:t>
            </a:r>
            <a:r>
              <a:rPr lang="ro-RO" sz="1400" dirty="0" smtClean="0">
                <a:solidFill>
                  <a:srgbClr val="FF0000"/>
                </a:solidFill>
              </a:rPr>
              <a:t>, realizare numai de construcții provizorii, numai lucrări care nu se supun </a:t>
            </a:r>
            <a:r>
              <a:rPr lang="vi-VN" sz="1400" dirty="0" smtClean="0">
                <a:solidFill>
                  <a:srgbClr val="FF0000"/>
                </a:solidFill>
              </a:rPr>
              <a:t> </a:t>
            </a:r>
            <a:r>
              <a:rPr lang="ro-RO" sz="1400" dirty="0" smtClean="0">
                <a:solidFill>
                  <a:srgbClr val="FF0000"/>
                </a:solidFill>
              </a:rPr>
              <a:t>autorizării, numai dotare sau combinații între aceste variante.</a:t>
            </a:r>
          </a:p>
          <a:p>
            <a:pPr lvl="2" algn="just">
              <a:buNone/>
            </a:pPr>
            <a:endParaRPr lang="ro-RO" sz="1400" dirty="0" smtClean="0">
              <a:solidFill>
                <a:srgbClr val="003399"/>
              </a:solidFill>
            </a:endParaRPr>
          </a:p>
          <a:p>
            <a:pPr lvl="2" algn="just">
              <a:buNone/>
            </a:pPr>
            <a:endParaRPr lang="vi-VN" altLang="en-US" sz="1400" i="1"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a:xfrm>
            <a:off x="76200" y="274638"/>
            <a:ext cx="9067800" cy="944562"/>
          </a:xfrm>
          <a:prstGeom prst="rect">
            <a:avLst/>
          </a:prstGeom>
        </p:spPr>
        <p:txBody>
          <a:bodyPr>
            <a:normAutofit/>
          </a:bodyPr>
          <a:lstStyle/>
          <a:p>
            <a:r>
              <a:rPr lang="ro-RO" sz="2900" dirty="0">
                <a:solidFill>
                  <a:srgbClr val="1F497D">
                    <a:lumMod val="50000"/>
                  </a:srgbClr>
                </a:solidFill>
                <a:latin typeface="Arial" charset="0"/>
                <a:cs typeface="Arial" charset="0"/>
              </a:rPr>
              <a:t>Criterii de eligibilitate</a:t>
            </a:r>
            <a:r>
              <a:rPr lang="ro-RO" sz="1400" dirty="0">
                <a:solidFill>
                  <a:srgbClr val="1F497D"/>
                </a:solidFill>
              </a:rPr>
              <a:t> </a:t>
            </a:r>
            <a:br>
              <a:rPr lang="ro-RO" sz="1400" dirty="0">
                <a:solidFill>
                  <a:srgbClr val="1F497D"/>
                </a:solidFill>
              </a:rPr>
            </a:br>
            <a:r>
              <a:rPr lang="ro-RO" sz="2200" dirty="0">
                <a:solidFill>
                  <a:srgbClr val="1F497D"/>
                </a:solidFill>
              </a:rPr>
              <a:t>2. Eligibilitate proiect și activități</a:t>
            </a:r>
            <a:r>
              <a:rPr lang="ro-RO" sz="1600" dirty="0" smtClean="0"/>
              <a:t> </a:t>
            </a:r>
            <a:endParaRPr lang="en-US" altLang="en-US" sz="1600" b="1" dirty="0" smtClean="0">
              <a:solidFill>
                <a:srgbClr val="003399"/>
              </a:solidFill>
            </a:endParaRPr>
          </a:p>
        </p:txBody>
      </p:sp>
      <p:sp>
        <p:nvSpPr>
          <p:cNvPr id="43011" name="Content Placeholder 2"/>
          <p:cNvSpPr>
            <a:spLocks noGrp="1"/>
          </p:cNvSpPr>
          <p:nvPr>
            <p:ph idx="1"/>
          </p:nvPr>
        </p:nvSpPr>
        <p:spPr>
          <a:xfrm>
            <a:off x="228600" y="1295400"/>
            <a:ext cx="8534400" cy="4267200"/>
          </a:xfrm>
        </p:spPr>
        <p:txBody>
          <a:bodyPr/>
          <a:lstStyle/>
          <a:p>
            <a:pPr>
              <a:buAutoNum type="arabicPeriod" startAt="2"/>
            </a:pPr>
            <a:r>
              <a:rPr lang="ro-RO" sz="1400" b="1" dirty="0" smtClean="0"/>
              <a:t>Nu sunt eligibile proiectele pentru investiții încheiate din punct de vedere fizic sau financiar până la momentul depunerii cererii de finanțare.                                              </a:t>
            </a:r>
            <a:r>
              <a:rPr lang="ro-RO" sz="1400" dirty="0" smtClean="0"/>
              <a:t>Investițiile începute sunt eligibile numai în cazul în care contractul de lucrări a fost semnat după 01.01.2014.</a:t>
            </a:r>
            <a:endParaRPr lang="ro-RO" sz="1400" dirty="0"/>
          </a:p>
          <a:p>
            <a:pPr>
              <a:buAutoNum type="arabicPeriod" startAt="2"/>
            </a:pPr>
            <a:r>
              <a:rPr lang="vi-VN" sz="1400" b="1" dirty="0" smtClean="0"/>
              <a:t>Proiectul </a:t>
            </a:r>
            <a:r>
              <a:rPr lang="vi-VN" sz="1400" b="1" dirty="0"/>
              <a:t>propus nu a mai beneficiat de finanţare publică în ultimii 5 ani înainte de data depunerii cererii de finanţare, pentru acelaşi tip de activităţi (reabilitare/ extindere/ modernizare/dotare) realizate asupra aceleiaşi infrastructuri/ aceluiaşi segment de infrastructură şi nu beneficiază de fonduri publice din alte surse de finanţare. </a:t>
            </a:r>
            <a:r>
              <a:rPr lang="ro-RO" sz="1400" b="1" dirty="0" smtClean="0"/>
              <a:t>                                                                                                                                     </a:t>
            </a:r>
            <a:r>
              <a:rPr lang="ro-RO" sz="1400" dirty="0" smtClean="0">
                <a:solidFill>
                  <a:srgbClr val="000000"/>
                </a:solidFill>
              </a:rPr>
              <a:t>Criteriul nu se aplică pentru lucrări de întreținere și reparații curente.</a:t>
            </a:r>
            <a:endParaRPr lang="ro-RO" sz="1400" dirty="0">
              <a:solidFill>
                <a:srgbClr val="000000"/>
              </a:solidFill>
            </a:endParaRPr>
          </a:p>
          <a:p>
            <a:pPr>
              <a:buAutoNum type="arabicPeriod" startAt="2"/>
            </a:pPr>
            <a:r>
              <a:rPr lang="vi-VN" sz="1400" b="1" dirty="0" smtClean="0"/>
              <a:t>Valoarea </a:t>
            </a:r>
            <a:r>
              <a:rPr lang="vi-VN" sz="1400" b="1" dirty="0"/>
              <a:t>maximă </a:t>
            </a:r>
            <a:r>
              <a:rPr lang="vi-VN" sz="1400" b="1" dirty="0" smtClean="0"/>
              <a:t>, respectiv valoarea </a:t>
            </a:r>
            <a:r>
              <a:rPr lang="vi-VN" sz="1400" b="1" dirty="0"/>
              <a:t>minimă eligibilă se încadrează în limitele financiare stabilite pentru acest obiectiv specific al priorităţii de investiţii 8.1. </a:t>
            </a:r>
            <a:r>
              <a:rPr lang="ro-RO" sz="1400" b="1" dirty="0" smtClean="0"/>
              <a:t>          </a:t>
            </a:r>
            <a:r>
              <a:rPr lang="ro-RO" sz="1400" dirty="0" smtClean="0"/>
              <a:t>Valoarea minimă eligibilă poate scădea sub limită, după semnarea contractului de finanțare, numai ca rezultat al desfășurării unui proces de achiziție publică.  Valoarea maximă eligibilă nu poate crește.</a:t>
            </a:r>
            <a:endParaRPr lang="ro-RO" sz="1400" dirty="0"/>
          </a:p>
          <a:p>
            <a:pPr>
              <a:buAutoNum type="arabicPeriod" startAt="2"/>
            </a:pPr>
            <a:r>
              <a:rPr lang="pt-BR" sz="1400" b="1" dirty="0" smtClean="0"/>
              <a:t>Perioada </a:t>
            </a:r>
            <a:r>
              <a:rPr lang="pt-BR" sz="1400" b="1" dirty="0"/>
              <a:t>de implementare a activităților proiectului nu depășește 31 decembrie 2023 </a:t>
            </a:r>
            <a:r>
              <a:rPr lang="ro-RO" sz="1400" b="1" dirty="0" smtClean="0"/>
              <a:t>                        </a:t>
            </a:r>
            <a:r>
              <a:rPr lang="ro-RO" sz="1400" dirty="0" smtClean="0"/>
              <a:t>Perioada de implementare se referă atât la activitățile realizate înainte de depunerea cererii de finanțare cât și la cele ce urmează a fi realizate după semnarea contractului.</a:t>
            </a:r>
            <a:endParaRPr lang="ro-RO" sz="1400" dirty="0"/>
          </a:p>
          <a:p>
            <a:pPr>
              <a:buAutoNum type="arabicPeriod" startAt="2"/>
            </a:pPr>
            <a:r>
              <a:rPr lang="vi-VN" sz="1400" b="1" dirty="0" smtClean="0"/>
              <a:t>Proiectul </a:t>
            </a:r>
            <a:r>
              <a:rPr lang="vi-VN" sz="1400" b="1" dirty="0"/>
              <a:t>respectă principiile privind dezvoltarea durabilă, egalitatea de şanse, gen şi nediscriminarea </a:t>
            </a:r>
            <a:endParaRPr lang="vi-VN" sz="1400" dirty="0"/>
          </a:p>
          <a:p>
            <a:endParaRPr lang="vi-VN" sz="1600" dirty="0"/>
          </a:p>
          <a:p>
            <a:pPr lvl="2" algn="just">
              <a:buFont typeface="Courier New" pitchFamily="49" charset="0"/>
              <a:buChar char="o"/>
            </a:pPr>
            <a:endParaRPr lang="vi-VN" altLang="en-US" sz="1600" i="1"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76200" y="274638"/>
            <a:ext cx="9067800" cy="1020762"/>
          </a:xfrm>
          <a:prstGeom prst="rect">
            <a:avLst/>
          </a:prstGeom>
        </p:spPr>
        <p:txBody>
          <a:bodyPr>
            <a:normAutofit/>
          </a:bodyPr>
          <a:lstStyle/>
          <a:p>
            <a:r>
              <a:rPr lang="ro-RO" sz="1400" dirty="0">
                <a:solidFill>
                  <a:srgbClr val="1F497D"/>
                </a:solidFill>
              </a:rPr>
              <a:t/>
            </a:r>
            <a:br>
              <a:rPr lang="ro-RO" sz="1400" dirty="0">
                <a:solidFill>
                  <a:srgbClr val="1F497D"/>
                </a:solidFill>
              </a:rPr>
            </a:br>
            <a:r>
              <a:rPr lang="ro-RO" sz="2200" dirty="0" smtClean="0">
                <a:solidFill>
                  <a:srgbClr val="1F497D"/>
                </a:solidFill>
              </a:rPr>
              <a:t> </a:t>
            </a:r>
            <a:r>
              <a:rPr lang="ro-RO" sz="2800" dirty="0" smtClean="0">
                <a:solidFill>
                  <a:srgbClr val="000000"/>
                </a:solidFill>
              </a:rPr>
              <a:t>Eligibilitatea cheltuielilor</a:t>
            </a:r>
            <a:endParaRPr lang="en-US" altLang="en-US" sz="2800" b="1" dirty="0" smtClean="0">
              <a:solidFill>
                <a:srgbClr val="000000"/>
              </a:solidFill>
            </a:endParaRPr>
          </a:p>
        </p:txBody>
      </p:sp>
      <p:sp>
        <p:nvSpPr>
          <p:cNvPr id="46083" name="Content Placeholder 2"/>
          <p:cNvSpPr>
            <a:spLocks noGrp="1"/>
          </p:cNvSpPr>
          <p:nvPr>
            <p:ph idx="1"/>
          </p:nvPr>
        </p:nvSpPr>
        <p:spPr>
          <a:xfrm>
            <a:off x="228600" y="1828800"/>
            <a:ext cx="8534400" cy="4495800"/>
          </a:xfrm>
        </p:spPr>
        <p:txBody>
          <a:bodyPr/>
          <a:lstStyle/>
          <a:p>
            <a:pPr marL="0" indent="0" algn="just">
              <a:buNone/>
            </a:pPr>
            <a:r>
              <a:rPr lang="ro-RO" sz="1400" b="1" dirty="0" smtClean="0">
                <a:solidFill>
                  <a:srgbClr val="003399"/>
                </a:solidFill>
              </a:rPr>
              <a:t>Cheltuieli eligibile:</a:t>
            </a:r>
            <a:endParaRPr lang="ro-RO" sz="1400" dirty="0" smtClean="0">
              <a:solidFill>
                <a:srgbClr val="003399"/>
              </a:solidFill>
            </a:endParaRPr>
          </a:p>
          <a:p>
            <a:pPr marL="0" indent="0">
              <a:buNone/>
            </a:pPr>
            <a:r>
              <a:rPr lang="ro-RO" sz="1400" b="1" dirty="0" smtClean="0"/>
              <a:t>Capitolul </a:t>
            </a:r>
            <a:r>
              <a:rPr lang="ro-RO" sz="1400" b="1" dirty="0"/>
              <a:t>1 - Cheltuieli pentru obținerea și amenajarea terenului </a:t>
            </a:r>
            <a:endParaRPr lang="ro-RO" sz="1400" dirty="0"/>
          </a:p>
          <a:p>
            <a:pPr marL="0" indent="0">
              <a:buNone/>
            </a:pPr>
            <a:r>
              <a:rPr lang="ro-RO" sz="1400" b="1" dirty="0"/>
              <a:t>1.1 Cheltuieli pentru amenajarea terenului</a:t>
            </a:r>
            <a:r>
              <a:rPr lang="ro-RO" sz="1400" dirty="0"/>
              <a:t> </a:t>
            </a:r>
            <a:endParaRPr lang="ro-RO" sz="1400" dirty="0" smtClean="0"/>
          </a:p>
          <a:p>
            <a:pPr marL="0" indent="0">
              <a:buNone/>
            </a:pPr>
            <a:r>
              <a:rPr lang="vi-VN" sz="1400" dirty="0" smtClean="0"/>
              <a:t>Se </a:t>
            </a:r>
            <a:r>
              <a:rPr lang="vi-VN" sz="1400" dirty="0"/>
              <a:t>includ cheltuielile efectuate la începutul lucrărilor pentru pregătirea amplasamentului şi care constau în demolări, demontări, dezafectări, defrişări, evacuări materiale rezultate, devieri reţele de utilităţi din amplasament, sistematizări pe verticală, drenaje, epuismente (exclusiv cele aferente realizării lucrărilor pentru investiţia de bază). </a:t>
            </a:r>
          </a:p>
          <a:p>
            <a:pPr marL="0" indent="0">
              <a:buNone/>
            </a:pPr>
            <a:r>
              <a:rPr lang="vi-VN" sz="1400" b="1" dirty="0"/>
              <a:t>1.2 Cheltuieli cu amenajări pentru protecţia mediului şi aducerea la starea iniţială</a:t>
            </a:r>
            <a:r>
              <a:rPr lang="vi-VN" sz="1400" dirty="0"/>
              <a:t> </a:t>
            </a:r>
          </a:p>
          <a:p>
            <a:pPr marL="0" indent="0">
              <a:buNone/>
            </a:pPr>
            <a:r>
              <a:rPr lang="vi-VN" sz="1400" dirty="0"/>
              <a:t>Se includ cheltuielile efectuate pentru lucrări şi acţiuni de protecţia mediului, inclusiv pentru refacerea cadrului natural după terminarea lucrărilor, precum plantare de copaci, reamenajare spaţii verzi. </a:t>
            </a:r>
          </a:p>
          <a:p>
            <a:pPr marL="0" indent="0">
              <a:buNone/>
            </a:pPr>
            <a:r>
              <a:rPr lang="vi-VN" sz="1400" b="1" dirty="0"/>
              <a:t>Capitolul 2 - Cheltuieli pentru asigurarea utilităților necesare obiectivului </a:t>
            </a:r>
            <a:endParaRPr lang="ro-RO" sz="1400" dirty="0"/>
          </a:p>
          <a:p>
            <a:pPr marL="0" indent="0">
              <a:buNone/>
            </a:pPr>
            <a:r>
              <a:rPr lang="vi-VN" sz="1400" b="1" dirty="0" smtClean="0"/>
              <a:t>2.1 </a:t>
            </a:r>
            <a:r>
              <a:rPr lang="vi-VN" sz="1400" b="1" dirty="0"/>
              <a:t>Cheltuieli pentru asigurarea utilităților necesare obiectivului </a:t>
            </a:r>
          </a:p>
          <a:p>
            <a:pPr marL="0" indent="0">
              <a:buNone/>
            </a:pPr>
            <a:r>
              <a:rPr lang="vi-VN" sz="1400" dirty="0"/>
              <a:t>Se includ cheltuielile aferente asigurării cu utilităţile necesare funcţionării obiectivului de investiţie, precum: alimentare cu apă, canalizare, alimentare cu gaze naturale, agent termic, energie electrică, telecomunicaţii, drumuri de acces, care se execută pe amplasamentul delimitat din punct de vedere juridic, ca aparţinând obiectivului de investiţie, precum şi cheltuielile aferente racordării la reţelele de utilităţi. </a:t>
            </a:r>
            <a:endParaRPr lang="ro-RO" sz="1400" dirty="0" smtClean="0">
              <a:solidFill>
                <a:srgbClr val="003399"/>
              </a:solidFill>
            </a:endParaRPr>
          </a:p>
          <a:p>
            <a:pPr lvl="1" algn="just">
              <a:buFontTx/>
              <a:buNone/>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22764</TotalTime>
  <Words>4825</Words>
  <Application>Microsoft Office PowerPoint</Application>
  <PresentationFormat>On-screen Show (4:3)</PresentationFormat>
  <Paragraphs>316</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Informații despre apelul de proiecte</vt:lpstr>
      <vt:lpstr>PowerPoint Presentation</vt:lpstr>
      <vt:lpstr>Informații despre apelul de proiecte</vt:lpstr>
      <vt:lpstr>Criterii de eligibilitate  1. Eligibilitate solicitant</vt:lpstr>
      <vt:lpstr>Criterii de eligibilitate  1. Eligibilitate solicitant</vt:lpstr>
      <vt:lpstr>Criterii de eligibilitate  2. Eligibilitate proiect și activități</vt:lpstr>
      <vt:lpstr>Criterii de eligibilitate  2. Eligibilitate proiect și activități </vt:lpstr>
      <vt:lpstr>  Eligibilitatea cheltuielilor</vt:lpstr>
      <vt:lpstr>Eligibilitatea cheltuielilor</vt:lpstr>
      <vt:lpstr>Eligibilitatea cheltuielilor</vt:lpstr>
      <vt:lpstr>Eligibilitatea cheltuielilor</vt:lpstr>
      <vt:lpstr>Eligibilitatea cheltuielilor</vt:lpstr>
      <vt:lpstr>Eligibilitatea cheltuielilor</vt:lpstr>
      <vt:lpstr>Eligibilitatea cheltuielilor</vt:lpstr>
      <vt:lpstr>Completarea cererii de finanțare</vt:lpstr>
      <vt:lpstr>Completarea cererii de finanțare</vt:lpstr>
      <vt:lpstr>Completarea cererii de finanțare </vt:lpstr>
      <vt:lpstr>Completarea cererii de finanțare</vt:lpstr>
      <vt:lpstr>Completarea cererii de finanțare </vt:lpstr>
      <vt:lpstr>Etapa de contractare </vt:lpstr>
      <vt:lpstr>Etapa de contractare </vt:lpstr>
      <vt:lpstr>Vă mulțumim!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antiputz</dc:creator>
  <cp:lastModifiedBy>andreeaatanasiu</cp:lastModifiedBy>
  <cp:revision>2364</cp:revision>
  <cp:lastPrinted>2015-05-04T17:43:58Z</cp:lastPrinted>
  <dcterms:created xsi:type="dcterms:W3CDTF">2006-08-16T00:00:00Z</dcterms:created>
  <dcterms:modified xsi:type="dcterms:W3CDTF">2017-01-31T06:38:25Z</dcterms:modified>
</cp:coreProperties>
</file>