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5852" r:id="rId2"/>
  </p:sldMasterIdLst>
  <p:notesMasterIdLst>
    <p:notesMasterId r:id="rId27"/>
  </p:notesMasterIdLst>
  <p:handoutMasterIdLst>
    <p:handoutMasterId r:id="rId28"/>
  </p:handoutMasterIdLst>
  <p:sldIdLst>
    <p:sldId id="785" r:id="rId3"/>
    <p:sldId id="729" r:id="rId4"/>
    <p:sldId id="796" r:id="rId5"/>
    <p:sldId id="835" r:id="rId6"/>
    <p:sldId id="836" r:id="rId7"/>
    <p:sldId id="844" r:id="rId8"/>
    <p:sldId id="741" r:id="rId9"/>
    <p:sldId id="837" r:id="rId10"/>
    <p:sldId id="747" r:id="rId11"/>
    <p:sldId id="838" r:id="rId12"/>
    <p:sldId id="840" r:id="rId13"/>
    <p:sldId id="756" r:id="rId14"/>
    <p:sldId id="755" r:id="rId15"/>
    <p:sldId id="754" r:id="rId16"/>
    <p:sldId id="757" r:id="rId17"/>
    <p:sldId id="758" r:id="rId18"/>
    <p:sldId id="759" r:id="rId19"/>
    <p:sldId id="760" r:id="rId20"/>
    <p:sldId id="846" r:id="rId21"/>
    <p:sldId id="842" r:id="rId22"/>
    <p:sldId id="847" r:id="rId23"/>
    <p:sldId id="797" r:id="rId24"/>
    <p:sldId id="845" r:id="rId25"/>
    <p:sldId id="648" r:id="rId26"/>
  </p:sldIdLst>
  <p:sldSz cx="9144000" cy="6858000" type="screen4x3"/>
  <p:notesSz cx="6797675" cy="9926638"/>
  <p:defaultTextStyle>
    <a:defPPr>
      <a:defRPr lang="en-US"/>
    </a:defPPr>
    <a:lvl1pPr algn="l" rtl="0" eaLnBrk="0" fontAlgn="base" hangingPunct="0">
      <a:spcBef>
        <a:spcPct val="0"/>
      </a:spcBef>
      <a:spcAft>
        <a:spcPct val="0"/>
      </a:spcAft>
      <a:defRPr sz="1600" b="1" kern="1200">
        <a:solidFill>
          <a:schemeClr val="folHlink"/>
        </a:solidFill>
        <a:latin typeface="Arial" charset="0"/>
        <a:ea typeface="+mn-ea"/>
        <a:cs typeface="Arial" charset="0"/>
      </a:defRPr>
    </a:lvl1pPr>
    <a:lvl2pPr marL="457200" algn="l" rtl="0" eaLnBrk="0" fontAlgn="base" hangingPunct="0">
      <a:spcBef>
        <a:spcPct val="0"/>
      </a:spcBef>
      <a:spcAft>
        <a:spcPct val="0"/>
      </a:spcAft>
      <a:defRPr sz="1600" b="1" kern="1200">
        <a:solidFill>
          <a:schemeClr val="folHlink"/>
        </a:solidFill>
        <a:latin typeface="Arial" charset="0"/>
        <a:ea typeface="+mn-ea"/>
        <a:cs typeface="Arial" charset="0"/>
      </a:defRPr>
    </a:lvl2pPr>
    <a:lvl3pPr marL="914400" algn="l" rtl="0" eaLnBrk="0" fontAlgn="base" hangingPunct="0">
      <a:spcBef>
        <a:spcPct val="0"/>
      </a:spcBef>
      <a:spcAft>
        <a:spcPct val="0"/>
      </a:spcAft>
      <a:defRPr sz="1600" b="1" kern="1200">
        <a:solidFill>
          <a:schemeClr val="folHlink"/>
        </a:solidFill>
        <a:latin typeface="Arial" charset="0"/>
        <a:ea typeface="+mn-ea"/>
        <a:cs typeface="Arial" charset="0"/>
      </a:defRPr>
    </a:lvl3pPr>
    <a:lvl4pPr marL="1371600" algn="l" rtl="0" eaLnBrk="0" fontAlgn="base" hangingPunct="0">
      <a:spcBef>
        <a:spcPct val="0"/>
      </a:spcBef>
      <a:spcAft>
        <a:spcPct val="0"/>
      </a:spcAft>
      <a:defRPr sz="1600" b="1" kern="1200">
        <a:solidFill>
          <a:schemeClr val="folHlink"/>
        </a:solidFill>
        <a:latin typeface="Arial" charset="0"/>
        <a:ea typeface="+mn-ea"/>
        <a:cs typeface="Arial" charset="0"/>
      </a:defRPr>
    </a:lvl4pPr>
    <a:lvl5pPr marL="1828800" algn="l" rtl="0" eaLnBrk="0" fontAlgn="base" hangingPunct="0">
      <a:spcBef>
        <a:spcPct val="0"/>
      </a:spcBef>
      <a:spcAft>
        <a:spcPct val="0"/>
      </a:spcAft>
      <a:defRPr sz="1600" b="1" kern="1200">
        <a:solidFill>
          <a:schemeClr val="folHlink"/>
        </a:solidFill>
        <a:latin typeface="Arial" charset="0"/>
        <a:ea typeface="+mn-ea"/>
        <a:cs typeface="Arial" charset="0"/>
      </a:defRPr>
    </a:lvl5pPr>
    <a:lvl6pPr marL="2286000" algn="l" defTabSz="914400" rtl="0" eaLnBrk="1" latinLnBrk="0" hangingPunct="1">
      <a:defRPr sz="1600" b="1" kern="1200">
        <a:solidFill>
          <a:schemeClr val="folHlink"/>
        </a:solidFill>
        <a:latin typeface="Arial" charset="0"/>
        <a:ea typeface="+mn-ea"/>
        <a:cs typeface="Arial" charset="0"/>
      </a:defRPr>
    </a:lvl6pPr>
    <a:lvl7pPr marL="2743200" algn="l" defTabSz="914400" rtl="0" eaLnBrk="1" latinLnBrk="0" hangingPunct="1">
      <a:defRPr sz="1600" b="1" kern="1200">
        <a:solidFill>
          <a:schemeClr val="folHlink"/>
        </a:solidFill>
        <a:latin typeface="Arial" charset="0"/>
        <a:ea typeface="+mn-ea"/>
        <a:cs typeface="Arial" charset="0"/>
      </a:defRPr>
    </a:lvl7pPr>
    <a:lvl8pPr marL="3200400" algn="l" defTabSz="914400" rtl="0" eaLnBrk="1" latinLnBrk="0" hangingPunct="1">
      <a:defRPr sz="1600" b="1" kern="1200">
        <a:solidFill>
          <a:schemeClr val="folHlink"/>
        </a:solidFill>
        <a:latin typeface="Arial" charset="0"/>
        <a:ea typeface="+mn-ea"/>
        <a:cs typeface="Arial" charset="0"/>
      </a:defRPr>
    </a:lvl8pPr>
    <a:lvl9pPr marL="3657600" algn="l" defTabSz="914400" rtl="0" eaLnBrk="1" latinLnBrk="0" hangingPunct="1">
      <a:defRPr sz="1600" b="1" kern="1200">
        <a:solidFill>
          <a:schemeClr val="folHlink"/>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E5EEFF"/>
    <a:srgbClr val="F5ECFE"/>
    <a:srgbClr val="EDD5FB"/>
    <a:srgbClr val="D2F2FE"/>
    <a:srgbClr val="D6EDF8"/>
    <a:srgbClr val="000000"/>
    <a:srgbClr val="E4BD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95" autoAdjust="0"/>
    <p:restoredTop sz="94494" autoAdjust="0"/>
  </p:normalViewPr>
  <p:slideViewPr>
    <p:cSldViewPr>
      <p:cViewPr>
        <p:scale>
          <a:sx n="70" d="100"/>
          <a:sy n="70" d="100"/>
        </p:scale>
        <p:origin x="-1434" y="-210"/>
      </p:cViewPr>
      <p:guideLst>
        <p:guide orient="horz" pos="2160"/>
        <p:guide pos="2880"/>
      </p:guideLst>
    </p:cSldViewPr>
  </p:slideViewPr>
  <p:outlineViewPr>
    <p:cViewPr>
      <p:scale>
        <a:sx n="33" d="100"/>
        <a:sy n="33" d="100"/>
      </p:scale>
      <p:origin x="0" y="2917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396" y="-102"/>
      </p:cViewPr>
      <p:guideLst>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Calibri" pitchFamily="34" charset="0"/>
                <a:cs typeface="+mn-cs"/>
              </a:defRPr>
            </a:lvl1pPr>
          </a:lstStyle>
          <a:p>
            <a:pPr>
              <a:defRPr/>
            </a:pPr>
            <a:endParaRPr lang="en-US"/>
          </a:p>
        </p:txBody>
      </p:sp>
      <p:sp>
        <p:nvSpPr>
          <p:cNvPr id="634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Calibri" pitchFamily="34" charset="0"/>
                <a:cs typeface="+mn-cs"/>
              </a:defRPr>
            </a:lvl1pPr>
          </a:lstStyle>
          <a:p>
            <a:pPr>
              <a:defRPr/>
            </a:pPr>
            <a:endParaRPr lang="en-US"/>
          </a:p>
        </p:txBody>
      </p:sp>
      <p:sp>
        <p:nvSpPr>
          <p:cNvPr id="634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Calibri" pitchFamily="34" charset="0"/>
                <a:cs typeface="+mn-cs"/>
              </a:defRPr>
            </a:lvl1pPr>
          </a:lstStyle>
          <a:p>
            <a:pPr>
              <a:defRPr/>
            </a:pPr>
            <a:endParaRPr lang="en-US"/>
          </a:p>
        </p:txBody>
      </p:sp>
      <p:sp>
        <p:nvSpPr>
          <p:cNvPr id="634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Calibri" pitchFamily="34" charset="0"/>
                <a:cs typeface="Arial" charset="0"/>
              </a:defRPr>
            </a:lvl1pPr>
          </a:lstStyle>
          <a:p>
            <a:pPr>
              <a:defRPr/>
            </a:pPr>
            <a:fld id="{4B08870A-7127-4C3A-983C-F0CAA3D9293E}" type="slidenum">
              <a:rPr lang="en-US" altLang="ro-RO"/>
              <a:pPr>
                <a:defRPr/>
              </a:pPr>
              <a:t>‹#›</a:t>
            </a:fld>
            <a:endParaRPr lang="en-US" altLang="ro-RO"/>
          </a:p>
        </p:txBody>
      </p:sp>
    </p:spTree>
    <p:extLst>
      <p:ext uri="{BB962C8B-B14F-4D97-AF65-F5344CB8AC3E}">
        <p14:creationId xmlns:p14="http://schemas.microsoft.com/office/powerpoint/2010/main" val="9103453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450" y="4716463"/>
            <a:ext cx="5438775" cy="4465637"/>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b="0">
                <a:solidFill>
                  <a:schemeClr val="tx1"/>
                </a:solidFill>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Calibri" pitchFamily="34" charset="0"/>
                <a:cs typeface="Arial" charset="0"/>
              </a:defRPr>
            </a:lvl1pPr>
          </a:lstStyle>
          <a:p>
            <a:pPr>
              <a:defRPr/>
            </a:pPr>
            <a:fld id="{E5A37E1A-4411-4A17-B887-80BDDC45237C}" type="slidenum">
              <a:rPr lang="en-US" altLang="ro-RO"/>
              <a:pPr>
                <a:defRPr/>
              </a:pPr>
              <a:t>‹#›</a:t>
            </a:fld>
            <a:endParaRPr lang="en-US" altLang="ro-RO"/>
          </a:p>
        </p:txBody>
      </p:sp>
    </p:spTree>
    <p:extLst>
      <p:ext uri="{BB962C8B-B14F-4D97-AF65-F5344CB8AC3E}">
        <p14:creationId xmlns:p14="http://schemas.microsoft.com/office/powerpoint/2010/main" val="131610689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ubstituent imagine diapozitiv 1"/>
          <p:cNvSpPr>
            <a:spLocks noGrp="1" noRot="1" noChangeAspect="1" noTextEdit="1"/>
          </p:cNvSpPr>
          <p:nvPr>
            <p:ph type="sldImg"/>
          </p:nvPr>
        </p:nvSpPr>
        <p:spPr bwMode="auto">
          <a:noFill/>
          <a:ln>
            <a:solidFill>
              <a:srgbClr val="000000"/>
            </a:solidFill>
            <a:miter lim="800000"/>
            <a:headEnd/>
            <a:tailEnd/>
          </a:ln>
        </p:spPr>
      </p:sp>
      <p:sp>
        <p:nvSpPr>
          <p:cNvPr id="87043" name="Substituent note 2"/>
          <p:cNvSpPr>
            <a:spLocks noGrp="1"/>
          </p:cNvSpPr>
          <p:nvPr>
            <p:ph type="body" idx="1"/>
          </p:nvPr>
        </p:nvSpPr>
        <p:spPr bwMode="auto">
          <a:noFill/>
        </p:spPr>
        <p:txBody>
          <a:bodyPr wrap="square" numCol="1" anchor="t" anchorCtr="0" compatLnSpc="1">
            <a:prstTxWarp prst="textNoShape">
              <a:avLst/>
            </a:prstTxWarp>
          </a:bodyPr>
          <a:lstStyle/>
          <a:p>
            <a:endParaRPr lang="ro-R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EF21DDC5-8054-46F0-9D2D-9D47B9634A96}" type="datetime1">
              <a:rPr lang="en-US"/>
              <a:pPr>
                <a:defRPr/>
              </a:pPr>
              <a:t>1/31/2017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14C70D-27B1-48B9-AE6F-CBA98E561193}" type="slidenum">
              <a:rPr lang="en-US" altLang="ro-RO"/>
              <a:pPr>
                <a:defRPr/>
              </a:pPr>
              <a:t>‹#›</a:t>
            </a:fld>
            <a:endParaRPr lang="en-US" altLang="ro-RO"/>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74C9370F-A9E8-4960-BD01-9C4C76CCB5D7}" type="datetime1">
              <a:rPr lang="en-US"/>
              <a:pPr>
                <a:defRPr/>
              </a:pPr>
              <a:t>1/31/2017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0E91E4-B560-4CB5-9110-EA21D4019385}" type="slidenum">
              <a:rPr lang="en-US" altLang="ro-RO"/>
              <a:pPr>
                <a:defRPr/>
              </a:pPr>
              <a:t>‹#›</a:t>
            </a:fld>
            <a:endParaRPr lang="en-US" altLang="ro-RO"/>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488ADFBB-86BB-4B7C-BFC5-292C87F52CA7}" type="datetime1">
              <a:rPr lang="en-US"/>
              <a:pPr>
                <a:defRPr/>
              </a:pPr>
              <a:t>1/31/2017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57FFCB-6C59-4625-A2B0-FAC4D1577E70}" type="slidenum">
              <a:rPr lang="en-US" altLang="ro-RO"/>
              <a:pPr>
                <a:defRPr/>
              </a:pPr>
              <a:t>‹#›</a:t>
            </a:fld>
            <a:endParaRPr lang="en-US" altLang="ro-RO"/>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014A46-86C3-4C98-A2A7-32BB8486064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F8E477-E770-4FB2-99F9-5B0BE0CB82D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0BA315-B4F4-4577-A207-CDB84099E6D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8F87779-3554-44C2-86BB-AE23E29EDA2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5BCB8AD-818D-4D1B-B934-4B5335F6B03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30BA2DC-36BE-4F40-A43E-89A74AA6CF9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202FF7C-BAEF-43C7-A9D0-0A01077382E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30BA17-F816-4611-A320-EA5B53A21D1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4"/>
          <p:cNvSpPr>
            <a:spLocks noGrp="1" noChangeArrowheads="1"/>
          </p:cNvSpPr>
          <p:nvPr>
            <p:ph type="dt" sz="half" idx="10"/>
          </p:nvPr>
        </p:nvSpPr>
        <p:spPr>
          <a:ln/>
        </p:spPr>
        <p:txBody>
          <a:bodyPr/>
          <a:lstStyle>
            <a:lvl1pPr>
              <a:defRPr/>
            </a:lvl1pPr>
          </a:lstStyle>
          <a:p>
            <a:pPr>
              <a:defRPr/>
            </a:pPr>
            <a:fld id="{58331619-B095-4269-941B-4F89969D5140}" type="datetime1">
              <a:rPr lang="en-US"/>
              <a:pPr>
                <a:defRPr/>
              </a:pPr>
              <a:t>1/31/2017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175890-A276-4DB7-AE0B-E689F7F5E3F1}" type="slidenum">
              <a:rPr lang="en-US" altLang="ro-RO"/>
              <a:pPr>
                <a:defRPr/>
              </a:pPr>
              <a:t>‹#›</a:t>
            </a:fld>
            <a:endParaRPr lang="en-US" altLang="ro-RO"/>
          </a:p>
        </p:txBody>
      </p:sp>
    </p:spTree>
  </p:cSld>
  <p:clrMapOvr>
    <a:masterClrMapping/>
  </p:clrMapOvr>
  <p:transition>
    <p:wipe dir="d"/>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4DC0EC-0039-4362-A03D-43BE6E64210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79192B-4516-4EAD-99CA-7E6B35B9F44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C07D5B6-A0A7-4DE0-8B5A-57CBFB06EA9C}" type="datetimeFigureOut">
              <a:rPr lang="en-US"/>
              <a:pPr>
                <a:defRPr/>
              </a:pPr>
              <a:t>1/31/2017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E2A07A-0161-440E-AD33-BB9F92B949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EECCDD3-31AB-4F9A-9D2D-67D547E2DED3}" type="datetime1">
              <a:rPr lang="en-US"/>
              <a:pPr>
                <a:defRPr/>
              </a:pPr>
              <a:t>1/31/2017</a:t>
            </a:fld>
            <a:endParaRPr lang="en-US"/>
          </a:p>
        </p:txBody>
      </p:sp>
      <p:sp>
        <p:nvSpPr>
          <p:cNvPr id="5"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73EB33-4389-4ACA-A0B9-BBDBD66729C2}" type="slidenum">
              <a:rPr lang="en-US" altLang="ro-RO"/>
              <a:pPr>
                <a:defRPr/>
              </a:pPr>
              <a:t>‹#›</a:t>
            </a:fld>
            <a:endParaRPr lang="en-US" altLang="ro-RO"/>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4"/>
          <p:cNvSpPr>
            <a:spLocks noGrp="1" noChangeArrowheads="1"/>
          </p:cNvSpPr>
          <p:nvPr>
            <p:ph type="dt" sz="half" idx="10"/>
          </p:nvPr>
        </p:nvSpPr>
        <p:spPr>
          <a:ln/>
        </p:spPr>
        <p:txBody>
          <a:bodyPr/>
          <a:lstStyle>
            <a:lvl1pPr>
              <a:defRPr/>
            </a:lvl1pPr>
          </a:lstStyle>
          <a:p>
            <a:pPr>
              <a:defRPr/>
            </a:pPr>
            <a:fld id="{9B2E0153-F14D-4CD0-95D2-8494C001479B}" type="datetime1">
              <a:rPr lang="en-US"/>
              <a:pPr>
                <a:defRPr/>
              </a:pPr>
              <a:t>1/31/2017</a:t>
            </a:fld>
            <a:endParaRPr lang="en-US"/>
          </a:p>
        </p:txBody>
      </p:sp>
      <p:sp>
        <p:nvSpPr>
          <p:cNvPr id="6" name="Footer Placeholder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147F3E4-87DE-4A15-912D-71C832DA534C}" type="slidenum">
              <a:rPr lang="en-US" altLang="ro-RO"/>
              <a:pPr>
                <a:defRPr/>
              </a:pPr>
              <a:t>‹#›</a:t>
            </a:fld>
            <a:endParaRPr lang="en-US" altLang="ro-RO"/>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Rectangle 4"/>
          <p:cNvSpPr>
            <a:spLocks noGrp="1" noChangeArrowheads="1"/>
          </p:cNvSpPr>
          <p:nvPr>
            <p:ph type="dt" sz="half" idx="10"/>
          </p:nvPr>
        </p:nvSpPr>
        <p:spPr>
          <a:ln/>
        </p:spPr>
        <p:txBody>
          <a:bodyPr/>
          <a:lstStyle>
            <a:lvl1pPr>
              <a:defRPr/>
            </a:lvl1pPr>
          </a:lstStyle>
          <a:p>
            <a:pPr>
              <a:defRPr/>
            </a:pPr>
            <a:fld id="{529A6B62-580D-41B2-8852-2D39BEE92902}" type="datetime1">
              <a:rPr lang="en-US"/>
              <a:pPr>
                <a:defRPr/>
              </a:pPr>
              <a:t>1/31/2017</a:t>
            </a:fld>
            <a:endParaRPr lang="en-US"/>
          </a:p>
        </p:txBody>
      </p:sp>
      <p:sp>
        <p:nvSpPr>
          <p:cNvPr id="8"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ACC08B-50E5-4932-914B-26AC6F2653F3}" type="slidenum">
              <a:rPr lang="en-US" altLang="ro-RO"/>
              <a:pPr>
                <a:defRPr/>
              </a:pPr>
              <a:t>‹#›</a:t>
            </a:fld>
            <a:endParaRPr lang="en-US" altLang="ro-RO"/>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ro-RO"/>
          </a:p>
        </p:txBody>
      </p:sp>
      <p:sp>
        <p:nvSpPr>
          <p:cNvPr id="3" name="Rectangle 4"/>
          <p:cNvSpPr>
            <a:spLocks noGrp="1" noChangeArrowheads="1"/>
          </p:cNvSpPr>
          <p:nvPr>
            <p:ph type="dt" sz="half" idx="10"/>
          </p:nvPr>
        </p:nvSpPr>
        <p:spPr>
          <a:ln/>
        </p:spPr>
        <p:txBody>
          <a:bodyPr/>
          <a:lstStyle>
            <a:lvl1pPr>
              <a:defRPr/>
            </a:lvl1pPr>
          </a:lstStyle>
          <a:p>
            <a:pPr>
              <a:defRPr/>
            </a:pPr>
            <a:fld id="{7C314810-54AE-4E8D-AA54-1D0E47C03683}" type="datetime1">
              <a:rPr lang="en-US"/>
              <a:pPr>
                <a:defRPr/>
              </a:pPr>
              <a:t>1/31/2017</a:t>
            </a:fld>
            <a:endParaRPr lang="en-US"/>
          </a:p>
        </p:txBody>
      </p:sp>
      <p:sp>
        <p:nvSpPr>
          <p:cNvPr id="4"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D274BA2-21D8-452B-8EF5-CF919087E8EE}" type="slidenum">
              <a:rPr lang="en-US" altLang="ro-RO"/>
              <a:pPr>
                <a:defRPr/>
              </a:pPr>
              <a:t>‹#›</a:t>
            </a:fld>
            <a:endParaRPr lang="en-US" altLang="ro-RO"/>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57C26F3-5A88-48E1-901B-AC2E0B9E7AFB}" type="datetime1">
              <a:rPr lang="en-US"/>
              <a:pPr>
                <a:defRPr/>
              </a:pPr>
              <a:t>1/31/2017</a:t>
            </a:fld>
            <a:endParaRPr lang="en-US"/>
          </a:p>
        </p:txBody>
      </p:sp>
      <p:sp>
        <p:nvSpPr>
          <p:cNvPr id="3" name="Rectangle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DE1A21E-649F-4793-84E3-0B7E5740ED9D}" type="slidenum">
              <a:rPr lang="en-US" altLang="ro-RO"/>
              <a:pPr>
                <a:defRPr/>
              </a:pPr>
              <a:t>‹#›</a:t>
            </a:fld>
            <a:endParaRPr lang="en-US" altLang="ro-RO"/>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0A4C6CE-5199-41FE-8DB7-ADC0FC88A758}" type="datetime1">
              <a:rPr lang="en-US"/>
              <a:pPr>
                <a:defRPr/>
              </a:pPr>
              <a:t>1/31/2017</a:t>
            </a:fld>
            <a:endParaRPr lang="en-US"/>
          </a:p>
        </p:txBody>
      </p:sp>
      <p:sp>
        <p:nvSpPr>
          <p:cNvPr id="6" name="Footer Placeholder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8C6FA3-4F37-4B92-BD00-1FF06A72E2E1}" type="slidenum">
              <a:rPr lang="en-US" altLang="ro-RO"/>
              <a:pPr>
                <a:defRPr/>
              </a:pPr>
              <a:t>‹#›</a:t>
            </a:fld>
            <a:endParaRPr lang="en-US" altLang="ro-RO"/>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059A1D-ABAD-4EE2-B436-1C9E0A578ABA}" type="datetime1">
              <a:rPr lang="en-US"/>
              <a:pPr>
                <a:defRPr/>
              </a:pPr>
              <a:t>1/31/2017</a:t>
            </a:fld>
            <a:endParaRPr lang="en-US"/>
          </a:p>
        </p:txBody>
      </p:sp>
      <p:sp>
        <p:nvSpPr>
          <p:cNvPr id="6" name="Footer Placeholder 5"/>
          <p:cNvSpPr>
            <a:spLocks noGrp="1" noChangeArrowheads="1"/>
          </p:cNvSpPr>
          <p:nvPr>
            <p:ph type="ftr" sz="quarter" idx="11"/>
          </p:nvPr>
        </p:nvSpPr>
        <p:spPr>
          <a:xfrm>
            <a:off x="2667000" y="6172200"/>
            <a:ext cx="376727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B419CC-7ECD-4B5F-8D01-8509F704B1CF}" type="slidenum">
              <a:rPr lang="en-US" altLang="ro-RO"/>
              <a:pPr>
                <a:defRPr/>
              </a:pPr>
              <a:t>‹#›</a:t>
            </a:fld>
            <a:endParaRPr lang="en-US" altLang="ro-RO"/>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01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b="0">
                <a:solidFill>
                  <a:schemeClr val="tx1"/>
                </a:solidFill>
                <a:latin typeface="Arial" charset="0"/>
                <a:cs typeface="+mn-cs"/>
              </a:defRPr>
            </a:lvl1pPr>
          </a:lstStyle>
          <a:p>
            <a:pPr>
              <a:defRPr/>
            </a:pPr>
            <a:fld id="{92F92CB8-2A33-4ADD-A04E-D67B15B07FBC}" type="datetime1">
              <a:rPr lang="en-US"/>
              <a:pPr>
                <a:defRPr/>
              </a:pPr>
              <a:t>1/31/2017</a:t>
            </a:fld>
            <a:endParaRPr lang="en-US"/>
          </a:p>
        </p:txBody>
      </p:sp>
      <p:sp>
        <p:nvSpPr>
          <p:cNvPr id="901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solidFill>
                  <a:schemeClr val="tx1"/>
                </a:solidFill>
                <a:latin typeface="Arial" charset="0"/>
                <a:cs typeface="Arial" charset="0"/>
              </a:defRPr>
            </a:lvl1pPr>
          </a:lstStyle>
          <a:p>
            <a:pPr>
              <a:defRPr/>
            </a:pPr>
            <a:fld id="{EC99B526-47CF-401A-96C5-460BBD35AF00}" type="slidenum">
              <a:rPr lang="en-US" altLang="ro-RO"/>
              <a:pPr>
                <a:defRPr/>
              </a:pPr>
              <a:t>‹#›</a:t>
            </a:fld>
            <a:endParaRPr lang="en-US" altLang="ro-RO"/>
          </a:p>
        </p:txBody>
      </p:sp>
      <p:sp>
        <p:nvSpPr>
          <p:cNvPr id="3" name="Rectangle 7"/>
          <p:cNvSpPr>
            <a:spLocks noChangeArrowheads="1"/>
          </p:cNvSpPr>
          <p:nvPr userDrawn="1"/>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o-RO"/>
          </a:p>
        </p:txBody>
      </p:sp>
      <p:sp>
        <p:nvSpPr>
          <p:cNvPr id="4" name="Rectangle 8"/>
          <p:cNvSpPr>
            <a:spLocks noChangeArrowheads="1"/>
          </p:cNvSpPr>
          <p:nvPr userDrawn="1"/>
        </p:nvSpPr>
        <p:spPr bwMode="auto">
          <a:xfrm>
            <a:off x="0" y="1076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ro-RO" sz="1200" b="0" i="0" u="none" strike="noStrike" cap="none" normalizeH="0" baseline="0" smtClean="0">
                <a:ln>
                  <a:noFill/>
                </a:ln>
                <a:solidFill>
                  <a:schemeClr val="tx1"/>
                </a:solidFill>
                <a:effectLst/>
                <a:latin typeface="Arial" pitchFamily="34" charset="0"/>
                <a:ea typeface="Times New Roman" pitchFamily="18" charset="0"/>
              </a:rPr>
              <a:t>      </a:t>
            </a:r>
            <a:endParaRPr kumimoji="0" lang="pt-BR" altLang="ro-RO" sz="1800" b="0" i="0" u="none" strike="noStrike" cap="none" normalizeH="0" baseline="0" smtClean="0">
              <a:ln>
                <a:noFill/>
              </a:ln>
              <a:solidFill>
                <a:schemeClr val="tx1"/>
              </a:solidFill>
              <a:effectLst/>
              <a:latin typeface="Arial" pitchFamily="34" charset="0"/>
            </a:endParaRPr>
          </a:p>
        </p:txBody>
      </p:sp>
      <p:sp>
        <p:nvSpPr>
          <p:cNvPr id="5" name="Rectangle 9"/>
          <p:cNvSpPr>
            <a:spLocks noChangeArrowheads="1"/>
          </p:cNvSpPr>
          <p:nvPr userDrawn="1"/>
        </p:nvSpPr>
        <p:spPr bwMode="auto">
          <a:xfrm>
            <a:off x="0" y="1819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ro-RO" sz="1200" b="0" i="0" u="none" strike="noStrike" cap="none" normalizeH="0" baseline="0" smtClean="0">
                <a:ln>
                  <a:noFill/>
                </a:ln>
                <a:solidFill>
                  <a:schemeClr val="tx1"/>
                </a:solidFill>
                <a:effectLst/>
                <a:latin typeface="Arial" pitchFamily="34" charset="0"/>
                <a:ea typeface="Times New Roman" pitchFamily="18" charset="0"/>
              </a:rPr>
              <a:t>                                               </a:t>
            </a:r>
            <a:endParaRPr kumimoji="0" lang="pt-BR" altLang="ro-RO" sz="1800" b="0" i="0" u="none" strike="noStrike" cap="none" normalizeH="0" baseline="0" smtClean="0">
              <a:ln>
                <a:noFill/>
              </a:ln>
              <a:solidFill>
                <a:schemeClr val="tx1"/>
              </a:solidFill>
              <a:effectLst/>
              <a:latin typeface="Arial" pitchFamily="34" charset="0"/>
            </a:endParaRPr>
          </a:p>
        </p:txBody>
      </p:sp>
      <p:sp>
        <p:nvSpPr>
          <p:cNvPr id="6" name="Rectangle 10"/>
          <p:cNvSpPr>
            <a:spLocks noChangeArrowheads="1"/>
          </p:cNvSpPr>
          <p:nvPr userDrawn="1"/>
        </p:nvSpPr>
        <p:spPr bwMode="auto">
          <a:xfrm>
            <a:off x="0" y="2724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altLang="ro-RO" sz="1200" b="0" i="0" u="none" strike="noStrike" cap="none" normalizeH="0" baseline="0" smtClean="0">
                <a:ln>
                  <a:noFill/>
                </a:ln>
                <a:solidFill>
                  <a:schemeClr val="tx1"/>
                </a:solidFill>
                <a:effectLst/>
                <a:latin typeface="Arial" pitchFamily="34" charset="0"/>
                <a:ea typeface="Times New Roman" pitchFamily="18" charset="0"/>
              </a:rPr>
              <a:t> </a:t>
            </a:r>
            <a:endParaRPr kumimoji="0" lang="ro-RO" altLang="ro-RO" sz="1800" b="0" i="0" u="none" strike="noStrike" cap="none" normalizeH="0" baseline="0" smtClean="0">
              <a:ln>
                <a:noFill/>
              </a:ln>
              <a:solidFill>
                <a:schemeClr val="tx1"/>
              </a:solidFill>
              <a:effectLst/>
              <a:latin typeface="Arial" pitchFamily="34" charset="0"/>
            </a:endParaRPr>
          </a:p>
        </p:txBody>
      </p:sp>
      <p:sp>
        <p:nvSpPr>
          <p:cNvPr id="7" name="Rectangle 11"/>
          <p:cNvSpPr>
            <a:spLocks noChangeArrowheads="1"/>
          </p:cNvSpPr>
          <p:nvPr userDrawn="1"/>
        </p:nvSpPr>
        <p:spPr bwMode="auto">
          <a:xfrm>
            <a:off x="0" y="3448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o-RO" altLang="ro-RO" sz="1800" b="0" i="0" u="none" strike="noStrike" cap="none" normalizeH="0" baseline="0" smtClean="0">
              <a:ln>
                <a:noFill/>
              </a:ln>
              <a:solidFill>
                <a:schemeClr val="tx1"/>
              </a:solidFill>
              <a:effectLst/>
              <a:latin typeface="Arial" pitchFamily="34" charset="0"/>
            </a:endParaRPr>
          </a:p>
        </p:txBody>
      </p:sp>
    </p:spTree>
  </p:cSld>
  <p:clrMap bg1="lt1" tx1="dk1" bg2="lt2" tx2="dk2" accent1="accent1" accent2="accent2" accent3="accent3" accent4="accent4" accent5="accent5" accent6="accent6" hlink="hlink" folHlink="folHlink"/>
  <p:sldLayoutIdLst>
    <p:sldLayoutId id="2147486777" r:id="rId1"/>
    <p:sldLayoutId id="2147486778" r:id="rId2"/>
    <p:sldLayoutId id="2147486779" r:id="rId3"/>
    <p:sldLayoutId id="2147486780" r:id="rId4"/>
    <p:sldLayoutId id="2147486781" r:id="rId5"/>
    <p:sldLayoutId id="2147486782" r:id="rId6"/>
    <p:sldLayoutId id="2147486783" r:id="rId7"/>
    <p:sldLayoutId id="2147486784" r:id="rId8"/>
    <p:sldLayoutId id="2147486785" r:id="rId9"/>
    <p:sldLayoutId id="2147486786" r:id="rId10"/>
    <p:sldLayoutId id="2147486787"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fade">
                                      <p:cBhvr>
                                        <p:cTn id="7" dur="1000"/>
                                        <p:tgtEl>
                                          <p:spTgt spid="90115">
                                            <p:txEl>
                                              <p:pRg st="0" end="0"/>
                                            </p:txEl>
                                          </p:spTgt>
                                        </p:tgtEl>
                                      </p:cBhvr>
                                    </p:animEffect>
                                    <p:anim calcmode="lin" valueType="num">
                                      <p:cBhvr>
                                        <p:cTn id="8" dur="10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9011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90115">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Effect transition="in" filter="fade">
                                      <p:cBhvr>
                                        <p:cTn id="13" dur="1000"/>
                                        <p:tgtEl>
                                          <p:spTgt spid="90115">
                                            <p:txEl>
                                              <p:pRg st="1" end="1"/>
                                            </p:txEl>
                                          </p:spTgt>
                                        </p:tgtEl>
                                      </p:cBhvr>
                                    </p:animEffect>
                                    <p:anim calcmode="lin" valueType="num">
                                      <p:cBhvr>
                                        <p:cTn id="14" dur="10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p:cTn id="15" dur="898" decel="100000" fill="hold"/>
                                        <p:tgtEl>
                                          <p:spTgt spid="90115">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898"/>
                                          </p:stCondLst>
                                        </p:cTn>
                                        <p:tgtEl>
                                          <p:spTgt spid="90115">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90115">
                                            <p:txEl>
                                              <p:pRg st="2" end="2"/>
                                            </p:txEl>
                                          </p:spTgt>
                                        </p:tgtEl>
                                        <p:attrNameLst>
                                          <p:attrName>style.visibility</p:attrName>
                                        </p:attrNameLst>
                                      </p:cBhvr>
                                      <p:to>
                                        <p:strVal val="visible"/>
                                      </p:to>
                                    </p:set>
                                    <p:animEffect transition="in" filter="fade">
                                      <p:cBhvr>
                                        <p:cTn id="19" dur="1000"/>
                                        <p:tgtEl>
                                          <p:spTgt spid="90115">
                                            <p:txEl>
                                              <p:pRg st="2" end="2"/>
                                            </p:txEl>
                                          </p:spTgt>
                                        </p:tgtEl>
                                      </p:cBhvr>
                                    </p:animEffect>
                                    <p:anim calcmode="lin" valueType="num">
                                      <p:cBhvr>
                                        <p:cTn id="20" dur="1000" fill="hold"/>
                                        <p:tgtEl>
                                          <p:spTgt spid="90115">
                                            <p:txEl>
                                              <p:pRg st="2" end="2"/>
                                            </p:txEl>
                                          </p:spTgt>
                                        </p:tgtEl>
                                        <p:attrNameLst>
                                          <p:attrName>ppt_x</p:attrName>
                                        </p:attrNameLst>
                                      </p:cBhvr>
                                      <p:tavLst>
                                        <p:tav tm="0">
                                          <p:val>
                                            <p:strVal val="#ppt_x"/>
                                          </p:val>
                                        </p:tav>
                                        <p:tav tm="100000">
                                          <p:val>
                                            <p:strVal val="#ppt_x"/>
                                          </p:val>
                                        </p:tav>
                                      </p:tavLst>
                                    </p:anim>
                                    <p:anim calcmode="lin" valueType="num">
                                      <p:cBhvr>
                                        <p:cTn id="21" dur="898" decel="100000" fill="hold"/>
                                        <p:tgtEl>
                                          <p:spTgt spid="90115">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898"/>
                                          </p:stCondLst>
                                        </p:cTn>
                                        <p:tgtEl>
                                          <p:spTgt spid="90115">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90115">
                                            <p:txEl>
                                              <p:pRg st="3" end="3"/>
                                            </p:txEl>
                                          </p:spTgt>
                                        </p:tgtEl>
                                        <p:attrNameLst>
                                          <p:attrName>style.visibility</p:attrName>
                                        </p:attrNameLst>
                                      </p:cBhvr>
                                      <p:to>
                                        <p:strVal val="visible"/>
                                      </p:to>
                                    </p:set>
                                    <p:animEffect transition="in" filter="fade">
                                      <p:cBhvr>
                                        <p:cTn id="25" dur="1000"/>
                                        <p:tgtEl>
                                          <p:spTgt spid="90115">
                                            <p:txEl>
                                              <p:pRg st="3" end="3"/>
                                            </p:txEl>
                                          </p:spTgt>
                                        </p:tgtEl>
                                      </p:cBhvr>
                                    </p:animEffect>
                                    <p:anim calcmode="lin" valueType="num">
                                      <p:cBhvr>
                                        <p:cTn id="26" dur="1000" fill="hold"/>
                                        <p:tgtEl>
                                          <p:spTgt spid="90115">
                                            <p:txEl>
                                              <p:pRg st="3" end="3"/>
                                            </p:txEl>
                                          </p:spTgt>
                                        </p:tgtEl>
                                        <p:attrNameLst>
                                          <p:attrName>ppt_x</p:attrName>
                                        </p:attrNameLst>
                                      </p:cBhvr>
                                      <p:tavLst>
                                        <p:tav tm="0">
                                          <p:val>
                                            <p:strVal val="#ppt_x"/>
                                          </p:val>
                                        </p:tav>
                                        <p:tav tm="100000">
                                          <p:val>
                                            <p:strVal val="#ppt_x"/>
                                          </p:val>
                                        </p:tav>
                                      </p:tavLst>
                                    </p:anim>
                                    <p:anim calcmode="lin" valueType="num">
                                      <p:cBhvr>
                                        <p:cTn id="27" dur="898" decel="100000" fill="hold"/>
                                        <p:tgtEl>
                                          <p:spTgt spid="90115">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898"/>
                                          </p:stCondLst>
                                        </p:cTn>
                                        <p:tgtEl>
                                          <p:spTgt spid="90115">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90115">
                                            <p:txEl>
                                              <p:pRg st="4" end="4"/>
                                            </p:txEl>
                                          </p:spTgt>
                                        </p:tgtEl>
                                        <p:attrNameLst>
                                          <p:attrName>style.visibility</p:attrName>
                                        </p:attrNameLst>
                                      </p:cBhvr>
                                      <p:to>
                                        <p:strVal val="visible"/>
                                      </p:to>
                                    </p:set>
                                    <p:animEffect transition="in" filter="fade">
                                      <p:cBhvr>
                                        <p:cTn id="31" dur="1000"/>
                                        <p:tgtEl>
                                          <p:spTgt spid="90115">
                                            <p:txEl>
                                              <p:pRg st="4" end="4"/>
                                            </p:txEl>
                                          </p:spTgt>
                                        </p:tgtEl>
                                      </p:cBhvr>
                                    </p:animEffect>
                                    <p:anim calcmode="lin" valueType="num">
                                      <p:cBhvr>
                                        <p:cTn id="32" dur="1000" fill="hold"/>
                                        <p:tgtEl>
                                          <p:spTgt spid="90115">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9011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9011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p:tmplLst>
          <p:tmpl lvl="1">
            <p:tnLst>
              <p:par>
                <p:cTn presetID="37" presetClass="entr" presetSubtype="0" fill="hold" nodeType="click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90115"/>
                        </p:tgtEl>
                        <p:attrNameLst>
                          <p:attrName>style.visibility</p:attrName>
                        </p:attrNameLst>
                      </p:cBhvr>
                      <p:to>
                        <p:strVal val="visible"/>
                      </p:to>
                    </p:set>
                    <p:animEffect transition="in" filter="fade">
                      <p:cBhvr>
                        <p:cTn dur="1000"/>
                        <p:tgtEl>
                          <p:spTgt spid="90115"/>
                        </p:tgtEl>
                      </p:cBhvr>
                    </p:animEffect>
                    <p:anim calcmode="lin" valueType="num">
                      <p:cBhvr>
                        <p:cTn dur="1000" fill="hold"/>
                        <p:tgtEl>
                          <p:spTgt spid="90115"/>
                        </p:tgtEl>
                        <p:attrNameLst>
                          <p:attrName>ppt_x</p:attrName>
                        </p:attrNameLst>
                      </p:cBhvr>
                      <p:tavLst>
                        <p:tav tm="0">
                          <p:val>
                            <p:strVal val="#ppt_x"/>
                          </p:val>
                        </p:tav>
                        <p:tav tm="100000">
                          <p:val>
                            <p:strVal val="#ppt_x"/>
                          </p:val>
                        </p:tav>
                      </p:tavLst>
                    </p:anim>
                    <p:anim calcmode="lin" valueType="num">
                      <p:cBhvr>
                        <p:cTn dur="898" decel="100000" fill="hold"/>
                        <p:tgtEl>
                          <p:spTgt spid="90115"/>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90115"/>
                        </p:tgtEl>
                        <p:attrNameLst>
                          <p:attrName>ppt_y</p:attrName>
                        </p:attrNameLst>
                      </p:cBhvr>
                      <p:tavLst>
                        <p:tav tm="0">
                          <p:val>
                            <p:strVal val="#ppt_y-.03"/>
                          </p:val>
                        </p:tav>
                        <p:tav tm="100000">
                          <p:val>
                            <p:strVal val="#ppt_y"/>
                          </p:val>
                        </p:tav>
                      </p:tavLst>
                    </p:anim>
                  </p:childTnLst>
                </p:cTn>
              </p:par>
            </p:tnLst>
          </p:tmpl>
        </p:tmplLst>
      </p:bldP>
    </p:bld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BC07D5B6-A0A7-4DE0-8B5A-57CBFB06EA9C}" type="datetimeFigureOut">
              <a:rPr lang="en-US"/>
              <a:pPr>
                <a:defRPr/>
              </a:pPr>
              <a:t>1/31/2017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F03BBBEF-0701-4FD0-9135-E4BEF8A902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788" r:id="rId1"/>
    <p:sldLayoutId id="2147486789" r:id="rId2"/>
    <p:sldLayoutId id="2147486790" r:id="rId3"/>
    <p:sldLayoutId id="2147486791" r:id="rId4"/>
    <p:sldLayoutId id="2147486792" r:id="rId5"/>
    <p:sldLayoutId id="2147486793" r:id="rId6"/>
    <p:sldLayoutId id="2147486794" r:id="rId7"/>
    <p:sldLayoutId id="2147486795" r:id="rId8"/>
    <p:sldLayoutId id="2147486796" r:id="rId9"/>
    <p:sldLayoutId id="2147486797" r:id="rId10"/>
    <p:sldLayoutId id="214748679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comunicare@nord-vest.ro"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2"/>
          <p:cNvPicPr>
            <a:picLocks noChangeAspect="1" noChangeArrowheads="1"/>
          </p:cNvPicPr>
          <p:nvPr/>
        </p:nvPicPr>
        <p:blipFill>
          <a:blip r:embed="rId3" cstate="print"/>
          <a:srcRect/>
          <a:stretch>
            <a:fillRect/>
          </a:stretch>
        </p:blipFill>
        <p:spPr bwMode="auto">
          <a:xfrm>
            <a:off x="1676400" y="1066800"/>
            <a:ext cx="5638800" cy="3930650"/>
          </a:xfrm>
          <a:prstGeom prst="rect">
            <a:avLst/>
          </a:prstGeom>
          <a:noFill/>
          <a:ln w="9525">
            <a:noFill/>
            <a:miter lim="800000"/>
            <a:headEnd/>
            <a:tailEnd/>
          </a:ln>
        </p:spPr>
      </p:pic>
      <p:cxnSp>
        <p:nvCxnSpPr>
          <p:cNvPr id="12" name="Straight Connector 11"/>
          <p:cNvCxnSpPr/>
          <p:nvPr/>
        </p:nvCxnSpPr>
        <p:spPr>
          <a:xfrm>
            <a:off x="457200" y="1524000"/>
            <a:ext cx="8207375" cy="0"/>
          </a:xfrm>
          <a:prstGeom prst="line">
            <a:avLst/>
          </a:prstGeom>
          <a:ln w="762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8858" name="Content Placeholder 4"/>
          <p:cNvSpPr>
            <a:spLocks/>
          </p:cNvSpPr>
          <p:nvPr/>
        </p:nvSpPr>
        <p:spPr bwMode="auto">
          <a:xfrm>
            <a:off x="533400" y="1600200"/>
            <a:ext cx="8229600" cy="4641850"/>
          </a:xfrm>
          <a:prstGeom prst="rect">
            <a:avLst/>
          </a:prstGeom>
          <a:noFill/>
          <a:ln w="9525">
            <a:noFill/>
            <a:miter lim="800000"/>
            <a:headEnd/>
            <a:tailEnd/>
          </a:ln>
        </p:spPr>
        <p:txBody>
          <a:bodyPr/>
          <a:lstStyle/>
          <a:p>
            <a:pPr algn="ctr">
              <a:spcBef>
                <a:spcPct val="20000"/>
              </a:spcBef>
              <a:defRPr/>
            </a:pPr>
            <a:r>
              <a:rPr lang="ro-RO" sz="3200" dirty="0" smtClean="0">
                <a:solidFill>
                  <a:srgbClr val="C00000"/>
                </a:solidFill>
              </a:rPr>
              <a:t> </a:t>
            </a:r>
            <a:endParaRPr lang="ro-RO" sz="3200" dirty="0">
              <a:solidFill>
                <a:srgbClr val="C00000"/>
              </a:solidFill>
            </a:endParaRPr>
          </a:p>
          <a:p>
            <a:pPr algn="ctr">
              <a:spcBef>
                <a:spcPct val="20000"/>
              </a:spcBef>
              <a:defRPr/>
            </a:pPr>
            <a:r>
              <a:rPr lang="vi-VN" sz="4000" dirty="0">
                <a:solidFill>
                  <a:srgbClr val="C00000"/>
                </a:solidFill>
              </a:rPr>
              <a:t>Programul Operaţional Regional</a:t>
            </a:r>
            <a:endParaRPr lang="ro-RO" sz="4000" dirty="0">
              <a:solidFill>
                <a:srgbClr val="C00000"/>
              </a:solidFill>
            </a:endParaRPr>
          </a:p>
          <a:p>
            <a:pPr algn="ctr">
              <a:spcBef>
                <a:spcPct val="20000"/>
              </a:spcBef>
              <a:defRPr/>
            </a:pPr>
            <a:r>
              <a:rPr lang="ro-RO" sz="4000" dirty="0">
                <a:solidFill>
                  <a:srgbClr val="C00000"/>
                </a:solidFill>
              </a:rPr>
              <a:t>2014-2020</a:t>
            </a:r>
          </a:p>
          <a:p>
            <a:pPr>
              <a:buNone/>
              <a:defRPr/>
            </a:pPr>
            <a:r>
              <a:rPr lang="vi-VN" sz="4000" dirty="0">
                <a:solidFill>
                  <a:srgbClr val="C00000"/>
                </a:solidFill>
              </a:rPr>
              <a:t> </a:t>
            </a:r>
            <a:r>
              <a:rPr lang="ro-RO" sz="2000" i="1" dirty="0" smtClean="0">
                <a:solidFill>
                  <a:srgbClr val="00B0F0"/>
                </a:solidFill>
              </a:rPr>
              <a:t>Ghidul solicitantulu</a:t>
            </a:r>
            <a:r>
              <a:rPr lang="en-US" sz="2000" i="1" dirty="0" err="1" smtClean="0">
                <a:solidFill>
                  <a:srgbClr val="00B0F0"/>
                </a:solidFill>
              </a:rPr>
              <a:t>i</a:t>
            </a:r>
            <a:endParaRPr lang="en-US" sz="2000" i="1" dirty="0" smtClean="0">
              <a:solidFill>
                <a:srgbClr val="00B0F0"/>
              </a:solidFill>
            </a:endParaRPr>
          </a:p>
          <a:p>
            <a:pPr>
              <a:buNone/>
              <a:defRPr/>
            </a:pPr>
            <a:r>
              <a:rPr lang="en-US" sz="2000" i="1" dirty="0">
                <a:solidFill>
                  <a:srgbClr val="00B0F0"/>
                </a:solidFill>
              </a:rPr>
              <a:t>	</a:t>
            </a:r>
            <a:r>
              <a:rPr lang="en-US" sz="2000" i="1" dirty="0" smtClean="0">
                <a:solidFill>
                  <a:srgbClr val="00B0F0"/>
                </a:solidFill>
              </a:rPr>
              <a:t>					         </a:t>
            </a:r>
            <a:r>
              <a:rPr lang="ro-RO" sz="2000" i="1" dirty="0" smtClean="0">
                <a:solidFill>
                  <a:srgbClr val="00B0F0"/>
                </a:solidFill>
              </a:rPr>
              <a:t>Axa </a:t>
            </a:r>
            <a:r>
              <a:rPr lang="en-US" sz="2000" i="1" dirty="0" err="1" smtClean="0">
                <a:solidFill>
                  <a:srgbClr val="00B0F0"/>
                </a:solidFill>
              </a:rPr>
              <a:t>Prioritara</a:t>
            </a:r>
            <a:r>
              <a:rPr lang="en-US" sz="2000" i="1" dirty="0" smtClean="0">
                <a:solidFill>
                  <a:srgbClr val="00B0F0"/>
                </a:solidFill>
              </a:rPr>
              <a:t> </a:t>
            </a:r>
            <a:r>
              <a:rPr lang="ro-RO" sz="2000" i="1" dirty="0" smtClean="0">
                <a:solidFill>
                  <a:srgbClr val="00B0F0"/>
                </a:solidFill>
              </a:rPr>
              <a:t>3 </a:t>
            </a:r>
            <a:endParaRPr lang="en-US" sz="2000" i="1" dirty="0" smtClean="0">
              <a:solidFill>
                <a:srgbClr val="00B0F0"/>
              </a:solidFill>
            </a:endParaRPr>
          </a:p>
          <a:p>
            <a:pPr algn="r">
              <a:buNone/>
              <a:defRPr/>
            </a:pPr>
            <a:r>
              <a:rPr lang="ro-RO" sz="2000" i="1" dirty="0" smtClean="0">
                <a:solidFill>
                  <a:srgbClr val="00B0F0"/>
                </a:solidFill>
              </a:rPr>
              <a:t>Prioritatea de investiție 3</a:t>
            </a:r>
            <a:r>
              <a:rPr lang="en-US" sz="2000" i="1" dirty="0" smtClean="0">
                <a:solidFill>
                  <a:srgbClr val="00B0F0"/>
                </a:solidFill>
              </a:rPr>
              <a:t>.1</a:t>
            </a:r>
          </a:p>
          <a:p>
            <a:pPr algn="r">
              <a:buNone/>
              <a:defRPr/>
            </a:pPr>
            <a:r>
              <a:rPr lang="en-US" sz="2000" b="0" dirty="0" smtClean="0">
                <a:solidFill>
                  <a:schemeClr val="accent2">
                    <a:lumMod val="75000"/>
                  </a:schemeClr>
                </a:solidFill>
              </a:rPr>
              <a:t> </a:t>
            </a:r>
            <a:r>
              <a:rPr lang="en-US" sz="2000" i="1" dirty="0" err="1" smtClean="0">
                <a:solidFill>
                  <a:srgbClr val="00B0F0"/>
                </a:solidFill>
              </a:rPr>
              <a:t>Operatiunea</a:t>
            </a:r>
            <a:r>
              <a:rPr lang="en-US" sz="2000" i="1" dirty="0" smtClean="0">
                <a:solidFill>
                  <a:srgbClr val="00B0F0"/>
                </a:solidFill>
              </a:rPr>
              <a:t> B - </a:t>
            </a:r>
            <a:r>
              <a:rPr lang="ro-RO" sz="2000" cap="all" dirty="0">
                <a:solidFill>
                  <a:srgbClr val="C00000"/>
                </a:solidFill>
              </a:rPr>
              <a:t>CLĂDIRI publice</a:t>
            </a:r>
            <a:endParaRPr lang="ro-RO" sz="2000" i="1" dirty="0">
              <a:solidFill>
                <a:srgbClr val="C00000"/>
              </a:solidFill>
            </a:endParaRPr>
          </a:p>
        </p:txBody>
      </p:sp>
      <p:pic>
        <p:nvPicPr>
          <p:cNvPr id="11" name="Picture 2" descr="noua sigla col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8233" y="5431090"/>
            <a:ext cx="1584767" cy="940439"/>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5"/>
          <p:cNvSpPr>
            <a:spLocks noGrp="1" noChangeArrowheads="1"/>
          </p:cNvSpPr>
          <p:nvPr>
            <p:ph type="ftr" sz="quarter" idx="4294967295"/>
          </p:nvPr>
        </p:nvSpPr>
        <p:spPr bwMode="auto">
          <a:xfrm>
            <a:off x="2667000" y="6248400"/>
            <a:ext cx="3657600" cy="40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1">
                <a:solidFill>
                  <a:schemeClr val="tx1"/>
                </a:solidFill>
                <a:latin typeface="Arial" charset="0"/>
                <a:cs typeface="+mn-cs"/>
              </a:defRPr>
            </a:lvl1pPr>
          </a:lstStyle>
          <a:p>
            <a:pPr>
              <a:defRPr/>
            </a:pPr>
            <a:r>
              <a:rPr lang="en-US" dirty="0" smtClean="0"/>
              <a:t>www.inforegio.ro, www.nord-vest.ro</a:t>
            </a:r>
            <a:endParaRPr lang="en-US" dirty="0"/>
          </a:p>
        </p:txBody>
      </p:sp>
      <p:pic>
        <p:nvPicPr>
          <p:cNvPr id="15" name="Picture 4" descr="sigla UE colo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5282" y="202055"/>
            <a:ext cx="1396385" cy="106782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logo G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8400" y="128586"/>
            <a:ext cx="1073552" cy="107355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 descr="logo IS-2014-2020"/>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285780" y="95249"/>
            <a:ext cx="1096220" cy="109622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2419" y="202055"/>
            <a:ext cx="2358052" cy="961018"/>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382000" cy="6172200"/>
          </a:xfrm>
        </p:spPr>
        <p:txBody>
          <a:bodyPr/>
          <a:lstStyle/>
          <a:p>
            <a:pPr marL="0" indent="0">
              <a:buNone/>
            </a:pPr>
            <a:r>
              <a:rPr lang="ro-RO" sz="1600" b="1" dirty="0">
                <a:solidFill>
                  <a:srgbClr val="C00000"/>
                </a:solidFill>
              </a:rPr>
              <a:t>Cheltuieli eligibile</a:t>
            </a:r>
            <a:r>
              <a:rPr lang="en-US" sz="1600" b="1" dirty="0">
                <a:solidFill>
                  <a:srgbClr val="C00000"/>
                </a:solidFill>
              </a:rPr>
              <a:t> </a:t>
            </a:r>
            <a:r>
              <a:rPr lang="ro-RO" sz="1600" b="1" dirty="0">
                <a:solidFill>
                  <a:srgbClr val="C00000"/>
                </a:solidFill>
              </a:rPr>
              <a:t>în cadrul acestor apeluri de proiecte:  </a:t>
            </a:r>
            <a:endParaRPr lang="en-US" sz="1600" dirty="0" smtClean="0">
              <a:solidFill>
                <a:srgbClr val="C00000"/>
              </a:solidFill>
            </a:endParaRPr>
          </a:p>
          <a:p>
            <a:pPr>
              <a:buAutoNum type="alphaLcPeriod"/>
            </a:pPr>
            <a:endParaRPr lang="en-US" sz="1400" dirty="0"/>
          </a:p>
          <a:p>
            <a:pPr>
              <a:buAutoNum type="alphaLcPeriod"/>
            </a:pPr>
            <a:r>
              <a:rPr lang="ro-RO" sz="1400" dirty="0" smtClean="0"/>
              <a:t>Cheltuielile </a:t>
            </a:r>
            <a:r>
              <a:rPr lang="ro-RO" sz="1400" dirty="0"/>
              <a:t>cu lucrările de instalare/reabilitare/ modernizare sistemelor de climatizare, ventilare naturală și ventilare mecanică pentru asigurarea calităţii aerului interior </a:t>
            </a:r>
            <a:endParaRPr lang="en-US" sz="1400" dirty="0" smtClean="0"/>
          </a:p>
          <a:p>
            <a:pPr>
              <a:buAutoNum type="alphaLcPeriod"/>
            </a:pPr>
            <a:r>
              <a:rPr lang="ro-RO" sz="1400" dirty="0"/>
              <a:t>Cheltuielile cu lucrările de reabilitare/ modernizare a instalației de iluminat în clădiri </a:t>
            </a:r>
            <a:endParaRPr lang="en-US" sz="1400" dirty="0" smtClean="0"/>
          </a:p>
          <a:p>
            <a:pPr>
              <a:buAutoNum type="alphaLcPeriod"/>
            </a:pPr>
            <a:r>
              <a:rPr lang="ro-RO" sz="1400" dirty="0"/>
              <a:t>Cheltuielile cu lucrări de management energetic integrat pentru clădiri și alte activități care conduc la realizarea obiectivelor </a:t>
            </a:r>
            <a:r>
              <a:rPr lang="ro-RO" sz="1400" dirty="0" smtClean="0"/>
              <a:t>proiectului</a:t>
            </a:r>
            <a:endParaRPr lang="en-US" sz="1400" dirty="0" smtClean="0"/>
          </a:p>
          <a:p>
            <a:pPr marL="0" indent="0">
              <a:buNone/>
            </a:pPr>
            <a:endParaRPr lang="en-US" sz="1400" dirty="0" smtClean="0"/>
          </a:p>
          <a:p>
            <a:pPr marL="0" indent="0">
              <a:buNone/>
            </a:pPr>
            <a:r>
              <a:rPr lang="ro-RO" sz="1400" b="1" dirty="0" smtClean="0"/>
              <a:t>4.2</a:t>
            </a:r>
            <a:r>
              <a:rPr lang="ro-RO" sz="1400" b="1" dirty="0"/>
              <a:t>. Dotări (se includ utilaje, echipamente tehnologice şi funcţionale cu și fără montaj, dotări, active necorporale)</a:t>
            </a:r>
            <a:endParaRPr lang="ro-RO" sz="1400" dirty="0"/>
          </a:p>
          <a:p>
            <a:r>
              <a:rPr lang="ro-RO" sz="1400" dirty="0"/>
              <a:t>Se cuprind cheltuielile pentru achiziţionarea utilajelor şi echipamentelor tehnologice, precum şi a celor incluse în instalaţiile funcţionale, inclusiv cheltuielile aferente montajului utilajelor tehnologice şi al utilajelor incluse în instalaţiile funcţionale, inclusiv reţelele aferente necesare funcţionării acestora.</a:t>
            </a:r>
          </a:p>
          <a:p>
            <a:r>
              <a:rPr lang="ro-RO" sz="1400" dirty="0"/>
              <a:t>Se includ cheltuielile pentru achiziţionarea utilajelor şi echipamentelor care nu necesită montaj, precum şi a echipamentelor şi a echipamentelor de transport tehnologic</a:t>
            </a:r>
            <a:r>
              <a:rPr lang="ro-RO" sz="1400" dirty="0" smtClean="0"/>
              <a:t>.</a:t>
            </a:r>
            <a:endParaRPr lang="en-US" sz="1400" dirty="0" smtClean="0"/>
          </a:p>
          <a:p>
            <a:pPr marL="0" indent="0">
              <a:buNone/>
            </a:pPr>
            <a:r>
              <a:rPr lang="ro-RO" sz="900" dirty="0"/>
              <a:t>●</a:t>
            </a:r>
            <a:r>
              <a:rPr lang="en-US" sz="1400" dirty="0"/>
              <a:t>   </a:t>
            </a:r>
            <a:r>
              <a:rPr lang="en-US" sz="1400" dirty="0" smtClean="0"/>
              <a:t>  </a:t>
            </a:r>
            <a:r>
              <a:rPr lang="ro-RO" sz="1400" dirty="0" smtClean="0"/>
              <a:t>Se </a:t>
            </a:r>
            <a:r>
              <a:rPr lang="ro-RO" sz="1400" dirty="0"/>
              <a:t>cuprind cheltuielile pentru procurarea de bunuri care, conform legii, intră în categoria </a:t>
            </a:r>
            <a:r>
              <a:rPr lang="en-US" sz="1400" dirty="0"/>
              <a:t>                      </a:t>
            </a:r>
            <a:r>
              <a:rPr lang="en-US" sz="1400" dirty="0" smtClean="0"/>
              <a:t>         </a:t>
            </a:r>
          </a:p>
          <a:p>
            <a:pPr marL="0" indent="0">
              <a:buNone/>
            </a:pPr>
            <a:r>
              <a:rPr lang="en-US" sz="1400" dirty="0"/>
              <a:t> </a:t>
            </a:r>
            <a:r>
              <a:rPr lang="en-US" sz="1400" dirty="0" smtClean="0"/>
              <a:t>      </a:t>
            </a:r>
            <a:r>
              <a:rPr lang="ro-RO" sz="1400" dirty="0" smtClean="0"/>
              <a:t>mijloacelor </a:t>
            </a:r>
            <a:r>
              <a:rPr lang="ro-RO" sz="1400" dirty="0"/>
              <a:t>fixe, sunt  necesare implementarii proiectului şi respectă prevederile contractului de </a:t>
            </a:r>
            <a:r>
              <a:rPr lang="en-US" sz="1400" dirty="0" smtClean="0"/>
              <a:t>                   </a:t>
            </a:r>
          </a:p>
          <a:p>
            <a:pPr marL="0" indent="0">
              <a:buNone/>
            </a:pPr>
            <a:r>
              <a:rPr lang="en-US" sz="1400" dirty="0"/>
              <a:t> </a:t>
            </a:r>
            <a:r>
              <a:rPr lang="en-US" sz="1400" dirty="0" smtClean="0"/>
              <a:t>      </a:t>
            </a:r>
            <a:r>
              <a:rPr lang="ro-RO" sz="1400" dirty="0" smtClean="0"/>
              <a:t>finanţare</a:t>
            </a:r>
            <a:r>
              <a:rPr lang="ro-RO" sz="1400" dirty="0"/>
              <a:t>.</a:t>
            </a:r>
          </a:p>
          <a:p>
            <a:pPr marL="0" indent="0">
              <a:buNone/>
            </a:pPr>
            <a:r>
              <a:rPr lang="ro-RO" sz="1400" b="1" dirty="0"/>
              <a:t>Nu sunt eligibile cheltuielile pentru procurarea de bunuri care, conform legii, intră în categoria obiectelor  de inventar</a:t>
            </a:r>
            <a:r>
              <a:rPr lang="ro-RO" sz="1400" b="1" dirty="0" smtClean="0"/>
              <a:t>.</a:t>
            </a:r>
            <a:endParaRPr lang="en-US" sz="1400" b="1" dirty="0" smtClean="0"/>
          </a:p>
          <a:p>
            <a:pPr marL="0" indent="0">
              <a:buNone/>
            </a:pPr>
            <a:endParaRPr lang="en-US" sz="1400" b="1" dirty="0" smtClean="0"/>
          </a:p>
          <a:p>
            <a:pPr marL="0" indent="0">
              <a:buNone/>
            </a:pPr>
            <a:r>
              <a:rPr lang="ro-RO" sz="1400" b="1" dirty="0"/>
              <a:t>4.3. Construcţii, instalaţii și dotări (utilaje, echipamente tehnologice şi funcţionale cu sau fără montaj, dotări, active necorporale) aferente măsurilor conexe, care nu conduc la creșterea eficienței energetice</a:t>
            </a:r>
            <a:endParaRPr lang="en-US" sz="1400" b="1" dirty="0"/>
          </a:p>
          <a:p>
            <a:pPr marL="0" indent="0">
              <a:buNone/>
            </a:pPr>
            <a:endParaRPr lang="en-US" sz="1400" b="1" dirty="0"/>
          </a:p>
          <a:p>
            <a:endParaRPr lang="ro-RO" sz="1400" dirty="0"/>
          </a:p>
        </p:txBody>
      </p:sp>
    </p:spTree>
    <p:extLst>
      <p:ext uri="{BB962C8B-B14F-4D97-AF65-F5344CB8AC3E}">
        <p14:creationId xmlns:p14="http://schemas.microsoft.com/office/powerpoint/2010/main" val="2062724284"/>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34400" cy="6172200"/>
          </a:xfrm>
        </p:spPr>
        <p:txBody>
          <a:bodyPr/>
          <a:lstStyle/>
          <a:p>
            <a:pPr marL="0" indent="0">
              <a:buNone/>
            </a:pPr>
            <a:r>
              <a:rPr lang="ro-RO" sz="1600" b="1" dirty="0">
                <a:solidFill>
                  <a:srgbClr val="C00000"/>
                </a:solidFill>
              </a:rPr>
              <a:t>Cheltuieli eligibile</a:t>
            </a:r>
            <a:r>
              <a:rPr lang="en-US" sz="1600" b="1" dirty="0">
                <a:solidFill>
                  <a:srgbClr val="C00000"/>
                </a:solidFill>
              </a:rPr>
              <a:t> </a:t>
            </a:r>
            <a:r>
              <a:rPr lang="ro-RO" sz="1600" b="1" dirty="0">
                <a:solidFill>
                  <a:srgbClr val="C00000"/>
                </a:solidFill>
              </a:rPr>
              <a:t>în cadrul acestor apeluri de proiecte:  </a:t>
            </a:r>
            <a:endParaRPr lang="en-US" sz="1600" b="1" dirty="0" smtClean="0">
              <a:solidFill>
                <a:srgbClr val="C00000"/>
              </a:solidFill>
            </a:endParaRPr>
          </a:p>
          <a:p>
            <a:pPr marL="0" indent="0">
              <a:buNone/>
            </a:pPr>
            <a:endParaRPr lang="en-US" sz="1400" dirty="0" smtClean="0"/>
          </a:p>
          <a:p>
            <a:pPr marL="0" indent="0">
              <a:buNone/>
            </a:pPr>
            <a:r>
              <a:rPr lang="ro-RO" sz="1400" dirty="0" smtClean="0"/>
              <a:t>Chetuielile </a:t>
            </a:r>
            <a:r>
              <a:rPr lang="ro-RO" sz="1400" dirty="0"/>
              <a:t>aferente măsurilor conexe care contribuie la implementarea proiectului sunt </a:t>
            </a:r>
            <a:r>
              <a:rPr lang="ro-RO" sz="1400" i="1" u="sng" dirty="0"/>
              <a:t>eligibile în limita a 15% din valoarea eligibilă a cheltuielilor aferente Cap. 1, Cap. 2, Cap. 4 (punctul 4.1, punctul 4.2) și cap. 5 (punctul 5.1.1) din Bugetul proiectului </a:t>
            </a:r>
            <a:r>
              <a:rPr lang="ro-RO" sz="1400" dirty="0"/>
              <a:t>și se referă la</a:t>
            </a:r>
            <a:r>
              <a:rPr lang="ro-RO" sz="1400" dirty="0" smtClean="0"/>
              <a:t>:</a:t>
            </a:r>
            <a:endParaRPr lang="en-US" sz="1400" dirty="0" smtClean="0"/>
          </a:p>
          <a:p>
            <a:pPr marL="0" indent="0">
              <a:buNone/>
            </a:pPr>
            <a:endParaRPr lang="en-US" sz="1400" b="1" dirty="0"/>
          </a:p>
          <a:p>
            <a:pPr marL="0" indent="0">
              <a:buNone/>
            </a:pPr>
            <a:r>
              <a:rPr lang="ro-RO" sz="1400" b="1" dirty="0" smtClean="0"/>
              <a:t>CAP</a:t>
            </a:r>
            <a:r>
              <a:rPr lang="ro-RO" sz="1400" b="1" dirty="0"/>
              <a:t>. 5 Alte cheltuieli</a:t>
            </a:r>
            <a:endParaRPr lang="ro-RO" sz="1400" dirty="0"/>
          </a:p>
          <a:p>
            <a:pPr marL="0" indent="0">
              <a:buNone/>
            </a:pPr>
            <a:r>
              <a:rPr lang="en-US" sz="1400" b="1" dirty="0"/>
              <a:t> </a:t>
            </a:r>
            <a:r>
              <a:rPr lang="en-US" sz="1400" b="1" dirty="0" smtClean="0"/>
              <a:t>       </a:t>
            </a:r>
            <a:r>
              <a:rPr lang="ro-RO" sz="1400" b="1" dirty="0" smtClean="0"/>
              <a:t>5.1</a:t>
            </a:r>
            <a:r>
              <a:rPr lang="ro-RO" sz="1400" b="1" dirty="0"/>
              <a:t>. Organizare de şantier</a:t>
            </a:r>
            <a:endParaRPr lang="ro-RO" sz="1400" dirty="0"/>
          </a:p>
          <a:p>
            <a:pPr marL="0" indent="0">
              <a:buNone/>
            </a:pPr>
            <a:r>
              <a:rPr lang="en-US" sz="1400" b="1" dirty="0"/>
              <a:t>	</a:t>
            </a:r>
            <a:r>
              <a:rPr lang="ro-RO" sz="1400" b="1" dirty="0"/>
              <a:t>5.1.1. Lucrări de construcţii şi instalaţii aferente organizării de şantier</a:t>
            </a:r>
            <a:endParaRPr lang="ro-RO" sz="1400" dirty="0"/>
          </a:p>
          <a:p>
            <a:pPr marL="0" indent="0">
              <a:buNone/>
            </a:pPr>
            <a:r>
              <a:rPr lang="en-US" sz="1400" b="1" dirty="0" smtClean="0"/>
              <a:t>	</a:t>
            </a:r>
            <a:r>
              <a:rPr lang="ro-RO" sz="1400" b="1" dirty="0" smtClean="0"/>
              <a:t>5.1.2</a:t>
            </a:r>
            <a:r>
              <a:rPr lang="ro-RO" sz="1400" b="1" dirty="0"/>
              <a:t>. Cheltuieli conexe organizării de şantier</a:t>
            </a:r>
            <a:endParaRPr lang="en-US" sz="1400" b="1" dirty="0"/>
          </a:p>
          <a:p>
            <a:pPr marL="0" indent="0">
              <a:buNone/>
            </a:pPr>
            <a:r>
              <a:rPr lang="en-US" sz="1400" b="1" dirty="0"/>
              <a:t> </a:t>
            </a:r>
            <a:r>
              <a:rPr lang="en-US" sz="1400" b="1" dirty="0" smtClean="0"/>
              <a:t>       </a:t>
            </a:r>
            <a:r>
              <a:rPr lang="ro-RO" sz="1400" b="1" dirty="0" smtClean="0"/>
              <a:t>5.2</a:t>
            </a:r>
            <a:r>
              <a:rPr lang="ro-RO" sz="1400" b="1" dirty="0"/>
              <a:t>. Comisioane, cote si taxe </a:t>
            </a:r>
            <a:endParaRPr lang="ro-RO" sz="1400" dirty="0"/>
          </a:p>
          <a:p>
            <a:pPr marL="0" indent="0">
              <a:buNone/>
            </a:pPr>
            <a:r>
              <a:rPr lang="en-US" sz="1400" b="1" dirty="0"/>
              <a:t> </a:t>
            </a:r>
            <a:r>
              <a:rPr lang="en-US" sz="1400" b="1" dirty="0" smtClean="0"/>
              <a:t>       </a:t>
            </a:r>
            <a:r>
              <a:rPr lang="ro-RO" sz="1400" b="1" dirty="0" smtClean="0"/>
              <a:t>5.3</a:t>
            </a:r>
            <a:r>
              <a:rPr lang="ro-RO" sz="1400" b="1" dirty="0"/>
              <a:t>. Cheltuieli diverse şi neprevăzute</a:t>
            </a:r>
            <a:endParaRPr lang="ro-RO" sz="1400" dirty="0"/>
          </a:p>
          <a:p>
            <a:pPr marL="0" indent="0">
              <a:buNone/>
            </a:pPr>
            <a:r>
              <a:rPr lang="ro-RO" sz="1400" dirty="0"/>
              <a:t>Se consideră eligibile dacă sunt detaliate corespunzător prin documente justificative şi doar în </a:t>
            </a:r>
            <a:r>
              <a:rPr lang="ro-RO" sz="1400" i="1" u="sng" dirty="0"/>
              <a:t>limita a 10% din valoarea eligibilă a cheltuielilor eligibile cuprinse la capitolele 1, 2 și 4</a:t>
            </a:r>
            <a:r>
              <a:rPr lang="ro-RO" sz="1400" dirty="0"/>
              <a:t>.</a:t>
            </a:r>
            <a:endParaRPr lang="en-US" sz="1400" dirty="0"/>
          </a:p>
          <a:p>
            <a:pPr marL="0" indent="0">
              <a:buNone/>
            </a:pPr>
            <a:endParaRPr lang="ro-RO" sz="1400" b="1" dirty="0"/>
          </a:p>
          <a:p>
            <a:pPr marL="0" indent="0">
              <a:buNone/>
            </a:pPr>
            <a:r>
              <a:rPr lang="ro-RO" sz="1400" b="1" dirty="0"/>
              <a:t>Cap. 6  Cheltuieli de informare și publicitate </a:t>
            </a:r>
            <a:endParaRPr lang="ro-RO" sz="1400" dirty="0"/>
          </a:p>
          <a:p>
            <a:pPr marL="0" indent="0">
              <a:buNone/>
            </a:pPr>
            <a:r>
              <a:rPr lang="ro-RO" sz="1400" dirty="0"/>
              <a:t>Cheltuieli cu activitățile obligatorii de informare și publicitate aferente proiectului sunt eligibile în conformitate cu prevederile contractului de finanţare, </a:t>
            </a:r>
            <a:r>
              <a:rPr lang="ro-RO" sz="1400" i="1" u="sng" dirty="0"/>
              <a:t>în limita a </a:t>
            </a:r>
            <a:r>
              <a:rPr lang="ro-RO" sz="1400" i="1" u="sng" dirty="0" smtClean="0"/>
              <a:t>10</a:t>
            </a:r>
            <a:r>
              <a:rPr lang="en-US" sz="1400" i="1" u="sng" dirty="0" smtClean="0"/>
              <a:t>.</a:t>
            </a:r>
            <a:r>
              <a:rPr lang="ro-RO" sz="1400" i="1" u="sng" dirty="0" smtClean="0"/>
              <a:t>000 </a:t>
            </a:r>
            <a:r>
              <a:rPr lang="ro-RO" sz="1400" i="1" u="sng" dirty="0"/>
              <a:t>lei (inclusiv TVA</a:t>
            </a:r>
            <a:r>
              <a:rPr lang="ro-RO" sz="1400" dirty="0"/>
              <a:t>).</a:t>
            </a:r>
            <a:endParaRPr lang="en-US" sz="1400" dirty="0"/>
          </a:p>
          <a:p>
            <a:pPr marL="0" indent="0">
              <a:buNone/>
            </a:pPr>
            <a:endParaRPr lang="ro-RO" sz="1400" dirty="0"/>
          </a:p>
          <a:p>
            <a:pPr marL="0" indent="0">
              <a:buNone/>
            </a:pPr>
            <a:r>
              <a:rPr lang="ro-RO" sz="1400" b="1" dirty="0"/>
              <a:t>Cap. 7  Cheltuielile cu activitatea de audit financiar extern</a:t>
            </a:r>
            <a:endParaRPr lang="ro-RO" sz="1400" dirty="0"/>
          </a:p>
          <a:p>
            <a:pPr marL="0" lvl="0" indent="0">
              <a:buNone/>
            </a:pPr>
            <a:r>
              <a:rPr lang="ro-RO" sz="1400" dirty="0"/>
              <a:t>Cheltuielile de audit financiar extern </a:t>
            </a:r>
            <a:r>
              <a:rPr lang="ro-RO" sz="1400" i="1" u="sng" dirty="0"/>
              <a:t>în limita maximă a 5000 lei (inclusiv TVA) /raport de audit financiar trimestrial</a:t>
            </a:r>
            <a:r>
              <a:rPr lang="ro-RO" sz="1400" dirty="0"/>
              <a:t> (aferent activităţilor ce pot fi auditate în trimestrul respectiv)</a:t>
            </a:r>
            <a:r>
              <a:rPr lang="en-US" sz="1400" dirty="0"/>
              <a:t> -  nu </a:t>
            </a:r>
            <a:r>
              <a:rPr lang="en-US" sz="1400" dirty="0" err="1"/>
              <a:t>este</a:t>
            </a:r>
            <a:r>
              <a:rPr lang="en-US" sz="1400" dirty="0"/>
              <a:t> </a:t>
            </a:r>
            <a:r>
              <a:rPr lang="en-US" sz="1400" dirty="0" err="1" smtClean="0"/>
              <a:t>obligatoriu</a:t>
            </a:r>
            <a:endParaRPr lang="ro-RO" sz="1400" dirty="0"/>
          </a:p>
          <a:p>
            <a:r>
              <a:rPr lang="ro-RO" sz="1400" b="1" dirty="0"/>
              <a:t>Limitele procentuale prevăzute pentru anumite categorii de cheltuieli se aplică la valoarea cheltuielilor incluse în bugetul proiectului la data semnării contractului de finanțare</a:t>
            </a:r>
            <a:r>
              <a:rPr lang="ro-RO" sz="1400" b="1" dirty="0" smtClean="0"/>
              <a:t>.</a:t>
            </a:r>
            <a:endParaRPr lang="ro-RO" sz="1400" dirty="0"/>
          </a:p>
          <a:p>
            <a:r>
              <a:rPr lang="ro-RO" sz="1400" b="1" dirty="0"/>
              <a:t>Taxa pe valoarea adăugată nedeductibilă aferentă cheltuielilor eligibile este eligibilă. </a:t>
            </a:r>
            <a:endParaRPr lang="ro-RO" sz="1400" dirty="0"/>
          </a:p>
          <a:p>
            <a:pPr marL="0" lvl="0" indent="0">
              <a:buNone/>
            </a:pPr>
            <a:endParaRPr lang="es-AR" sz="1400" dirty="0"/>
          </a:p>
          <a:p>
            <a:pPr marL="0" lvl="0" indent="0">
              <a:buNone/>
            </a:pPr>
            <a:endParaRPr lang="ro-RO" sz="1400" dirty="0"/>
          </a:p>
          <a:p>
            <a:pPr marL="0" indent="0">
              <a:buNone/>
            </a:pPr>
            <a:endParaRPr lang="ro-RO" dirty="0"/>
          </a:p>
        </p:txBody>
      </p:sp>
    </p:spTree>
    <p:extLst>
      <p:ext uri="{BB962C8B-B14F-4D97-AF65-F5344CB8AC3E}">
        <p14:creationId xmlns:p14="http://schemas.microsoft.com/office/powerpoint/2010/main" val="1000746302"/>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228600" y="152400"/>
            <a:ext cx="8610600" cy="6248400"/>
          </a:xfrm>
        </p:spPr>
        <p:txBody>
          <a:bodyPr/>
          <a:lstStyle/>
          <a:p>
            <a:pPr marL="0" indent="0">
              <a:buNone/>
            </a:pPr>
            <a:r>
              <a:rPr lang="ro-RO" sz="1600" b="1" dirty="0" smtClean="0">
                <a:solidFill>
                  <a:srgbClr val="C00000"/>
                </a:solidFill>
              </a:rPr>
              <a:t>Cheltuieli </a:t>
            </a:r>
            <a:r>
              <a:rPr lang="ro-RO" sz="1600" b="1" dirty="0">
                <a:solidFill>
                  <a:srgbClr val="C00000"/>
                </a:solidFill>
              </a:rPr>
              <a:t>neeligibile în cadrul acestor apeluri de proiecte</a:t>
            </a:r>
            <a:r>
              <a:rPr lang="ro-RO" sz="1600" b="1" dirty="0" smtClean="0">
                <a:solidFill>
                  <a:srgbClr val="C00000"/>
                </a:solidFill>
              </a:rPr>
              <a:t>:</a:t>
            </a:r>
            <a:endParaRPr lang="en-US" sz="1600" b="1" dirty="0" smtClean="0">
              <a:solidFill>
                <a:srgbClr val="C00000"/>
              </a:solidFill>
            </a:endParaRPr>
          </a:p>
          <a:p>
            <a:endParaRPr lang="ro-RO" sz="1600" u="sng" dirty="0">
              <a:solidFill>
                <a:srgbClr val="003399"/>
              </a:solidFill>
            </a:endParaRPr>
          </a:p>
          <a:p>
            <a:pPr lvl="0">
              <a:buFont typeface="+mj-lt"/>
              <a:buAutoNum type="alphaLcPeriod"/>
            </a:pPr>
            <a:r>
              <a:rPr lang="ro-RO" sz="1400" dirty="0" smtClean="0"/>
              <a:t>cheltuielile </a:t>
            </a:r>
            <a:r>
              <a:rPr lang="ro-RO" sz="1400" dirty="0"/>
              <a:t>prevăzute la art. 13 din HG. Nr. 399/2015 privind regulile de eligibilitate a </a:t>
            </a:r>
            <a:r>
              <a:rPr lang="ro-RO" sz="1400" dirty="0" smtClean="0"/>
              <a:t>cheltuielilor</a:t>
            </a:r>
            <a:r>
              <a:rPr lang="en-US" sz="1400" dirty="0"/>
              <a:t> </a:t>
            </a:r>
            <a:r>
              <a:rPr lang="ro-RO" sz="1400" dirty="0" smtClean="0"/>
              <a:t>efectuate </a:t>
            </a:r>
            <a:r>
              <a:rPr lang="ro-RO" sz="1400" dirty="0"/>
              <a:t>în cadrul operațiunilor finanțate prin FEDR, FSE, FC </a:t>
            </a:r>
            <a:r>
              <a:rPr lang="ro-RO" sz="1400" dirty="0" smtClean="0"/>
              <a:t>2014-2020,</a:t>
            </a:r>
            <a:endParaRPr lang="en-US" sz="1400" dirty="0"/>
          </a:p>
          <a:p>
            <a:pPr lvl="0">
              <a:buFont typeface="+mj-lt"/>
              <a:buAutoNum type="alphaLcPeriod"/>
            </a:pPr>
            <a:r>
              <a:rPr lang="ro-RO" sz="1400" dirty="0" smtClean="0"/>
              <a:t>cheltuielile privind costurile de funcționare și întreținere a obiectivelor finanțate prin proiect (cheltuielile </a:t>
            </a:r>
            <a:r>
              <a:rPr lang="en-US" sz="1400" dirty="0" smtClean="0"/>
              <a:t>             </a:t>
            </a:r>
            <a:r>
              <a:rPr lang="ro-RO" sz="1400" dirty="0" smtClean="0"/>
              <a:t>pentru probe tehnologice și teste și predare la beneficiar se vor încadra în buget pe linia bugetară </a:t>
            </a:r>
            <a:r>
              <a:rPr lang="en-US" sz="1400" dirty="0" smtClean="0"/>
              <a:t>Con</a:t>
            </a:r>
            <a:r>
              <a:rPr lang="ro-RO" sz="1400" i="1" dirty="0" smtClean="0"/>
              <a:t>strucții și instalații</a:t>
            </a:r>
            <a:r>
              <a:rPr lang="ro-RO" sz="1400" dirty="0" smtClean="0"/>
              <a:t> (ca si cheltuieli neeligibile)</a:t>
            </a:r>
            <a:r>
              <a:rPr lang="en-US" sz="1400" dirty="0" smtClean="0"/>
              <a:t>)</a:t>
            </a:r>
            <a:r>
              <a:rPr lang="ro-RO" sz="1400" dirty="0" smtClean="0"/>
              <a:t>,</a:t>
            </a:r>
            <a:endParaRPr lang="en-US" sz="1400" dirty="0" smtClean="0"/>
          </a:p>
          <a:p>
            <a:pPr lvl="0">
              <a:buFont typeface="+mj-lt"/>
              <a:buAutoNum type="alphaLcPeriod"/>
            </a:pPr>
            <a:r>
              <a:rPr lang="ro-RO" sz="1400" b="1" i="1" dirty="0" smtClean="0">
                <a:solidFill>
                  <a:srgbClr val="003399"/>
                </a:solidFill>
              </a:rPr>
              <a:t>cheltuielile aferente investiției, de tipul celor descrise mai sus, într-o clădire tip centrală termică sau alt corp anexă existent (grup sanitar, cantină, magazie, depozit aferent centralei termice etc.) care deservește clădirea/clădirile principală/e și care are o suprafață totală utilă cel mult egală cu 250 mp,</a:t>
            </a:r>
            <a:endParaRPr lang="en-US" sz="1400" b="1" i="1" dirty="0">
              <a:solidFill>
                <a:srgbClr val="003399"/>
              </a:solidFill>
            </a:endParaRPr>
          </a:p>
          <a:p>
            <a:pPr lvl="0">
              <a:buFont typeface="+mj-lt"/>
              <a:buAutoNum type="alphaLcPeriod"/>
            </a:pPr>
            <a:r>
              <a:rPr lang="ro-RO" sz="1400" b="1" i="1" dirty="0" smtClean="0">
                <a:solidFill>
                  <a:srgbClr val="003399"/>
                </a:solidFill>
              </a:rPr>
              <a:t>cheltuielile </a:t>
            </a:r>
            <a:r>
              <a:rPr lang="ro-RO" sz="1400" b="1" i="1" dirty="0">
                <a:solidFill>
                  <a:srgbClr val="003399"/>
                </a:solidFill>
              </a:rPr>
              <a:t>pentru construirea de clădiri noi care adăpostesc centrale termice, ca urmare a cerințelor ISU </a:t>
            </a:r>
            <a:r>
              <a:rPr lang="es-AR" sz="1400" b="1" i="1" dirty="0">
                <a:solidFill>
                  <a:srgbClr val="003399"/>
                </a:solidFill>
              </a:rPr>
              <a:t>(</a:t>
            </a:r>
            <a:r>
              <a:rPr lang="en-US" sz="1400" b="1" i="1" dirty="0" err="1">
                <a:solidFill>
                  <a:srgbClr val="003399"/>
                </a:solidFill>
              </a:rPr>
              <a:t>privind</a:t>
            </a:r>
            <a:r>
              <a:rPr lang="en-US" sz="1400" b="1" i="1" dirty="0">
                <a:solidFill>
                  <a:srgbClr val="003399"/>
                </a:solidFill>
              </a:rPr>
              <a:t> </a:t>
            </a:r>
            <a:r>
              <a:rPr lang="en-US" sz="1400" b="1" i="1" dirty="0" err="1">
                <a:solidFill>
                  <a:srgbClr val="003399"/>
                </a:solidFill>
              </a:rPr>
              <a:t>măsurile</a:t>
            </a:r>
            <a:r>
              <a:rPr lang="en-US" sz="1400" b="1" i="1" dirty="0">
                <a:solidFill>
                  <a:srgbClr val="003399"/>
                </a:solidFill>
              </a:rPr>
              <a:t> de </a:t>
            </a:r>
            <a:r>
              <a:rPr lang="en-US" sz="1400" b="1" i="1" dirty="0" err="1">
                <a:solidFill>
                  <a:srgbClr val="003399"/>
                </a:solidFill>
              </a:rPr>
              <a:t>prevenire</a:t>
            </a:r>
            <a:r>
              <a:rPr lang="en-US" sz="1400" b="1" i="1" dirty="0">
                <a:solidFill>
                  <a:srgbClr val="003399"/>
                </a:solidFill>
              </a:rPr>
              <a:t> a </a:t>
            </a:r>
            <a:r>
              <a:rPr lang="en-US" sz="1400" b="1" i="1" dirty="0" err="1">
                <a:solidFill>
                  <a:srgbClr val="003399"/>
                </a:solidFill>
              </a:rPr>
              <a:t>incendiilor</a:t>
            </a:r>
            <a:r>
              <a:rPr lang="en-US" sz="1400" b="1" i="1" dirty="0">
                <a:solidFill>
                  <a:srgbClr val="003399"/>
                </a:solidFill>
              </a:rPr>
              <a:t> la </a:t>
            </a:r>
            <a:r>
              <a:rPr lang="en-US" sz="1400" b="1" i="1" dirty="0" err="1">
                <a:solidFill>
                  <a:srgbClr val="003399"/>
                </a:solidFill>
              </a:rPr>
              <a:t>exploatarea</a:t>
            </a:r>
            <a:r>
              <a:rPr lang="en-US" sz="1400" b="1" i="1" dirty="0">
                <a:solidFill>
                  <a:srgbClr val="003399"/>
                </a:solidFill>
              </a:rPr>
              <a:t> </a:t>
            </a:r>
            <a:r>
              <a:rPr lang="en-US" sz="1400" b="1" i="1" dirty="0" err="1">
                <a:solidFill>
                  <a:srgbClr val="003399"/>
                </a:solidFill>
              </a:rPr>
              <a:t>instalațiilor</a:t>
            </a:r>
            <a:r>
              <a:rPr lang="en-US" sz="1400" b="1" i="1" dirty="0">
                <a:solidFill>
                  <a:srgbClr val="003399"/>
                </a:solidFill>
              </a:rPr>
              <a:t> de </a:t>
            </a:r>
            <a:r>
              <a:rPr lang="en-US" sz="1400" b="1" i="1" dirty="0" err="1">
                <a:solidFill>
                  <a:srgbClr val="003399"/>
                </a:solidFill>
              </a:rPr>
              <a:t>încălzire</a:t>
            </a:r>
            <a:r>
              <a:rPr lang="en-US" sz="1400" b="1" i="1" dirty="0">
                <a:solidFill>
                  <a:srgbClr val="003399"/>
                </a:solidFill>
              </a:rPr>
              <a:t> </a:t>
            </a:r>
            <a:r>
              <a:rPr lang="en-US" sz="1400" b="1" i="1" dirty="0" err="1">
                <a:solidFill>
                  <a:srgbClr val="003399"/>
                </a:solidFill>
              </a:rPr>
              <a:t>locală</a:t>
            </a:r>
            <a:r>
              <a:rPr lang="en-US" sz="1400" b="1" i="1" dirty="0">
                <a:solidFill>
                  <a:srgbClr val="003399"/>
                </a:solidFill>
              </a:rPr>
              <a:t> </a:t>
            </a:r>
            <a:r>
              <a:rPr lang="en-US" sz="1400" b="1" i="1" dirty="0" err="1">
                <a:solidFill>
                  <a:srgbClr val="003399"/>
                </a:solidFill>
              </a:rPr>
              <a:t>și</a:t>
            </a:r>
            <a:r>
              <a:rPr lang="en-US" sz="1400" b="1" i="1" dirty="0">
                <a:solidFill>
                  <a:srgbClr val="003399"/>
                </a:solidFill>
              </a:rPr>
              <a:t> </a:t>
            </a:r>
            <a:r>
              <a:rPr lang="en-US" sz="1400" b="1" i="1" dirty="0" err="1">
                <a:solidFill>
                  <a:srgbClr val="003399"/>
                </a:solidFill>
              </a:rPr>
              <a:t>centralizată</a:t>
            </a:r>
            <a:r>
              <a:rPr lang="en-US" sz="1400" b="1" i="1" dirty="0" smtClean="0">
                <a:solidFill>
                  <a:srgbClr val="003399"/>
                </a:solidFill>
              </a:rPr>
              <a:t>),</a:t>
            </a:r>
          </a:p>
          <a:p>
            <a:pPr lvl="0">
              <a:buFont typeface="+mj-lt"/>
              <a:buAutoNum type="alphaLcPeriod"/>
            </a:pPr>
            <a:r>
              <a:rPr lang="ro-RO" sz="1400" dirty="0" smtClean="0"/>
              <a:t>cheltuielile </a:t>
            </a:r>
            <a:r>
              <a:rPr lang="ro-RO" sz="1400" dirty="0"/>
              <a:t>privind costuri </a:t>
            </a:r>
            <a:r>
              <a:rPr lang="ro-RO" sz="1400" dirty="0" smtClean="0"/>
              <a:t>administrative</a:t>
            </a:r>
            <a:endParaRPr lang="en-US" sz="1400" dirty="0"/>
          </a:p>
          <a:p>
            <a:pPr lvl="0">
              <a:buFont typeface="+mj-lt"/>
              <a:buAutoNum type="alphaLcPeriod"/>
            </a:pPr>
            <a:r>
              <a:rPr lang="ro-RO" sz="1400" dirty="0" smtClean="0"/>
              <a:t>cheltuielile </a:t>
            </a:r>
            <a:r>
              <a:rPr lang="ro-RO" sz="1400" dirty="0"/>
              <a:t>de </a:t>
            </a:r>
            <a:r>
              <a:rPr lang="ro-RO" sz="1400" dirty="0" smtClean="0"/>
              <a:t>personal,</a:t>
            </a:r>
            <a:endParaRPr lang="en-US" sz="1400" dirty="0"/>
          </a:p>
          <a:p>
            <a:pPr lvl="0">
              <a:buFont typeface="+mj-lt"/>
              <a:buAutoNum type="alphaLcPeriod"/>
            </a:pPr>
            <a:r>
              <a:rPr lang="ro-RO" sz="1400" dirty="0" smtClean="0"/>
              <a:t>cheltuielile </a:t>
            </a:r>
            <a:r>
              <a:rPr lang="ro-RO" sz="1400" dirty="0"/>
              <a:t>financiare, respectiv prime de asigurare, taxe, comisioane, rata și dobânzi aferente </a:t>
            </a:r>
            <a:r>
              <a:rPr lang="ro-RO" sz="1400" dirty="0" smtClean="0"/>
              <a:t>creditelor,</a:t>
            </a:r>
            <a:endParaRPr lang="en-US" sz="1400" dirty="0"/>
          </a:p>
          <a:p>
            <a:pPr lvl="0">
              <a:buFont typeface="+mj-lt"/>
              <a:buAutoNum type="alphaLcPeriod"/>
            </a:pPr>
            <a:r>
              <a:rPr lang="ro-RO" sz="1400" dirty="0" smtClean="0"/>
              <a:t>contribuția </a:t>
            </a:r>
            <a:r>
              <a:rPr lang="ro-RO" sz="1400" dirty="0"/>
              <a:t>în </a:t>
            </a:r>
            <a:r>
              <a:rPr lang="ro-RO" sz="1400" dirty="0" smtClean="0"/>
              <a:t>natură,</a:t>
            </a:r>
            <a:endParaRPr lang="en-US" sz="1400" dirty="0"/>
          </a:p>
          <a:p>
            <a:pPr lvl="0">
              <a:buFont typeface="+mj-lt"/>
              <a:buAutoNum type="alphaLcPeriod"/>
            </a:pPr>
            <a:r>
              <a:rPr lang="ro-RO" sz="1400" dirty="0" smtClean="0"/>
              <a:t>amortizarea,</a:t>
            </a:r>
            <a:endParaRPr lang="en-US" sz="1400" dirty="0" smtClean="0"/>
          </a:p>
          <a:p>
            <a:pPr lvl="0">
              <a:buFont typeface="+mj-lt"/>
              <a:buAutoNum type="alphaLcPeriod"/>
            </a:pPr>
            <a:r>
              <a:rPr lang="ro-RO" sz="1400" dirty="0" smtClean="0"/>
              <a:t>cheltuielile </a:t>
            </a:r>
            <a:r>
              <a:rPr lang="ro-RO" sz="1400" dirty="0"/>
              <a:t>cu leasingul prevăzute la art. 9 din HG nr. </a:t>
            </a:r>
            <a:r>
              <a:rPr lang="ro-RO" sz="1400" dirty="0" smtClean="0"/>
              <a:t>399/2015,</a:t>
            </a:r>
            <a:endParaRPr lang="en-US" sz="1400" dirty="0" smtClean="0"/>
          </a:p>
          <a:p>
            <a:pPr lvl="0">
              <a:buFont typeface="+mj-lt"/>
              <a:buAutoNum type="alphaLcPeriod"/>
            </a:pPr>
            <a:r>
              <a:rPr lang="ro-RO" sz="1400" dirty="0" smtClean="0"/>
              <a:t>cheltuielile </a:t>
            </a:r>
            <a:r>
              <a:rPr lang="ro-RO" sz="1400" dirty="0"/>
              <a:t>cu achiziţionarea autovehiculelor si a mijloacelor de transport, aşa cum sunt ele clasificate în Subgrupa 2.3. „Mijloace de transport” din HG </a:t>
            </a:r>
            <a:r>
              <a:rPr lang="ro-RO" sz="1400" dirty="0" smtClean="0"/>
              <a:t>2139/2004,</a:t>
            </a:r>
            <a:endParaRPr lang="en-US" sz="1400" dirty="0" smtClean="0"/>
          </a:p>
          <a:p>
            <a:pPr lvl="0">
              <a:buFont typeface="+mj-lt"/>
              <a:buAutoNum type="alphaLcPeriod"/>
            </a:pPr>
            <a:r>
              <a:rPr lang="ro-RO" sz="1400" dirty="0" smtClean="0"/>
              <a:t>cheltuielile </a:t>
            </a:r>
            <a:r>
              <a:rPr lang="ro-RO" sz="1400" dirty="0"/>
              <a:t>privind achiziţia de dotări / echipamente </a:t>
            </a:r>
            <a:r>
              <a:rPr lang="ro-RO" sz="1400" dirty="0" smtClean="0"/>
              <a:t>second-hand,</a:t>
            </a:r>
            <a:endParaRPr lang="en-US" sz="1400" dirty="0" smtClean="0"/>
          </a:p>
          <a:p>
            <a:pPr lvl="0">
              <a:buFont typeface="+mj-lt"/>
              <a:buAutoNum type="alphaLcPeriod"/>
            </a:pPr>
            <a:r>
              <a:rPr lang="ro-RO" sz="1400" dirty="0" smtClean="0"/>
              <a:t>amenzi</a:t>
            </a:r>
            <a:r>
              <a:rPr lang="ro-RO" sz="1400" dirty="0"/>
              <a:t>, penalităţi şi cheltuieli de judecată, </a:t>
            </a:r>
            <a:r>
              <a:rPr lang="ro-RO" sz="1400" dirty="0" smtClean="0"/>
              <a:t>dobânzi,</a:t>
            </a:r>
            <a:endParaRPr lang="en-US" sz="1400" dirty="0"/>
          </a:p>
          <a:p>
            <a:pPr lvl="0">
              <a:buFont typeface="+mj-lt"/>
              <a:buAutoNum type="alphaLcPeriod"/>
            </a:pPr>
            <a:r>
              <a:rPr lang="ro-RO" sz="1400" dirty="0" smtClean="0"/>
              <a:t>dotări </a:t>
            </a:r>
            <a:r>
              <a:rPr lang="ro-RO" sz="1400" dirty="0"/>
              <a:t>din categoria obiectelor de inventar.</a:t>
            </a:r>
          </a:p>
          <a:p>
            <a:pPr lvl="0">
              <a:buFontTx/>
              <a:buAutoNum type="alphaLcPeriod" startAt="3"/>
            </a:pPr>
            <a:endParaRPr lang="ro-RO" sz="1400" dirty="0"/>
          </a:p>
          <a:p>
            <a:pPr>
              <a:buFontTx/>
              <a:buAutoNum type="alphaLcPeriod" startAt="3"/>
            </a:pPr>
            <a:endParaRPr lang="ro-RO" sz="1400" dirty="0"/>
          </a:p>
          <a:p>
            <a:pPr marL="0" lvl="0" indent="0">
              <a:buNone/>
            </a:pPr>
            <a:endParaRPr lang="ro-RO" sz="1400" dirty="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228600" y="228600"/>
            <a:ext cx="8610600" cy="6096000"/>
          </a:xfrm>
        </p:spPr>
        <p:txBody>
          <a:bodyPr/>
          <a:lstStyle/>
          <a:p>
            <a:pPr marL="0" indent="0" algn="just">
              <a:spcAft>
                <a:spcPts val="600"/>
              </a:spcAft>
              <a:buNone/>
            </a:pPr>
            <a:r>
              <a:rPr lang="ro-RO" sz="1600" b="1" dirty="0" smtClean="0">
                <a:solidFill>
                  <a:srgbClr val="C00000"/>
                </a:solidFill>
              </a:rPr>
              <a:t>Documente obligatorii la depunerea cererii de finanţare:</a:t>
            </a:r>
          </a:p>
          <a:p>
            <a:pPr lvl="0">
              <a:buFont typeface="Wingdings" pitchFamily="2" charset="2"/>
              <a:buChar char="q"/>
            </a:pPr>
            <a:r>
              <a:rPr lang="ro-RO" sz="1400" b="1" dirty="0">
                <a:solidFill>
                  <a:srgbClr val="003399"/>
                </a:solidFill>
              </a:rPr>
              <a:t>Documentele statutare ale solicitantului și, dacă este cazul, ale </a:t>
            </a:r>
            <a:r>
              <a:rPr lang="ro-RO" sz="1400" b="1" dirty="0" smtClean="0">
                <a:solidFill>
                  <a:srgbClr val="003399"/>
                </a:solidFill>
              </a:rPr>
              <a:t>partenerilor</a:t>
            </a:r>
            <a:endParaRPr lang="en-US" sz="1400" b="1" dirty="0" smtClean="0">
              <a:solidFill>
                <a:srgbClr val="003399"/>
              </a:solidFill>
            </a:endParaRPr>
          </a:p>
          <a:p>
            <a:pPr marL="0" lvl="0" indent="0">
              <a:buNone/>
            </a:pPr>
            <a:r>
              <a:rPr lang="en-US" sz="1400" b="1" dirty="0">
                <a:solidFill>
                  <a:srgbClr val="003399"/>
                </a:solidFill>
              </a:rPr>
              <a:t>	</a:t>
            </a:r>
            <a:r>
              <a:rPr lang="en-US" sz="1400" dirty="0" err="1">
                <a:solidFill>
                  <a:srgbClr val="003399"/>
                </a:solidFill>
              </a:rPr>
              <a:t>În</a:t>
            </a:r>
            <a:r>
              <a:rPr lang="en-US" sz="1400" dirty="0">
                <a:solidFill>
                  <a:srgbClr val="003399"/>
                </a:solidFill>
              </a:rPr>
              <a:t> </a:t>
            </a:r>
            <a:r>
              <a:rPr lang="en-US" sz="1400" dirty="0" err="1">
                <a:solidFill>
                  <a:srgbClr val="003399"/>
                </a:solidFill>
              </a:rPr>
              <a:t>cazul</a:t>
            </a:r>
            <a:r>
              <a:rPr lang="en-US" sz="1400" dirty="0">
                <a:solidFill>
                  <a:srgbClr val="003399"/>
                </a:solidFill>
              </a:rPr>
              <a:t> </a:t>
            </a:r>
            <a:r>
              <a:rPr lang="en-US" sz="1400" dirty="0" err="1">
                <a:solidFill>
                  <a:srgbClr val="003399"/>
                </a:solidFill>
              </a:rPr>
              <a:t>în</a:t>
            </a:r>
            <a:r>
              <a:rPr lang="en-US" sz="1400" dirty="0">
                <a:solidFill>
                  <a:srgbClr val="003399"/>
                </a:solidFill>
              </a:rPr>
              <a:t> care </a:t>
            </a:r>
            <a:r>
              <a:rPr lang="en-US" sz="1400" dirty="0" err="1">
                <a:solidFill>
                  <a:srgbClr val="003399"/>
                </a:solidFill>
              </a:rPr>
              <a:t>ocupantul</a:t>
            </a:r>
            <a:r>
              <a:rPr lang="en-US" sz="1400" dirty="0">
                <a:solidFill>
                  <a:srgbClr val="003399"/>
                </a:solidFill>
              </a:rPr>
              <a:t> nu coincide cu </a:t>
            </a:r>
            <a:r>
              <a:rPr lang="en-US" sz="1400" dirty="0" err="1" smtClean="0">
                <a:solidFill>
                  <a:srgbClr val="003399"/>
                </a:solidFill>
              </a:rPr>
              <a:t>solicitantul</a:t>
            </a:r>
            <a:r>
              <a:rPr lang="en-US" sz="1400" dirty="0" smtClean="0">
                <a:solidFill>
                  <a:srgbClr val="003399"/>
                </a:solidFill>
              </a:rPr>
              <a:t>, </a:t>
            </a:r>
            <a:r>
              <a:rPr lang="en-US" sz="1400" dirty="0" err="1" smtClean="0">
                <a:solidFill>
                  <a:srgbClr val="003399"/>
                </a:solidFill>
              </a:rPr>
              <a:t>documente</a:t>
            </a:r>
            <a:r>
              <a:rPr lang="en-US" sz="1400" dirty="0" smtClean="0">
                <a:solidFill>
                  <a:srgbClr val="003399"/>
                </a:solidFill>
              </a:rPr>
              <a:t> </a:t>
            </a:r>
            <a:r>
              <a:rPr lang="en-US" sz="1400" dirty="0">
                <a:solidFill>
                  <a:srgbClr val="003399"/>
                </a:solidFill>
              </a:rPr>
              <a:t>din care </a:t>
            </a:r>
            <a:r>
              <a:rPr lang="en-US" sz="1400" dirty="0" err="1">
                <a:solidFill>
                  <a:srgbClr val="003399"/>
                </a:solidFill>
              </a:rPr>
              <a:t>reiese</a:t>
            </a:r>
            <a:r>
              <a:rPr lang="en-US" sz="1400" dirty="0">
                <a:solidFill>
                  <a:srgbClr val="003399"/>
                </a:solidFill>
              </a:rPr>
              <a:t> </a:t>
            </a:r>
            <a:r>
              <a:rPr lang="en-US" sz="1400" dirty="0" err="1">
                <a:solidFill>
                  <a:srgbClr val="003399"/>
                </a:solidFill>
              </a:rPr>
              <a:t>că</a:t>
            </a:r>
            <a:r>
              <a:rPr lang="en-US" sz="1400" dirty="0">
                <a:solidFill>
                  <a:srgbClr val="003399"/>
                </a:solidFill>
              </a:rPr>
              <a:t> </a:t>
            </a:r>
            <a:r>
              <a:rPr lang="en-US" sz="1400" dirty="0" err="1">
                <a:solidFill>
                  <a:srgbClr val="003399"/>
                </a:solidFill>
              </a:rPr>
              <a:t>ocupantul</a:t>
            </a:r>
            <a:r>
              <a:rPr lang="en-US" sz="1400" dirty="0">
                <a:solidFill>
                  <a:srgbClr val="003399"/>
                </a:solidFill>
              </a:rPr>
              <a:t>/</a:t>
            </a:r>
            <a:r>
              <a:rPr lang="en-US" sz="1400" dirty="0" err="1">
                <a:solidFill>
                  <a:srgbClr val="003399"/>
                </a:solidFill>
              </a:rPr>
              <a:t>ții</a:t>
            </a:r>
            <a:r>
              <a:rPr lang="en-US" sz="1400" dirty="0">
                <a:solidFill>
                  <a:srgbClr val="003399"/>
                </a:solidFill>
              </a:rPr>
              <a:t> </a:t>
            </a:r>
            <a:r>
              <a:rPr lang="en-US" sz="1400" dirty="0" smtClean="0">
                <a:solidFill>
                  <a:srgbClr val="003399"/>
                </a:solidFill>
              </a:rPr>
              <a:t>	se </a:t>
            </a:r>
            <a:r>
              <a:rPr lang="en-US" sz="1400" dirty="0" err="1">
                <a:solidFill>
                  <a:srgbClr val="003399"/>
                </a:solidFill>
              </a:rPr>
              <a:t>încadrează</a:t>
            </a:r>
            <a:r>
              <a:rPr lang="en-US" sz="1400" dirty="0">
                <a:solidFill>
                  <a:srgbClr val="003399"/>
                </a:solidFill>
              </a:rPr>
              <a:t> </a:t>
            </a:r>
            <a:r>
              <a:rPr lang="en-US" sz="1400" dirty="0" err="1">
                <a:solidFill>
                  <a:srgbClr val="003399"/>
                </a:solidFill>
              </a:rPr>
              <a:t>în</a:t>
            </a:r>
            <a:r>
              <a:rPr lang="en-US" sz="1400" dirty="0">
                <a:solidFill>
                  <a:srgbClr val="003399"/>
                </a:solidFill>
              </a:rPr>
              <a:t> </a:t>
            </a:r>
            <a:r>
              <a:rPr lang="en-US" sz="1400" dirty="0" err="1">
                <a:solidFill>
                  <a:srgbClr val="003399"/>
                </a:solidFill>
              </a:rPr>
              <a:t>categoria</a:t>
            </a:r>
            <a:r>
              <a:rPr lang="en-US" sz="1400" dirty="0">
                <a:solidFill>
                  <a:srgbClr val="003399"/>
                </a:solidFill>
              </a:rPr>
              <a:t> </a:t>
            </a:r>
            <a:r>
              <a:rPr lang="en-US" sz="1400" dirty="0" err="1">
                <a:solidFill>
                  <a:srgbClr val="003399"/>
                </a:solidFill>
              </a:rPr>
              <a:t>entităților</a:t>
            </a:r>
            <a:r>
              <a:rPr lang="en-US" sz="1400" dirty="0">
                <a:solidFill>
                  <a:srgbClr val="003399"/>
                </a:solidFill>
              </a:rPr>
              <a:t> </a:t>
            </a:r>
            <a:r>
              <a:rPr lang="en-US" sz="1400" dirty="0" err="1" smtClean="0">
                <a:solidFill>
                  <a:srgbClr val="003399"/>
                </a:solidFill>
              </a:rPr>
              <a:t>eligibile</a:t>
            </a:r>
            <a:r>
              <a:rPr lang="en-US" sz="1400" dirty="0" smtClean="0">
                <a:solidFill>
                  <a:srgbClr val="003399"/>
                </a:solidFill>
              </a:rPr>
              <a:t>, </a:t>
            </a:r>
            <a:r>
              <a:rPr lang="en-US" sz="1400" dirty="0" err="1" smtClean="0">
                <a:solidFill>
                  <a:srgbClr val="003399"/>
                </a:solidFill>
              </a:rPr>
              <a:t>iar</a:t>
            </a:r>
            <a:r>
              <a:rPr lang="en-US" sz="1400" dirty="0" smtClean="0">
                <a:solidFill>
                  <a:srgbClr val="003399"/>
                </a:solidFill>
              </a:rPr>
              <a:t> </a:t>
            </a:r>
            <a:r>
              <a:rPr lang="en-US" sz="1400" dirty="0" err="1" smtClean="0">
                <a:solidFill>
                  <a:srgbClr val="003399"/>
                </a:solidFill>
              </a:rPr>
              <a:t>daca</a:t>
            </a:r>
            <a:r>
              <a:rPr lang="en-US" sz="1400" dirty="0" smtClean="0">
                <a:solidFill>
                  <a:srgbClr val="003399"/>
                </a:solidFill>
              </a:rPr>
              <a:t> din </a:t>
            </a:r>
            <a:r>
              <a:rPr lang="en-US" sz="1400" dirty="0" err="1" smtClean="0">
                <a:solidFill>
                  <a:srgbClr val="003399"/>
                </a:solidFill>
              </a:rPr>
              <a:t>documente</a:t>
            </a:r>
            <a:r>
              <a:rPr lang="en-US" sz="1400" dirty="0" smtClean="0">
                <a:solidFill>
                  <a:srgbClr val="003399"/>
                </a:solidFill>
              </a:rPr>
              <a:t> nu </a:t>
            </a:r>
            <a:r>
              <a:rPr lang="en-US" sz="1400" dirty="0" err="1" smtClean="0">
                <a:solidFill>
                  <a:srgbClr val="003399"/>
                </a:solidFill>
              </a:rPr>
              <a:t>rezulta</a:t>
            </a:r>
            <a:r>
              <a:rPr lang="en-US" sz="1400" dirty="0" smtClean="0">
                <a:solidFill>
                  <a:srgbClr val="003399"/>
                </a:solidFill>
              </a:rPr>
              <a:t> </a:t>
            </a:r>
            <a:r>
              <a:rPr lang="en-US" sz="1400" dirty="0" err="1" smtClean="0">
                <a:solidFill>
                  <a:srgbClr val="003399"/>
                </a:solidFill>
              </a:rPr>
              <a:t>ca</a:t>
            </a:r>
            <a:r>
              <a:rPr lang="en-US" sz="1400" dirty="0" smtClean="0">
                <a:solidFill>
                  <a:srgbClr val="003399"/>
                </a:solidFill>
              </a:rPr>
              <a:t> </a:t>
            </a:r>
            <a:r>
              <a:rPr lang="en-US" sz="1400" dirty="0" err="1" smtClean="0">
                <a:solidFill>
                  <a:srgbClr val="003399"/>
                </a:solidFill>
              </a:rPr>
              <a:t>ocupantul</a:t>
            </a:r>
            <a:r>
              <a:rPr lang="en-US" sz="1400" dirty="0" smtClean="0">
                <a:solidFill>
                  <a:srgbClr val="003399"/>
                </a:solidFill>
              </a:rPr>
              <a:t>/</a:t>
            </a:r>
            <a:r>
              <a:rPr lang="en-US" sz="1400" dirty="0" err="1" smtClean="0">
                <a:solidFill>
                  <a:srgbClr val="003399"/>
                </a:solidFill>
              </a:rPr>
              <a:t>ții</a:t>
            </a:r>
            <a:r>
              <a:rPr lang="en-US" sz="1400" dirty="0" smtClean="0">
                <a:solidFill>
                  <a:srgbClr val="003399"/>
                </a:solidFill>
              </a:rPr>
              <a:t> 	</a:t>
            </a:r>
            <a:r>
              <a:rPr lang="en-US" sz="1400" dirty="0" err="1" smtClean="0">
                <a:solidFill>
                  <a:srgbClr val="003399"/>
                </a:solidFill>
              </a:rPr>
              <a:t>desfasoara</a:t>
            </a:r>
            <a:r>
              <a:rPr lang="en-US" sz="1400" dirty="0" smtClean="0">
                <a:solidFill>
                  <a:srgbClr val="003399"/>
                </a:solidFill>
              </a:rPr>
              <a:t> </a:t>
            </a:r>
            <a:r>
              <a:rPr lang="en-US" sz="1400" dirty="0" err="1" smtClean="0">
                <a:solidFill>
                  <a:srgbClr val="003399"/>
                </a:solidFill>
              </a:rPr>
              <a:t>activitate</a:t>
            </a:r>
            <a:r>
              <a:rPr lang="en-US" sz="1400" dirty="0" smtClean="0">
                <a:solidFill>
                  <a:srgbClr val="003399"/>
                </a:solidFill>
              </a:rPr>
              <a:t> in </a:t>
            </a:r>
            <a:r>
              <a:rPr lang="en-US" sz="1400" dirty="0" err="1" smtClean="0">
                <a:solidFill>
                  <a:srgbClr val="003399"/>
                </a:solidFill>
              </a:rPr>
              <a:t>cladirea</a:t>
            </a:r>
            <a:r>
              <a:rPr lang="en-US" sz="1400" dirty="0" smtClean="0">
                <a:solidFill>
                  <a:srgbClr val="003399"/>
                </a:solidFill>
              </a:rPr>
              <a:t> </a:t>
            </a:r>
            <a:r>
              <a:rPr lang="en-US" sz="1400" dirty="0" err="1" smtClean="0">
                <a:solidFill>
                  <a:srgbClr val="003399"/>
                </a:solidFill>
              </a:rPr>
              <a:t>respectiva</a:t>
            </a:r>
            <a:r>
              <a:rPr lang="en-US" sz="1400" dirty="0" smtClean="0">
                <a:solidFill>
                  <a:srgbClr val="003399"/>
                </a:solidFill>
              </a:rPr>
              <a:t>, </a:t>
            </a:r>
            <a:r>
              <a:rPr lang="en-US" sz="1400" dirty="0" err="1" smtClean="0">
                <a:solidFill>
                  <a:srgbClr val="003399"/>
                </a:solidFill>
              </a:rPr>
              <a:t>documente</a:t>
            </a:r>
            <a:r>
              <a:rPr lang="en-US" sz="1400" dirty="0" smtClean="0">
                <a:solidFill>
                  <a:srgbClr val="003399"/>
                </a:solidFill>
              </a:rPr>
              <a:t> care </a:t>
            </a:r>
            <a:r>
              <a:rPr lang="en-US" sz="1400" dirty="0" err="1" smtClean="0">
                <a:solidFill>
                  <a:srgbClr val="003399"/>
                </a:solidFill>
              </a:rPr>
              <a:t>sa</a:t>
            </a:r>
            <a:r>
              <a:rPr lang="en-US" sz="1400" dirty="0" smtClean="0">
                <a:solidFill>
                  <a:srgbClr val="003399"/>
                </a:solidFill>
              </a:rPr>
              <a:t> </a:t>
            </a:r>
            <a:r>
              <a:rPr lang="en-US" sz="1400" dirty="0" err="1" smtClean="0">
                <a:solidFill>
                  <a:srgbClr val="003399"/>
                </a:solidFill>
              </a:rPr>
              <a:t>dovedeasca</a:t>
            </a:r>
            <a:r>
              <a:rPr lang="en-US" sz="1400" dirty="0" smtClean="0">
                <a:solidFill>
                  <a:srgbClr val="003399"/>
                </a:solidFill>
              </a:rPr>
              <a:t> </a:t>
            </a:r>
            <a:r>
              <a:rPr lang="en-US" sz="1400" dirty="0" err="1" smtClean="0">
                <a:solidFill>
                  <a:srgbClr val="003399"/>
                </a:solidFill>
              </a:rPr>
              <a:t>acest</a:t>
            </a:r>
            <a:r>
              <a:rPr lang="en-US" sz="1400" dirty="0" smtClean="0">
                <a:solidFill>
                  <a:srgbClr val="003399"/>
                </a:solidFill>
              </a:rPr>
              <a:t> aspect</a:t>
            </a:r>
            <a:endParaRPr lang="en-US" sz="1400" b="1" dirty="0">
              <a:solidFill>
                <a:srgbClr val="003399"/>
              </a:solidFill>
            </a:endParaRPr>
          </a:p>
          <a:p>
            <a:pPr lvl="0">
              <a:buFont typeface="Wingdings" pitchFamily="2" charset="2"/>
              <a:buChar char="q"/>
            </a:pPr>
            <a:r>
              <a:rPr lang="ro-RO" sz="1400" b="1" dirty="0"/>
              <a:t>Documente privind identificarea reprezentantului legal al solicitantului și, dacă e cazul, al  partenerilor</a:t>
            </a:r>
            <a:endParaRPr lang="en-US" sz="1400" b="1" dirty="0"/>
          </a:p>
          <a:p>
            <a:pPr lvl="0">
              <a:buFont typeface="Wingdings" pitchFamily="2" charset="2"/>
              <a:buChar char="q"/>
            </a:pPr>
            <a:r>
              <a:rPr lang="ro-RO" sz="1400" b="1" dirty="0"/>
              <a:t>Documente privind datele financiare ale solicitantului și, dacă este cazul, ale partenerilor</a:t>
            </a:r>
            <a:endParaRPr lang="en-US" sz="1400" b="1" dirty="0"/>
          </a:p>
          <a:p>
            <a:pPr lvl="0">
              <a:buFont typeface="Wingdings" pitchFamily="2" charset="2"/>
              <a:buChar char="q"/>
            </a:pPr>
            <a:r>
              <a:rPr lang="ro-RO" sz="1400" b="1" dirty="0"/>
              <a:t>Declarația de angajament </a:t>
            </a:r>
            <a:r>
              <a:rPr lang="ro-RO" sz="1400" dirty="0"/>
              <a:t>pentru sumele ce implică contribuția solicitantului și, dacă este cazul, a partenerilor</a:t>
            </a:r>
            <a:endParaRPr lang="en-US" sz="1400" dirty="0"/>
          </a:p>
          <a:p>
            <a:pPr lvl="0">
              <a:buFont typeface="Wingdings" pitchFamily="2" charset="2"/>
              <a:buChar char="q"/>
            </a:pPr>
            <a:r>
              <a:rPr lang="ro-RO" sz="1400" b="1" dirty="0"/>
              <a:t>Declaraţia de eligibilitate a solicitantului și, dacă este cazul, a partenerilor</a:t>
            </a:r>
            <a:endParaRPr lang="en-US" sz="1400" b="1" dirty="0"/>
          </a:p>
          <a:p>
            <a:pPr lvl="0">
              <a:buFont typeface="Wingdings" pitchFamily="2" charset="2"/>
              <a:buChar char="q"/>
            </a:pPr>
            <a:r>
              <a:rPr lang="ro-RO" sz="1400" b="1" dirty="0"/>
              <a:t>Declaraţia privind nedeductibilitatea TVA, a solicitantului și, dacă este cazul, a partenerilor</a:t>
            </a:r>
            <a:endParaRPr lang="en-US" sz="1400" b="1" dirty="0"/>
          </a:p>
          <a:p>
            <a:pPr lvl="0">
              <a:buFont typeface="Wingdings" pitchFamily="2" charset="2"/>
              <a:buChar char="q"/>
            </a:pPr>
            <a:r>
              <a:rPr lang="ro-RO" sz="1400" b="1" dirty="0"/>
              <a:t>Mandatul special/ împuternicire specială pentru semnarea anumitor secțiuni din cererea de finanțare (dacă este cazul), conform legii</a:t>
            </a:r>
            <a:endParaRPr lang="en-US" sz="1400" b="1" dirty="0"/>
          </a:p>
          <a:p>
            <a:pPr lvl="0">
              <a:buFont typeface="Wingdings" pitchFamily="2" charset="2"/>
              <a:buChar char="q"/>
            </a:pPr>
            <a:r>
              <a:rPr lang="ro-RO" sz="1400" b="1" dirty="0">
                <a:solidFill>
                  <a:srgbClr val="003399"/>
                </a:solidFill>
              </a:rPr>
              <a:t>Acordul privind implementarea în parteneriat a proiectului, dacă este cazul </a:t>
            </a:r>
            <a:endParaRPr lang="en-US" sz="1400" b="1" dirty="0">
              <a:solidFill>
                <a:srgbClr val="003399"/>
              </a:solidFill>
            </a:endParaRPr>
          </a:p>
          <a:p>
            <a:pPr lvl="0">
              <a:buFont typeface="Wingdings" pitchFamily="2" charset="2"/>
              <a:buChar char="q"/>
            </a:pPr>
            <a:r>
              <a:rPr lang="ro-RO" sz="1400" b="1" dirty="0">
                <a:solidFill>
                  <a:srgbClr val="003399"/>
                </a:solidFill>
              </a:rPr>
              <a:t>Documente de </a:t>
            </a:r>
            <a:r>
              <a:rPr lang="ro-RO" sz="1400" b="1" dirty="0" smtClean="0">
                <a:solidFill>
                  <a:srgbClr val="003399"/>
                </a:solidFill>
              </a:rPr>
              <a:t>proprietate</a:t>
            </a:r>
            <a:r>
              <a:rPr lang="en-US" sz="1400" b="1" dirty="0" smtClean="0">
                <a:solidFill>
                  <a:srgbClr val="003399"/>
                </a:solidFill>
              </a:rPr>
              <a:t> </a:t>
            </a:r>
            <a:r>
              <a:rPr lang="en-US" sz="1400" b="1" dirty="0" smtClean="0"/>
              <a:t>- </a:t>
            </a:r>
            <a:r>
              <a:rPr lang="ro-RO" sz="1400" dirty="0">
                <a:solidFill>
                  <a:srgbClr val="003399"/>
                </a:solidFill>
              </a:rPr>
              <a:t>Documentele anexate trebuie să ateste proprietatea publică sau dreptul de administrare asupra imobilului (teren și clădire) pe care se propune a se realiza </a:t>
            </a:r>
            <a:r>
              <a:rPr lang="ro-RO" sz="1400" dirty="0" smtClean="0">
                <a:solidFill>
                  <a:srgbClr val="003399"/>
                </a:solidFill>
              </a:rPr>
              <a:t>investiția</a:t>
            </a:r>
            <a:endParaRPr lang="en-US" sz="1400" dirty="0" smtClean="0">
              <a:solidFill>
                <a:srgbClr val="003399"/>
              </a:solidFill>
            </a:endParaRPr>
          </a:p>
          <a:p>
            <a:pPr lvl="1"/>
            <a:r>
              <a:rPr lang="en-US" sz="1400" b="1" i="1" dirty="0" err="1" smtClean="0">
                <a:solidFill>
                  <a:srgbClr val="003399"/>
                </a:solidFill>
              </a:rPr>
              <a:t>Hotărârea</a:t>
            </a:r>
            <a:r>
              <a:rPr lang="en-US" sz="1400" b="1" i="1" dirty="0" smtClean="0">
                <a:solidFill>
                  <a:srgbClr val="003399"/>
                </a:solidFill>
              </a:rPr>
              <a:t> </a:t>
            </a:r>
            <a:r>
              <a:rPr lang="en-US" sz="1400" b="1" i="1" dirty="0" err="1">
                <a:solidFill>
                  <a:srgbClr val="003399"/>
                </a:solidFill>
              </a:rPr>
              <a:t>Guvernului</a:t>
            </a:r>
            <a:r>
              <a:rPr lang="en-US" sz="1400" dirty="0">
                <a:solidFill>
                  <a:srgbClr val="003399"/>
                </a:solidFill>
              </a:rPr>
              <a:t>, </a:t>
            </a:r>
            <a:r>
              <a:rPr lang="en-US" sz="1400" dirty="0" err="1">
                <a:solidFill>
                  <a:srgbClr val="003399"/>
                </a:solidFill>
              </a:rPr>
              <a:t>publicată</a:t>
            </a:r>
            <a:r>
              <a:rPr lang="en-US" sz="1400" dirty="0">
                <a:solidFill>
                  <a:srgbClr val="003399"/>
                </a:solidFill>
              </a:rPr>
              <a:t> </a:t>
            </a:r>
            <a:r>
              <a:rPr lang="en-US" sz="1400" dirty="0" err="1">
                <a:solidFill>
                  <a:srgbClr val="003399"/>
                </a:solidFill>
              </a:rPr>
              <a:t>în</a:t>
            </a:r>
            <a:r>
              <a:rPr lang="en-US" sz="1400" dirty="0">
                <a:solidFill>
                  <a:srgbClr val="003399"/>
                </a:solidFill>
              </a:rPr>
              <a:t> </a:t>
            </a:r>
            <a:r>
              <a:rPr lang="en-US" sz="1400" dirty="0" err="1" smtClean="0">
                <a:solidFill>
                  <a:srgbClr val="003399"/>
                </a:solidFill>
              </a:rPr>
              <a:t>Monitorul</a:t>
            </a:r>
            <a:r>
              <a:rPr lang="en-US" sz="1400" dirty="0" smtClean="0">
                <a:solidFill>
                  <a:srgbClr val="003399"/>
                </a:solidFill>
              </a:rPr>
              <a:t> </a:t>
            </a:r>
            <a:r>
              <a:rPr lang="en-US" sz="1400" dirty="0" err="1">
                <a:solidFill>
                  <a:srgbClr val="003399"/>
                </a:solidFill>
              </a:rPr>
              <a:t>Oficial</a:t>
            </a:r>
            <a:r>
              <a:rPr lang="en-US" sz="1400" dirty="0">
                <a:solidFill>
                  <a:srgbClr val="003399"/>
                </a:solidFill>
              </a:rPr>
              <a:t> al </a:t>
            </a:r>
            <a:r>
              <a:rPr lang="en-US" sz="1400" dirty="0" err="1">
                <a:solidFill>
                  <a:srgbClr val="003399"/>
                </a:solidFill>
              </a:rPr>
              <a:t>României</a:t>
            </a:r>
            <a:r>
              <a:rPr lang="en-US" sz="1400" dirty="0">
                <a:solidFill>
                  <a:srgbClr val="003399"/>
                </a:solidFill>
              </a:rPr>
              <a:t>, </a:t>
            </a:r>
            <a:r>
              <a:rPr lang="en-US" sz="1400" dirty="0" err="1">
                <a:solidFill>
                  <a:srgbClr val="003399"/>
                </a:solidFill>
              </a:rPr>
              <a:t>privind</a:t>
            </a:r>
            <a:r>
              <a:rPr lang="en-US" sz="1400" dirty="0">
                <a:solidFill>
                  <a:srgbClr val="003399"/>
                </a:solidFill>
              </a:rPr>
              <a:t> </a:t>
            </a:r>
            <a:r>
              <a:rPr lang="en-US" sz="1400" dirty="0" err="1">
                <a:solidFill>
                  <a:srgbClr val="003399"/>
                </a:solidFill>
              </a:rPr>
              <a:t>proprietatea</a:t>
            </a:r>
            <a:r>
              <a:rPr lang="en-US" sz="1400" dirty="0">
                <a:solidFill>
                  <a:srgbClr val="003399"/>
                </a:solidFill>
              </a:rPr>
              <a:t> </a:t>
            </a:r>
            <a:r>
              <a:rPr lang="en-US" sz="1400" dirty="0" err="1">
                <a:solidFill>
                  <a:srgbClr val="003399"/>
                </a:solidFill>
              </a:rPr>
              <a:t>publică</a:t>
            </a:r>
            <a:r>
              <a:rPr lang="en-US" sz="1400" dirty="0">
                <a:solidFill>
                  <a:srgbClr val="003399"/>
                </a:solidFill>
              </a:rPr>
              <a:t> </a:t>
            </a:r>
            <a:r>
              <a:rPr lang="en-US" sz="1400" dirty="0" err="1">
                <a:solidFill>
                  <a:srgbClr val="003399"/>
                </a:solidFill>
              </a:rPr>
              <a:t>asupra</a:t>
            </a:r>
            <a:r>
              <a:rPr lang="en-US" sz="1400" dirty="0">
                <a:solidFill>
                  <a:srgbClr val="003399"/>
                </a:solidFill>
              </a:rPr>
              <a:t> </a:t>
            </a:r>
            <a:r>
              <a:rPr lang="en-US" sz="1400" dirty="0" err="1" smtClean="0">
                <a:solidFill>
                  <a:srgbClr val="003399"/>
                </a:solidFill>
              </a:rPr>
              <a:t>imobilului</a:t>
            </a:r>
            <a:r>
              <a:rPr lang="en-US" sz="1400" dirty="0" smtClean="0">
                <a:solidFill>
                  <a:srgbClr val="003399"/>
                </a:solidFill>
              </a:rPr>
              <a:t>, </a:t>
            </a:r>
            <a:r>
              <a:rPr lang="en-US" sz="1400" dirty="0" err="1" smtClean="0">
                <a:solidFill>
                  <a:srgbClr val="003399"/>
                </a:solidFill>
              </a:rPr>
              <a:t>sau</a:t>
            </a:r>
            <a:r>
              <a:rPr lang="en-US" sz="1400" dirty="0" smtClean="0">
                <a:solidFill>
                  <a:srgbClr val="003399"/>
                </a:solidFill>
              </a:rPr>
              <a:t> </a:t>
            </a:r>
            <a:r>
              <a:rPr lang="en-US" sz="1400" b="1" i="1" dirty="0" err="1">
                <a:solidFill>
                  <a:srgbClr val="003399"/>
                </a:solidFill>
              </a:rPr>
              <a:t>Hotărârea</a:t>
            </a:r>
            <a:r>
              <a:rPr lang="en-US" sz="1400" b="1" i="1" dirty="0">
                <a:solidFill>
                  <a:srgbClr val="003399"/>
                </a:solidFill>
              </a:rPr>
              <a:t> care </a:t>
            </a:r>
            <a:r>
              <a:rPr lang="en-US" sz="1400" b="1" i="1" dirty="0" err="1">
                <a:solidFill>
                  <a:srgbClr val="003399"/>
                </a:solidFill>
              </a:rPr>
              <a:t>să</a:t>
            </a:r>
            <a:r>
              <a:rPr lang="en-US" sz="1400" b="1" i="1" dirty="0">
                <a:solidFill>
                  <a:srgbClr val="003399"/>
                </a:solidFill>
              </a:rPr>
              <a:t> </a:t>
            </a:r>
            <a:r>
              <a:rPr lang="en-US" sz="1400" b="1" i="1" dirty="0" err="1">
                <a:solidFill>
                  <a:srgbClr val="003399"/>
                </a:solidFill>
              </a:rPr>
              <a:t>demonstreze</a:t>
            </a:r>
            <a:r>
              <a:rPr lang="en-US" sz="1400" b="1" i="1" dirty="0">
                <a:solidFill>
                  <a:srgbClr val="003399"/>
                </a:solidFill>
              </a:rPr>
              <a:t> </a:t>
            </a:r>
            <a:r>
              <a:rPr lang="en-US" sz="1400" b="1" i="1" dirty="0" err="1">
                <a:solidFill>
                  <a:srgbClr val="003399"/>
                </a:solidFill>
              </a:rPr>
              <a:t>că</a:t>
            </a:r>
            <a:r>
              <a:rPr lang="en-US" sz="1400" b="1" i="1" dirty="0">
                <a:solidFill>
                  <a:srgbClr val="003399"/>
                </a:solidFill>
              </a:rPr>
              <a:t> </a:t>
            </a:r>
            <a:r>
              <a:rPr lang="en-US" sz="1400" b="1" i="1" dirty="0" err="1">
                <a:solidFill>
                  <a:srgbClr val="003399"/>
                </a:solidFill>
              </a:rPr>
              <a:t>solicitantul</a:t>
            </a:r>
            <a:r>
              <a:rPr lang="en-US" sz="1400" b="1" i="1" dirty="0">
                <a:solidFill>
                  <a:srgbClr val="003399"/>
                </a:solidFill>
              </a:rPr>
              <a:t> </a:t>
            </a:r>
            <a:r>
              <a:rPr lang="en-US" sz="1400" b="1" i="1" dirty="0" err="1">
                <a:solidFill>
                  <a:srgbClr val="003399"/>
                </a:solidFill>
              </a:rPr>
              <a:t>este</a:t>
            </a:r>
            <a:r>
              <a:rPr lang="en-US" sz="1400" b="1" i="1" dirty="0">
                <a:solidFill>
                  <a:srgbClr val="003399"/>
                </a:solidFill>
              </a:rPr>
              <a:t> </a:t>
            </a:r>
            <a:r>
              <a:rPr lang="en-US" sz="1400" b="1" i="1" dirty="0" err="1">
                <a:solidFill>
                  <a:srgbClr val="003399"/>
                </a:solidFill>
              </a:rPr>
              <a:t>administratorul</a:t>
            </a:r>
            <a:r>
              <a:rPr lang="en-US" sz="1400" b="1" i="1" dirty="0">
                <a:solidFill>
                  <a:srgbClr val="003399"/>
                </a:solidFill>
              </a:rPr>
              <a:t> legal al </a:t>
            </a:r>
            <a:r>
              <a:rPr lang="en-US" sz="1400" b="1" i="1" dirty="0" err="1">
                <a:solidFill>
                  <a:srgbClr val="003399"/>
                </a:solidFill>
              </a:rPr>
              <a:t>imobilului</a:t>
            </a:r>
            <a:r>
              <a:rPr lang="en-US" sz="1400" b="1" i="1" dirty="0">
                <a:solidFill>
                  <a:srgbClr val="003399"/>
                </a:solidFill>
              </a:rPr>
              <a:t> </a:t>
            </a:r>
            <a:r>
              <a:rPr lang="en-US" sz="1400" b="1" i="1" dirty="0" err="1">
                <a:solidFill>
                  <a:srgbClr val="003399"/>
                </a:solidFill>
              </a:rPr>
              <a:t>proprietate</a:t>
            </a:r>
            <a:r>
              <a:rPr lang="en-US" sz="1400" b="1" i="1" dirty="0">
                <a:solidFill>
                  <a:srgbClr val="003399"/>
                </a:solidFill>
              </a:rPr>
              <a:t> </a:t>
            </a:r>
            <a:r>
              <a:rPr lang="en-US" sz="1400" b="1" i="1" dirty="0" err="1">
                <a:solidFill>
                  <a:srgbClr val="003399"/>
                </a:solidFill>
              </a:rPr>
              <a:t>publică</a:t>
            </a:r>
            <a:r>
              <a:rPr lang="en-US" sz="1400" dirty="0">
                <a:solidFill>
                  <a:srgbClr val="003399"/>
                </a:solidFill>
              </a:rPr>
              <a:t> </a:t>
            </a:r>
            <a:r>
              <a:rPr lang="en-US" sz="1400" dirty="0" err="1">
                <a:solidFill>
                  <a:srgbClr val="003399"/>
                </a:solidFill>
              </a:rPr>
              <a:t>asupra</a:t>
            </a:r>
            <a:r>
              <a:rPr lang="en-US" sz="1400" dirty="0">
                <a:solidFill>
                  <a:srgbClr val="003399"/>
                </a:solidFill>
              </a:rPr>
              <a:t> </a:t>
            </a:r>
            <a:r>
              <a:rPr lang="en-US" sz="1400" dirty="0" err="1">
                <a:solidFill>
                  <a:srgbClr val="003399"/>
                </a:solidFill>
              </a:rPr>
              <a:t>căruia</a:t>
            </a:r>
            <a:r>
              <a:rPr lang="en-US" sz="1400" dirty="0">
                <a:solidFill>
                  <a:srgbClr val="003399"/>
                </a:solidFill>
              </a:rPr>
              <a:t> se </a:t>
            </a:r>
            <a:r>
              <a:rPr lang="en-US" sz="1400" dirty="0" err="1">
                <a:solidFill>
                  <a:srgbClr val="003399"/>
                </a:solidFill>
              </a:rPr>
              <a:t>realizează</a:t>
            </a:r>
            <a:r>
              <a:rPr lang="en-US" sz="1400" dirty="0">
                <a:solidFill>
                  <a:srgbClr val="003399"/>
                </a:solidFill>
              </a:rPr>
              <a:t> </a:t>
            </a:r>
            <a:r>
              <a:rPr lang="en-US" sz="1400" dirty="0" err="1">
                <a:solidFill>
                  <a:srgbClr val="003399"/>
                </a:solidFill>
              </a:rPr>
              <a:t>investiţia</a:t>
            </a:r>
            <a:r>
              <a:rPr lang="en-US" sz="1400" dirty="0">
                <a:solidFill>
                  <a:srgbClr val="003399"/>
                </a:solidFill>
              </a:rPr>
              <a:t>, </a:t>
            </a:r>
            <a:r>
              <a:rPr lang="en-US" sz="1400" b="1" i="1" dirty="0" err="1">
                <a:solidFill>
                  <a:srgbClr val="003399"/>
                </a:solidFill>
              </a:rPr>
              <a:t>sau</a:t>
            </a:r>
            <a:r>
              <a:rPr lang="en-US" sz="1400" b="1" i="1" dirty="0">
                <a:solidFill>
                  <a:srgbClr val="003399"/>
                </a:solidFill>
              </a:rPr>
              <a:t> </a:t>
            </a:r>
            <a:r>
              <a:rPr lang="en-US" sz="1400" b="1" i="1" dirty="0" err="1">
                <a:solidFill>
                  <a:srgbClr val="003399"/>
                </a:solidFill>
              </a:rPr>
              <a:t>alte</a:t>
            </a:r>
            <a:r>
              <a:rPr lang="en-US" sz="1400" b="1" i="1" dirty="0">
                <a:solidFill>
                  <a:srgbClr val="003399"/>
                </a:solidFill>
              </a:rPr>
              <a:t> </a:t>
            </a:r>
            <a:r>
              <a:rPr lang="en-US" sz="1400" b="1" i="1" dirty="0" err="1">
                <a:solidFill>
                  <a:srgbClr val="003399"/>
                </a:solidFill>
              </a:rPr>
              <a:t>documente</a:t>
            </a:r>
            <a:r>
              <a:rPr lang="en-US" sz="1400" b="1" i="1" dirty="0">
                <a:solidFill>
                  <a:srgbClr val="003399"/>
                </a:solidFill>
              </a:rPr>
              <a:t> </a:t>
            </a:r>
            <a:r>
              <a:rPr lang="en-US" sz="1400" b="1" i="1" dirty="0" err="1">
                <a:solidFill>
                  <a:srgbClr val="003399"/>
                </a:solidFill>
              </a:rPr>
              <a:t>legale</a:t>
            </a:r>
            <a:r>
              <a:rPr lang="en-US" sz="1400" dirty="0">
                <a:solidFill>
                  <a:srgbClr val="003399"/>
                </a:solidFill>
              </a:rPr>
              <a:t> (</a:t>
            </a:r>
            <a:r>
              <a:rPr lang="en-US" sz="1400" dirty="0" err="1">
                <a:solidFill>
                  <a:srgbClr val="003399"/>
                </a:solidFill>
              </a:rPr>
              <a:t>legi</a:t>
            </a:r>
            <a:r>
              <a:rPr lang="en-US" sz="1400" dirty="0">
                <a:solidFill>
                  <a:srgbClr val="003399"/>
                </a:solidFill>
              </a:rPr>
              <a:t>, </a:t>
            </a:r>
            <a:r>
              <a:rPr lang="en-US" sz="1400" dirty="0" err="1">
                <a:solidFill>
                  <a:srgbClr val="003399"/>
                </a:solidFill>
              </a:rPr>
              <a:t>ordonanţe</a:t>
            </a:r>
            <a:r>
              <a:rPr lang="en-US" sz="1400" dirty="0">
                <a:solidFill>
                  <a:srgbClr val="003399"/>
                </a:solidFill>
              </a:rPr>
              <a:t>, </a:t>
            </a:r>
            <a:r>
              <a:rPr lang="en-US" sz="1400" dirty="0" err="1">
                <a:solidFill>
                  <a:srgbClr val="003399"/>
                </a:solidFill>
              </a:rPr>
              <a:t>ordonanțe</a:t>
            </a:r>
            <a:r>
              <a:rPr lang="en-US" sz="1400" dirty="0">
                <a:solidFill>
                  <a:srgbClr val="003399"/>
                </a:solidFill>
              </a:rPr>
              <a:t> de </a:t>
            </a:r>
            <a:r>
              <a:rPr lang="en-US" sz="1400" dirty="0" err="1">
                <a:solidFill>
                  <a:srgbClr val="003399"/>
                </a:solidFill>
              </a:rPr>
              <a:t>urgență</a:t>
            </a:r>
            <a:r>
              <a:rPr lang="en-US" sz="1400" dirty="0">
                <a:solidFill>
                  <a:srgbClr val="003399"/>
                </a:solidFill>
              </a:rPr>
              <a:t> ale </a:t>
            </a:r>
            <a:r>
              <a:rPr lang="en-US" sz="1400" dirty="0" err="1">
                <a:solidFill>
                  <a:srgbClr val="003399"/>
                </a:solidFill>
              </a:rPr>
              <a:t>guvernului</a:t>
            </a:r>
            <a:r>
              <a:rPr lang="en-US" sz="1400" dirty="0">
                <a:solidFill>
                  <a:srgbClr val="003399"/>
                </a:solidFill>
              </a:rPr>
              <a:t>, </a:t>
            </a:r>
            <a:r>
              <a:rPr lang="en-US" sz="1400" dirty="0" err="1">
                <a:solidFill>
                  <a:srgbClr val="003399"/>
                </a:solidFill>
              </a:rPr>
              <a:t>hotărâri</a:t>
            </a:r>
            <a:r>
              <a:rPr lang="en-US" sz="1400" dirty="0">
                <a:solidFill>
                  <a:srgbClr val="003399"/>
                </a:solidFill>
              </a:rPr>
              <a:t> de </a:t>
            </a:r>
            <a:r>
              <a:rPr lang="en-US" sz="1400" dirty="0" err="1">
                <a:solidFill>
                  <a:srgbClr val="003399"/>
                </a:solidFill>
              </a:rPr>
              <a:t>guvern</a:t>
            </a:r>
            <a:r>
              <a:rPr lang="en-US" sz="1400" dirty="0">
                <a:solidFill>
                  <a:srgbClr val="003399"/>
                </a:solidFill>
              </a:rPr>
              <a:t>, </a:t>
            </a:r>
            <a:r>
              <a:rPr lang="en-US" sz="1400" dirty="0" err="1">
                <a:solidFill>
                  <a:srgbClr val="003399"/>
                </a:solidFill>
              </a:rPr>
              <a:t>ordine</a:t>
            </a:r>
            <a:r>
              <a:rPr lang="en-US" sz="1400" dirty="0">
                <a:solidFill>
                  <a:srgbClr val="003399"/>
                </a:solidFill>
              </a:rPr>
              <a:t> ale </a:t>
            </a:r>
            <a:r>
              <a:rPr lang="en-US" sz="1400" dirty="0" err="1">
                <a:solidFill>
                  <a:srgbClr val="003399"/>
                </a:solidFill>
              </a:rPr>
              <a:t>miniştrilor</a:t>
            </a:r>
            <a:r>
              <a:rPr lang="en-US" sz="1400" dirty="0">
                <a:solidFill>
                  <a:srgbClr val="003399"/>
                </a:solidFill>
              </a:rPr>
              <a:t>, </a:t>
            </a:r>
            <a:r>
              <a:rPr lang="en-US" sz="1400" dirty="0" err="1">
                <a:solidFill>
                  <a:srgbClr val="003399"/>
                </a:solidFill>
              </a:rPr>
              <a:t>hotărâri</a:t>
            </a:r>
            <a:r>
              <a:rPr lang="en-US" sz="1400" dirty="0">
                <a:solidFill>
                  <a:srgbClr val="003399"/>
                </a:solidFill>
              </a:rPr>
              <a:t> ale </a:t>
            </a:r>
            <a:r>
              <a:rPr lang="en-US" sz="1400" dirty="0" err="1">
                <a:solidFill>
                  <a:srgbClr val="003399"/>
                </a:solidFill>
              </a:rPr>
              <a:t>Consiliilor</a:t>
            </a:r>
            <a:r>
              <a:rPr lang="en-US" sz="1400" dirty="0">
                <a:solidFill>
                  <a:srgbClr val="003399"/>
                </a:solidFill>
              </a:rPr>
              <a:t> Locale, </a:t>
            </a:r>
            <a:r>
              <a:rPr lang="en-US" sz="1400" dirty="0" err="1">
                <a:solidFill>
                  <a:srgbClr val="003399"/>
                </a:solidFill>
              </a:rPr>
              <a:t>Judeţene</a:t>
            </a:r>
            <a:r>
              <a:rPr lang="en-US" sz="1400" dirty="0">
                <a:solidFill>
                  <a:srgbClr val="003399"/>
                </a:solidFill>
              </a:rPr>
              <a:t> </a:t>
            </a:r>
            <a:endParaRPr lang="en-US"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228600" y="228600"/>
            <a:ext cx="8686800" cy="6096000"/>
          </a:xfrm>
        </p:spPr>
        <p:txBody>
          <a:bodyPr/>
          <a:lstStyle/>
          <a:p>
            <a:pPr marL="0" indent="0" algn="just">
              <a:spcAft>
                <a:spcPts val="600"/>
              </a:spcAft>
              <a:buNone/>
            </a:pPr>
            <a:r>
              <a:rPr lang="ro-RO" sz="1600" b="1" dirty="0" smtClean="0">
                <a:solidFill>
                  <a:srgbClr val="C00000"/>
                </a:solidFill>
              </a:rPr>
              <a:t>Documente obligatorii la depunerea cererii de finanţare:</a:t>
            </a:r>
          </a:p>
          <a:p>
            <a:pPr lvl="1"/>
            <a:r>
              <a:rPr lang="en-US" sz="1400" b="1" i="1" dirty="0">
                <a:solidFill>
                  <a:srgbClr val="003399"/>
                </a:solidFill>
              </a:rPr>
              <a:t>Extras de carte </a:t>
            </a:r>
            <a:r>
              <a:rPr lang="en-US" sz="1400" b="1" i="1" dirty="0" err="1">
                <a:solidFill>
                  <a:srgbClr val="003399"/>
                </a:solidFill>
              </a:rPr>
              <a:t>funciară</a:t>
            </a:r>
            <a:r>
              <a:rPr lang="en-US" sz="1400" b="1" i="1" dirty="0">
                <a:solidFill>
                  <a:srgbClr val="003399"/>
                </a:solidFill>
              </a:rPr>
              <a:t> </a:t>
            </a:r>
            <a:r>
              <a:rPr lang="en-US" sz="1400" dirty="0">
                <a:solidFill>
                  <a:srgbClr val="003399"/>
                </a:solidFill>
              </a:rPr>
              <a:t>din care </a:t>
            </a:r>
            <a:r>
              <a:rPr lang="en-US" sz="1400" dirty="0" err="1">
                <a:solidFill>
                  <a:srgbClr val="003399"/>
                </a:solidFill>
              </a:rPr>
              <a:t>să</a:t>
            </a:r>
            <a:r>
              <a:rPr lang="en-US" sz="1400" dirty="0">
                <a:solidFill>
                  <a:srgbClr val="003399"/>
                </a:solidFill>
              </a:rPr>
              <a:t> </a:t>
            </a:r>
            <a:r>
              <a:rPr lang="en-US" sz="1400" dirty="0" err="1">
                <a:solidFill>
                  <a:srgbClr val="003399"/>
                </a:solidFill>
              </a:rPr>
              <a:t>rezulte</a:t>
            </a:r>
            <a:r>
              <a:rPr lang="en-US" sz="1400" dirty="0">
                <a:solidFill>
                  <a:srgbClr val="003399"/>
                </a:solidFill>
              </a:rPr>
              <a:t> </a:t>
            </a:r>
            <a:r>
              <a:rPr lang="en-US" sz="1400" dirty="0" err="1">
                <a:solidFill>
                  <a:srgbClr val="003399"/>
                </a:solidFill>
              </a:rPr>
              <a:t>intabularea</a:t>
            </a:r>
            <a:r>
              <a:rPr lang="en-US" sz="1400" dirty="0">
                <a:solidFill>
                  <a:srgbClr val="003399"/>
                </a:solidFill>
              </a:rPr>
              <a:t>, </a:t>
            </a:r>
            <a:r>
              <a:rPr lang="en-US" sz="1400" dirty="0" err="1">
                <a:solidFill>
                  <a:srgbClr val="003399"/>
                </a:solidFill>
              </a:rPr>
              <a:t>precum</a:t>
            </a:r>
            <a:r>
              <a:rPr lang="en-US" sz="1400" dirty="0">
                <a:solidFill>
                  <a:srgbClr val="003399"/>
                </a:solidFill>
              </a:rPr>
              <a:t> </a:t>
            </a:r>
            <a:r>
              <a:rPr lang="en-US" sz="1400" dirty="0" err="1">
                <a:solidFill>
                  <a:srgbClr val="003399"/>
                </a:solidFill>
              </a:rPr>
              <a:t>și</a:t>
            </a:r>
            <a:r>
              <a:rPr lang="en-US" sz="1400" dirty="0">
                <a:solidFill>
                  <a:srgbClr val="003399"/>
                </a:solidFill>
              </a:rPr>
              <a:t> </a:t>
            </a:r>
            <a:r>
              <a:rPr lang="en-US" sz="1400" b="1" i="1" dirty="0" err="1">
                <a:solidFill>
                  <a:srgbClr val="003399"/>
                </a:solidFill>
              </a:rPr>
              <a:t>încheierea</a:t>
            </a:r>
            <a:r>
              <a:rPr lang="en-US" sz="1400" i="1" dirty="0">
                <a:solidFill>
                  <a:srgbClr val="003399"/>
                </a:solidFill>
              </a:rPr>
              <a:t>, </a:t>
            </a:r>
            <a:r>
              <a:rPr lang="en-US" sz="1400" dirty="0" err="1">
                <a:solidFill>
                  <a:srgbClr val="003399"/>
                </a:solidFill>
              </a:rPr>
              <a:t>emis</a:t>
            </a:r>
            <a:r>
              <a:rPr lang="en-US" sz="1400" dirty="0">
                <a:solidFill>
                  <a:srgbClr val="003399"/>
                </a:solidFill>
              </a:rPr>
              <a:t> cu maxim 30 de </a:t>
            </a:r>
            <a:r>
              <a:rPr lang="en-US" sz="1400" dirty="0" err="1">
                <a:solidFill>
                  <a:srgbClr val="003399"/>
                </a:solidFill>
              </a:rPr>
              <a:t>zile</a:t>
            </a:r>
            <a:r>
              <a:rPr lang="en-US" sz="1400" dirty="0">
                <a:solidFill>
                  <a:srgbClr val="003399"/>
                </a:solidFill>
              </a:rPr>
              <a:t> </a:t>
            </a:r>
            <a:r>
              <a:rPr lang="en-US" sz="1400" dirty="0" err="1">
                <a:solidFill>
                  <a:srgbClr val="003399"/>
                </a:solidFill>
              </a:rPr>
              <a:t>înaintea</a:t>
            </a:r>
            <a:r>
              <a:rPr lang="en-US" sz="1400" dirty="0">
                <a:solidFill>
                  <a:srgbClr val="003399"/>
                </a:solidFill>
              </a:rPr>
              <a:t> </a:t>
            </a:r>
            <a:r>
              <a:rPr lang="en-US" sz="1400" dirty="0" err="1">
                <a:solidFill>
                  <a:srgbClr val="003399"/>
                </a:solidFill>
              </a:rPr>
              <a:t>depunerii</a:t>
            </a:r>
            <a:r>
              <a:rPr lang="en-US" sz="1400" dirty="0">
                <a:solidFill>
                  <a:srgbClr val="003399"/>
                </a:solidFill>
              </a:rPr>
              <a:t> </a:t>
            </a:r>
            <a:r>
              <a:rPr lang="en-US" sz="1400" dirty="0" err="1" smtClean="0">
                <a:solidFill>
                  <a:srgbClr val="003399"/>
                </a:solidFill>
              </a:rPr>
              <a:t>proiectului</a:t>
            </a:r>
            <a:endParaRPr lang="en-US" sz="1400" b="1" dirty="0" smtClean="0">
              <a:solidFill>
                <a:srgbClr val="003399"/>
              </a:solidFill>
            </a:endParaRPr>
          </a:p>
          <a:p>
            <a:pPr lvl="1"/>
            <a:r>
              <a:rPr lang="en-US" sz="1400" b="1" dirty="0" err="1" smtClean="0">
                <a:solidFill>
                  <a:srgbClr val="003399"/>
                </a:solidFill>
              </a:rPr>
              <a:t>Tabel</a:t>
            </a:r>
            <a:r>
              <a:rPr lang="en-US" sz="1400" b="1" dirty="0" smtClean="0">
                <a:solidFill>
                  <a:srgbClr val="003399"/>
                </a:solidFill>
              </a:rPr>
              <a:t> </a:t>
            </a:r>
            <a:r>
              <a:rPr lang="en-US" sz="1400" b="1" dirty="0" err="1">
                <a:solidFill>
                  <a:srgbClr val="003399"/>
                </a:solidFill>
              </a:rPr>
              <a:t>centralizator</a:t>
            </a:r>
            <a:r>
              <a:rPr lang="en-US" sz="1400" b="1" dirty="0">
                <a:solidFill>
                  <a:srgbClr val="003399"/>
                </a:solidFill>
              </a:rPr>
              <a:t> </a:t>
            </a:r>
            <a:r>
              <a:rPr lang="en-US" sz="1400" b="1" dirty="0" err="1">
                <a:solidFill>
                  <a:srgbClr val="003399"/>
                </a:solidFill>
              </a:rPr>
              <a:t>asupra</a:t>
            </a:r>
            <a:r>
              <a:rPr lang="en-US" sz="1400" b="1" dirty="0">
                <a:solidFill>
                  <a:srgbClr val="003399"/>
                </a:solidFill>
              </a:rPr>
              <a:t> </a:t>
            </a:r>
            <a:r>
              <a:rPr lang="en-US" sz="1400" b="1" dirty="0" err="1">
                <a:solidFill>
                  <a:srgbClr val="003399"/>
                </a:solidFill>
              </a:rPr>
              <a:t>numerelor</a:t>
            </a:r>
            <a:r>
              <a:rPr lang="en-US" sz="1400" b="1" dirty="0">
                <a:solidFill>
                  <a:srgbClr val="003399"/>
                </a:solidFill>
              </a:rPr>
              <a:t> </a:t>
            </a:r>
            <a:r>
              <a:rPr lang="en-US" sz="1400" b="1" dirty="0" err="1">
                <a:solidFill>
                  <a:srgbClr val="003399"/>
                </a:solidFill>
              </a:rPr>
              <a:t>cadastrale</a:t>
            </a:r>
            <a:r>
              <a:rPr lang="en-US" sz="1400" dirty="0">
                <a:solidFill>
                  <a:srgbClr val="003399"/>
                </a:solidFill>
              </a:rPr>
              <a:t>, model J</a:t>
            </a:r>
          </a:p>
          <a:p>
            <a:pPr lvl="1"/>
            <a:r>
              <a:rPr lang="en-US" sz="1400" b="1" i="1" dirty="0">
                <a:solidFill>
                  <a:srgbClr val="003399"/>
                </a:solidFill>
              </a:rPr>
              <a:t>Plan de </a:t>
            </a:r>
            <a:r>
              <a:rPr lang="en-US" sz="1400" b="1" i="1" dirty="0" err="1">
                <a:solidFill>
                  <a:srgbClr val="003399"/>
                </a:solidFill>
              </a:rPr>
              <a:t>amplasament</a:t>
            </a:r>
            <a:r>
              <a:rPr lang="en-US" sz="1400" b="1" i="1" dirty="0">
                <a:solidFill>
                  <a:srgbClr val="003399"/>
                </a:solidFill>
              </a:rPr>
              <a:t> </a:t>
            </a:r>
            <a:r>
              <a:rPr lang="en-US" sz="1400" b="1" i="1" dirty="0" err="1">
                <a:solidFill>
                  <a:srgbClr val="003399"/>
                </a:solidFill>
              </a:rPr>
              <a:t>vizat</a:t>
            </a:r>
            <a:r>
              <a:rPr lang="en-US" sz="1400" b="1" i="1" dirty="0">
                <a:solidFill>
                  <a:srgbClr val="003399"/>
                </a:solidFill>
              </a:rPr>
              <a:t> de OCPI </a:t>
            </a:r>
            <a:r>
              <a:rPr lang="en-US" sz="1400" dirty="0" err="1">
                <a:solidFill>
                  <a:srgbClr val="003399"/>
                </a:solidFill>
              </a:rPr>
              <a:t>pentru</a:t>
            </a:r>
            <a:r>
              <a:rPr lang="en-US" sz="1400" dirty="0">
                <a:solidFill>
                  <a:srgbClr val="003399"/>
                </a:solidFill>
              </a:rPr>
              <a:t> </a:t>
            </a:r>
            <a:r>
              <a:rPr lang="en-US" sz="1400" dirty="0" err="1">
                <a:solidFill>
                  <a:srgbClr val="003399"/>
                </a:solidFill>
              </a:rPr>
              <a:t>imobilele</a:t>
            </a:r>
            <a:r>
              <a:rPr lang="en-US" sz="1400" dirty="0">
                <a:solidFill>
                  <a:srgbClr val="003399"/>
                </a:solidFill>
              </a:rPr>
              <a:t> </a:t>
            </a:r>
            <a:r>
              <a:rPr lang="en-US" sz="1400" dirty="0" err="1">
                <a:solidFill>
                  <a:srgbClr val="003399"/>
                </a:solidFill>
              </a:rPr>
              <a:t>pe</a:t>
            </a:r>
            <a:r>
              <a:rPr lang="en-US" sz="1400" dirty="0">
                <a:solidFill>
                  <a:srgbClr val="003399"/>
                </a:solidFill>
              </a:rPr>
              <a:t> care se </a:t>
            </a:r>
            <a:r>
              <a:rPr lang="en-US" sz="1400" dirty="0" err="1">
                <a:solidFill>
                  <a:srgbClr val="003399"/>
                </a:solidFill>
              </a:rPr>
              <a:t>propune</a:t>
            </a:r>
            <a:r>
              <a:rPr lang="en-US" sz="1400" dirty="0">
                <a:solidFill>
                  <a:srgbClr val="003399"/>
                </a:solidFill>
              </a:rPr>
              <a:t> a se </a:t>
            </a:r>
            <a:r>
              <a:rPr lang="en-US" sz="1400" dirty="0" err="1">
                <a:solidFill>
                  <a:srgbClr val="003399"/>
                </a:solidFill>
              </a:rPr>
              <a:t>realiza</a:t>
            </a:r>
            <a:r>
              <a:rPr lang="en-US" sz="1400" dirty="0">
                <a:solidFill>
                  <a:srgbClr val="003399"/>
                </a:solidFill>
              </a:rPr>
              <a:t> </a:t>
            </a:r>
            <a:r>
              <a:rPr lang="en-US" sz="1400" dirty="0" err="1">
                <a:solidFill>
                  <a:srgbClr val="003399"/>
                </a:solidFill>
              </a:rPr>
              <a:t>investiţia</a:t>
            </a:r>
            <a:r>
              <a:rPr lang="en-US" sz="1400" dirty="0">
                <a:solidFill>
                  <a:srgbClr val="003399"/>
                </a:solidFill>
              </a:rPr>
              <a:t> </a:t>
            </a:r>
            <a:r>
              <a:rPr lang="en-US" sz="1400" dirty="0" err="1">
                <a:solidFill>
                  <a:srgbClr val="003399"/>
                </a:solidFill>
              </a:rPr>
              <a:t>în</a:t>
            </a:r>
            <a:r>
              <a:rPr lang="en-US" sz="1400" dirty="0">
                <a:solidFill>
                  <a:srgbClr val="003399"/>
                </a:solidFill>
              </a:rPr>
              <a:t> </a:t>
            </a:r>
            <a:r>
              <a:rPr lang="en-US" sz="1400" dirty="0" err="1">
                <a:solidFill>
                  <a:srgbClr val="003399"/>
                </a:solidFill>
              </a:rPr>
              <a:t>cadrul</a:t>
            </a:r>
            <a:r>
              <a:rPr lang="en-US" sz="1400" dirty="0">
                <a:solidFill>
                  <a:srgbClr val="003399"/>
                </a:solidFill>
              </a:rPr>
              <a:t> </a:t>
            </a:r>
            <a:r>
              <a:rPr lang="en-US" sz="1400" dirty="0" err="1">
                <a:solidFill>
                  <a:srgbClr val="003399"/>
                </a:solidFill>
              </a:rPr>
              <a:t>proiectului</a:t>
            </a:r>
            <a:r>
              <a:rPr lang="en-US" sz="1400" dirty="0">
                <a:solidFill>
                  <a:srgbClr val="003399"/>
                </a:solidFill>
              </a:rPr>
              <a:t>, plan </a:t>
            </a:r>
            <a:r>
              <a:rPr lang="en-US" sz="1400" dirty="0" err="1">
                <a:solidFill>
                  <a:srgbClr val="003399"/>
                </a:solidFill>
              </a:rPr>
              <a:t>în</a:t>
            </a:r>
            <a:r>
              <a:rPr lang="en-US" sz="1400" dirty="0">
                <a:solidFill>
                  <a:srgbClr val="003399"/>
                </a:solidFill>
              </a:rPr>
              <a:t> care </a:t>
            </a:r>
            <a:r>
              <a:rPr lang="en-US" sz="1400" dirty="0" err="1">
                <a:solidFill>
                  <a:srgbClr val="003399"/>
                </a:solidFill>
              </a:rPr>
              <a:t>să</a:t>
            </a:r>
            <a:r>
              <a:rPr lang="en-US" sz="1400" dirty="0">
                <a:solidFill>
                  <a:srgbClr val="003399"/>
                </a:solidFill>
              </a:rPr>
              <a:t> fie </a:t>
            </a:r>
            <a:r>
              <a:rPr lang="en-US" sz="1400" dirty="0" err="1">
                <a:solidFill>
                  <a:srgbClr val="003399"/>
                </a:solidFill>
              </a:rPr>
              <a:t>evidențiate</a:t>
            </a:r>
            <a:r>
              <a:rPr lang="en-US" sz="1400" dirty="0">
                <a:solidFill>
                  <a:srgbClr val="003399"/>
                </a:solidFill>
              </a:rPr>
              <a:t> </a:t>
            </a:r>
            <a:r>
              <a:rPr lang="en-US" sz="1400" dirty="0" err="1">
                <a:solidFill>
                  <a:srgbClr val="003399"/>
                </a:solidFill>
              </a:rPr>
              <a:t>inclusiv</a:t>
            </a:r>
            <a:r>
              <a:rPr lang="en-US" sz="1400" dirty="0">
                <a:solidFill>
                  <a:srgbClr val="003399"/>
                </a:solidFill>
              </a:rPr>
              <a:t> </a:t>
            </a:r>
            <a:r>
              <a:rPr lang="en-US" sz="1400" dirty="0" err="1">
                <a:solidFill>
                  <a:srgbClr val="003399"/>
                </a:solidFill>
              </a:rPr>
              <a:t>numerele</a:t>
            </a:r>
            <a:r>
              <a:rPr lang="en-US" sz="1400" dirty="0">
                <a:solidFill>
                  <a:srgbClr val="003399"/>
                </a:solidFill>
              </a:rPr>
              <a:t> </a:t>
            </a:r>
            <a:r>
              <a:rPr lang="en-US" sz="1400" dirty="0" err="1" smtClean="0">
                <a:solidFill>
                  <a:srgbClr val="003399"/>
                </a:solidFill>
              </a:rPr>
              <a:t>cadastrale</a:t>
            </a:r>
            <a:endParaRPr lang="en-US" sz="1400" b="1" i="1" dirty="0" smtClean="0"/>
          </a:p>
          <a:p>
            <a:pPr marL="0" indent="0" algn="just">
              <a:buNone/>
            </a:pPr>
            <a:r>
              <a:rPr lang="en-US" sz="1400" b="1" i="1" dirty="0">
                <a:solidFill>
                  <a:srgbClr val="003399"/>
                </a:solidFill>
              </a:rPr>
              <a:t>	</a:t>
            </a:r>
            <a:r>
              <a:rPr lang="en-US" sz="1400" b="1" i="1" dirty="0" err="1" smtClean="0">
                <a:solidFill>
                  <a:srgbClr val="C00000"/>
                </a:solidFill>
              </a:rPr>
              <a:t>Atentie</a:t>
            </a:r>
            <a:r>
              <a:rPr lang="en-US" sz="1400" b="1" i="1" dirty="0" smtClean="0">
                <a:solidFill>
                  <a:srgbClr val="C00000"/>
                </a:solidFill>
              </a:rPr>
              <a:t>!</a:t>
            </a:r>
            <a:endParaRPr lang="en-US" sz="1400" dirty="0" smtClean="0">
              <a:solidFill>
                <a:srgbClr val="C00000"/>
              </a:solidFill>
            </a:endParaRPr>
          </a:p>
          <a:p>
            <a:pPr marL="0" indent="0" algn="just">
              <a:buNone/>
            </a:pPr>
            <a:r>
              <a:rPr lang="en-US" sz="1400" dirty="0">
                <a:solidFill>
                  <a:srgbClr val="003399"/>
                </a:solidFill>
              </a:rPr>
              <a:t>	</a:t>
            </a:r>
            <a:r>
              <a:rPr lang="en-US" sz="1400" dirty="0" smtClean="0">
                <a:solidFill>
                  <a:srgbClr val="003399"/>
                </a:solidFill>
              </a:rPr>
              <a:t>1. Se </a:t>
            </a:r>
            <a:r>
              <a:rPr lang="en-US" sz="1400" dirty="0" err="1">
                <a:solidFill>
                  <a:srgbClr val="003399"/>
                </a:solidFill>
              </a:rPr>
              <a:t>acceptă</a:t>
            </a:r>
            <a:r>
              <a:rPr lang="en-US" sz="1400" dirty="0">
                <a:solidFill>
                  <a:srgbClr val="003399"/>
                </a:solidFill>
              </a:rPr>
              <a:t> </a:t>
            </a:r>
            <a:r>
              <a:rPr lang="en-US" sz="1400" dirty="0" err="1">
                <a:solidFill>
                  <a:srgbClr val="003399"/>
                </a:solidFill>
              </a:rPr>
              <a:t>înscrierea</a:t>
            </a:r>
            <a:r>
              <a:rPr lang="en-US" sz="1400" dirty="0">
                <a:solidFill>
                  <a:srgbClr val="003399"/>
                </a:solidFill>
              </a:rPr>
              <a:t> </a:t>
            </a:r>
            <a:r>
              <a:rPr lang="en-US" sz="1400" dirty="0" err="1">
                <a:solidFill>
                  <a:srgbClr val="003399"/>
                </a:solidFill>
              </a:rPr>
              <a:t>provizorie</a:t>
            </a:r>
            <a:r>
              <a:rPr lang="en-US" sz="1400" dirty="0">
                <a:solidFill>
                  <a:srgbClr val="003399"/>
                </a:solidFill>
              </a:rPr>
              <a:t> </a:t>
            </a:r>
            <a:r>
              <a:rPr lang="en-US" sz="1400" dirty="0" err="1">
                <a:solidFill>
                  <a:srgbClr val="003399"/>
                </a:solidFill>
              </a:rPr>
              <a:t>în</a:t>
            </a:r>
            <a:r>
              <a:rPr lang="en-US" sz="1400" dirty="0">
                <a:solidFill>
                  <a:srgbClr val="003399"/>
                </a:solidFill>
              </a:rPr>
              <a:t> </a:t>
            </a:r>
            <a:r>
              <a:rPr lang="en-US" sz="1400" dirty="0" err="1">
                <a:solidFill>
                  <a:srgbClr val="003399"/>
                </a:solidFill>
              </a:rPr>
              <a:t>cartea</a:t>
            </a:r>
            <a:r>
              <a:rPr lang="en-US" sz="1400" dirty="0">
                <a:solidFill>
                  <a:srgbClr val="003399"/>
                </a:solidFill>
              </a:rPr>
              <a:t> </a:t>
            </a:r>
            <a:r>
              <a:rPr lang="en-US" sz="1400" dirty="0" err="1">
                <a:solidFill>
                  <a:srgbClr val="003399"/>
                </a:solidFill>
              </a:rPr>
              <a:t>funciară</a:t>
            </a:r>
            <a:r>
              <a:rPr lang="en-US" sz="1400" dirty="0">
                <a:solidFill>
                  <a:srgbClr val="003399"/>
                </a:solidFill>
              </a:rPr>
              <a:t> </a:t>
            </a:r>
            <a:r>
              <a:rPr lang="en-US" sz="1400" dirty="0" err="1">
                <a:solidFill>
                  <a:srgbClr val="003399"/>
                </a:solidFill>
              </a:rPr>
              <a:t>doar</a:t>
            </a:r>
            <a:r>
              <a:rPr lang="en-US" sz="1400" dirty="0">
                <a:solidFill>
                  <a:srgbClr val="003399"/>
                </a:solidFill>
              </a:rPr>
              <a:t> a </a:t>
            </a:r>
            <a:r>
              <a:rPr lang="en-US" sz="1400" b="1" i="1" dirty="0" err="1">
                <a:solidFill>
                  <a:srgbClr val="003399"/>
                </a:solidFill>
              </a:rPr>
              <a:t>dreptului</a:t>
            </a:r>
            <a:r>
              <a:rPr lang="en-US" sz="1400" b="1" i="1" dirty="0">
                <a:solidFill>
                  <a:srgbClr val="003399"/>
                </a:solidFill>
              </a:rPr>
              <a:t> de </a:t>
            </a:r>
            <a:r>
              <a:rPr lang="en-US" sz="1400" b="1" i="1" dirty="0" err="1" smtClean="0">
                <a:solidFill>
                  <a:srgbClr val="003399"/>
                </a:solidFill>
              </a:rPr>
              <a:t>proprietate</a:t>
            </a:r>
            <a:r>
              <a:rPr lang="en-US" sz="1400" b="1" i="1" dirty="0" smtClean="0">
                <a:solidFill>
                  <a:srgbClr val="003399"/>
                </a:solidFill>
              </a:rPr>
              <a:t> </a:t>
            </a:r>
            <a:r>
              <a:rPr lang="en-US" sz="1400" dirty="0" smtClean="0">
                <a:solidFill>
                  <a:srgbClr val="003399"/>
                </a:solidFill>
              </a:rPr>
              <a:t>cu 	</a:t>
            </a:r>
            <a:r>
              <a:rPr lang="en-US" sz="1400" dirty="0" err="1" smtClean="0">
                <a:solidFill>
                  <a:srgbClr val="003399"/>
                </a:solidFill>
              </a:rPr>
              <a:t>condiția</a:t>
            </a:r>
            <a:r>
              <a:rPr lang="en-US" sz="1400" dirty="0" smtClean="0">
                <a:solidFill>
                  <a:srgbClr val="003399"/>
                </a:solidFill>
              </a:rPr>
              <a:t> </a:t>
            </a:r>
            <a:r>
              <a:rPr lang="en-US" sz="1400" dirty="0" err="1">
                <a:solidFill>
                  <a:srgbClr val="003399"/>
                </a:solidFill>
              </a:rPr>
              <a:t>depunerii</a:t>
            </a:r>
            <a:r>
              <a:rPr lang="en-US" sz="1400" dirty="0">
                <a:solidFill>
                  <a:srgbClr val="003399"/>
                </a:solidFill>
              </a:rPr>
              <a:t> </a:t>
            </a:r>
            <a:r>
              <a:rPr lang="en-US" sz="1400" dirty="0" err="1">
                <a:solidFill>
                  <a:srgbClr val="003399"/>
                </a:solidFill>
              </a:rPr>
              <a:t>unui</a:t>
            </a:r>
            <a:r>
              <a:rPr lang="en-US" sz="1400" dirty="0">
                <a:solidFill>
                  <a:srgbClr val="003399"/>
                </a:solidFill>
              </a:rPr>
              <a:t> extras de carte </a:t>
            </a:r>
            <a:r>
              <a:rPr lang="en-US" sz="1400" dirty="0" err="1">
                <a:solidFill>
                  <a:srgbClr val="003399"/>
                </a:solidFill>
              </a:rPr>
              <a:t>funciară</a:t>
            </a:r>
            <a:r>
              <a:rPr lang="en-US" sz="1400" dirty="0">
                <a:solidFill>
                  <a:srgbClr val="003399"/>
                </a:solidFill>
              </a:rPr>
              <a:t> cu </a:t>
            </a:r>
            <a:r>
              <a:rPr lang="en-US" sz="1400" dirty="0" err="1">
                <a:solidFill>
                  <a:srgbClr val="003399"/>
                </a:solidFill>
              </a:rPr>
              <a:t>înscrierea</a:t>
            </a:r>
            <a:r>
              <a:rPr lang="en-US" sz="1400" dirty="0">
                <a:solidFill>
                  <a:srgbClr val="003399"/>
                </a:solidFill>
              </a:rPr>
              <a:t> </a:t>
            </a:r>
            <a:r>
              <a:rPr lang="en-US" sz="1400" dirty="0" err="1">
                <a:solidFill>
                  <a:srgbClr val="003399"/>
                </a:solidFill>
              </a:rPr>
              <a:t>definitivă</a:t>
            </a:r>
            <a:r>
              <a:rPr lang="en-US" sz="1400" dirty="0">
                <a:solidFill>
                  <a:srgbClr val="003399"/>
                </a:solidFill>
              </a:rPr>
              <a:t> a </a:t>
            </a:r>
            <a:r>
              <a:rPr lang="en-US" sz="1400" dirty="0" err="1" smtClean="0">
                <a:solidFill>
                  <a:srgbClr val="003399"/>
                </a:solidFill>
              </a:rPr>
              <a:t>dreptului</a:t>
            </a:r>
            <a:r>
              <a:rPr lang="en-US" sz="1400" dirty="0" smtClean="0">
                <a:solidFill>
                  <a:srgbClr val="003399"/>
                </a:solidFill>
              </a:rPr>
              <a:t> </a:t>
            </a:r>
            <a:r>
              <a:rPr lang="en-US" sz="1400" dirty="0" err="1" smtClean="0">
                <a:solidFill>
                  <a:srgbClr val="003399"/>
                </a:solidFill>
              </a:rPr>
              <a:t>respectiv</a:t>
            </a:r>
            <a:r>
              <a:rPr lang="en-US" sz="1400" dirty="0" smtClean="0">
                <a:solidFill>
                  <a:srgbClr val="003399"/>
                </a:solidFill>
              </a:rPr>
              <a:t> </a:t>
            </a:r>
            <a:r>
              <a:rPr lang="en-US" sz="1400" dirty="0" err="1" smtClean="0">
                <a:solidFill>
                  <a:srgbClr val="003399"/>
                </a:solidFill>
              </a:rPr>
              <a:t>cel</a:t>
            </a:r>
            <a:r>
              <a:rPr lang="en-US" sz="1400" dirty="0" smtClean="0">
                <a:solidFill>
                  <a:srgbClr val="003399"/>
                </a:solidFill>
              </a:rPr>
              <a:t> 	</a:t>
            </a:r>
            <a:r>
              <a:rPr lang="en-US" sz="1400" dirty="0" err="1" smtClean="0">
                <a:solidFill>
                  <a:srgbClr val="003399"/>
                </a:solidFill>
              </a:rPr>
              <a:t>mai</a:t>
            </a:r>
            <a:r>
              <a:rPr lang="en-US" sz="1400" dirty="0" smtClean="0">
                <a:solidFill>
                  <a:srgbClr val="003399"/>
                </a:solidFill>
              </a:rPr>
              <a:t> </a:t>
            </a:r>
            <a:r>
              <a:rPr lang="en-US" sz="1400" dirty="0" err="1">
                <a:solidFill>
                  <a:srgbClr val="003399"/>
                </a:solidFill>
              </a:rPr>
              <a:t>târziu</a:t>
            </a:r>
            <a:r>
              <a:rPr lang="en-US" sz="1400" dirty="0">
                <a:solidFill>
                  <a:srgbClr val="003399"/>
                </a:solidFill>
              </a:rPr>
              <a:t> </a:t>
            </a:r>
            <a:r>
              <a:rPr lang="en-US" sz="1400" dirty="0" err="1">
                <a:solidFill>
                  <a:srgbClr val="003399"/>
                </a:solidFill>
              </a:rPr>
              <a:t>în</a:t>
            </a:r>
            <a:r>
              <a:rPr lang="en-US" sz="1400" dirty="0">
                <a:solidFill>
                  <a:srgbClr val="003399"/>
                </a:solidFill>
              </a:rPr>
              <a:t> </a:t>
            </a:r>
            <a:r>
              <a:rPr lang="en-US" sz="1400" dirty="0" err="1">
                <a:solidFill>
                  <a:srgbClr val="003399"/>
                </a:solidFill>
              </a:rPr>
              <a:t>termen</a:t>
            </a:r>
            <a:r>
              <a:rPr lang="en-US" sz="1400" dirty="0">
                <a:solidFill>
                  <a:srgbClr val="003399"/>
                </a:solidFill>
              </a:rPr>
              <a:t> de maxim de 30 </a:t>
            </a:r>
            <a:r>
              <a:rPr lang="en-US" sz="1400" dirty="0" err="1">
                <a:solidFill>
                  <a:srgbClr val="003399"/>
                </a:solidFill>
              </a:rPr>
              <a:t>zile</a:t>
            </a:r>
            <a:r>
              <a:rPr lang="en-US" sz="1400" dirty="0">
                <a:solidFill>
                  <a:srgbClr val="003399"/>
                </a:solidFill>
              </a:rPr>
              <a:t> </a:t>
            </a:r>
            <a:r>
              <a:rPr lang="en-US" sz="1400" dirty="0" err="1">
                <a:solidFill>
                  <a:srgbClr val="003399"/>
                </a:solidFill>
              </a:rPr>
              <a:t>lucrătoare</a:t>
            </a:r>
            <a:r>
              <a:rPr lang="en-US" sz="1400" dirty="0">
                <a:solidFill>
                  <a:srgbClr val="003399"/>
                </a:solidFill>
              </a:rPr>
              <a:t> de la </a:t>
            </a:r>
            <a:r>
              <a:rPr lang="en-US" sz="1400" dirty="0" err="1">
                <a:solidFill>
                  <a:srgbClr val="003399"/>
                </a:solidFill>
              </a:rPr>
              <a:t>primirea</a:t>
            </a:r>
            <a:r>
              <a:rPr lang="en-US" sz="1400" dirty="0">
                <a:solidFill>
                  <a:srgbClr val="003399"/>
                </a:solidFill>
              </a:rPr>
              <a:t> </a:t>
            </a:r>
            <a:r>
              <a:rPr lang="en-US" sz="1400" dirty="0" err="1" smtClean="0">
                <a:solidFill>
                  <a:srgbClr val="003399"/>
                </a:solidFill>
              </a:rPr>
              <a:t>notificării</a:t>
            </a:r>
            <a:r>
              <a:rPr lang="en-US" sz="1400" dirty="0" smtClean="0">
                <a:solidFill>
                  <a:srgbClr val="003399"/>
                </a:solidFill>
              </a:rPr>
              <a:t> </a:t>
            </a:r>
            <a:r>
              <a:rPr lang="en-US" sz="1400" dirty="0" err="1" smtClean="0">
                <a:solidFill>
                  <a:srgbClr val="003399"/>
                </a:solidFill>
              </a:rPr>
              <a:t>privind</a:t>
            </a:r>
            <a:r>
              <a:rPr lang="en-US" sz="1400" dirty="0" smtClean="0">
                <a:solidFill>
                  <a:srgbClr val="003399"/>
                </a:solidFill>
              </a:rPr>
              <a:t> 	</a:t>
            </a:r>
            <a:r>
              <a:rPr lang="en-US" sz="1400" dirty="0" err="1" smtClean="0">
                <a:solidFill>
                  <a:srgbClr val="003399"/>
                </a:solidFill>
              </a:rPr>
              <a:t>demararea</a:t>
            </a:r>
            <a:r>
              <a:rPr lang="en-US" sz="1400" dirty="0" smtClean="0">
                <a:solidFill>
                  <a:srgbClr val="003399"/>
                </a:solidFill>
              </a:rPr>
              <a:t> </a:t>
            </a:r>
            <a:r>
              <a:rPr lang="en-US" sz="1400" dirty="0" err="1">
                <a:solidFill>
                  <a:srgbClr val="003399"/>
                </a:solidFill>
              </a:rPr>
              <a:t>etapei</a:t>
            </a:r>
            <a:r>
              <a:rPr lang="en-US" sz="1400" dirty="0">
                <a:solidFill>
                  <a:srgbClr val="003399"/>
                </a:solidFill>
              </a:rPr>
              <a:t> </a:t>
            </a:r>
            <a:r>
              <a:rPr lang="en-US" sz="1400" dirty="0" err="1" smtClean="0">
                <a:solidFill>
                  <a:srgbClr val="003399"/>
                </a:solidFill>
              </a:rPr>
              <a:t>precontractuale</a:t>
            </a:r>
            <a:endParaRPr lang="en-US" sz="1400" dirty="0" smtClean="0">
              <a:solidFill>
                <a:srgbClr val="003399"/>
              </a:solidFill>
            </a:endParaRPr>
          </a:p>
          <a:p>
            <a:pPr marL="0" indent="0" algn="just">
              <a:buNone/>
            </a:pPr>
            <a:r>
              <a:rPr lang="en-US" sz="1400" dirty="0" smtClean="0">
                <a:solidFill>
                  <a:srgbClr val="003399"/>
                </a:solidFill>
              </a:rPr>
              <a:t>	2. Se </a:t>
            </a:r>
            <a:r>
              <a:rPr lang="en-US" sz="1400" dirty="0" err="1">
                <a:solidFill>
                  <a:srgbClr val="003399"/>
                </a:solidFill>
              </a:rPr>
              <a:t>acceptă</a:t>
            </a:r>
            <a:r>
              <a:rPr lang="en-US" sz="1400" dirty="0">
                <a:solidFill>
                  <a:srgbClr val="003399"/>
                </a:solidFill>
              </a:rPr>
              <a:t> </a:t>
            </a:r>
            <a:r>
              <a:rPr lang="en-US" sz="1400" dirty="0" err="1">
                <a:solidFill>
                  <a:srgbClr val="003399"/>
                </a:solidFill>
              </a:rPr>
              <a:t>Hotărârea</a:t>
            </a:r>
            <a:r>
              <a:rPr lang="en-US" sz="1400" dirty="0">
                <a:solidFill>
                  <a:srgbClr val="003399"/>
                </a:solidFill>
              </a:rPr>
              <a:t> </a:t>
            </a:r>
            <a:r>
              <a:rPr lang="en-US" sz="1400" dirty="0" err="1">
                <a:solidFill>
                  <a:srgbClr val="003399"/>
                </a:solidFill>
              </a:rPr>
              <a:t>Guvernului</a:t>
            </a:r>
            <a:r>
              <a:rPr lang="en-US" sz="1400" dirty="0">
                <a:solidFill>
                  <a:srgbClr val="003399"/>
                </a:solidFill>
              </a:rPr>
              <a:t> </a:t>
            </a:r>
            <a:r>
              <a:rPr lang="en-US" sz="1400" dirty="0" err="1">
                <a:solidFill>
                  <a:srgbClr val="003399"/>
                </a:solidFill>
              </a:rPr>
              <a:t>actualizată</a:t>
            </a:r>
            <a:r>
              <a:rPr lang="en-US" sz="1400" dirty="0">
                <a:solidFill>
                  <a:srgbClr val="003399"/>
                </a:solidFill>
              </a:rPr>
              <a:t>, </a:t>
            </a:r>
            <a:r>
              <a:rPr lang="en-US" sz="1400" dirty="0" err="1">
                <a:solidFill>
                  <a:srgbClr val="003399"/>
                </a:solidFill>
              </a:rPr>
              <a:t>publicată</a:t>
            </a:r>
            <a:r>
              <a:rPr lang="en-US" sz="1400" dirty="0">
                <a:solidFill>
                  <a:srgbClr val="003399"/>
                </a:solidFill>
              </a:rPr>
              <a:t> </a:t>
            </a:r>
            <a:r>
              <a:rPr lang="en-US" sz="1400" dirty="0" err="1">
                <a:solidFill>
                  <a:srgbClr val="003399"/>
                </a:solidFill>
              </a:rPr>
              <a:t>în</a:t>
            </a:r>
            <a:r>
              <a:rPr lang="en-US" sz="1400" dirty="0">
                <a:solidFill>
                  <a:srgbClr val="003399"/>
                </a:solidFill>
              </a:rPr>
              <a:t> </a:t>
            </a:r>
            <a:r>
              <a:rPr lang="en-US" sz="1400" dirty="0" err="1">
                <a:solidFill>
                  <a:srgbClr val="003399"/>
                </a:solidFill>
              </a:rPr>
              <a:t>Monitorul</a:t>
            </a:r>
            <a:r>
              <a:rPr lang="en-US" sz="1400" dirty="0">
                <a:solidFill>
                  <a:srgbClr val="003399"/>
                </a:solidFill>
              </a:rPr>
              <a:t> </a:t>
            </a:r>
            <a:r>
              <a:rPr lang="en-US" sz="1400" dirty="0" err="1">
                <a:solidFill>
                  <a:srgbClr val="003399"/>
                </a:solidFill>
              </a:rPr>
              <a:t>Oficial</a:t>
            </a:r>
            <a:r>
              <a:rPr lang="en-US" sz="1400" dirty="0">
                <a:solidFill>
                  <a:srgbClr val="003399"/>
                </a:solidFill>
              </a:rPr>
              <a:t> al </a:t>
            </a:r>
            <a:r>
              <a:rPr lang="en-US" sz="1400" dirty="0" err="1">
                <a:solidFill>
                  <a:srgbClr val="003399"/>
                </a:solidFill>
              </a:rPr>
              <a:t>Romaniei</a:t>
            </a:r>
            <a:r>
              <a:rPr lang="en-US" sz="1400" dirty="0">
                <a:solidFill>
                  <a:srgbClr val="003399"/>
                </a:solidFill>
              </a:rPr>
              <a:t>, </a:t>
            </a:r>
            <a:r>
              <a:rPr lang="en-US" sz="1400" dirty="0" smtClean="0">
                <a:solidFill>
                  <a:srgbClr val="003399"/>
                </a:solidFill>
              </a:rPr>
              <a:t>	</a:t>
            </a:r>
            <a:r>
              <a:rPr lang="en-US" sz="1400" dirty="0" err="1" smtClean="0">
                <a:solidFill>
                  <a:srgbClr val="003399"/>
                </a:solidFill>
              </a:rPr>
              <a:t>privind</a:t>
            </a:r>
            <a:r>
              <a:rPr lang="en-US" sz="1400" dirty="0" smtClean="0">
                <a:solidFill>
                  <a:srgbClr val="003399"/>
                </a:solidFill>
              </a:rPr>
              <a:t> </a:t>
            </a:r>
            <a:r>
              <a:rPr lang="en-US" sz="1400" dirty="0" err="1">
                <a:solidFill>
                  <a:srgbClr val="003399"/>
                </a:solidFill>
              </a:rPr>
              <a:t>proprietatea</a:t>
            </a:r>
            <a:r>
              <a:rPr lang="en-US" sz="1400" dirty="0">
                <a:solidFill>
                  <a:srgbClr val="003399"/>
                </a:solidFill>
              </a:rPr>
              <a:t> </a:t>
            </a:r>
            <a:r>
              <a:rPr lang="en-US" sz="1400" dirty="0" err="1">
                <a:solidFill>
                  <a:srgbClr val="003399"/>
                </a:solidFill>
              </a:rPr>
              <a:t>publică</a:t>
            </a:r>
            <a:r>
              <a:rPr lang="en-US" sz="1400" dirty="0">
                <a:solidFill>
                  <a:srgbClr val="003399"/>
                </a:solidFill>
              </a:rPr>
              <a:t> </a:t>
            </a:r>
            <a:r>
              <a:rPr lang="en-US" sz="1400" dirty="0" err="1">
                <a:solidFill>
                  <a:srgbClr val="003399"/>
                </a:solidFill>
              </a:rPr>
              <a:t>asupra</a:t>
            </a:r>
            <a:r>
              <a:rPr lang="en-US" sz="1400" dirty="0">
                <a:solidFill>
                  <a:srgbClr val="003399"/>
                </a:solidFill>
              </a:rPr>
              <a:t> </a:t>
            </a:r>
            <a:r>
              <a:rPr lang="en-US" sz="1400" dirty="0" err="1">
                <a:solidFill>
                  <a:srgbClr val="003399"/>
                </a:solidFill>
              </a:rPr>
              <a:t>imobilului</a:t>
            </a:r>
            <a:r>
              <a:rPr lang="en-US" sz="1400" dirty="0">
                <a:solidFill>
                  <a:srgbClr val="003399"/>
                </a:solidFill>
              </a:rPr>
              <a:t>, </a:t>
            </a:r>
            <a:r>
              <a:rPr lang="en-US" sz="1400" dirty="0" err="1">
                <a:solidFill>
                  <a:srgbClr val="003399"/>
                </a:solidFill>
              </a:rPr>
              <a:t>cel</a:t>
            </a:r>
            <a:r>
              <a:rPr lang="en-US" sz="1400" dirty="0">
                <a:solidFill>
                  <a:srgbClr val="003399"/>
                </a:solidFill>
              </a:rPr>
              <a:t> </a:t>
            </a:r>
            <a:r>
              <a:rPr lang="en-US" sz="1400" dirty="0" err="1">
                <a:solidFill>
                  <a:srgbClr val="003399"/>
                </a:solidFill>
              </a:rPr>
              <a:t>mai</a:t>
            </a:r>
            <a:r>
              <a:rPr lang="en-US" sz="1400" dirty="0">
                <a:solidFill>
                  <a:srgbClr val="003399"/>
                </a:solidFill>
              </a:rPr>
              <a:t> </a:t>
            </a:r>
            <a:r>
              <a:rPr lang="en-US" sz="1400" dirty="0" err="1">
                <a:solidFill>
                  <a:srgbClr val="003399"/>
                </a:solidFill>
              </a:rPr>
              <a:t>târziu</a:t>
            </a:r>
            <a:r>
              <a:rPr lang="en-US" sz="1400" dirty="0">
                <a:solidFill>
                  <a:srgbClr val="003399"/>
                </a:solidFill>
              </a:rPr>
              <a:t> </a:t>
            </a:r>
            <a:r>
              <a:rPr lang="en-US" sz="1400" dirty="0" err="1">
                <a:solidFill>
                  <a:srgbClr val="003399"/>
                </a:solidFill>
              </a:rPr>
              <a:t>în</a:t>
            </a:r>
            <a:r>
              <a:rPr lang="en-US" sz="1400" dirty="0">
                <a:solidFill>
                  <a:srgbClr val="003399"/>
                </a:solidFill>
              </a:rPr>
              <a:t> </a:t>
            </a:r>
            <a:r>
              <a:rPr lang="en-US" sz="1400" dirty="0" err="1">
                <a:solidFill>
                  <a:srgbClr val="003399"/>
                </a:solidFill>
              </a:rPr>
              <a:t>termen</a:t>
            </a:r>
            <a:r>
              <a:rPr lang="en-US" sz="1400" dirty="0">
                <a:solidFill>
                  <a:srgbClr val="003399"/>
                </a:solidFill>
              </a:rPr>
              <a:t> de maxim de 30 </a:t>
            </a:r>
            <a:r>
              <a:rPr lang="en-US" sz="1400" dirty="0" err="1">
                <a:solidFill>
                  <a:srgbClr val="003399"/>
                </a:solidFill>
              </a:rPr>
              <a:t>zile</a:t>
            </a:r>
            <a:r>
              <a:rPr lang="en-US" sz="1400" dirty="0">
                <a:solidFill>
                  <a:srgbClr val="003399"/>
                </a:solidFill>
              </a:rPr>
              <a:t> </a:t>
            </a:r>
            <a:r>
              <a:rPr lang="en-US" sz="1400" dirty="0" smtClean="0">
                <a:solidFill>
                  <a:srgbClr val="003399"/>
                </a:solidFill>
              </a:rPr>
              <a:t>	</a:t>
            </a:r>
            <a:r>
              <a:rPr lang="en-US" sz="1400" dirty="0" err="1" smtClean="0">
                <a:solidFill>
                  <a:srgbClr val="003399"/>
                </a:solidFill>
              </a:rPr>
              <a:t>lucrătoare</a:t>
            </a:r>
            <a:r>
              <a:rPr lang="en-US" sz="1400" dirty="0" smtClean="0">
                <a:solidFill>
                  <a:srgbClr val="003399"/>
                </a:solidFill>
              </a:rPr>
              <a:t> </a:t>
            </a:r>
            <a:r>
              <a:rPr lang="en-US" sz="1400" dirty="0">
                <a:solidFill>
                  <a:srgbClr val="003399"/>
                </a:solidFill>
              </a:rPr>
              <a:t>de la </a:t>
            </a:r>
            <a:r>
              <a:rPr lang="en-US" sz="1400" dirty="0" err="1">
                <a:solidFill>
                  <a:srgbClr val="003399"/>
                </a:solidFill>
              </a:rPr>
              <a:t>primirea</a:t>
            </a:r>
            <a:r>
              <a:rPr lang="en-US" sz="1400" dirty="0">
                <a:solidFill>
                  <a:srgbClr val="003399"/>
                </a:solidFill>
              </a:rPr>
              <a:t> </a:t>
            </a:r>
            <a:r>
              <a:rPr lang="en-US" sz="1400" dirty="0" err="1">
                <a:solidFill>
                  <a:srgbClr val="003399"/>
                </a:solidFill>
              </a:rPr>
              <a:t>notificării</a:t>
            </a:r>
            <a:r>
              <a:rPr lang="en-US" sz="1400" dirty="0">
                <a:solidFill>
                  <a:srgbClr val="003399"/>
                </a:solidFill>
              </a:rPr>
              <a:t> </a:t>
            </a:r>
            <a:r>
              <a:rPr lang="en-US" sz="1400" dirty="0" err="1">
                <a:solidFill>
                  <a:srgbClr val="003399"/>
                </a:solidFill>
              </a:rPr>
              <a:t>privind</a:t>
            </a:r>
            <a:r>
              <a:rPr lang="en-US" sz="1400" dirty="0">
                <a:solidFill>
                  <a:srgbClr val="003399"/>
                </a:solidFill>
              </a:rPr>
              <a:t> </a:t>
            </a:r>
            <a:r>
              <a:rPr lang="en-US" sz="1400" dirty="0" err="1">
                <a:solidFill>
                  <a:srgbClr val="003399"/>
                </a:solidFill>
              </a:rPr>
              <a:t>demararea</a:t>
            </a:r>
            <a:r>
              <a:rPr lang="en-US" sz="1400" dirty="0">
                <a:solidFill>
                  <a:srgbClr val="003399"/>
                </a:solidFill>
              </a:rPr>
              <a:t> </a:t>
            </a:r>
            <a:r>
              <a:rPr lang="en-US" sz="1400" dirty="0" err="1">
                <a:solidFill>
                  <a:srgbClr val="003399"/>
                </a:solidFill>
              </a:rPr>
              <a:t>etapei</a:t>
            </a:r>
            <a:r>
              <a:rPr lang="en-US" sz="1400" dirty="0">
                <a:solidFill>
                  <a:srgbClr val="003399"/>
                </a:solidFill>
              </a:rPr>
              <a:t> </a:t>
            </a:r>
            <a:r>
              <a:rPr lang="en-US" sz="1400" dirty="0" err="1">
                <a:solidFill>
                  <a:srgbClr val="003399"/>
                </a:solidFill>
              </a:rPr>
              <a:t>precontractuale</a:t>
            </a:r>
            <a:endParaRPr lang="en-US" sz="1400" dirty="0" smtClean="0">
              <a:solidFill>
                <a:srgbClr val="003399"/>
              </a:solidFill>
            </a:endParaRPr>
          </a:p>
          <a:p>
            <a:pPr lvl="0">
              <a:buFont typeface="Wingdings" pitchFamily="2" charset="2"/>
              <a:buChar char="q"/>
            </a:pPr>
            <a:r>
              <a:rPr lang="ro-RO" sz="1400" b="1" dirty="0" smtClean="0"/>
              <a:t>Declaraţia </a:t>
            </a:r>
            <a:r>
              <a:rPr lang="ro-RO" sz="1400" b="1" dirty="0"/>
              <a:t>ocupantului prin care îşi exprimă acordul ca Solicitantul să realizeze </a:t>
            </a:r>
            <a:r>
              <a:rPr lang="ro-RO" sz="1400" b="1" dirty="0" smtClean="0"/>
              <a:t>investiția</a:t>
            </a:r>
            <a:r>
              <a:rPr lang="en-US" sz="1400" b="1" dirty="0" smtClean="0"/>
              <a:t> </a:t>
            </a:r>
            <a:r>
              <a:rPr lang="ro-RO" sz="1400" dirty="0"/>
              <a:t>(în cazul în care clădirea publică este ocupată de alte entități publice decât solicitantul) </a:t>
            </a:r>
            <a:endParaRPr lang="en-US" sz="1400" b="1" dirty="0" smtClean="0"/>
          </a:p>
          <a:p>
            <a:pPr>
              <a:buFont typeface="Wingdings" pitchFamily="2" charset="2"/>
              <a:buChar char="q"/>
            </a:pPr>
            <a:r>
              <a:rPr lang="ro-RO" sz="1400" b="1" dirty="0" smtClean="0"/>
              <a:t>Declaraţia </a:t>
            </a:r>
            <a:r>
              <a:rPr lang="ro-RO" sz="1400" b="1" dirty="0"/>
              <a:t>ocupantului prin care îşi exprimă acordul ca </a:t>
            </a:r>
            <a:r>
              <a:rPr lang="ro-RO" sz="1400" b="1" dirty="0" smtClean="0"/>
              <a:t>Solicitantul să realizeze investiția</a:t>
            </a:r>
            <a:r>
              <a:rPr lang="en-US" sz="1400" b="1" dirty="0" smtClean="0"/>
              <a:t> </a:t>
            </a:r>
            <a:r>
              <a:rPr lang="en-US" sz="1400" dirty="0"/>
              <a:t>(</a:t>
            </a:r>
            <a:r>
              <a:rPr lang="ro-RO" sz="1400" dirty="0"/>
              <a:t>în cazul în care spații/unități de clădire au fost închiriate/date în folosință gratuită/concesionate unor de persoane juridice și sunt ocupate de </a:t>
            </a:r>
            <a:r>
              <a:rPr lang="ro-RO" sz="1400" dirty="0" smtClean="0"/>
              <a:t>acestea</a:t>
            </a:r>
            <a:r>
              <a:rPr lang="en-US" sz="1400" dirty="0" smtClean="0"/>
              <a:t>)</a:t>
            </a:r>
            <a:endParaRPr lang="en-US" sz="1400" b="1" dirty="0" smtClean="0"/>
          </a:p>
          <a:p>
            <a:pPr lvl="0">
              <a:buFont typeface="Wingdings" pitchFamily="2" charset="2"/>
              <a:buChar char="q"/>
            </a:pPr>
            <a:r>
              <a:rPr lang="ro-RO" sz="1400" b="1" dirty="0" smtClean="0"/>
              <a:t>Devizul general</a:t>
            </a:r>
            <a:r>
              <a:rPr lang="en-US" sz="1400" b="1" dirty="0" smtClean="0"/>
              <a:t>, in </a:t>
            </a:r>
            <a:r>
              <a:rPr lang="en-US" sz="1400" b="1" dirty="0" err="1" smtClean="0"/>
              <a:t>conformitate</a:t>
            </a:r>
            <a:r>
              <a:rPr lang="en-US" sz="1400" b="1" dirty="0" smtClean="0"/>
              <a:t> cu </a:t>
            </a:r>
            <a:r>
              <a:rPr lang="en-US" sz="1400" b="1" dirty="0" err="1" smtClean="0"/>
              <a:t>legislatia</a:t>
            </a:r>
            <a:r>
              <a:rPr lang="en-US" sz="1400" b="1" dirty="0" smtClean="0"/>
              <a:t> in </a:t>
            </a:r>
            <a:r>
              <a:rPr lang="en-US" sz="1400" b="1" dirty="0" err="1" smtClean="0"/>
              <a:t>vigoare</a:t>
            </a:r>
            <a:r>
              <a:rPr lang="en-US" sz="1400" b="1" dirty="0" smtClean="0"/>
              <a:t> - </a:t>
            </a:r>
            <a:r>
              <a:rPr lang="en-US" sz="1400" dirty="0"/>
              <a:t>s</a:t>
            </a:r>
            <a:r>
              <a:rPr lang="ro-RO" sz="1400" dirty="0" smtClean="0"/>
              <a:t>uplimentar</a:t>
            </a:r>
            <a:r>
              <a:rPr lang="ro-RO" sz="1400" dirty="0"/>
              <a:t>, se va anexa un </a:t>
            </a:r>
            <a:r>
              <a:rPr lang="ro-RO" sz="1400" b="1" dirty="0"/>
              <a:t>deviz general centralizator al componentelor cererii de finanțare</a:t>
            </a:r>
            <a:r>
              <a:rPr lang="ro-RO" sz="1400" dirty="0"/>
              <a:t>, dacă e </a:t>
            </a:r>
            <a:r>
              <a:rPr lang="ro-RO" sz="1400" dirty="0" smtClean="0"/>
              <a:t>cazul</a:t>
            </a:r>
            <a:endParaRPr lang="en-US" sz="1400" dirty="0" smtClean="0"/>
          </a:p>
          <a:p>
            <a:pPr>
              <a:buFont typeface="Wingdings" pitchFamily="2" charset="2"/>
              <a:buChar char="q"/>
            </a:pPr>
            <a:r>
              <a:rPr lang="en-US" sz="1400" b="1" dirty="0" err="1" smtClean="0"/>
              <a:t>Expertiza</a:t>
            </a:r>
            <a:r>
              <a:rPr lang="en-US" sz="1400" b="1" dirty="0" smtClean="0"/>
              <a:t> </a:t>
            </a:r>
            <a:r>
              <a:rPr lang="ro-RO" sz="1400" b="1" dirty="0"/>
              <a:t> tehnică a clădirii </a:t>
            </a:r>
            <a:r>
              <a:rPr lang="ro-RO" sz="1400" dirty="0"/>
              <a:t>(pentru fiecare componentă (clădire) în </a:t>
            </a:r>
            <a:r>
              <a:rPr lang="ro-RO" sz="1400" dirty="0" smtClean="0"/>
              <a:t>parte)</a:t>
            </a:r>
            <a:endParaRPr lang="en-US" sz="1400" dirty="0"/>
          </a:p>
          <a:p>
            <a:pPr>
              <a:buFont typeface="Wingdings" pitchFamily="2" charset="2"/>
              <a:buChar char="q"/>
            </a:pPr>
            <a:r>
              <a:rPr lang="ro-RO" sz="1400" b="1" dirty="0" smtClean="0"/>
              <a:t>Raportul </a:t>
            </a:r>
            <a:r>
              <a:rPr lang="ro-RO" sz="1400" b="1" dirty="0"/>
              <a:t>de audit energetic, inclusiv fişa de analiză termică şi energetică a clădirii, respectiv certificatul de performanţă energetică </a:t>
            </a:r>
            <a:r>
              <a:rPr lang="ro-RO" sz="1400" dirty="0"/>
              <a:t>(pentru fiecare componentă (clădire) în </a:t>
            </a:r>
            <a:r>
              <a:rPr lang="ro-RO" sz="1400" dirty="0" smtClean="0"/>
              <a:t>parte</a:t>
            </a:r>
            <a:endParaRPr lang="en-US" sz="1400" dirty="0" smtClean="0"/>
          </a:p>
          <a:p>
            <a:pPr lvl="0"/>
            <a:endParaRPr lang="en-US" sz="1400" dirty="0" smtClean="0"/>
          </a:p>
          <a:p>
            <a:pPr marL="0" lvl="0" indent="0">
              <a:buNone/>
            </a:pPr>
            <a:r>
              <a:rPr lang="en-US" sz="1400" b="1" dirty="0"/>
              <a:t>	</a:t>
            </a:r>
            <a:endParaRPr lang="ro-RO" sz="1400" b="1" u="sng"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Content Placeholder 2"/>
          <p:cNvSpPr>
            <a:spLocks noGrp="1"/>
          </p:cNvSpPr>
          <p:nvPr>
            <p:ph idx="1"/>
          </p:nvPr>
        </p:nvSpPr>
        <p:spPr>
          <a:xfrm>
            <a:off x="228600" y="152400"/>
            <a:ext cx="8686800" cy="6172200"/>
          </a:xfrm>
        </p:spPr>
        <p:txBody>
          <a:bodyPr/>
          <a:lstStyle/>
          <a:p>
            <a:pPr algn="just">
              <a:spcAft>
                <a:spcPts val="600"/>
              </a:spcAft>
              <a:buFontTx/>
              <a:buNone/>
            </a:pPr>
            <a:r>
              <a:rPr lang="ro-RO" sz="1600" b="1" dirty="0" smtClean="0">
                <a:solidFill>
                  <a:srgbClr val="C00000"/>
                </a:solidFill>
              </a:rPr>
              <a:t>Documente obligatorii la depunerea cererii de finanţare:</a:t>
            </a:r>
          </a:p>
          <a:p>
            <a:pPr algn="just">
              <a:buFont typeface="Wingdings" pitchFamily="2" charset="2"/>
              <a:buChar char="q"/>
            </a:pPr>
            <a:r>
              <a:rPr lang="ro-RO" sz="1600" b="1" dirty="0" smtClean="0">
                <a:solidFill>
                  <a:srgbClr val="003399"/>
                </a:solidFill>
              </a:rPr>
              <a:t>Do</a:t>
            </a:r>
            <a:r>
              <a:rPr lang="ro-RO" sz="1400" b="1" dirty="0" smtClean="0">
                <a:solidFill>
                  <a:srgbClr val="003399"/>
                </a:solidFill>
              </a:rPr>
              <a:t>cumentația </a:t>
            </a:r>
            <a:r>
              <a:rPr lang="ro-RO" sz="1400" b="1" dirty="0">
                <a:solidFill>
                  <a:srgbClr val="003399"/>
                </a:solidFill>
              </a:rPr>
              <a:t>tehnico-economică (faza DALI sau DALI + PT) (</a:t>
            </a:r>
            <a:r>
              <a:rPr lang="ro-RO" sz="1400" b="1" i="1" dirty="0">
                <a:solidFill>
                  <a:srgbClr val="003399"/>
                </a:solidFill>
              </a:rPr>
              <a:t>elaborată la nivel de proiect </a:t>
            </a:r>
            <a:r>
              <a:rPr lang="ro-RO" sz="1400" b="1" i="1" dirty="0" smtClean="0">
                <a:solidFill>
                  <a:srgbClr val="003399"/>
                </a:solidFill>
              </a:rPr>
              <a:t>sau</a:t>
            </a:r>
            <a:endParaRPr lang="en-US" sz="1400" b="1" i="1" dirty="0" smtClean="0">
              <a:solidFill>
                <a:srgbClr val="003399"/>
              </a:solidFill>
            </a:endParaRPr>
          </a:p>
          <a:p>
            <a:pPr marL="0" indent="0" algn="just">
              <a:buNone/>
            </a:pPr>
            <a:r>
              <a:rPr lang="en-US" sz="1400" b="1" i="1" dirty="0" smtClean="0">
                <a:solidFill>
                  <a:srgbClr val="003399"/>
                </a:solidFill>
              </a:rPr>
              <a:t>      </a:t>
            </a:r>
            <a:r>
              <a:rPr lang="ro-RO" sz="1400" b="1" i="1" dirty="0" smtClean="0">
                <a:solidFill>
                  <a:srgbClr val="003399"/>
                </a:solidFill>
              </a:rPr>
              <a:t>pentru </a:t>
            </a:r>
            <a:r>
              <a:rPr lang="ro-RO" sz="1400" b="1" i="1" dirty="0">
                <a:solidFill>
                  <a:srgbClr val="003399"/>
                </a:solidFill>
              </a:rPr>
              <a:t>fiecare componentă în parte din cadrul proiectului</a:t>
            </a:r>
            <a:r>
              <a:rPr lang="ro-RO" sz="1400" b="1" i="1" dirty="0" smtClean="0">
                <a:solidFill>
                  <a:srgbClr val="003399"/>
                </a:solidFill>
              </a:rPr>
              <a:t>))</a:t>
            </a:r>
            <a:endParaRPr lang="en-US" sz="1400" b="1" i="1" dirty="0" smtClean="0">
              <a:solidFill>
                <a:srgbClr val="003399"/>
              </a:solidFill>
            </a:endParaRPr>
          </a:p>
          <a:p>
            <a:pPr marL="0" indent="0" algn="just">
              <a:buNone/>
            </a:pPr>
            <a:r>
              <a:rPr lang="en-US" sz="1400" b="1" i="1" dirty="0"/>
              <a:t>	</a:t>
            </a:r>
            <a:r>
              <a:rPr lang="en-US" sz="1400" i="1" dirty="0" smtClean="0"/>
              <a:t>- </a:t>
            </a:r>
            <a:r>
              <a:rPr lang="en-US" sz="1400" i="1" dirty="0" err="1" smtClean="0"/>
              <a:t>Devizul</a:t>
            </a:r>
            <a:r>
              <a:rPr lang="en-US" sz="1400" i="1" dirty="0" smtClean="0"/>
              <a:t> General </a:t>
            </a:r>
            <a:r>
              <a:rPr lang="en-US" sz="1400" i="1" dirty="0" err="1" smtClean="0"/>
              <a:t>actualizat</a:t>
            </a:r>
            <a:r>
              <a:rPr lang="en-US" sz="1400" i="1" dirty="0" smtClean="0"/>
              <a:t> cu </a:t>
            </a:r>
            <a:r>
              <a:rPr lang="en-US" sz="1400" i="1" dirty="0" err="1" smtClean="0"/>
              <a:t>cel</a:t>
            </a:r>
            <a:r>
              <a:rPr lang="en-US" sz="1400" i="1" dirty="0" smtClean="0"/>
              <a:t> </a:t>
            </a:r>
            <a:r>
              <a:rPr lang="en-US" sz="1400" i="1" dirty="0" err="1" smtClean="0"/>
              <a:t>mult</a:t>
            </a:r>
            <a:r>
              <a:rPr lang="en-US" sz="1400" i="1" dirty="0" smtClean="0"/>
              <a:t> 12 </a:t>
            </a:r>
            <a:r>
              <a:rPr lang="en-US" sz="1400" i="1" dirty="0" err="1" smtClean="0"/>
              <a:t>luni</a:t>
            </a:r>
            <a:r>
              <a:rPr lang="en-US" sz="1400" i="1" dirty="0" smtClean="0"/>
              <a:t> </a:t>
            </a:r>
            <a:r>
              <a:rPr lang="en-US" sz="1400" i="1" dirty="0" err="1" smtClean="0"/>
              <a:t>inainte</a:t>
            </a:r>
            <a:r>
              <a:rPr lang="en-US" sz="1400" i="1" dirty="0" smtClean="0"/>
              <a:t> de </a:t>
            </a:r>
            <a:r>
              <a:rPr lang="en-US" sz="1400" i="1" dirty="0" err="1" smtClean="0"/>
              <a:t>depunerea</a:t>
            </a:r>
            <a:r>
              <a:rPr lang="en-US" sz="1400" i="1" dirty="0" smtClean="0"/>
              <a:t> </a:t>
            </a:r>
            <a:r>
              <a:rPr lang="en-US" sz="1400" i="1" dirty="0" err="1" smtClean="0"/>
              <a:t>proiectului</a:t>
            </a:r>
            <a:endParaRPr lang="en-US" sz="1400" i="1" dirty="0" smtClean="0"/>
          </a:p>
          <a:p>
            <a:pPr marL="0" indent="0" algn="just">
              <a:buNone/>
            </a:pPr>
            <a:r>
              <a:rPr lang="en-US" sz="1400" i="1" dirty="0"/>
              <a:t>	</a:t>
            </a:r>
            <a:r>
              <a:rPr lang="en-US" sz="1400" i="1" dirty="0" smtClean="0"/>
              <a:t>- DALI/PT </a:t>
            </a:r>
            <a:r>
              <a:rPr lang="en-US" sz="1400" i="1" dirty="0" err="1" smtClean="0"/>
              <a:t>actualizate</a:t>
            </a:r>
            <a:r>
              <a:rPr lang="en-US" sz="1400" i="1" dirty="0" smtClean="0"/>
              <a:t> cu </a:t>
            </a:r>
            <a:r>
              <a:rPr lang="en-US" sz="1400" i="1" dirty="0" err="1" smtClean="0"/>
              <a:t>cel</a:t>
            </a:r>
            <a:r>
              <a:rPr lang="en-US" sz="1400" i="1" dirty="0" smtClean="0"/>
              <a:t> </a:t>
            </a:r>
            <a:r>
              <a:rPr lang="en-US" sz="1400" i="1" dirty="0" err="1" smtClean="0"/>
              <a:t>mult</a:t>
            </a:r>
            <a:r>
              <a:rPr lang="en-US" sz="1400" i="1" dirty="0" smtClean="0"/>
              <a:t> 24 </a:t>
            </a:r>
            <a:r>
              <a:rPr lang="en-US" sz="1400" i="1" dirty="0" err="1" smtClean="0"/>
              <a:t>luni</a:t>
            </a:r>
            <a:r>
              <a:rPr lang="en-US" sz="1400" i="1" dirty="0" smtClean="0"/>
              <a:t> </a:t>
            </a:r>
            <a:r>
              <a:rPr lang="en-US" sz="1400" i="1" dirty="0" err="1"/>
              <a:t>inainte</a:t>
            </a:r>
            <a:r>
              <a:rPr lang="en-US" sz="1400" i="1" dirty="0"/>
              <a:t> de </a:t>
            </a:r>
            <a:r>
              <a:rPr lang="en-US" sz="1400" i="1" dirty="0" err="1"/>
              <a:t>depunerea</a:t>
            </a:r>
            <a:r>
              <a:rPr lang="en-US" sz="1400" i="1" dirty="0"/>
              <a:t> </a:t>
            </a:r>
            <a:r>
              <a:rPr lang="en-US" sz="1400" i="1" dirty="0" err="1" smtClean="0"/>
              <a:t>proiectului</a:t>
            </a:r>
            <a:endParaRPr lang="en-US" sz="1400" i="1" dirty="0" smtClean="0"/>
          </a:p>
          <a:p>
            <a:pPr marL="0" indent="0">
              <a:buNone/>
            </a:pPr>
            <a:r>
              <a:rPr lang="en-US" sz="1400" dirty="0"/>
              <a:t> </a:t>
            </a:r>
            <a:r>
              <a:rPr lang="en-US" sz="1400" dirty="0" smtClean="0"/>
              <a:t>      </a:t>
            </a:r>
            <a:r>
              <a:rPr lang="en-US" sz="1400" i="1" dirty="0" smtClean="0"/>
              <a:t>P</a:t>
            </a:r>
            <a:r>
              <a:rPr lang="ro-RO" sz="1400" i="1" dirty="0" smtClean="0"/>
              <a:t>entru</a:t>
            </a:r>
            <a:r>
              <a:rPr lang="en-US" sz="1400" i="1" dirty="0" smtClean="0"/>
              <a:t> </a:t>
            </a:r>
            <a:r>
              <a:rPr lang="en-US" sz="1400" i="1" dirty="0" err="1" smtClean="0"/>
              <a:t>proiecte</a:t>
            </a:r>
            <a:r>
              <a:rPr lang="en-US" sz="1400" i="1" dirty="0" smtClean="0"/>
              <a:t> cu</a:t>
            </a:r>
            <a:r>
              <a:rPr lang="ro-RO" sz="1400" i="1" dirty="0" smtClean="0"/>
              <a:t> lucrările</a:t>
            </a:r>
            <a:r>
              <a:rPr lang="en-US" sz="1400" i="1" dirty="0" smtClean="0"/>
              <a:t> </a:t>
            </a:r>
            <a:r>
              <a:rPr lang="en-US" sz="1400" i="1" dirty="0" err="1" smtClean="0"/>
              <a:t>deja</a:t>
            </a:r>
            <a:r>
              <a:rPr lang="en-US" sz="1400" i="1" dirty="0" smtClean="0"/>
              <a:t> </a:t>
            </a:r>
            <a:r>
              <a:rPr lang="ro-RO" sz="1400" i="1" dirty="0" smtClean="0"/>
              <a:t> </a:t>
            </a:r>
            <a:r>
              <a:rPr lang="ro-RO" sz="1400" i="1" dirty="0"/>
              <a:t>începute, în plus față de DALI, </a:t>
            </a:r>
            <a:r>
              <a:rPr lang="en-US" sz="1400" i="1" dirty="0" smtClean="0"/>
              <a:t>se </a:t>
            </a:r>
            <a:r>
              <a:rPr lang="en-US" sz="1400" i="1" dirty="0" err="1" smtClean="0"/>
              <a:t>vor</a:t>
            </a:r>
            <a:r>
              <a:rPr lang="en-US" sz="1400" i="1" dirty="0" smtClean="0"/>
              <a:t> </a:t>
            </a:r>
            <a:r>
              <a:rPr lang="en-US" sz="1400" i="1" dirty="0" err="1" smtClean="0"/>
              <a:t>depune</a:t>
            </a:r>
            <a:r>
              <a:rPr lang="en-US" sz="1400" i="1" dirty="0" smtClean="0"/>
              <a:t> in mod </a:t>
            </a:r>
            <a:r>
              <a:rPr lang="en-US" sz="1400" i="1" dirty="0" err="1" smtClean="0"/>
              <a:t>obligatoriu</a:t>
            </a:r>
            <a:r>
              <a:rPr lang="en-US" sz="1400" i="1" dirty="0" smtClean="0"/>
              <a:t>    </a:t>
            </a:r>
          </a:p>
          <a:p>
            <a:pPr marL="0" indent="0">
              <a:buNone/>
            </a:pPr>
            <a:r>
              <a:rPr lang="en-US" sz="1400" i="1" dirty="0" smtClean="0"/>
              <a:t>       </a:t>
            </a:r>
            <a:r>
              <a:rPr lang="en-US" sz="1400" i="1" dirty="0" err="1" smtClean="0"/>
              <a:t>anexa</a:t>
            </a:r>
            <a:r>
              <a:rPr lang="en-US" sz="1400" i="1" dirty="0" smtClean="0"/>
              <a:t> la </a:t>
            </a:r>
            <a:r>
              <a:rPr lang="en-US" sz="1400" i="1" dirty="0" err="1" smtClean="0"/>
              <a:t>cererea</a:t>
            </a:r>
            <a:r>
              <a:rPr lang="en-US" sz="1400" i="1" dirty="0" smtClean="0"/>
              <a:t> de </a:t>
            </a:r>
            <a:r>
              <a:rPr lang="en-US" sz="1400" i="1" dirty="0" err="1" smtClean="0"/>
              <a:t>finantare</a:t>
            </a:r>
            <a:r>
              <a:rPr lang="en-US" sz="1400" i="1" dirty="0" smtClean="0"/>
              <a:t> </a:t>
            </a:r>
            <a:r>
              <a:rPr lang="en-US" sz="1400" i="1" dirty="0" err="1" smtClean="0"/>
              <a:t>si</a:t>
            </a:r>
            <a:r>
              <a:rPr lang="en-US" sz="1400" i="1" dirty="0" smtClean="0"/>
              <a:t> </a:t>
            </a:r>
            <a:r>
              <a:rPr lang="ro-RO" sz="1400" i="1" dirty="0" smtClean="0"/>
              <a:t>următoarele </a:t>
            </a:r>
            <a:r>
              <a:rPr lang="ro-RO" sz="1400" i="1" dirty="0"/>
              <a:t>documente</a:t>
            </a:r>
            <a:r>
              <a:rPr lang="ro-RO" sz="1400" dirty="0"/>
              <a:t>:</a:t>
            </a:r>
            <a:endParaRPr lang="en-US" sz="1400" dirty="0"/>
          </a:p>
          <a:p>
            <a:pPr marL="0" lvl="0" indent="0">
              <a:buNone/>
            </a:pPr>
            <a:r>
              <a:rPr lang="en-US" sz="1400" dirty="0" smtClean="0"/>
              <a:t>	- </a:t>
            </a:r>
            <a:r>
              <a:rPr lang="ro-RO" sz="1400" dirty="0" smtClean="0"/>
              <a:t>Procesul </a:t>
            </a:r>
            <a:r>
              <a:rPr lang="ro-RO" sz="1400" dirty="0"/>
              <a:t>verbal de recepţie parţială a lucrărilor (procese verbale pe faze determinante)</a:t>
            </a:r>
            <a:endParaRPr lang="en-US" sz="1400" dirty="0"/>
          </a:p>
          <a:p>
            <a:pPr marL="0" lvl="0" indent="0">
              <a:buNone/>
            </a:pPr>
            <a:r>
              <a:rPr lang="en-US" sz="1400" dirty="0" smtClean="0"/>
              <a:t>	- </a:t>
            </a:r>
            <a:r>
              <a:rPr lang="ro-RO" sz="1400" dirty="0" smtClean="0"/>
              <a:t>Autorizaţia </a:t>
            </a:r>
            <a:r>
              <a:rPr lang="ro-RO" sz="1400" dirty="0"/>
              <a:t>de construire</a:t>
            </a:r>
            <a:endParaRPr lang="en-US" sz="1400" dirty="0"/>
          </a:p>
          <a:p>
            <a:pPr marL="0" lvl="0" indent="0">
              <a:buNone/>
            </a:pPr>
            <a:r>
              <a:rPr lang="en-US" sz="1400" dirty="0" smtClean="0"/>
              <a:t>	- </a:t>
            </a:r>
            <a:r>
              <a:rPr lang="ro-RO" sz="1400" dirty="0" smtClean="0"/>
              <a:t>Raportul </a:t>
            </a:r>
            <a:r>
              <a:rPr lang="ro-RO" sz="1400" dirty="0"/>
              <a:t>privind stadiul fizic al investiţiei asumat de către reprezentantul legal al socitantului, </a:t>
            </a:r>
            <a:r>
              <a:rPr lang="en-US" sz="1400" dirty="0" smtClean="0"/>
              <a:t>	  </a:t>
            </a:r>
            <a:r>
              <a:rPr lang="ro-RO" sz="1400" dirty="0" smtClean="0"/>
              <a:t>de </a:t>
            </a:r>
            <a:r>
              <a:rPr lang="ro-RO" sz="1400" dirty="0"/>
              <a:t>către dirigintele de şantier şi de către constructor</a:t>
            </a:r>
            <a:endParaRPr lang="en-US" sz="1400" dirty="0"/>
          </a:p>
          <a:p>
            <a:pPr marL="0" lvl="0" indent="0">
              <a:buNone/>
            </a:pPr>
            <a:r>
              <a:rPr lang="en-US" sz="1400" dirty="0" smtClean="0"/>
              <a:t>	- </a:t>
            </a:r>
            <a:r>
              <a:rPr lang="ro-RO" sz="1400" dirty="0" smtClean="0"/>
              <a:t>Devizul </a:t>
            </a:r>
            <a:r>
              <a:rPr lang="ro-RO" sz="1400" dirty="0"/>
              <a:t>detaliat, întocmit conform HG nr. </a:t>
            </a:r>
            <a:r>
              <a:rPr lang="ro-RO" sz="1400" dirty="0" smtClean="0"/>
              <a:t>28/2008/legislaţiei </a:t>
            </a:r>
            <a:r>
              <a:rPr lang="ro-RO" sz="1400" dirty="0"/>
              <a:t>în vigoare, al lucrărilor executate </a:t>
            </a:r>
            <a:r>
              <a:rPr lang="en-US" sz="1400" dirty="0" smtClean="0"/>
              <a:t>	  </a:t>
            </a:r>
            <a:r>
              <a:rPr lang="ro-RO" sz="1400" dirty="0" smtClean="0"/>
              <a:t>şi </a:t>
            </a:r>
            <a:r>
              <a:rPr lang="ro-RO" sz="1400" dirty="0"/>
              <a:t>plătite, al lucrărilor executate şi neplătite şi respectiv al lucrărilor ce urmează a mai fi </a:t>
            </a:r>
            <a:r>
              <a:rPr lang="en-US" sz="1400" dirty="0" smtClean="0"/>
              <a:t>	 	  </a:t>
            </a:r>
            <a:r>
              <a:rPr lang="ro-RO" sz="1400" dirty="0" smtClean="0"/>
              <a:t>executate</a:t>
            </a:r>
            <a:endParaRPr lang="en-US" sz="1400" dirty="0"/>
          </a:p>
          <a:p>
            <a:pPr marL="0" lvl="0" indent="0">
              <a:buNone/>
            </a:pPr>
            <a:r>
              <a:rPr lang="en-US" sz="1400" dirty="0" smtClean="0"/>
              <a:t>	- </a:t>
            </a:r>
            <a:r>
              <a:rPr lang="ro-RO" sz="1400" dirty="0" smtClean="0"/>
              <a:t>Contractul </a:t>
            </a:r>
            <a:r>
              <a:rPr lang="ro-RO" sz="1400" dirty="0"/>
              <a:t>de lucrări, semnat după data de 01.01.2014, inclusiv acte adiționale</a:t>
            </a:r>
            <a:endParaRPr lang="en-US" sz="1400" dirty="0"/>
          </a:p>
          <a:p>
            <a:pPr marL="0" lvl="0" indent="0">
              <a:buNone/>
            </a:pPr>
            <a:r>
              <a:rPr lang="en-US" sz="1400" dirty="0"/>
              <a:t>	</a:t>
            </a:r>
            <a:r>
              <a:rPr lang="en-US" sz="1400" dirty="0" smtClean="0"/>
              <a:t>- </a:t>
            </a:r>
            <a:r>
              <a:rPr lang="ro-RO" sz="1400" dirty="0" smtClean="0"/>
              <a:t>Proiectul tehnic</a:t>
            </a:r>
            <a:endParaRPr lang="en-US" sz="1400" dirty="0" smtClean="0">
              <a:solidFill>
                <a:srgbClr val="003399"/>
              </a:solidFill>
            </a:endParaRPr>
          </a:p>
          <a:p>
            <a:pPr lvl="0">
              <a:buFont typeface="Wingdings" pitchFamily="2" charset="2"/>
              <a:buChar char="q"/>
            </a:pPr>
            <a:r>
              <a:rPr lang="ro-RO" sz="1400" b="1" dirty="0">
                <a:solidFill>
                  <a:srgbClr val="003399"/>
                </a:solidFill>
              </a:rPr>
              <a:t>Certificatul de urbanism și, dacă e cazul, Autorizația de construire </a:t>
            </a:r>
            <a:r>
              <a:rPr lang="ro-RO" sz="1400" dirty="0">
                <a:solidFill>
                  <a:srgbClr val="003399"/>
                </a:solidFill>
              </a:rPr>
              <a:t>(emis/ă la nivel de proiect sau pentru fiecare componentă în parte din cadrul proiectului)</a:t>
            </a:r>
            <a:endParaRPr lang="en-US" sz="1400" dirty="0">
              <a:solidFill>
                <a:srgbClr val="003399"/>
              </a:solidFill>
            </a:endParaRPr>
          </a:p>
          <a:p>
            <a:pPr lvl="0">
              <a:buFont typeface="Wingdings" pitchFamily="2" charset="2"/>
              <a:buChar char="q"/>
            </a:pPr>
            <a:r>
              <a:rPr lang="ro-RO" sz="1400" b="1" dirty="0">
                <a:solidFill>
                  <a:srgbClr val="003399"/>
                </a:solidFill>
              </a:rPr>
              <a:t>Decizia etapei de încadrare a proiectului în procedura de evaluare a impactului asupra mediului, </a:t>
            </a:r>
            <a:r>
              <a:rPr lang="ro-RO" sz="1400" dirty="0" smtClean="0">
                <a:solidFill>
                  <a:srgbClr val="003399"/>
                </a:solidFill>
              </a:rPr>
              <a:t>sau </a:t>
            </a:r>
            <a:r>
              <a:rPr lang="ro-RO" sz="1400" b="1" dirty="0">
                <a:solidFill>
                  <a:srgbClr val="003399"/>
                </a:solidFill>
              </a:rPr>
              <a:t>Clasarea </a:t>
            </a:r>
            <a:r>
              <a:rPr lang="ro-RO" sz="1400" b="1" dirty="0" smtClean="0">
                <a:solidFill>
                  <a:srgbClr val="003399"/>
                </a:solidFill>
              </a:rPr>
              <a:t>notificării</a:t>
            </a:r>
            <a:r>
              <a:rPr lang="en-US" sz="1400" b="1" dirty="0" smtClean="0">
                <a:solidFill>
                  <a:srgbClr val="003399"/>
                </a:solidFill>
              </a:rPr>
              <a:t>, </a:t>
            </a:r>
            <a:r>
              <a:rPr lang="en-US" sz="1400" dirty="0" err="1" smtClean="0">
                <a:solidFill>
                  <a:srgbClr val="003399"/>
                </a:solidFill>
              </a:rPr>
              <a:t>sau</a:t>
            </a:r>
            <a:r>
              <a:rPr lang="en-US" sz="1400" dirty="0">
                <a:solidFill>
                  <a:srgbClr val="003399"/>
                </a:solidFill>
              </a:rPr>
              <a:t> </a:t>
            </a:r>
            <a:r>
              <a:rPr lang="ro-RO" sz="1400" b="1" dirty="0" smtClean="0">
                <a:solidFill>
                  <a:srgbClr val="003399"/>
                </a:solidFill>
              </a:rPr>
              <a:t>Decizia </a:t>
            </a:r>
            <a:r>
              <a:rPr lang="ro-RO" sz="1400" b="1" dirty="0">
                <a:solidFill>
                  <a:srgbClr val="003399"/>
                </a:solidFill>
              </a:rPr>
              <a:t>finală emisă de autoritatea competentă privind evaluarea impactului asupra mediului </a:t>
            </a:r>
            <a:r>
              <a:rPr lang="ro-RO" sz="1400" i="1" dirty="0">
                <a:solidFill>
                  <a:srgbClr val="003399"/>
                </a:solidFill>
              </a:rPr>
              <a:t>(pentru proiectele de investiţii pentru care execuţia de lucrări a fost demarată și care nu au fost încheiate în mod fizic sau financiar înainte de depunerea  cererii de finanțare)</a:t>
            </a:r>
            <a:endParaRPr lang="en-US" sz="1400" dirty="0">
              <a:solidFill>
                <a:srgbClr val="003399"/>
              </a:solidFill>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228600" y="228600"/>
            <a:ext cx="8610600" cy="6096000"/>
          </a:xfrm>
        </p:spPr>
        <p:txBody>
          <a:bodyPr/>
          <a:lstStyle/>
          <a:p>
            <a:pPr algn="just">
              <a:spcAft>
                <a:spcPts val="600"/>
              </a:spcAft>
              <a:buFontTx/>
              <a:buNone/>
            </a:pPr>
            <a:r>
              <a:rPr lang="ro-RO" sz="1600" b="1" dirty="0" smtClean="0">
                <a:solidFill>
                  <a:srgbClr val="C00000"/>
                </a:solidFill>
              </a:rPr>
              <a:t>Documente obligatorii la depunerea cererii de finanţare:</a:t>
            </a:r>
          </a:p>
          <a:p>
            <a:pPr lvl="0">
              <a:buFont typeface="Wingdings" pitchFamily="2" charset="2"/>
              <a:buChar char="q"/>
            </a:pPr>
            <a:r>
              <a:rPr lang="ro-RO" sz="1400" b="1" dirty="0" smtClean="0"/>
              <a:t>Hotărârea</a:t>
            </a:r>
            <a:r>
              <a:rPr lang="ro-RO" sz="1400" b="1" dirty="0"/>
              <a:t>/ </a:t>
            </a:r>
            <a:r>
              <a:rPr lang="en-US" sz="1400" b="1" dirty="0" smtClean="0"/>
              <a:t>D</a:t>
            </a:r>
            <a:r>
              <a:rPr lang="ro-RO" sz="1400" b="1" dirty="0" smtClean="0"/>
              <a:t>ecizia </a:t>
            </a:r>
            <a:r>
              <a:rPr lang="ro-RO" sz="1400" b="1" dirty="0"/>
              <a:t>(Hotărârile/ Deciziile partenerilor) de aprobare a documentaţiei tehnico-economice (faza DALI sau PT) şi a indicatorilor tehnico-economici, </a:t>
            </a:r>
            <a:r>
              <a:rPr lang="ro-RO" sz="1400" dirty="0"/>
              <a:t>inclus</a:t>
            </a:r>
            <a:r>
              <a:rPr lang="ro-RO" sz="1400" b="1" dirty="0"/>
              <a:t>iv anexa privind descrierea sumară a investiţiei </a:t>
            </a:r>
            <a:r>
              <a:rPr lang="ro-RO" sz="1400" dirty="0"/>
              <a:t>propuse a fi realizată prin proiect </a:t>
            </a:r>
            <a:endParaRPr lang="en-US" sz="1400" dirty="0"/>
          </a:p>
          <a:p>
            <a:pPr lvl="0">
              <a:buFont typeface="Wingdings" pitchFamily="2" charset="2"/>
              <a:buChar char="q"/>
            </a:pPr>
            <a:r>
              <a:rPr lang="ro-RO" sz="1400" b="1" dirty="0" smtClean="0"/>
              <a:t>(</a:t>
            </a:r>
            <a:r>
              <a:rPr lang="ro-RO" sz="1400" b="1" dirty="0"/>
              <a:t>dacă e cazul) Hotărârea/Decizia de aprobare a proiectului- se depune la momentul depunerii cererii de finanțare </a:t>
            </a:r>
            <a:r>
              <a:rPr lang="ro-RO" sz="1400" b="1" i="1" dirty="0"/>
              <a:t>doar în cazul proiectelor de investiţii pentru care execuţia de lucrări a fost demarată,  însă  investitiile nu au fost încheiate în mod fizic, precum și în cazul în care lucrările nu au fost implementate integral până la momentul depunerii  cererii de finanțare</a:t>
            </a:r>
            <a:endParaRPr lang="en-US" sz="1400" b="1" dirty="0"/>
          </a:p>
          <a:p>
            <a:pPr lvl="0">
              <a:buFont typeface="Wingdings" pitchFamily="2" charset="2"/>
              <a:buChar char="q"/>
            </a:pPr>
            <a:r>
              <a:rPr lang="ro-RO" sz="1400" b="1" dirty="0" smtClean="0"/>
              <a:t>Lista </a:t>
            </a:r>
            <a:r>
              <a:rPr lang="ro-RO" sz="1400" b="1" dirty="0"/>
              <a:t>de echipamente și/sau lucrări și/sau servicii cu încadrarea acestora pe secțiunea de cheltuieli eligibile /ne-eligibile </a:t>
            </a:r>
            <a:endParaRPr lang="en-US" sz="1400" b="1" dirty="0" smtClean="0"/>
          </a:p>
          <a:p>
            <a:pPr lvl="0">
              <a:buFont typeface="Wingdings" pitchFamily="2" charset="2"/>
              <a:buChar char="q"/>
            </a:pPr>
            <a:r>
              <a:rPr lang="ro-RO" sz="1400" dirty="0"/>
              <a:t>Notă asumată de proiectant din care să reiasă încadrarea în standardele de cost (a se vedea Modelul I (orientativ) – </a:t>
            </a:r>
            <a:r>
              <a:rPr lang="ro-RO" sz="1400" b="1" dirty="0"/>
              <a:t>Notă privind încadrarea în standardele de cost, din cadrul anexei 3.1.B-1</a:t>
            </a:r>
            <a:r>
              <a:rPr lang="ro-RO" sz="1400" dirty="0"/>
              <a:t>) și, pentru echipamentele și/sau lucrările pentru care nu există standard de cost, documente justificative care au stat la baza stabilirii costului </a:t>
            </a:r>
            <a:r>
              <a:rPr lang="ro-RO" sz="1400" dirty="0" smtClean="0"/>
              <a:t>aferent</a:t>
            </a:r>
            <a:endParaRPr lang="en-US" sz="1400" dirty="0" smtClean="0"/>
          </a:p>
          <a:p>
            <a:pPr>
              <a:buFont typeface="Wingdings" pitchFamily="2" charset="2"/>
              <a:buChar char="q"/>
            </a:pPr>
            <a:r>
              <a:rPr lang="ro-RO" sz="1400" b="1" dirty="0"/>
              <a:t>Pentru dovedirea maturității pregătirii proiectului/componentei se pot anexa inclusiv documente care să ateste un grad înaintat de pregătire a </a:t>
            </a:r>
            <a:r>
              <a:rPr lang="ro-RO" sz="1400" b="1" dirty="0" smtClean="0"/>
              <a:t>proiectului</a:t>
            </a:r>
            <a:r>
              <a:rPr lang="en-US" sz="1400" b="1" dirty="0" smtClean="0"/>
              <a:t> (PT, AC, </a:t>
            </a:r>
            <a:r>
              <a:rPr lang="en-US" sz="1400" b="1" dirty="0" err="1" smtClean="0"/>
              <a:t>etc</a:t>
            </a:r>
            <a:r>
              <a:rPr lang="en-US" sz="1400" b="1" dirty="0" smtClean="0"/>
              <a:t>)</a:t>
            </a:r>
            <a:endParaRPr lang="en-US" sz="1400" b="1" dirty="0"/>
          </a:p>
          <a:p>
            <a:pPr>
              <a:buFont typeface="Wingdings" pitchFamily="2" charset="2"/>
              <a:buChar char="q"/>
            </a:pPr>
            <a:r>
              <a:rPr lang="ro-RO" sz="1400" b="1" dirty="0"/>
              <a:t>Alte documente solicitate </a:t>
            </a:r>
            <a:endParaRPr lang="en-US" sz="1400" dirty="0"/>
          </a:p>
          <a:p>
            <a:pPr lvl="1">
              <a:buFont typeface="Arial" pitchFamily="34" charset="0"/>
              <a:buChar char="•"/>
            </a:pPr>
            <a:r>
              <a:rPr lang="ro-RO" sz="1400" b="1" dirty="0" smtClean="0">
                <a:solidFill>
                  <a:srgbClr val="003399"/>
                </a:solidFill>
              </a:rPr>
              <a:t>Extras </a:t>
            </a:r>
            <a:r>
              <a:rPr lang="ro-RO" sz="1400" b="1" dirty="0">
                <a:solidFill>
                  <a:srgbClr val="003399"/>
                </a:solidFill>
              </a:rPr>
              <a:t>din Cartea tehnică a clădirii</a:t>
            </a:r>
            <a:r>
              <a:rPr lang="ro-RO" sz="1400" dirty="0"/>
              <a:t>, </a:t>
            </a:r>
            <a:r>
              <a:rPr lang="ro-RO" sz="1400" dirty="0">
                <a:solidFill>
                  <a:srgbClr val="003399"/>
                </a:solidFill>
              </a:rPr>
              <a:t>sau fișa tehnică a acesteia, sau procesul verbal de recepție la terminarea lucrărilor sau orice alt document suport din care să rezulte faptul că respectiva clădire a fost  construită (are lucrările finalizate din punct de vedere fizic) până la sfârșitul anului 1999. De asemenea, dacă este cazul, un document justificativ pentru demonstrarea corespondenței denumirii menționate în cartea tehnică/fișa tehnică a clădirii cu actuala denumire (adresă) a clădirii </a:t>
            </a:r>
            <a:r>
              <a:rPr lang="ro-RO" sz="1400" dirty="0" smtClean="0">
                <a:solidFill>
                  <a:srgbClr val="003399"/>
                </a:solidFill>
              </a:rPr>
              <a:t>publice</a:t>
            </a:r>
            <a:r>
              <a:rPr lang="en-US" sz="1400" dirty="0" smtClean="0">
                <a:solidFill>
                  <a:srgbClr val="003399"/>
                </a:solidFill>
              </a:rPr>
              <a:t>. In </a:t>
            </a:r>
            <a:r>
              <a:rPr lang="en-US" sz="1400" dirty="0" err="1" smtClean="0">
                <a:solidFill>
                  <a:srgbClr val="003399"/>
                </a:solidFill>
              </a:rPr>
              <a:t>lipsa</a:t>
            </a:r>
            <a:r>
              <a:rPr lang="en-US" sz="1400" dirty="0" smtClean="0">
                <a:solidFill>
                  <a:srgbClr val="003399"/>
                </a:solidFill>
              </a:rPr>
              <a:t> </a:t>
            </a:r>
            <a:r>
              <a:rPr lang="en-US" sz="1400" dirty="0" err="1" smtClean="0">
                <a:solidFill>
                  <a:srgbClr val="003399"/>
                </a:solidFill>
              </a:rPr>
              <a:t>acestor</a:t>
            </a:r>
            <a:r>
              <a:rPr lang="en-US" sz="1400" dirty="0" smtClean="0">
                <a:solidFill>
                  <a:srgbClr val="003399"/>
                </a:solidFill>
              </a:rPr>
              <a:t> </a:t>
            </a:r>
            <a:r>
              <a:rPr lang="en-US" sz="1400" dirty="0" err="1" smtClean="0">
                <a:solidFill>
                  <a:srgbClr val="003399"/>
                </a:solidFill>
              </a:rPr>
              <a:t>documente</a:t>
            </a:r>
            <a:r>
              <a:rPr lang="en-US" sz="1400" dirty="0" smtClean="0">
                <a:solidFill>
                  <a:srgbClr val="003399"/>
                </a:solidFill>
              </a:rPr>
              <a:t> se </a:t>
            </a:r>
            <a:r>
              <a:rPr lang="en-US" sz="1400" dirty="0" err="1" smtClean="0">
                <a:solidFill>
                  <a:srgbClr val="003399"/>
                </a:solidFill>
              </a:rPr>
              <a:t>poate</a:t>
            </a:r>
            <a:r>
              <a:rPr lang="en-US" sz="1400" dirty="0" smtClean="0">
                <a:solidFill>
                  <a:srgbClr val="003399"/>
                </a:solidFill>
              </a:rPr>
              <a:t> </a:t>
            </a:r>
            <a:r>
              <a:rPr lang="en-US" sz="1400" dirty="0" err="1" smtClean="0">
                <a:solidFill>
                  <a:srgbClr val="003399"/>
                </a:solidFill>
              </a:rPr>
              <a:t>depune</a:t>
            </a:r>
            <a:r>
              <a:rPr lang="en-US" sz="1400" dirty="0" smtClean="0">
                <a:solidFill>
                  <a:srgbClr val="003399"/>
                </a:solidFill>
              </a:rPr>
              <a:t> </a:t>
            </a:r>
            <a:r>
              <a:rPr lang="en-US" sz="1400" b="1" i="1" dirty="0" err="1" smtClean="0">
                <a:solidFill>
                  <a:srgbClr val="003399"/>
                </a:solidFill>
              </a:rPr>
              <a:t>expertiza</a:t>
            </a:r>
            <a:r>
              <a:rPr lang="en-US" sz="1400" b="1" i="1" dirty="0" smtClean="0">
                <a:solidFill>
                  <a:srgbClr val="003399"/>
                </a:solidFill>
              </a:rPr>
              <a:t> </a:t>
            </a:r>
            <a:r>
              <a:rPr lang="en-US" sz="1400" b="1" i="1" dirty="0" err="1" smtClean="0">
                <a:solidFill>
                  <a:srgbClr val="003399"/>
                </a:solidFill>
              </a:rPr>
              <a:t>tehnica</a:t>
            </a:r>
            <a:r>
              <a:rPr lang="en-US" sz="1400" b="1" i="1" dirty="0" smtClean="0">
                <a:solidFill>
                  <a:srgbClr val="003399"/>
                </a:solidFill>
              </a:rPr>
              <a:t> a </a:t>
            </a:r>
            <a:r>
              <a:rPr lang="en-US" sz="1400" b="1" i="1" dirty="0" err="1" smtClean="0">
                <a:solidFill>
                  <a:srgbClr val="003399"/>
                </a:solidFill>
              </a:rPr>
              <a:t>cladirii</a:t>
            </a:r>
            <a:r>
              <a:rPr lang="en-US" sz="1400" b="1" i="1" dirty="0" smtClean="0">
                <a:solidFill>
                  <a:srgbClr val="003399"/>
                </a:solidFill>
              </a:rPr>
              <a:t> </a:t>
            </a:r>
            <a:r>
              <a:rPr lang="en-US" sz="1400" dirty="0" err="1" smtClean="0">
                <a:solidFill>
                  <a:srgbClr val="003399"/>
                </a:solidFill>
              </a:rPr>
              <a:t>daca</a:t>
            </a:r>
            <a:r>
              <a:rPr lang="en-US" sz="1400" dirty="0" smtClean="0">
                <a:solidFill>
                  <a:srgbClr val="003399"/>
                </a:solidFill>
              </a:rPr>
              <a:t> din </a:t>
            </a:r>
            <a:r>
              <a:rPr lang="en-US" sz="1400" dirty="0" err="1" smtClean="0">
                <a:solidFill>
                  <a:srgbClr val="003399"/>
                </a:solidFill>
              </a:rPr>
              <a:t>ea</a:t>
            </a:r>
            <a:r>
              <a:rPr lang="en-US" sz="1400" dirty="0" smtClean="0">
                <a:solidFill>
                  <a:srgbClr val="003399"/>
                </a:solidFill>
              </a:rPr>
              <a:t> </a:t>
            </a:r>
            <a:r>
              <a:rPr lang="en-US" sz="1400" dirty="0" err="1" smtClean="0">
                <a:solidFill>
                  <a:srgbClr val="003399"/>
                </a:solidFill>
              </a:rPr>
              <a:t>rezulta</a:t>
            </a:r>
            <a:r>
              <a:rPr lang="en-US" sz="1400" dirty="0" smtClean="0">
                <a:solidFill>
                  <a:srgbClr val="003399"/>
                </a:solidFill>
              </a:rPr>
              <a:t> </a:t>
            </a:r>
            <a:r>
              <a:rPr lang="en-US" sz="1400" dirty="0" err="1" smtClean="0">
                <a:solidFill>
                  <a:srgbClr val="003399"/>
                </a:solidFill>
              </a:rPr>
              <a:t>anul</a:t>
            </a:r>
            <a:r>
              <a:rPr lang="en-US" sz="1400" dirty="0" smtClean="0">
                <a:solidFill>
                  <a:srgbClr val="003399"/>
                </a:solidFill>
              </a:rPr>
              <a:t> </a:t>
            </a:r>
            <a:r>
              <a:rPr lang="en-US" sz="1400" dirty="0" err="1" smtClean="0">
                <a:solidFill>
                  <a:srgbClr val="003399"/>
                </a:solidFill>
              </a:rPr>
              <a:t>finalizarii</a:t>
            </a:r>
            <a:r>
              <a:rPr lang="en-US" sz="1400" dirty="0" smtClean="0">
                <a:solidFill>
                  <a:srgbClr val="003399"/>
                </a:solidFill>
              </a:rPr>
              <a:t> </a:t>
            </a:r>
            <a:r>
              <a:rPr lang="en-US" sz="1400" dirty="0" err="1" smtClean="0">
                <a:solidFill>
                  <a:srgbClr val="003399"/>
                </a:solidFill>
              </a:rPr>
              <a:t>constructiei</a:t>
            </a:r>
            <a:r>
              <a:rPr lang="en-US" sz="1400" dirty="0" smtClean="0">
                <a:solidFill>
                  <a:srgbClr val="003399"/>
                </a:solidFill>
              </a:rPr>
              <a:t> </a:t>
            </a:r>
            <a:r>
              <a:rPr lang="en-US" sz="1400" dirty="0" err="1" smtClean="0">
                <a:solidFill>
                  <a:srgbClr val="003399"/>
                </a:solidFill>
              </a:rPr>
              <a:t>cladirii</a:t>
            </a:r>
            <a:endParaRPr lang="en-US" sz="1400" dirty="0" smtClean="0">
              <a:solidFill>
                <a:srgbClr val="003399"/>
              </a:solidFill>
            </a:endParaRPr>
          </a:p>
          <a:p>
            <a:pPr lvl="0">
              <a:buFontTx/>
              <a:buChar char="-"/>
            </a:pPr>
            <a:endParaRPr lang="en-US" sz="1400" dirty="0" smtClean="0"/>
          </a:p>
          <a:p>
            <a:pPr lvl="0">
              <a:buFontTx/>
              <a:buChar char="-"/>
            </a:pPr>
            <a:endParaRPr lang="en-US" sz="1400" b="1" dirty="0"/>
          </a:p>
          <a:p>
            <a:pPr algn="just">
              <a:buFontTx/>
              <a:buNone/>
            </a:pPr>
            <a:r>
              <a:rPr lang="ro-RO" sz="1400" dirty="0" smtClean="0">
                <a:solidFill>
                  <a:srgbClr val="003399"/>
                </a:solidFill>
              </a:rPr>
              <a:t>	</a:t>
            </a:r>
            <a:endParaRPr lang="ro-RO" sz="1400" b="1" u="sng"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Content Placeholder 2"/>
          <p:cNvSpPr>
            <a:spLocks noGrp="1"/>
          </p:cNvSpPr>
          <p:nvPr>
            <p:ph idx="1"/>
          </p:nvPr>
        </p:nvSpPr>
        <p:spPr>
          <a:xfrm>
            <a:off x="228600" y="152400"/>
            <a:ext cx="8610600" cy="6172200"/>
          </a:xfrm>
        </p:spPr>
        <p:txBody>
          <a:bodyPr/>
          <a:lstStyle/>
          <a:p>
            <a:pPr algn="just">
              <a:spcAft>
                <a:spcPts val="600"/>
              </a:spcAft>
              <a:buFontTx/>
              <a:buNone/>
            </a:pPr>
            <a:r>
              <a:rPr lang="ro-RO" sz="1600" b="1" dirty="0" smtClean="0">
                <a:solidFill>
                  <a:srgbClr val="C00000"/>
                </a:solidFill>
              </a:rPr>
              <a:t>Documente obligatorii la depunerea cererii de finanţare:</a:t>
            </a:r>
          </a:p>
          <a:p>
            <a:pPr>
              <a:buFont typeface="Wingdings" pitchFamily="2" charset="2"/>
              <a:buChar char="q"/>
            </a:pPr>
            <a:r>
              <a:rPr lang="ro-RO" sz="1400" b="1" dirty="0"/>
              <a:t>Alte documente solicitate </a:t>
            </a:r>
            <a:endParaRPr lang="en-US" sz="1400" dirty="0"/>
          </a:p>
          <a:p>
            <a:pPr lvl="1">
              <a:buFont typeface="Arial" pitchFamily="34" charset="0"/>
              <a:buChar char="•"/>
            </a:pPr>
            <a:r>
              <a:rPr lang="ro-RO" sz="1400" b="1" i="1" dirty="0">
                <a:solidFill>
                  <a:srgbClr val="003399"/>
                </a:solidFill>
              </a:rPr>
              <a:t>Documente strategice relevante</a:t>
            </a:r>
            <a:r>
              <a:rPr lang="en-US" sz="1400" b="1" dirty="0">
                <a:solidFill>
                  <a:srgbClr val="003399"/>
                </a:solidFill>
              </a:rPr>
              <a:t>, </a:t>
            </a:r>
            <a:r>
              <a:rPr lang="en-US" sz="1400" b="1" dirty="0" err="1">
                <a:solidFill>
                  <a:srgbClr val="003399"/>
                </a:solidFill>
              </a:rPr>
              <a:t>inclusiv</a:t>
            </a:r>
            <a:r>
              <a:rPr lang="en-US" sz="1400" b="1" dirty="0">
                <a:solidFill>
                  <a:srgbClr val="003399"/>
                </a:solidFill>
              </a:rPr>
              <a:t> </a:t>
            </a:r>
            <a:r>
              <a:rPr lang="en-US" sz="1400" b="1" i="1" dirty="0">
                <a:solidFill>
                  <a:srgbClr val="003399"/>
                </a:solidFill>
              </a:rPr>
              <a:t>extras relevant din </a:t>
            </a:r>
            <a:r>
              <a:rPr lang="en-US" sz="1400" b="1" i="1" dirty="0" err="1">
                <a:solidFill>
                  <a:srgbClr val="003399"/>
                </a:solidFill>
              </a:rPr>
              <a:t>strategie</a:t>
            </a:r>
            <a:r>
              <a:rPr lang="en-US" sz="1400" b="1" dirty="0">
                <a:solidFill>
                  <a:srgbClr val="003399"/>
                </a:solidFill>
              </a:rPr>
              <a:t> </a:t>
            </a:r>
            <a:r>
              <a:rPr lang="en-US" sz="1400" b="1" dirty="0" err="1">
                <a:solidFill>
                  <a:srgbClr val="003399"/>
                </a:solidFill>
              </a:rPr>
              <a:t>si</a:t>
            </a:r>
            <a:r>
              <a:rPr lang="en-US" sz="1400" b="1" dirty="0">
                <a:solidFill>
                  <a:srgbClr val="003399"/>
                </a:solidFill>
              </a:rPr>
              <a:t> </a:t>
            </a:r>
            <a:r>
              <a:rPr lang="en-US" sz="1400" b="1" i="1" dirty="0" err="1">
                <a:solidFill>
                  <a:srgbClr val="003399"/>
                </a:solidFill>
              </a:rPr>
              <a:t>Hotararea</a:t>
            </a:r>
            <a:r>
              <a:rPr lang="en-US" sz="1400" b="1" i="1" dirty="0">
                <a:solidFill>
                  <a:srgbClr val="003399"/>
                </a:solidFill>
              </a:rPr>
              <a:t> de </a:t>
            </a:r>
            <a:r>
              <a:rPr lang="en-US" sz="1400" b="1" i="1" dirty="0" err="1">
                <a:solidFill>
                  <a:srgbClr val="003399"/>
                </a:solidFill>
              </a:rPr>
              <a:t>aprobare</a:t>
            </a:r>
            <a:r>
              <a:rPr lang="en-US" sz="1400" b="1" dirty="0">
                <a:solidFill>
                  <a:srgbClr val="003399"/>
                </a:solidFill>
              </a:rPr>
              <a:t> a </a:t>
            </a:r>
            <a:r>
              <a:rPr lang="en-US" sz="1400" b="1" dirty="0" err="1" smtClean="0">
                <a:solidFill>
                  <a:srgbClr val="003399"/>
                </a:solidFill>
              </a:rPr>
              <a:t>acesteia</a:t>
            </a:r>
            <a:endParaRPr lang="en-US" sz="1400" b="1" dirty="0" smtClean="0"/>
          </a:p>
          <a:p>
            <a:pPr lvl="1">
              <a:buFont typeface="Arial" pitchFamily="34" charset="0"/>
              <a:buChar char="•"/>
            </a:pPr>
            <a:r>
              <a:rPr lang="ro-RO" sz="1400" b="1" dirty="0" smtClean="0"/>
              <a:t>Macheta </a:t>
            </a:r>
            <a:r>
              <a:rPr lang="ro-RO" sz="1400" b="1" dirty="0"/>
              <a:t>privind analiza și previziunea financiară</a:t>
            </a:r>
            <a:r>
              <a:rPr lang="ro-RO" sz="1400" dirty="0"/>
              <a:t> (Modelul D din cadrul Anexei 3.1.B-1 la prezentul Ghid</a:t>
            </a:r>
            <a:r>
              <a:rPr lang="ro-RO" sz="1400" dirty="0" smtClean="0"/>
              <a:t>)</a:t>
            </a:r>
            <a:endParaRPr lang="en-US" sz="1400" b="1" dirty="0" smtClean="0"/>
          </a:p>
          <a:p>
            <a:pPr lvl="1">
              <a:buFont typeface="Arial" pitchFamily="34" charset="0"/>
              <a:buChar char="•"/>
            </a:pPr>
            <a:r>
              <a:rPr lang="ro-RO" sz="1400" dirty="0" smtClean="0"/>
              <a:t>În </a:t>
            </a:r>
            <a:r>
              <a:rPr lang="ro-RO" sz="1400" dirty="0"/>
              <a:t>cazul în care cladirea este amplasată într-o zonă de protecţie a monumentelor istorice şi/sau într-o zonă construită protejată aprobată potrivit legii</a:t>
            </a:r>
            <a:r>
              <a:rPr lang="en-US" sz="1400" dirty="0"/>
              <a:t>: </a:t>
            </a:r>
            <a:r>
              <a:rPr lang="ro-RO" sz="1400" b="1" dirty="0"/>
              <a:t>Avizul Ministerului Culturii</a:t>
            </a:r>
            <a:r>
              <a:rPr lang="ro-RO" sz="1400" dirty="0"/>
              <a:t> sau a structurilor deconcentrate ale acestuia, prin care se avizează, din punct de vedere estetic şi arhitectural, măsurile/ lucrările de intervenţie, conform soluției tehnice propuse prin DALI/PT;</a:t>
            </a:r>
            <a:endParaRPr lang="en-US" sz="1400" dirty="0"/>
          </a:p>
          <a:p>
            <a:pPr lvl="1">
              <a:buFont typeface="Arial" pitchFamily="34" charset="0"/>
              <a:buChar char="•"/>
            </a:pPr>
            <a:r>
              <a:rPr lang="ro-RO" sz="1400" dirty="0"/>
              <a:t>(dacă e cazul) </a:t>
            </a:r>
            <a:r>
              <a:rPr lang="ro-RO" sz="1400" b="1" dirty="0"/>
              <a:t>Avizul tehnic al furnizorului de energie termică de racordare/branșare/rebranșare</a:t>
            </a:r>
            <a:r>
              <a:rPr lang="ro-RO" sz="1400" dirty="0"/>
              <a:t> a clădirii/clădirilor la sistemul centralizat de încălzire şi apă caldă de </a:t>
            </a:r>
            <a:r>
              <a:rPr lang="ro-RO" sz="1400" dirty="0" smtClean="0"/>
              <a:t>consum</a:t>
            </a:r>
            <a:endParaRPr lang="en-US" sz="1400" dirty="0" smtClean="0"/>
          </a:p>
          <a:p>
            <a:pPr lvl="1">
              <a:buFont typeface="Arial" pitchFamily="34" charset="0"/>
              <a:buChar char="•"/>
            </a:pPr>
            <a:r>
              <a:rPr lang="en-US" sz="1400" dirty="0"/>
              <a:t>(</a:t>
            </a:r>
            <a:r>
              <a:rPr lang="en-US" sz="1400" dirty="0" err="1"/>
              <a:t>pentru</a:t>
            </a:r>
            <a:r>
              <a:rPr lang="en-US" sz="1400" dirty="0"/>
              <a:t> </a:t>
            </a:r>
            <a:r>
              <a:rPr lang="en-US" sz="1400" dirty="0" err="1"/>
              <a:t>unităţile</a:t>
            </a:r>
            <a:r>
              <a:rPr lang="en-US" sz="1400" dirty="0"/>
              <a:t> de </a:t>
            </a:r>
            <a:r>
              <a:rPr lang="en-US" sz="1400" dirty="0" err="1"/>
              <a:t>învăţământ</a:t>
            </a:r>
            <a:r>
              <a:rPr lang="en-US" sz="1400" dirty="0"/>
              <a:t>) </a:t>
            </a:r>
            <a:r>
              <a:rPr lang="en-US" sz="1400" b="1" dirty="0" err="1"/>
              <a:t>Avizul</a:t>
            </a:r>
            <a:r>
              <a:rPr lang="en-US" sz="1400" b="1" dirty="0"/>
              <a:t> </a:t>
            </a:r>
            <a:r>
              <a:rPr lang="en-US" sz="1400" b="1" dirty="0" err="1"/>
              <a:t>Ministerului</a:t>
            </a:r>
            <a:r>
              <a:rPr lang="en-US" sz="1400" b="1" dirty="0"/>
              <a:t> </a:t>
            </a:r>
            <a:r>
              <a:rPr lang="en-US" sz="1400" b="1" dirty="0" err="1"/>
              <a:t>Educaţiei</a:t>
            </a:r>
            <a:r>
              <a:rPr lang="en-US" sz="1400" b="1" dirty="0"/>
              <a:t> </a:t>
            </a:r>
            <a:r>
              <a:rPr lang="en-US" sz="1400" b="1" dirty="0" err="1"/>
              <a:t>Naționale</a:t>
            </a:r>
            <a:r>
              <a:rPr lang="en-US" sz="1400" b="1" dirty="0"/>
              <a:t> </a:t>
            </a:r>
            <a:r>
              <a:rPr lang="en-US" sz="1400" b="1" dirty="0" err="1"/>
              <a:t>și</a:t>
            </a:r>
            <a:r>
              <a:rPr lang="en-US" sz="1400" b="1" dirty="0"/>
              <a:t> </a:t>
            </a:r>
            <a:r>
              <a:rPr lang="en-US" sz="1400" b="1" dirty="0" err="1"/>
              <a:t>Cercetării</a:t>
            </a:r>
            <a:r>
              <a:rPr lang="en-US" sz="1400" b="1" dirty="0"/>
              <a:t> </a:t>
            </a:r>
            <a:r>
              <a:rPr lang="en-US" sz="1400" b="1" dirty="0" err="1"/>
              <a:t>Științifice</a:t>
            </a:r>
            <a:r>
              <a:rPr lang="en-US" sz="1400" dirty="0"/>
              <a:t> </a:t>
            </a:r>
            <a:r>
              <a:rPr lang="en-US" sz="1400" dirty="0" err="1"/>
              <a:t>privind</a:t>
            </a:r>
            <a:r>
              <a:rPr lang="en-US" sz="1400" dirty="0"/>
              <a:t> </a:t>
            </a:r>
            <a:r>
              <a:rPr lang="en-US" sz="1400" dirty="0" err="1"/>
              <a:t>oportunitatea</a:t>
            </a:r>
            <a:r>
              <a:rPr lang="en-US" sz="1400" dirty="0"/>
              <a:t> </a:t>
            </a:r>
            <a:r>
              <a:rPr lang="en-US" sz="1400" dirty="0" err="1"/>
              <a:t>investiției</a:t>
            </a:r>
            <a:r>
              <a:rPr lang="en-US" sz="1400" dirty="0"/>
              <a:t>;</a:t>
            </a:r>
          </a:p>
          <a:p>
            <a:pPr lvl="1">
              <a:buFont typeface="Arial" pitchFamily="34" charset="0"/>
              <a:buChar char="•"/>
            </a:pPr>
            <a:r>
              <a:rPr lang="en-US" sz="1400" dirty="0"/>
              <a:t>(</a:t>
            </a:r>
            <a:r>
              <a:rPr lang="en-US" sz="1400" dirty="0" err="1"/>
              <a:t>pentru</a:t>
            </a:r>
            <a:r>
              <a:rPr lang="en-US" sz="1400" dirty="0"/>
              <a:t> </a:t>
            </a:r>
            <a:r>
              <a:rPr lang="en-US" sz="1400" dirty="0" err="1"/>
              <a:t>spitale</a:t>
            </a:r>
            <a:r>
              <a:rPr lang="en-US" sz="1400" dirty="0"/>
              <a:t>/</a:t>
            </a:r>
            <a:r>
              <a:rPr lang="en-US" sz="1400" dirty="0" err="1"/>
              <a:t>unități</a:t>
            </a:r>
            <a:r>
              <a:rPr lang="en-US" sz="1400" dirty="0"/>
              <a:t> </a:t>
            </a:r>
            <a:r>
              <a:rPr lang="en-US" sz="1400" dirty="0" err="1"/>
              <a:t>sanitare</a:t>
            </a:r>
            <a:r>
              <a:rPr lang="en-US" sz="1400" dirty="0"/>
              <a:t>) </a:t>
            </a:r>
            <a:r>
              <a:rPr lang="en-US" sz="1400" b="1" dirty="0" err="1"/>
              <a:t>Avizul</a:t>
            </a:r>
            <a:r>
              <a:rPr lang="en-US" sz="1400" b="1" dirty="0"/>
              <a:t> </a:t>
            </a:r>
            <a:r>
              <a:rPr lang="en-US" sz="1400" b="1" dirty="0" err="1"/>
              <a:t>Ministerului</a:t>
            </a:r>
            <a:r>
              <a:rPr lang="en-US" sz="1400" b="1" dirty="0"/>
              <a:t> </a:t>
            </a:r>
            <a:r>
              <a:rPr lang="en-US" sz="1400" b="1" dirty="0" err="1"/>
              <a:t>Sănătății</a:t>
            </a:r>
            <a:r>
              <a:rPr lang="en-US" sz="1400" dirty="0"/>
              <a:t> </a:t>
            </a:r>
            <a:r>
              <a:rPr lang="en-US" sz="1400" dirty="0" err="1"/>
              <a:t>privind</a:t>
            </a:r>
            <a:r>
              <a:rPr lang="en-US" sz="1400" dirty="0"/>
              <a:t> </a:t>
            </a:r>
            <a:r>
              <a:rPr lang="en-US" sz="1400" dirty="0" err="1"/>
              <a:t>oportunitatea</a:t>
            </a:r>
            <a:r>
              <a:rPr lang="en-US" sz="1400" dirty="0"/>
              <a:t> </a:t>
            </a:r>
            <a:r>
              <a:rPr lang="en-US" sz="1400" dirty="0" err="1"/>
              <a:t>investiției</a:t>
            </a:r>
            <a:r>
              <a:rPr lang="en-US" sz="1400" dirty="0"/>
              <a:t>;</a:t>
            </a:r>
          </a:p>
          <a:p>
            <a:pPr lvl="1">
              <a:buFont typeface="Arial" pitchFamily="34" charset="0"/>
              <a:buChar char="•"/>
            </a:pPr>
            <a:r>
              <a:rPr lang="ro-RO" sz="1400" dirty="0"/>
              <a:t>(În cazul în care într-o clădire sunt mai multe spații/ unități de clădire închiriate/date în folosință gratuită/concesionate): </a:t>
            </a:r>
            <a:r>
              <a:rPr lang="ro-RO" sz="1400" b="1" dirty="0"/>
              <a:t>Tabel centralizator al ocupanților</a:t>
            </a:r>
            <a:r>
              <a:rPr lang="ro-RO" sz="1400" dirty="0"/>
              <a:t> respectivi la nivel de clădire, </a:t>
            </a:r>
            <a:endParaRPr lang="en-US" sz="1400" dirty="0" smtClean="0"/>
          </a:p>
          <a:p>
            <a:pPr lvl="1">
              <a:buFont typeface="Arial" pitchFamily="34" charset="0"/>
              <a:buChar char="•"/>
            </a:pPr>
            <a:r>
              <a:rPr lang="ro-RO" sz="1400" b="1" dirty="0"/>
              <a:t>CV-</a:t>
            </a:r>
            <a:r>
              <a:rPr lang="ro-RO" sz="1400" dirty="0"/>
              <a:t>urile membrilor echipei de proiect şi fişele de post (în cazul în care echipa de proiect a fost stabilită);</a:t>
            </a:r>
            <a:endParaRPr lang="en-US" sz="1400" dirty="0"/>
          </a:p>
          <a:p>
            <a:pPr lvl="1">
              <a:buFont typeface="Arial" pitchFamily="34" charset="0"/>
              <a:buChar char="•"/>
            </a:pPr>
            <a:r>
              <a:rPr lang="ro-RO" sz="1400" dirty="0"/>
              <a:t>Orice alte documente care se consideră a fi necesare pentru demonstrarea criteriilor de eligibilitate</a:t>
            </a:r>
            <a:endParaRPr lang="en-US" sz="1400" dirty="0"/>
          </a:p>
          <a:p>
            <a:endParaRPr lang="ro-RO" sz="1400" dirty="0" smtClean="0"/>
          </a:p>
          <a:p>
            <a:pPr algn="just">
              <a:spcAft>
                <a:spcPts val="600"/>
              </a:spcAft>
              <a:buFontTx/>
              <a:buNone/>
            </a:pPr>
            <a:endParaRPr lang="ro-RO" sz="1400" b="1" u="sng" dirty="0" smtClean="0">
              <a:solidFill>
                <a:srgbClr val="003399"/>
              </a:solidFill>
            </a:endParaRPr>
          </a:p>
          <a:p>
            <a:pPr>
              <a:buFontTx/>
              <a:buNone/>
            </a:pPr>
            <a:r>
              <a:rPr lang="ro-RO" sz="1400" b="1" dirty="0" smtClean="0"/>
              <a:t>	</a:t>
            </a:r>
            <a:endParaRPr lang="ro-RO" sz="1400" b="1" u="sng"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228600" y="228600"/>
            <a:ext cx="8610600" cy="6096000"/>
          </a:xfrm>
        </p:spPr>
        <p:txBody>
          <a:bodyPr/>
          <a:lstStyle/>
          <a:p>
            <a:pPr marL="342900" lvl="2" indent="-342900" algn="just">
              <a:spcAft>
                <a:spcPts val="600"/>
              </a:spcAft>
              <a:buNone/>
            </a:pPr>
            <a:r>
              <a:rPr lang="ro-RO" sz="1600" b="1" dirty="0">
                <a:solidFill>
                  <a:srgbClr val="C00000"/>
                </a:solidFill>
              </a:rPr>
              <a:t>Anexele obligatorii la momentul contractării cererii de finanțare</a:t>
            </a:r>
            <a:endParaRPr lang="en-US" sz="1600" b="1" dirty="0">
              <a:solidFill>
                <a:srgbClr val="C00000"/>
              </a:solidFill>
            </a:endParaRPr>
          </a:p>
          <a:p>
            <a:pPr lvl="0">
              <a:buFont typeface="Wingdings" pitchFamily="2" charset="2"/>
              <a:buChar char="q"/>
            </a:pPr>
            <a:r>
              <a:rPr lang="ro-RO" sz="1400" b="1" dirty="0" smtClean="0"/>
              <a:t>Modificări </a:t>
            </a:r>
            <a:r>
              <a:rPr lang="ro-RO" sz="1400" b="1" dirty="0"/>
              <a:t>la actele constitutive/statut ale solicitantului și/sau partenerilor (dacă este cazul</a:t>
            </a:r>
            <a:r>
              <a:rPr lang="ro-RO" sz="1400" b="1" dirty="0" smtClean="0"/>
              <a:t>)</a:t>
            </a:r>
            <a:endParaRPr lang="en-US" sz="1400" b="1" dirty="0" smtClean="0"/>
          </a:p>
          <a:p>
            <a:pPr>
              <a:buFont typeface="Wingdings" pitchFamily="2" charset="2"/>
              <a:buChar char="q"/>
            </a:pPr>
            <a:r>
              <a:rPr lang="ro-RO" sz="1400" b="1" dirty="0"/>
              <a:t>Modificări privind documentele de identificare a reprezentantului legal al solicitantului, asupra declarațiilor pe proprie răspundere anexate la depunerea cererii de finanțare, modificări asupra acordului de parteneriat, asupra declarației de angajament, asupra declaraţiei privind nedeductibilitatea TVA, precum și asupra mandatului special</a:t>
            </a:r>
            <a:r>
              <a:rPr lang="en-US" sz="1400" b="1" dirty="0"/>
              <a:t>/ </a:t>
            </a:r>
            <a:r>
              <a:rPr lang="ro-RO" sz="1400" b="1" dirty="0"/>
              <a:t>împuternicirii speciale pentru semnarea anumitor secțiuni din cererea de finanțare (dacă este cazul)</a:t>
            </a:r>
            <a:endParaRPr lang="en-US" sz="1400" b="1" dirty="0"/>
          </a:p>
          <a:p>
            <a:pPr>
              <a:buFont typeface="Wingdings" pitchFamily="2" charset="2"/>
              <a:buChar char="q"/>
            </a:pPr>
            <a:r>
              <a:rPr lang="ro-RO" sz="1400" b="1" dirty="0"/>
              <a:t>Declaraţia de eligibilitate a solicitantului </a:t>
            </a:r>
            <a:endParaRPr lang="en-US" sz="1400" b="1" dirty="0"/>
          </a:p>
          <a:p>
            <a:pPr>
              <a:buFont typeface="Wingdings" pitchFamily="2" charset="2"/>
              <a:buChar char="q"/>
            </a:pPr>
            <a:r>
              <a:rPr lang="ro-RO" sz="1400" b="1" dirty="0">
                <a:solidFill>
                  <a:srgbClr val="003399"/>
                </a:solidFill>
              </a:rPr>
              <a:t>Plan de situație a imobilelor - </a:t>
            </a:r>
            <a:r>
              <a:rPr lang="ro-RO" sz="1400" dirty="0">
                <a:solidFill>
                  <a:srgbClr val="003399"/>
                </a:solidFill>
              </a:rPr>
              <a:t>planşă pe suport topografic vizat de Oficiul de Cadastru și Publicitate Imobiliară teritorial, întocmit în conformitate cu prevederile Legii nr. 50/1991, cu modificările și completările ulterioare. </a:t>
            </a:r>
            <a:endParaRPr lang="en-US" sz="1400" dirty="0">
              <a:solidFill>
                <a:srgbClr val="003399"/>
              </a:solidFill>
            </a:endParaRPr>
          </a:p>
          <a:p>
            <a:pPr>
              <a:buFont typeface="Wingdings" pitchFamily="2" charset="2"/>
              <a:buChar char="q"/>
            </a:pPr>
            <a:r>
              <a:rPr lang="ro-RO" sz="1400" b="1" dirty="0">
                <a:solidFill>
                  <a:srgbClr val="003399"/>
                </a:solidFill>
              </a:rPr>
              <a:t>Certificat de atestare fiscală</a:t>
            </a:r>
            <a:r>
              <a:rPr lang="ro-RO" sz="1400" dirty="0">
                <a:solidFill>
                  <a:srgbClr val="003399"/>
                </a:solidFill>
              </a:rPr>
              <a:t>, referitor la obligațiile de plată la bugetul local, precum și la bugetul de stat</a:t>
            </a:r>
            <a:endParaRPr lang="en-US" sz="1400" dirty="0">
              <a:solidFill>
                <a:srgbClr val="003399"/>
              </a:solidFill>
            </a:endParaRPr>
          </a:p>
          <a:p>
            <a:pPr>
              <a:buFont typeface="Wingdings" pitchFamily="2" charset="2"/>
              <a:buChar char="q"/>
            </a:pPr>
            <a:r>
              <a:rPr lang="ro-RO" sz="1400" b="1" dirty="0">
                <a:solidFill>
                  <a:srgbClr val="003399"/>
                </a:solidFill>
              </a:rPr>
              <a:t>Certificatul de cazier fiscal al solicitantului</a:t>
            </a:r>
            <a:endParaRPr lang="en-US" sz="1400" b="1" dirty="0">
              <a:solidFill>
                <a:srgbClr val="003399"/>
              </a:solidFill>
            </a:endParaRPr>
          </a:p>
          <a:p>
            <a:pPr>
              <a:buFont typeface="Wingdings" pitchFamily="2" charset="2"/>
              <a:buChar char="q"/>
            </a:pPr>
            <a:r>
              <a:rPr lang="ro-RO" sz="1400" b="1" dirty="0">
                <a:solidFill>
                  <a:srgbClr val="003399"/>
                </a:solidFill>
              </a:rPr>
              <a:t>Declaraţ</a:t>
            </a:r>
            <a:r>
              <a:rPr lang="fr-FR" sz="1400" b="1" dirty="0" err="1">
                <a:solidFill>
                  <a:srgbClr val="003399"/>
                </a:solidFill>
              </a:rPr>
              <a:t>ia</a:t>
            </a:r>
            <a:r>
              <a:rPr lang="fr-FR" sz="1400" b="1" dirty="0">
                <a:solidFill>
                  <a:srgbClr val="003399"/>
                </a:solidFill>
              </a:rPr>
              <a:t> </a:t>
            </a:r>
            <a:r>
              <a:rPr lang="fr-FR" sz="1400" b="1" dirty="0" err="1">
                <a:solidFill>
                  <a:srgbClr val="003399"/>
                </a:solidFill>
              </a:rPr>
              <a:t>reprezentantului</a:t>
            </a:r>
            <a:r>
              <a:rPr lang="fr-FR" sz="1400" b="1" dirty="0">
                <a:solidFill>
                  <a:srgbClr val="003399"/>
                </a:solidFill>
              </a:rPr>
              <a:t> </a:t>
            </a:r>
            <a:r>
              <a:rPr lang="fr-FR" sz="1400" b="1" dirty="0" err="1">
                <a:solidFill>
                  <a:srgbClr val="003399"/>
                </a:solidFill>
              </a:rPr>
              <a:t>legal</a:t>
            </a:r>
            <a:r>
              <a:rPr lang="fr-FR" sz="1400" b="1" dirty="0">
                <a:solidFill>
                  <a:srgbClr val="003399"/>
                </a:solidFill>
              </a:rPr>
              <a:t> </a:t>
            </a:r>
            <a:r>
              <a:rPr lang="fr-FR" sz="1400" b="1" dirty="0" err="1">
                <a:solidFill>
                  <a:srgbClr val="003399"/>
                </a:solidFill>
              </a:rPr>
              <a:t>prin</a:t>
            </a:r>
            <a:r>
              <a:rPr lang="fr-FR" sz="1400" b="1" dirty="0">
                <a:solidFill>
                  <a:srgbClr val="003399"/>
                </a:solidFill>
              </a:rPr>
              <a:t> care se </a:t>
            </a:r>
            <a:r>
              <a:rPr lang="fr-FR" sz="1400" b="1" dirty="0" err="1">
                <a:solidFill>
                  <a:srgbClr val="003399"/>
                </a:solidFill>
              </a:rPr>
              <a:t>certific</a:t>
            </a:r>
            <a:r>
              <a:rPr lang="ro-RO" sz="1400" b="1" dirty="0">
                <a:solidFill>
                  <a:srgbClr val="003399"/>
                </a:solidFill>
              </a:rPr>
              <a:t>ă faptul că pe parcursul procesului de evaluare şi selecţie au fost/nu au fost înregistrate modificări asupra unora sau a tuturor documentelor depuse la cererea de finanţare (acolo unde este cazul)</a:t>
            </a:r>
            <a:endParaRPr lang="en-US" sz="1400" b="1" dirty="0">
              <a:solidFill>
                <a:srgbClr val="003399"/>
              </a:solidFill>
            </a:endParaRPr>
          </a:p>
          <a:p>
            <a:pPr>
              <a:buFont typeface="Wingdings" pitchFamily="2" charset="2"/>
              <a:buChar char="q"/>
            </a:pPr>
            <a:r>
              <a:rPr lang="ro-RO" sz="1400" b="1" dirty="0">
                <a:solidFill>
                  <a:srgbClr val="003399"/>
                </a:solidFill>
              </a:rPr>
              <a:t>Ordinul/ Decizia/ Hotărârea de aprobare a proiectului (cererii de finanţare) şi a cheltuielilor aferente, </a:t>
            </a:r>
            <a:r>
              <a:rPr lang="ro-RO" sz="1400" dirty="0">
                <a:solidFill>
                  <a:srgbClr val="003399"/>
                </a:solidFill>
              </a:rPr>
              <a:t>în conformitate cu ultima forma a bugetului rezultat în urma etapei de evaluare și selecție.</a:t>
            </a:r>
            <a:endParaRPr lang="en-US" sz="1400" dirty="0">
              <a:solidFill>
                <a:srgbClr val="003399"/>
              </a:solidFill>
            </a:endParaRPr>
          </a:p>
          <a:p>
            <a:pPr>
              <a:buFont typeface="Wingdings" pitchFamily="2" charset="2"/>
              <a:buChar char="q"/>
            </a:pPr>
            <a:r>
              <a:rPr lang="ro-RO" sz="1400" b="1" dirty="0"/>
              <a:t>Actualizări asupra documentelor privind dreptul de proprietate/administrare – extras de carte </a:t>
            </a:r>
            <a:r>
              <a:rPr lang="ro-RO" sz="1400" b="1" dirty="0" smtClean="0"/>
              <a:t>funciară</a:t>
            </a:r>
            <a:r>
              <a:rPr lang="en-US" sz="1400" b="1" dirty="0" smtClean="0"/>
              <a:t>, HG </a:t>
            </a:r>
            <a:r>
              <a:rPr lang="ro-RO" sz="1400" b="1" dirty="0" smtClean="0"/>
              <a:t>etc</a:t>
            </a:r>
            <a:r>
              <a:rPr lang="ro-RO" sz="1400" b="1" dirty="0"/>
              <a:t>.</a:t>
            </a:r>
            <a:endParaRPr lang="en-US" sz="1400" b="1" dirty="0"/>
          </a:p>
          <a:p>
            <a:pPr>
              <a:buFont typeface="Wingdings" pitchFamily="2" charset="2"/>
              <a:buChar char="q"/>
            </a:pPr>
            <a:r>
              <a:rPr lang="ro-RO" sz="1400" b="1" dirty="0"/>
              <a:t>Modificări asupra devizului general, </a:t>
            </a:r>
            <a:r>
              <a:rPr lang="ro-RO" sz="1400" dirty="0"/>
              <a:t>inclusiv devizul centralizator al componentelor din cererea de finanțare, dacă e cazul, în conformitate cu ultima forma a bugetului rezultat în urma etapei de evaluare și selecție, dacă este cazul</a:t>
            </a:r>
            <a:endParaRPr lang="en-US" sz="1400" dirty="0"/>
          </a:p>
          <a:p>
            <a:pPr lvl="0"/>
            <a:endParaRPr lang="en-US" sz="1400" b="1" dirty="0"/>
          </a:p>
          <a:p>
            <a:pPr lvl="0" algn="just">
              <a:spcAft>
                <a:spcPts val="600"/>
              </a:spcAft>
              <a:buNone/>
            </a:pPr>
            <a:endParaRPr lang="en-US" sz="1400" b="1" dirty="0"/>
          </a:p>
          <a:p>
            <a:pPr algn="just">
              <a:spcAft>
                <a:spcPts val="600"/>
              </a:spcAft>
              <a:buFontTx/>
              <a:buNone/>
            </a:pPr>
            <a:endParaRPr lang="ro-RO" sz="1400" b="1" u="sng" dirty="0" smtClean="0">
              <a:solidFill>
                <a:srgbClr val="003399"/>
              </a:solidFill>
            </a:endParaRPr>
          </a:p>
          <a:p>
            <a:pPr algn="just">
              <a:buFontTx/>
              <a:buNone/>
            </a:pPr>
            <a:r>
              <a:rPr lang="ro-RO" sz="1400" dirty="0" smtClean="0">
                <a:solidFill>
                  <a:srgbClr val="003399"/>
                </a:solidFill>
              </a:rPr>
              <a:t>	</a:t>
            </a:r>
            <a:endParaRPr lang="ro-RO" sz="1400" dirty="0" smtClean="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5943600"/>
          </a:xfrm>
        </p:spPr>
        <p:txBody>
          <a:bodyPr/>
          <a:lstStyle/>
          <a:p>
            <a:pPr marL="342900" lvl="2" indent="-342900" algn="just">
              <a:spcAft>
                <a:spcPts val="600"/>
              </a:spcAft>
              <a:buNone/>
            </a:pPr>
            <a:r>
              <a:rPr lang="ro-RO" sz="1600" b="1" dirty="0">
                <a:solidFill>
                  <a:srgbClr val="C00000"/>
                </a:solidFill>
              </a:rPr>
              <a:t>Anexele obligatorii la momentul contractării cererii de finanțare</a:t>
            </a:r>
            <a:endParaRPr lang="en-US" sz="1600" b="1" dirty="0">
              <a:solidFill>
                <a:srgbClr val="C00000"/>
              </a:solidFill>
            </a:endParaRPr>
          </a:p>
          <a:p>
            <a:pPr lvl="0">
              <a:buFont typeface="Wingdings" pitchFamily="2" charset="2"/>
              <a:buChar char="q"/>
            </a:pPr>
            <a:r>
              <a:rPr lang="ro-RO" sz="1400" b="1" dirty="0"/>
              <a:t>Modificări la actele constitutive/statut ale solicitantului și/sau partenerilor (dacă este cazul)</a:t>
            </a:r>
            <a:endParaRPr lang="en-US" sz="1400" b="1" dirty="0"/>
          </a:p>
          <a:p>
            <a:pPr lvl="0">
              <a:buFont typeface="Wingdings" pitchFamily="2" charset="2"/>
              <a:buChar char="q"/>
            </a:pPr>
            <a:r>
              <a:rPr lang="ro-RO" sz="1400" dirty="0">
                <a:solidFill>
                  <a:srgbClr val="003399"/>
                </a:solidFill>
              </a:rPr>
              <a:t>(dacă e cazul) </a:t>
            </a:r>
            <a:r>
              <a:rPr lang="ro-RO" sz="1400" b="1" dirty="0">
                <a:solidFill>
                  <a:srgbClr val="003399"/>
                </a:solidFill>
              </a:rPr>
              <a:t>Avizul/ Acordul ISC  </a:t>
            </a:r>
            <a:endParaRPr lang="en-US" sz="1400" b="1" dirty="0">
              <a:solidFill>
                <a:srgbClr val="003399"/>
              </a:solidFill>
            </a:endParaRPr>
          </a:p>
          <a:p>
            <a:pPr lvl="0">
              <a:buFont typeface="Wingdings" pitchFamily="2" charset="2"/>
              <a:buChar char="q"/>
            </a:pPr>
            <a:r>
              <a:rPr lang="ro-RO" sz="1400" b="1" dirty="0" smtClean="0">
                <a:solidFill>
                  <a:srgbClr val="003399"/>
                </a:solidFill>
              </a:rPr>
              <a:t>Decizia </a:t>
            </a:r>
            <a:r>
              <a:rPr lang="ro-RO" sz="1400" b="1" dirty="0">
                <a:solidFill>
                  <a:srgbClr val="003399"/>
                </a:solidFill>
              </a:rPr>
              <a:t>finală emisă de autoritatea competentă privind evaluarea impactului asupra mediului, dacă este cazul.</a:t>
            </a:r>
            <a:endParaRPr lang="en-US" sz="1400" b="1" dirty="0">
              <a:solidFill>
                <a:srgbClr val="003399"/>
              </a:solidFill>
            </a:endParaRPr>
          </a:p>
          <a:p>
            <a:pPr>
              <a:buFont typeface="Wingdings" pitchFamily="2" charset="2"/>
              <a:buChar char="q"/>
            </a:pPr>
            <a:r>
              <a:rPr lang="ro-RO" sz="1400" dirty="0">
                <a:solidFill>
                  <a:srgbClr val="003399"/>
                </a:solidFill>
              </a:rPr>
              <a:t>(dacă e cazul, în situația în care se solicită decontarea cheltuielilor aferente documentului strategic) </a:t>
            </a:r>
            <a:r>
              <a:rPr lang="ro-RO" sz="1400" b="1" dirty="0">
                <a:solidFill>
                  <a:srgbClr val="003399"/>
                </a:solidFill>
              </a:rPr>
              <a:t>Declarația pe proprie răspundere a solicitantului prin care acesta declară că sumele aferente realizării strategiei de eficiență energetică nu au mai fost solicitate la rambursare din fonduri publice/comunitare</a:t>
            </a:r>
            <a:r>
              <a:rPr lang="ro-RO" sz="1400" dirty="0">
                <a:solidFill>
                  <a:srgbClr val="003399"/>
                </a:solidFill>
              </a:rPr>
              <a:t> </a:t>
            </a:r>
            <a:endParaRPr lang="en-US" sz="1400" b="1" dirty="0">
              <a:solidFill>
                <a:srgbClr val="003399"/>
              </a:solidFill>
            </a:endParaRPr>
          </a:p>
          <a:p>
            <a:pPr>
              <a:buFont typeface="Wingdings" pitchFamily="2" charset="2"/>
              <a:buChar char="q"/>
            </a:pPr>
            <a:r>
              <a:rPr lang="ro-RO" sz="1400" b="1" dirty="0">
                <a:solidFill>
                  <a:srgbClr val="003399"/>
                </a:solidFill>
              </a:rPr>
              <a:t>Avizul Natura 2000/Clasarea notificarii</a:t>
            </a:r>
            <a:r>
              <a:rPr lang="ro-RO" sz="1400" dirty="0">
                <a:solidFill>
                  <a:srgbClr val="003399"/>
                </a:solidFill>
              </a:rPr>
              <a:t>, dupa caz, în conformitate cu prevederile OUG 57/2000 privind regimul ariilor naturale protejate, conservarea habitatelor natural, a florei şi faunei sălbatice, cu modificările şi completările ulterioare.</a:t>
            </a:r>
            <a:endParaRPr lang="en-US" sz="1400" b="1" dirty="0">
              <a:solidFill>
                <a:srgbClr val="003399"/>
              </a:solidFill>
            </a:endParaRPr>
          </a:p>
          <a:p>
            <a:pPr>
              <a:buFont typeface="Wingdings" pitchFamily="2" charset="2"/>
              <a:buChar char="q"/>
            </a:pPr>
            <a:r>
              <a:rPr lang="ro-RO" sz="1400" dirty="0">
                <a:solidFill>
                  <a:srgbClr val="003399"/>
                </a:solidFill>
              </a:rPr>
              <a:t>(dacă e cazul) </a:t>
            </a:r>
            <a:r>
              <a:rPr lang="ro-RO" sz="1400" b="1" dirty="0">
                <a:solidFill>
                  <a:srgbClr val="003399"/>
                </a:solidFill>
              </a:rPr>
              <a:t>Anunțul de participare în SEAP pentru achizitia PT</a:t>
            </a:r>
            <a:r>
              <a:rPr lang="ro-RO" sz="1400" dirty="0">
                <a:solidFill>
                  <a:srgbClr val="003399"/>
                </a:solidFill>
              </a:rPr>
              <a:t>, dacă Beneficiarul depune documentația tehnică faza DALI anexată la cererea de finanțare. Beneficiarul are obligația lansării achiziției de PT în SEAP în termen de 2 luni de la acceptarea proiectului la finanțare. </a:t>
            </a:r>
            <a:endParaRPr lang="en-US" sz="1400" b="1" dirty="0">
              <a:solidFill>
                <a:srgbClr val="003399"/>
              </a:solidFill>
            </a:endParaRPr>
          </a:p>
          <a:p>
            <a:pPr>
              <a:buFont typeface="Wingdings" pitchFamily="2" charset="2"/>
              <a:buChar char="q"/>
            </a:pPr>
            <a:r>
              <a:rPr lang="ro-RO" sz="1400" b="1" dirty="0"/>
              <a:t>Alte documente actualizate </a:t>
            </a:r>
            <a:endParaRPr lang="en-US" sz="1400" b="1" dirty="0"/>
          </a:p>
          <a:p>
            <a:pPr marL="0" indent="0">
              <a:buNone/>
            </a:pPr>
            <a:endParaRPr lang="en-US" dirty="0"/>
          </a:p>
        </p:txBody>
      </p:sp>
    </p:spTree>
    <p:extLst>
      <p:ext uri="{BB962C8B-B14F-4D97-AF65-F5344CB8AC3E}">
        <p14:creationId xmlns:p14="http://schemas.microsoft.com/office/powerpoint/2010/main" val="549542373"/>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228600" y="228600"/>
            <a:ext cx="8686800" cy="6096000"/>
          </a:xfrm>
        </p:spPr>
        <p:txBody>
          <a:bodyPr/>
          <a:lstStyle/>
          <a:p>
            <a:pPr algn="just"/>
            <a:endParaRPr lang="en-US" altLang="en-US" sz="1600" b="1" dirty="0" smtClean="0">
              <a:solidFill>
                <a:srgbClr val="003399"/>
              </a:solidFill>
            </a:endParaRPr>
          </a:p>
          <a:p>
            <a:pPr marL="0" indent="0" algn="just">
              <a:buNone/>
            </a:pPr>
            <a:r>
              <a:rPr lang="ro-RO" altLang="en-US" sz="1600" b="1" dirty="0" smtClean="0">
                <a:solidFill>
                  <a:srgbClr val="C00000"/>
                </a:solidFill>
              </a:rPr>
              <a:t>Valoare </a:t>
            </a:r>
            <a:r>
              <a:rPr lang="en-US" altLang="en-US" sz="1600" b="1" dirty="0" err="1" smtClean="0">
                <a:solidFill>
                  <a:srgbClr val="C00000"/>
                </a:solidFill>
              </a:rPr>
              <a:t>totala</a:t>
            </a:r>
            <a:r>
              <a:rPr lang="en-US" altLang="en-US" sz="1600" b="1" dirty="0" smtClean="0">
                <a:solidFill>
                  <a:srgbClr val="C00000"/>
                </a:solidFill>
              </a:rPr>
              <a:t> </a:t>
            </a:r>
            <a:r>
              <a:rPr lang="ro-RO" altLang="en-US" sz="1600" b="1" dirty="0" smtClean="0">
                <a:solidFill>
                  <a:srgbClr val="C00000"/>
                </a:solidFill>
              </a:rPr>
              <a:t>alocată</a:t>
            </a:r>
            <a:r>
              <a:rPr lang="en-US" altLang="en-US" sz="1600" b="1" dirty="0" smtClean="0">
                <a:solidFill>
                  <a:srgbClr val="C00000"/>
                </a:solidFill>
              </a:rPr>
              <a:t> </a:t>
            </a:r>
            <a:r>
              <a:rPr lang="ro-RO" altLang="en-US" sz="1600" dirty="0" smtClean="0"/>
              <a:t>– </a:t>
            </a:r>
            <a:r>
              <a:rPr lang="en-US" sz="1600" dirty="0" smtClean="0"/>
              <a:t> </a:t>
            </a:r>
            <a:r>
              <a:rPr lang="ro-RO" sz="1400" dirty="0"/>
              <a:t>326,14 milioane </a:t>
            </a:r>
            <a:r>
              <a:rPr lang="ro-RO" sz="1400" dirty="0" smtClean="0"/>
              <a:t>euro</a:t>
            </a:r>
            <a:r>
              <a:rPr lang="en-US" sz="1400" dirty="0" smtClean="0"/>
              <a:t> </a:t>
            </a:r>
            <a:r>
              <a:rPr lang="ro-RO" sz="1400" dirty="0"/>
              <a:t>(FEDR+BS</a:t>
            </a:r>
            <a:r>
              <a:rPr lang="ro-RO" sz="1400" dirty="0" smtClean="0"/>
              <a:t>)</a:t>
            </a:r>
            <a:r>
              <a:rPr lang="en-US" sz="1400" dirty="0" smtClean="0"/>
              <a:t>, din care</a:t>
            </a:r>
          </a:p>
          <a:p>
            <a:pPr marL="0" indent="0" algn="just">
              <a:buNone/>
            </a:pPr>
            <a:r>
              <a:rPr lang="en-US" sz="1400" dirty="0"/>
              <a:t> </a:t>
            </a:r>
            <a:r>
              <a:rPr lang="en-US" sz="1400" dirty="0" smtClean="0"/>
              <a:t>                                           </a:t>
            </a:r>
            <a:r>
              <a:rPr lang="en-US" altLang="en-US" sz="1400" dirty="0" smtClean="0"/>
              <a:t>41,61</a:t>
            </a:r>
            <a:r>
              <a:rPr lang="ro-RO" sz="1400" dirty="0" smtClean="0"/>
              <a:t>  </a:t>
            </a:r>
            <a:r>
              <a:rPr lang="ro-RO" sz="1400" dirty="0"/>
              <a:t>milioane euro </a:t>
            </a:r>
            <a:r>
              <a:rPr lang="en-US" sz="1400" dirty="0" err="1"/>
              <a:t>valoare</a:t>
            </a:r>
            <a:r>
              <a:rPr lang="en-US" sz="1400" dirty="0"/>
              <a:t> </a:t>
            </a:r>
            <a:r>
              <a:rPr lang="en-US" sz="1400" dirty="0" err="1"/>
              <a:t>alocata</a:t>
            </a:r>
            <a:r>
              <a:rPr lang="en-US" sz="1400" dirty="0"/>
              <a:t> </a:t>
            </a:r>
            <a:r>
              <a:rPr lang="en-US" sz="1400" dirty="0" err="1"/>
              <a:t>pe</a:t>
            </a:r>
            <a:r>
              <a:rPr lang="en-US" sz="1400" dirty="0"/>
              <a:t> </a:t>
            </a:r>
            <a:r>
              <a:rPr lang="en-US" sz="1400" dirty="0" err="1"/>
              <a:t>regiunea</a:t>
            </a:r>
            <a:r>
              <a:rPr lang="en-US" sz="1400" dirty="0"/>
              <a:t> de Nord-Vest </a:t>
            </a:r>
            <a:endParaRPr lang="en-US" sz="1400" dirty="0" smtClean="0"/>
          </a:p>
          <a:p>
            <a:pPr marL="0" indent="0" algn="just">
              <a:buNone/>
            </a:pPr>
            <a:r>
              <a:rPr lang="en-US" sz="1600" b="1" dirty="0" smtClean="0">
                <a:solidFill>
                  <a:srgbClr val="C00000"/>
                </a:solidFill>
              </a:rPr>
              <a:t>Rata de co-</a:t>
            </a:r>
            <a:r>
              <a:rPr lang="en-US" sz="1600" b="1" dirty="0" err="1" smtClean="0">
                <a:solidFill>
                  <a:srgbClr val="C00000"/>
                </a:solidFill>
              </a:rPr>
              <a:t>finantare</a:t>
            </a:r>
            <a:r>
              <a:rPr lang="en-US" sz="1600" b="1" dirty="0" smtClean="0">
                <a:solidFill>
                  <a:srgbClr val="C00000"/>
                </a:solidFill>
              </a:rPr>
              <a:t> a </a:t>
            </a:r>
            <a:r>
              <a:rPr lang="en-US" sz="1600" b="1" dirty="0" err="1" smtClean="0">
                <a:solidFill>
                  <a:srgbClr val="C00000"/>
                </a:solidFill>
              </a:rPr>
              <a:t>solicitantului</a:t>
            </a:r>
            <a:r>
              <a:rPr lang="ro-RO" sz="1600" b="1" dirty="0" smtClean="0">
                <a:solidFill>
                  <a:srgbClr val="C00000"/>
                </a:solidFill>
              </a:rPr>
              <a:t>	</a:t>
            </a:r>
            <a:endParaRPr lang="en-US" sz="1600" b="1" dirty="0" smtClean="0">
              <a:solidFill>
                <a:srgbClr val="C00000"/>
              </a:solidFill>
            </a:endParaRPr>
          </a:p>
          <a:p>
            <a:pPr algn="just">
              <a:buNone/>
            </a:pPr>
            <a:r>
              <a:rPr lang="en-US" sz="1600" dirty="0" smtClean="0"/>
              <a:t>	</a:t>
            </a:r>
            <a:r>
              <a:rPr lang="ro-RO" sz="1400" dirty="0" smtClean="0"/>
              <a:t>minim</a:t>
            </a:r>
            <a:r>
              <a:rPr lang="en-US" sz="1400" dirty="0" smtClean="0"/>
              <a:t>um</a:t>
            </a:r>
            <a:r>
              <a:rPr lang="ro-RO" sz="1400" dirty="0" smtClean="0"/>
              <a:t> </a:t>
            </a:r>
            <a:r>
              <a:rPr lang="ro-RO" sz="1400" dirty="0"/>
              <a:t>2% din valoarea cheltuielilor </a:t>
            </a:r>
            <a:r>
              <a:rPr lang="ro-RO" sz="1400" dirty="0" smtClean="0"/>
              <a:t>eligibile</a:t>
            </a:r>
            <a:r>
              <a:rPr lang="en-US" sz="1400" dirty="0" smtClean="0"/>
              <a:t> - </a:t>
            </a:r>
            <a:r>
              <a:rPr lang="ro-RO" sz="1400" b="1" dirty="0" smtClean="0"/>
              <a:t>autorități </a:t>
            </a:r>
            <a:r>
              <a:rPr lang="ro-RO" sz="1400" b="1" dirty="0"/>
              <a:t>și instituții </a:t>
            </a:r>
            <a:r>
              <a:rPr lang="ro-RO" sz="1400" b="1" dirty="0" smtClean="0"/>
              <a:t>publice</a:t>
            </a:r>
            <a:r>
              <a:rPr lang="en-US" sz="1400" b="1" dirty="0" smtClean="0"/>
              <a:t> </a:t>
            </a:r>
            <a:r>
              <a:rPr lang="ro-RO" sz="1400" b="1" dirty="0" smtClean="0"/>
              <a:t>locale</a:t>
            </a:r>
            <a:endParaRPr lang="en-US" sz="1400" dirty="0"/>
          </a:p>
          <a:p>
            <a:pPr algn="just">
              <a:buFontTx/>
              <a:buNone/>
            </a:pPr>
            <a:r>
              <a:rPr lang="ro-RO" sz="1400" b="1" dirty="0" smtClean="0"/>
              <a:t> </a:t>
            </a:r>
            <a:r>
              <a:rPr lang="en-US" sz="1400" b="1" dirty="0" smtClean="0"/>
              <a:t>	</a:t>
            </a:r>
            <a:r>
              <a:rPr lang="ro-RO" sz="1400" dirty="0" smtClean="0"/>
              <a:t>minim</a:t>
            </a:r>
            <a:r>
              <a:rPr lang="en-US" sz="1400" dirty="0" smtClean="0"/>
              <a:t>um</a:t>
            </a:r>
            <a:r>
              <a:rPr lang="ro-RO" sz="1400" dirty="0" smtClean="0"/>
              <a:t> </a:t>
            </a:r>
            <a:r>
              <a:rPr lang="en-US" sz="1400" dirty="0" smtClean="0"/>
              <a:t>15</a:t>
            </a:r>
            <a:r>
              <a:rPr lang="ro-RO" sz="1400" dirty="0" smtClean="0"/>
              <a:t>% </a:t>
            </a:r>
            <a:r>
              <a:rPr lang="ro-RO" sz="1400" dirty="0"/>
              <a:t>din valoarea cheltuielilor </a:t>
            </a:r>
            <a:r>
              <a:rPr lang="ro-RO" sz="1400" dirty="0" smtClean="0"/>
              <a:t>eligibile</a:t>
            </a:r>
            <a:r>
              <a:rPr lang="en-US" sz="1400" dirty="0" smtClean="0"/>
              <a:t> -</a:t>
            </a:r>
            <a:r>
              <a:rPr lang="ro-RO" sz="1400" dirty="0" smtClean="0"/>
              <a:t> </a:t>
            </a:r>
            <a:r>
              <a:rPr lang="ro-RO" sz="1400" b="1" dirty="0" smtClean="0"/>
              <a:t>autorități publice </a:t>
            </a:r>
            <a:r>
              <a:rPr lang="en-US" sz="1400" b="1" dirty="0" smtClean="0"/>
              <a:t>central</a:t>
            </a:r>
            <a:r>
              <a:rPr lang="ro-RO" sz="1400" b="1" dirty="0" smtClean="0"/>
              <a:t>e</a:t>
            </a:r>
            <a:r>
              <a:rPr lang="en-US" sz="1400" b="1" dirty="0" smtClean="0"/>
              <a:t> </a:t>
            </a:r>
            <a:endParaRPr lang="en-US" sz="1400" dirty="0"/>
          </a:p>
          <a:p>
            <a:pPr algn="just">
              <a:buFontTx/>
              <a:buNone/>
            </a:pPr>
            <a:endParaRPr lang="en-US" sz="1600" b="1" dirty="0">
              <a:solidFill>
                <a:srgbClr val="003399"/>
              </a:solidFill>
            </a:endParaRPr>
          </a:p>
          <a:p>
            <a:pPr algn="just">
              <a:buFontTx/>
              <a:buNone/>
            </a:pPr>
            <a:r>
              <a:rPr lang="ro-RO" sz="1600" b="1" dirty="0" smtClean="0">
                <a:solidFill>
                  <a:srgbClr val="C00000"/>
                </a:solidFill>
              </a:rPr>
              <a:t>Tipul apelului </a:t>
            </a:r>
            <a:r>
              <a:rPr lang="ro-RO" sz="1600" dirty="0" smtClean="0">
                <a:solidFill>
                  <a:srgbClr val="003399"/>
                </a:solidFill>
              </a:rPr>
              <a:t>– </a:t>
            </a:r>
            <a:r>
              <a:rPr lang="en-US" sz="1400" dirty="0" err="1" smtClean="0"/>
              <a:t>apel</a:t>
            </a:r>
            <a:r>
              <a:rPr lang="en-US" sz="1400" dirty="0" smtClean="0"/>
              <a:t> </a:t>
            </a:r>
            <a:r>
              <a:rPr lang="ro-RO" sz="1400" dirty="0" smtClean="0"/>
              <a:t>competitiv </a:t>
            </a:r>
            <a:r>
              <a:rPr lang="ro-RO" sz="1400" dirty="0"/>
              <a:t>cu termen limită de </a:t>
            </a:r>
            <a:r>
              <a:rPr lang="ro-RO" sz="1400" dirty="0" smtClean="0"/>
              <a:t>depunere</a:t>
            </a:r>
            <a:endParaRPr lang="en-US" sz="1400" b="1" dirty="0" smtClean="0">
              <a:solidFill>
                <a:srgbClr val="003399"/>
              </a:solidFill>
            </a:endParaRPr>
          </a:p>
          <a:p>
            <a:pPr marL="0" indent="0" algn="just">
              <a:buNone/>
            </a:pPr>
            <a:r>
              <a:rPr lang="en-US" sz="1600" b="1" dirty="0" err="1" smtClean="0">
                <a:solidFill>
                  <a:srgbClr val="C00000"/>
                </a:solidFill>
              </a:rPr>
              <a:t>Modalitatea</a:t>
            </a:r>
            <a:r>
              <a:rPr lang="en-US" sz="1600" b="1" dirty="0" smtClean="0">
                <a:solidFill>
                  <a:srgbClr val="C00000"/>
                </a:solidFill>
              </a:rPr>
              <a:t> de </a:t>
            </a:r>
            <a:r>
              <a:rPr lang="en-US" sz="1600" b="1" dirty="0" err="1" smtClean="0">
                <a:solidFill>
                  <a:srgbClr val="C00000"/>
                </a:solidFill>
              </a:rPr>
              <a:t>depunere</a:t>
            </a:r>
            <a:r>
              <a:rPr lang="en-US" sz="1600" dirty="0">
                <a:solidFill>
                  <a:srgbClr val="C00000"/>
                </a:solidFill>
              </a:rPr>
              <a:t> </a:t>
            </a:r>
            <a:r>
              <a:rPr lang="en-US" sz="1600" dirty="0" smtClean="0">
                <a:solidFill>
                  <a:srgbClr val="003399"/>
                </a:solidFill>
              </a:rPr>
              <a:t>- </a:t>
            </a:r>
            <a:r>
              <a:rPr lang="en-US" sz="1400" dirty="0" err="1" smtClean="0"/>
              <a:t>prin</a:t>
            </a:r>
            <a:r>
              <a:rPr lang="en-US" sz="1400" dirty="0" smtClean="0"/>
              <a:t> </a:t>
            </a:r>
            <a:r>
              <a:rPr lang="en-US" sz="1400" dirty="0" err="1" smtClean="0"/>
              <a:t>sistemul</a:t>
            </a:r>
            <a:r>
              <a:rPr lang="en-US" sz="1400" dirty="0" smtClean="0"/>
              <a:t> electronic MYSMIS</a:t>
            </a:r>
          </a:p>
          <a:p>
            <a:pPr marL="0" indent="0" algn="just">
              <a:buNone/>
            </a:pPr>
            <a:endParaRPr lang="en-US" sz="1600" dirty="0" smtClean="0"/>
          </a:p>
          <a:p>
            <a:pPr marL="0" indent="0" algn="just">
              <a:buNone/>
            </a:pPr>
            <a:r>
              <a:rPr lang="ro-RO" sz="1600" b="1" dirty="0" smtClean="0">
                <a:solidFill>
                  <a:srgbClr val="C00000"/>
                </a:solidFill>
              </a:rPr>
              <a:t>Perioada de depunere </a:t>
            </a:r>
          </a:p>
          <a:p>
            <a:pPr algn="just">
              <a:buFontTx/>
              <a:buNone/>
            </a:pPr>
            <a:r>
              <a:rPr lang="en-US" sz="1600" dirty="0" smtClean="0"/>
              <a:t>	</a:t>
            </a:r>
            <a:r>
              <a:rPr lang="en-US" sz="1400" dirty="0" smtClean="0"/>
              <a:t>28 </a:t>
            </a:r>
            <a:r>
              <a:rPr lang="en-US" sz="1400" dirty="0" err="1"/>
              <a:t>februarie</a:t>
            </a:r>
            <a:r>
              <a:rPr lang="en-US" sz="1400" dirty="0"/>
              <a:t> 2017, </a:t>
            </a:r>
            <a:r>
              <a:rPr lang="en-US" sz="1400" dirty="0" err="1"/>
              <a:t>ora</a:t>
            </a:r>
            <a:r>
              <a:rPr lang="en-US" sz="1400" dirty="0"/>
              <a:t> </a:t>
            </a:r>
            <a:r>
              <a:rPr lang="en-US" sz="1400" dirty="0" smtClean="0"/>
              <a:t>10.00  </a:t>
            </a:r>
            <a:r>
              <a:rPr lang="en-US" sz="1400" dirty="0"/>
              <a:t>- 28 august 2017, </a:t>
            </a:r>
            <a:r>
              <a:rPr lang="en-US" sz="1400" dirty="0" err="1"/>
              <a:t>ora</a:t>
            </a:r>
            <a:r>
              <a:rPr lang="en-US" sz="1400" dirty="0"/>
              <a:t> 10.00</a:t>
            </a:r>
            <a:endParaRPr lang="en-US" sz="1400" dirty="0" smtClean="0"/>
          </a:p>
          <a:p>
            <a:pPr algn="just">
              <a:buFontTx/>
              <a:buNone/>
            </a:pPr>
            <a:r>
              <a:rPr lang="en-US" sz="1600" dirty="0" smtClean="0"/>
              <a:t>	</a:t>
            </a:r>
          </a:p>
          <a:p>
            <a:pPr algn="just">
              <a:buFontTx/>
              <a:buNone/>
            </a:pPr>
            <a:r>
              <a:rPr lang="ro-RO" sz="1600" b="1" dirty="0" smtClean="0">
                <a:solidFill>
                  <a:srgbClr val="C00000"/>
                </a:solidFill>
              </a:rPr>
              <a:t>Valoarea minimă și maximă a unui proiect: </a:t>
            </a:r>
            <a:endParaRPr lang="ro-RO" sz="1600" dirty="0" smtClean="0">
              <a:solidFill>
                <a:srgbClr val="C00000"/>
              </a:solidFill>
            </a:endParaRPr>
          </a:p>
          <a:p>
            <a:pPr algn="just">
              <a:buFontTx/>
              <a:buNone/>
            </a:pPr>
            <a:r>
              <a:rPr lang="ro-RO" sz="1400" b="1" dirty="0" smtClean="0">
                <a:solidFill>
                  <a:srgbClr val="003399"/>
                </a:solidFill>
              </a:rPr>
              <a:t>	</a:t>
            </a:r>
            <a:r>
              <a:rPr lang="en-US" sz="1400" dirty="0" smtClean="0"/>
              <a:t>V</a:t>
            </a:r>
            <a:r>
              <a:rPr lang="ro-RO" sz="1400" dirty="0" smtClean="0"/>
              <a:t>aloarea minimă eligibilă: 100 000 euro</a:t>
            </a:r>
          </a:p>
          <a:p>
            <a:pPr algn="just">
              <a:buFontTx/>
              <a:buNone/>
            </a:pPr>
            <a:r>
              <a:rPr lang="ro-RO" sz="1400" dirty="0" smtClean="0"/>
              <a:t>	</a:t>
            </a:r>
            <a:r>
              <a:rPr lang="en-US" sz="1400" dirty="0" smtClean="0"/>
              <a:t>V</a:t>
            </a:r>
            <a:r>
              <a:rPr lang="ro-RO" sz="1400" dirty="0" smtClean="0"/>
              <a:t>aloarea maximă eligibilă: </a:t>
            </a:r>
            <a:r>
              <a:rPr lang="en-US" sz="1400" dirty="0" smtClean="0"/>
              <a:t>2</a:t>
            </a:r>
            <a:r>
              <a:rPr lang="ro-RO" sz="1400" dirty="0" smtClean="0"/>
              <a:t>5 milioane euro</a:t>
            </a:r>
            <a:endParaRPr lang="en-US" sz="1400" i="1" dirty="0" smtClean="0">
              <a:solidFill>
                <a:srgbClr val="003399"/>
              </a:solidFill>
            </a:endParaRPr>
          </a:p>
          <a:p>
            <a:pPr algn="just">
              <a:buFontTx/>
              <a:buNone/>
            </a:pPr>
            <a:endParaRPr lang="en-US" sz="1400" i="1" dirty="0" smtClean="0"/>
          </a:p>
          <a:p>
            <a:pPr algn="just">
              <a:buFontTx/>
              <a:buNone/>
            </a:pPr>
            <a:r>
              <a:rPr lang="ro-RO" sz="1400" i="1" dirty="0" smtClean="0"/>
              <a:t>Cursul valutar la care se va calcula încadrarea în valorile minime</a:t>
            </a:r>
            <a:r>
              <a:rPr lang="en-US" sz="1400" i="1" dirty="0" smtClean="0"/>
              <a:t>/</a:t>
            </a:r>
            <a:r>
              <a:rPr lang="en-US" sz="1400" i="1" dirty="0" err="1" smtClean="0"/>
              <a:t>maxime</a:t>
            </a:r>
            <a:r>
              <a:rPr lang="ro-RO" sz="1400" i="1" dirty="0" smtClean="0"/>
              <a:t> </a:t>
            </a:r>
            <a:r>
              <a:rPr lang="en-US" sz="1400" i="1" dirty="0" err="1" smtClean="0"/>
              <a:t>este</a:t>
            </a:r>
            <a:r>
              <a:rPr lang="en-US" sz="1400" i="1" dirty="0" smtClean="0"/>
              <a:t> </a:t>
            </a:r>
            <a:r>
              <a:rPr lang="en-US" sz="1400" i="1" dirty="0" err="1" smtClean="0"/>
              <a:t>valoarea</a:t>
            </a:r>
            <a:endParaRPr lang="en-US" sz="1400" i="1" dirty="0" smtClean="0"/>
          </a:p>
          <a:p>
            <a:pPr algn="just">
              <a:buFontTx/>
              <a:buNone/>
            </a:pPr>
            <a:r>
              <a:rPr lang="ro-RO" sz="1400" i="1" dirty="0" smtClean="0"/>
              <a:t>inforeuro </a:t>
            </a:r>
            <a:r>
              <a:rPr lang="ro-RO" sz="1400" i="1" dirty="0"/>
              <a:t>al lunii </a:t>
            </a:r>
            <a:r>
              <a:rPr lang="ro-RO" sz="1400" i="1" dirty="0" smtClean="0"/>
              <a:t>decembrie</a:t>
            </a:r>
            <a:r>
              <a:rPr lang="en-US" sz="1400" i="1" dirty="0" smtClean="0"/>
              <a:t>,</a:t>
            </a:r>
            <a:r>
              <a:rPr lang="ro-RO" sz="1400" i="1" dirty="0" smtClean="0"/>
              <a:t> </a:t>
            </a:r>
            <a:r>
              <a:rPr lang="en-US" sz="1400" i="1" dirty="0" err="1" smtClean="0"/>
              <a:t>respectiv</a:t>
            </a:r>
            <a:r>
              <a:rPr lang="ro-RO" sz="1400" i="1" dirty="0" smtClean="0"/>
              <a:t> </a:t>
            </a:r>
            <a:r>
              <a:rPr lang="ro-RO" sz="1400" b="1" i="1" dirty="0"/>
              <a:t>4,5172 </a:t>
            </a:r>
            <a:r>
              <a:rPr lang="ro-RO" sz="1400" b="1" i="1" dirty="0" smtClean="0"/>
              <a:t>lei/euro</a:t>
            </a:r>
            <a:endParaRPr lang="en-US" sz="1400" b="1" i="1" dirty="0" smtClean="0"/>
          </a:p>
          <a:p>
            <a:pPr algn="just">
              <a:buFontTx/>
              <a:buNone/>
            </a:pPr>
            <a:r>
              <a:rPr lang="ro-RO" sz="1400" i="1" dirty="0" smtClean="0"/>
              <a:t>Criteriul cu privire la valoarea minimă eligibilă </a:t>
            </a:r>
            <a:r>
              <a:rPr lang="ro-RO" sz="1400" b="1" i="1" dirty="0" smtClean="0"/>
              <a:t>nu </a:t>
            </a:r>
            <a:r>
              <a:rPr lang="ro-RO" sz="1400" i="1" dirty="0" smtClean="0"/>
              <a:t>se menține pe perioada de implementare</a:t>
            </a:r>
            <a:endParaRPr lang="en-US" sz="1400" i="1" dirty="0" smtClean="0"/>
          </a:p>
          <a:p>
            <a:pPr algn="just">
              <a:buFontTx/>
              <a:buNone/>
            </a:pPr>
            <a:r>
              <a:rPr lang="en-US" sz="1400" i="1" dirty="0" err="1"/>
              <a:t>s</a:t>
            </a:r>
            <a:r>
              <a:rPr lang="en-US" sz="1400" i="1" dirty="0" err="1" smtClean="0"/>
              <a:t>i</a:t>
            </a:r>
            <a:r>
              <a:rPr lang="en-US" sz="1400" i="1" dirty="0" smtClean="0"/>
              <a:t> </a:t>
            </a:r>
            <a:r>
              <a:rPr lang="ro-RO" sz="1400" i="1" dirty="0" smtClean="0"/>
              <a:t>durabilitate a investiției</a:t>
            </a:r>
          </a:p>
          <a:p>
            <a:pPr algn="just">
              <a:buFontTx/>
              <a:buNone/>
            </a:pPr>
            <a:endParaRPr lang="ro-RO" altLang="en-US" sz="1400" i="1" dirty="0" smtClean="0">
              <a:solidFill>
                <a:srgbClr val="003399"/>
              </a:solidFill>
              <a:latin typeface="Calibri" pitchFamily="34" charset="0"/>
            </a:endParaRPr>
          </a:p>
          <a:p>
            <a:pPr algn="just">
              <a:spcAft>
                <a:spcPts val="600"/>
              </a:spcAft>
              <a:buFontTx/>
              <a:buNone/>
            </a:pPr>
            <a:endParaRPr lang="vi-VN" altLang="en-US" sz="1400" i="1"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248400"/>
          </a:xfrm>
        </p:spPr>
        <p:txBody>
          <a:bodyPr/>
          <a:lstStyle/>
          <a:p>
            <a:pPr marL="0" indent="0">
              <a:buNone/>
            </a:pPr>
            <a:r>
              <a:rPr lang="en-US" sz="1600" b="1" dirty="0" smtClean="0">
                <a:solidFill>
                  <a:srgbClr val="C00000"/>
                </a:solidFill>
              </a:rPr>
              <a:t>In </a:t>
            </a:r>
            <a:r>
              <a:rPr lang="en-US" sz="1600" b="1" dirty="0" err="1" smtClean="0">
                <a:solidFill>
                  <a:srgbClr val="C00000"/>
                </a:solidFill>
              </a:rPr>
              <a:t>cadrul</a:t>
            </a:r>
            <a:r>
              <a:rPr lang="en-US" sz="1600" b="1" dirty="0" smtClean="0">
                <a:solidFill>
                  <a:srgbClr val="C00000"/>
                </a:solidFill>
              </a:rPr>
              <a:t> </a:t>
            </a:r>
            <a:r>
              <a:rPr lang="en-US" sz="1600" b="1" dirty="0" err="1" smtClean="0">
                <a:solidFill>
                  <a:srgbClr val="C00000"/>
                </a:solidFill>
              </a:rPr>
              <a:t>acestui</a:t>
            </a:r>
            <a:r>
              <a:rPr lang="en-US" sz="1600" b="1" dirty="0" smtClean="0">
                <a:solidFill>
                  <a:srgbClr val="C00000"/>
                </a:solidFill>
              </a:rPr>
              <a:t> </a:t>
            </a:r>
            <a:r>
              <a:rPr lang="en-US" sz="1600" b="1" dirty="0" err="1" smtClean="0">
                <a:solidFill>
                  <a:srgbClr val="C00000"/>
                </a:solidFill>
              </a:rPr>
              <a:t>apel</a:t>
            </a:r>
            <a:r>
              <a:rPr lang="en-US" sz="1600" b="1" dirty="0" smtClean="0">
                <a:solidFill>
                  <a:srgbClr val="C00000"/>
                </a:solidFill>
              </a:rPr>
              <a:t> de </a:t>
            </a:r>
            <a:r>
              <a:rPr lang="en-US" sz="1600" b="1" dirty="0" err="1" smtClean="0">
                <a:solidFill>
                  <a:srgbClr val="C00000"/>
                </a:solidFill>
              </a:rPr>
              <a:t>proiecte</a:t>
            </a:r>
            <a:r>
              <a:rPr lang="en-US" sz="1600" b="1" dirty="0" smtClean="0">
                <a:solidFill>
                  <a:srgbClr val="C00000"/>
                </a:solidFill>
              </a:rPr>
              <a:t> Nu se </a:t>
            </a:r>
            <a:r>
              <a:rPr lang="en-US" sz="1600" b="1" dirty="0" err="1" smtClean="0">
                <a:solidFill>
                  <a:srgbClr val="C00000"/>
                </a:solidFill>
              </a:rPr>
              <a:t>finanteaza</a:t>
            </a:r>
            <a:r>
              <a:rPr lang="en-US" sz="1600" b="1" dirty="0" smtClean="0">
                <a:solidFill>
                  <a:srgbClr val="C00000"/>
                </a:solidFill>
              </a:rPr>
              <a:t>:</a:t>
            </a:r>
          </a:p>
          <a:p>
            <a:pPr marL="0" indent="0">
              <a:buNone/>
            </a:pPr>
            <a:endParaRPr lang="en-US" sz="1600" dirty="0" smtClean="0">
              <a:solidFill>
                <a:srgbClr val="003399"/>
              </a:solidFill>
            </a:endParaRPr>
          </a:p>
          <a:p>
            <a:pPr>
              <a:buFont typeface="Wingdings" pitchFamily="2" charset="2"/>
              <a:buChar char="q"/>
            </a:pPr>
            <a:r>
              <a:rPr lang="ro-RO" sz="1400" b="1" dirty="0" smtClean="0"/>
              <a:t>Clădir</a:t>
            </a:r>
            <a:r>
              <a:rPr lang="en-US" sz="1400" b="1" dirty="0" smtClean="0"/>
              <a:t>i</a:t>
            </a:r>
            <a:r>
              <a:rPr lang="ro-RO" sz="1400" b="1" dirty="0" smtClean="0"/>
              <a:t> clasat</a:t>
            </a:r>
            <a:r>
              <a:rPr lang="en-US" sz="1400" b="1" dirty="0" smtClean="0"/>
              <a:t>e</a:t>
            </a:r>
            <a:r>
              <a:rPr lang="ro-RO" sz="1400" b="1" dirty="0" smtClean="0"/>
              <a:t>/în </a:t>
            </a:r>
            <a:r>
              <a:rPr lang="ro-RO" sz="1400" b="1" dirty="0"/>
              <a:t>curs de clasare ca monument istoric </a:t>
            </a:r>
            <a:r>
              <a:rPr lang="ro-RO" sz="1400" dirty="0"/>
              <a:t>aflată în patrimoniul UNESCO, în </a:t>
            </a:r>
            <a:r>
              <a:rPr lang="ro-RO" sz="1400" dirty="0" smtClean="0"/>
              <a:t>patrimoniul </a:t>
            </a:r>
            <a:r>
              <a:rPr lang="ro-RO" sz="1400" dirty="0"/>
              <a:t>cultural național, în patrimoniul cultural local din mediul urban și rural, dar</a:t>
            </a:r>
            <a:r>
              <a:rPr lang="en-US" sz="1400" dirty="0"/>
              <a:t> se </a:t>
            </a:r>
            <a:r>
              <a:rPr lang="en-US" sz="1400" dirty="0" smtClean="0"/>
              <a:t>	</a:t>
            </a:r>
            <a:r>
              <a:rPr lang="en-US" sz="1400" dirty="0" err="1" smtClean="0"/>
              <a:t>acceptă</a:t>
            </a:r>
            <a:r>
              <a:rPr lang="en-US" sz="1400" dirty="0" smtClean="0"/>
              <a:t> </a:t>
            </a:r>
            <a:r>
              <a:rPr lang="ro-RO" sz="1400" dirty="0"/>
              <a:t>o clădire/clădiri amplasate într-o zonă de protecție a monumentelor istorice și/sau în </a:t>
            </a:r>
            <a:r>
              <a:rPr lang="ro-RO" sz="1400" dirty="0" smtClean="0"/>
              <a:t>zone </a:t>
            </a:r>
            <a:r>
              <a:rPr lang="ro-RO" sz="1400" dirty="0"/>
              <a:t>construite protejate aprobate conform </a:t>
            </a:r>
            <a:r>
              <a:rPr lang="ro-RO" sz="1400" dirty="0" smtClean="0"/>
              <a:t>legii</a:t>
            </a:r>
            <a:endParaRPr lang="en-US" sz="1400" dirty="0" smtClean="0"/>
          </a:p>
          <a:p>
            <a:pPr>
              <a:buFont typeface="Wingdings" pitchFamily="2" charset="2"/>
              <a:buChar char="q"/>
            </a:pPr>
            <a:r>
              <a:rPr lang="en-US" sz="1400" b="1" dirty="0" err="1" smtClean="0"/>
              <a:t>Cladiri</a:t>
            </a:r>
            <a:r>
              <a:rPr lang="en-US" sz="1400" b="1" dirty="0" smtClean="0"/>
              <a:t>  </a:t>
            </a:r>
            <a:r>
              <a:rPr lang="en-US" sz="1400" b="1" dirty="0" err="1" smtClean="0"/>
              <a:t>avand</a:t>
            </a:r>
            <a:r>
              <a:rPr lang="en-US" sz="1400" b="1" dirty="0" smtClean="0"/>
              <a:t> </a:t>
            </a:r>
            <a:r>
              <a:rPr lang="en-US" sz="1400" b="1" dirty="0" err="1" smtClean="0"/>
              <a:t>gradul</a:t>
            </a:r>
            <a:r>
              <a:rPr lang="en-US" sz="1400" b="1" dirty="0" smtClean="0"/>
              <a:t> I </a:t>
            </a:r>
            <a:r>
              <a:rPr lang="en-US" sz="1400" b="1" dirty="0" err="1" smtClean="0"/>
              <a:t>sau</a:t>
            </a:r>
            <a:r>
              <a:rPr lang="en-US" sz="1400" b="1" dirty="0" smtClean="0"/>
              <a:t> II de </a:t>
            </a:r>
            <a:r>
              <a:rPr lang="en-US" sz="1400" b="1" dirty="0" err="1" smtClean="0"/>
              <a:t>risc</a:t>
            </a:r>
            <a:r>
              <a:rPr lang="en-US" sz="1400" b="1" dirty="0" smtClean="0"/>
              <a:t> seismic</a:t>
            </a:r>
            <a:r>
              <a:rPr lang="en-US" sz="1400" dirty="0" smtClean="0"/>
              <a:t>, conform </a:t>
            </a:r>
            <a:r>
              <a:rPr lang="en-US" sz="1400" dirty="0" err="1" smtClean="0"/>
              <a:t>expertizei</a:t>
            </a:r>
            <a:r>
              <a:rPr lang="en-US" sz="1400" dirty="0" smtClean="0"/>
              <a:t> </a:t>
            </a:r>
            <a:r>
              <a:rPr lang="en-US" sz="1400" dirty="0" err="1" smtClean="0"/>
              <a:t>tehnice</a:t>
            </a:r>
            <a:r>
              <a:rPr lang="en-US" sz="1400" dirty="0" smtClean="0"/>
              <a:t> </a:t>
            </a:r>
          </a:p>
          <a:p>
            <a:pPr marL="342900" lvl="6" indent="-342900" eaLnBrk="0" hangingPunct="0">
              <a:buFont typeface="Wingdings" pitchFamily="2" charset="2"/>
              <a:buChar char="q"/>
            </a:pPr>
            <a:r>
              <a:rPr lang="ro-RO" sz="1400" b="1" dirty="0" smtClean="0"/>
              <a:t>Clădir</a:t>
            </a:r>
            <a:r>
              <a:rPr lang="en-US" sz="1400" b="1" dirty="0" smtClean="0"/>
              <a:t>i</a:t>
            </a:r>
            <a:r>
              <a:rPr lang="ro-RO" sz="1400" b="1" dirty="0" smtClean="0"/>
              <a:t> utilizat</a:t>
            </a:r>
            <a:r>
              <a:rPr lang="en-US" sz="1400" b="1" dirty="0" smtClean="0"/>
              <a:t>e</a:t>
            </a:r>
            <a:r>
              <a:rPr lang="ro-RO" sz="1400" b="1" dirty="0" smtClean="0"/>
              <a:t> </a:t>
            </a:r>
            <a:r>
              <a:rPr lang="ro-RO" sz="1400" b="1" dirty="0"/>
              <a:t>ca lăcaş de cult sau pentru alte activităţi cu caracter </a:t>
            </a:r>
            <a:r>
              <a:rPr lang="ro-RO" sz="1400" b="1" dirty="0" smtClean="0"/>
              <a:t>religios</a:t>
            </a:r>
            <a:endParaRPr lang="en-US" sz="1400" b="1" dirty="0" smtClean="0"/>
          </a:p>
          <a:p>
            <a:pPr marL="342900" lvl="6" indent="-342900" eaLnBrk="0" hangingPunct="0">
              <a:buFont typeface="Wingdings" pitchFamily="2" charset="2"/>
              <a:buChar char="q"/>
            </a:pPr>
            <a:r>
              <a:rPr lang="ro-RO" sz="1400" b="1" dirty="0"/>
              <a:t>Clădirea nu este o construcție cu caracter provizoriu prevăzută a fi utilizată pe o perioadă de </a:t>
            </a:r>
            <a:r>
              <a:rPr lang="en-US" sz="1400" b="1" dirty="0" smtClean="0"/>
              <a:t> </a:t>
            </a:r>
            <a:r>
              <a:rPr lang="ro-RO" sz="1400" b="1" dirty="0" smtClean="0"/>
              <a:t>până </a:t>
            </a:r>
            <a:r>
              <a:rPr lang="ro-RO" sz="1400" b="1" dirty="0"/>
              <a:t>la 2 ani, nu este clădire industrială, nu este atelier sau clădire din domeniul agricol, </a:t>
            </a:r>
            <a:r>
              <a:rPr lang="en-US" sz="1400" b="1" dirty="0" smtClean="0"/>
              <a:t> </a:t>
            </a:r>
            <a:r>
              <a:rPr lang="ro-RO" sz="1400" b="1" dirty="0" smtClean="0"/>
              <a:t>clădirea </a:t>
            </a:r>
            <a:r>
              <a:rPr lang="ro-RO" sz="1400" b="1" dirty="0"/>
              <a:t>publică nu este utilizată*/ destinată a fi utilizată mai puțin de 4 luni pe an </a:t>
            </a:r>
            <a:endParaRPr lang="en-US" sz="1400" b="1" dirty="0" smtClean="0"/>
          </a:p>
          <a:p>
            <a:pPr marL="342900" lvl="6" indent="-342900" eaLnBrk="0" hangingPunct="0">
              <a:buFont typeface="Wingdings" pitchFamily="2" charset="2"/>
              <a:buChar char="q"/>
            </a:pPr>
            <a:r>
              <a:rPr lang="en-US" sz="1400" b="1" dirty="0" smtClean="0"/>
              <a:t>C</a:t>
            </a:r>
            <a:r>
              <a:rPr lang="ro-RO" sz="1400" b="1" dirty="0" smtClean="0"/>
              <a:t>lădir</a:t>
            </a:r>
            <a:r>
              <a:rPr lang="en-US" sz="1400" b="1" dirty="0" smtClean="0"/>
              <a:t>i</a:t>
            </a:r>
            <a:r>
              <a:rPr lang="ro-RO" sz="1400" b="1" dirty="0" smtClean="0"/>
              <a:t> public</a:t>
            </a:r>
            <a:r>
              <a:rPr lang="en-US" sz="1400" b="1" dirty="0" smtClean="0"/>
              <a:t>e</a:t>
            </a:r>
            <a:r>
              <a:rPr lang="ro-RO" sz="1400" b="1" dirty="0" smtClean="0"/>
              <a:t>  utilizat</a:t>
            </a:r>
            <a:r>
              <a:rPr lang="en-US" sz="1400" b="1" dirty="0" smtClean="0"/>
              <a:t>e</a:t>
            </a:r>
            <a:r>
              <a:rPr lang="ro-RO" sz="1400" b="1" dirty="0" smtClean="0"/>
              <a:t>/ destinat</a:t>
            </a:r>
            <a:r>
              <a:rPr lang="en-US" sz="1400" b="1" dirty="0" smtClean="0"/>
              <a:t>e</a:t>
            </a:r>
            <a:r>
              <a:rPr lang="ro-RO" sz="1400" b="1" dirty="0" smtClean="0"/>
              <a:t> </a:t>
            </a:r>
            <a:r>
              <a:rPr lang="ro-RO" sz="1400" b="1" dirty="0"/>
              <a:t>a fi </a:t>
            </a:r>
            <a:r>
              <a:rPr lang="ro-RO" sz="1400" b="1" dirty="0" smtClean="0"/>
              <a:t>utilizat</a:t>
            </a:r>
            <a:r>
              <a:rPr lang="en-US" sz="1400" b="1" dirty="0" smtClean="0"/>
              <a:t>e</a:t>
            </a:r>
            <a:r>
              <a:rPr lang="ro-RO" sz="1400" b="1" dirty="0" smtClean="0"/>
              <a:t> </a:t>
            </a:r>
            <a:r>
              <a:rPr lang="ro-RO" sz="1400" b="1" dirty="0"/>
              <a:t>mai puțin de 4 luni pe an </a:t>
            </a:r>
            <a:endParaRPr lang="en-US" sz="1400" b="1" dirty="0" smtClean="0"/>
          </a:p>
          <a:p>
            <a:pPr marL="342900" lvl="6" indent="-342900" eaLnBrk="0" hangingPunct="0">
              <a:buFont typeface="Wingdings" pitchFamily="2" charset="2"/>
              <a:buChar char="q"/>
            </a:pPr>
            <a:r>
              <a:rPr lang="ro-RO" sz="1400" b="1" dirty="0" smtClean="0"/>
              <a:t>Clădir</a:t>
            </a:r>
            <a:r>
              <a:rPr lang="en-US" sz="1400" b="1" dirty="0" smtClean="0"/>
              <a:t>i</a:t>
            </a:r>
            <a:r>
              <a:rPr lang="ro-RO" sz="1400" b="1" dirty="0" smtClean="0"/>
              <a:t> </a:t>
            </a:r>
            <a:r>
              <a:rPr lang="en-US" sz="1400" b="1" dirty="0" smtClean="0"/>
              <a:t>de</a:t>
            </a:r>
            <a:r>
              <a:rPr lang="ro-RO" sz="1400" b="1" dirty="0" smtClean="0"/>
              <a:t> </a:t>
            </a:r>
            <a:r>
              <a:rPr lang="ro-RO" sz="1400" b="1" dirty="0"/>
              <a:t>tipul clădirilor de locuit colective sau asimilate acestora</a:t>
            </a:r>
            <a:r>
              <a:rPr lang="ro-RO" sz="1400" dirty="0"/>
              <a:t>, cu </a:t>
            </a:r>
            <a:r>
              <a:rPr lang="ro-RO" sz="1400" dirty="0" smtClean="0"/>
              <a:t>excepția</a:t>
            </a:r>
            <a:r>
              <a:rPr lang="en-US" sz="1400" dirty="0" smtClean="0"/>
              <a:t> </a:t>
            </a:r>
            <a:r>
              <a:rPr lang="ro-RO" sz="1400" dirty="0"/>
              <a:t>penitenciarelor, clădirilor cu destinație de locuințe </a:t>
            </a:r>
            <a:r>
              <a:rPr lang="ro-RO" sz="1400" dirty="0" smtClean="0"/>
              <a:t>soci</a:t>
            </a:r>
            <a:r>
              <a:rPr lang="en-US" sz="1400" dirty="0" smtClean="0"/>
              <a:t>ale, </a:t>
            </a:r>
            <a:r>
              <a:rPr lang="ro-RO" sz="1400" dirty="0"/>
              <a:t>clădirilor în cadrul cărora sunt furnizate servicii </a:t>
            </a:r>
            <a:r>
              <a:rPr lang="ro-RO" sz="1400" dirty="0" smtClean="0"/>
              <a:t>sociale</a:t>
            </a:r>
            <a:r>
              <a:rPr lang="en-US" sz="1400" dirty="0" smtClean="0"/>
              <a:t>, </a:t>
            </a:r>
            <a:r>
              <a:rPr lang="ro-RO" sz="1400" dirty="0"/>
              <a:t>căminelor aferente instituțiilor de învățământ</a:t>
            </a:r>
            <a:endParaRPr lang="en-US" sz="1400" dirty="0"/>
          </a:p>
          <a:p>
            <a:pPr marL="342900" lvl="6" indent="-342900" eaLnBrk="0" hangingPunct="0">
              <a:buFont typeface="Wingdings" pitchFamily="2" charset="2"/>
              <a:buChar char="q"/>
            </a:pPr>
            <a:r>
              <a:rPr lang="ro-RO" sz="1400" b="1" dirty="0" smtClean="0"/>
              <a:t>Clădir</a:t>
            </a:r>
            <a:r>
              <a:rPr lang="en-US" sz="1400" b="1" dirty="0" smtClean="0"/>
              <a:t>i </a:t>
            </a:r>
            <a:r>
              <a:rPr lang="ro-RO" sz="1400" b="1" dirty="0" smtClean="0"/>
              <a:t>cu </a:t>
            </a:r>
            <a:r>
              <a:rPr lang="ro-RO" sz="1400" b="1" dirty="0"/>
              <a:t>o suprafaţă utilă totală mai </a:t>
            </a:r>
            <a:r>
              <a:rPr lang="ro-RO" sz="1400" b="1" dirty="0" smtClean="0"/>
              <a:t>m</a:t>
            </a:r>
            <a:r>
              <a:rPr lang="en-US" sz="1400" b="1" dirty="0" err="1" smtClean="0"/>
              <a:t>ica</a:t>
            </a:r>
            <a:r>
              <a:rPr lang="ro-RO" sz="1400" b="1" dirty="0" smtClean="0"/>
              <a:t> </a:t>
            </a:r>
            <a:r>
              <a:rPr lang="ro-RO" sz="1400" b="1" dirty="0"/>
              <a:t>de 250 m² </a:t>
            </a:r>
            <a:endParaRPr lang="en-US" sz="1400" b="1" dirty="0" smtClean="0"/>
          </a:p>
          <a:p>
            <a:pPr marL="342900" lvl="6" indent="-342900" eaLnBrk="0" hangingPunct="0">
              <a:buFont typeface="Wingdings" pitchFamily="2" charset="2"/>
              <a:buChar char="q"/>
            </a:pPr>
            <a:r>
              <a:rPr lang="en-US" sz="1400" b="1" dirty="0"/>
              <a:t>U</a:t>
            </a:r>
            <a:r>
              <a:rPr lang="ro-RO" sz="1400" b="1" dirty="0" smtClean="0"/>
              <a:t>nitate </a:t>
            </a:r>
            <a:r>
              <a:rPr lang="ro-RO" sz="1400" b="1" dirty="0"/>
              <a:t>de clădire </a:t>
            </a:r>
            <a:r>
              <a:rPr lang="ro-RO" sz="1400" dirty="0"/>
              <a:t>(o zonă/ o parte a clădirii, un etaj sau un apartament dintr-o clădire, chiar dacă aceasta/acesta este concepută/conceput sau modificată/modificat pentru a fi </a:t>
            </a:r>
            <a:r>
              <a:rPr lang="ro-RO" sz="1400" dirty="0" smtClean="0"/>
              <a:t>uti•lizată/utilizarealizat </a:t>
            </a:r>
            <a:r>
              <a:rPr lang="ro-RO" sz="1400" dirty="0"/>
              <a:t>pentrut separat</a:t>
            </a:r>
            <a:r>
              <a:rPr lang="ro-RO" sz="1400" dirty="0" smtClean="0"/>
              <a:t>)</a:t>
            </a:r>
            <a:endParaRPr lang="en-US" sz="1400" dirty="0" smtClean="0"/>
          </a:p>
          <a:p>
            <a:pPr marL="342900" lvl="6" indent="-342900" eaLnBrk="0" hangingPunct="0">
              <a:buFont typeface="Wingdings" pitchFamily="2" charset="2"/>
              <a:buChar char="q"/>
            </a:pPr>
            <a:r>
              <a:rPr lang="ro-RO" sz="1400" b="1" dirty="0" smtClean="0"/>
              <a:t>Proiect</a:t>
            </a:r>
            <a:r>
              <a:rPr lang="en-US" sz="1400" b="1" dirty="0" smtClean="0"/>
              <a:t>e care </a:t>
            </a:r>
            <a:r>
              <a:rPr lang="ro-RO" sz="1400" b="1" dirty="0" smtClean="0"/>
              <a:t>intră </a:t>
            </a:r>
            <a:r>
              <a:rPr lang="ro-RO" sz="1400" b="1" dirty="0"/>
              <a:t>sub incidenţa ajutorului de stat </a:t>
            </a:r>
            <a:r>
              <a:rPr lang="ro-RO" sz="1400" dirty="0"/>
              <a:t>sau în cadrul </a:t>
            </a:r>
            <a:r>
              <a:rPr lang="en-US" sz="1400" dirty="0" err="1" smtClean="0"/>
              <a:t>carora</a:t>
            </a:r>
            <a:r>
              <a:rPr lang="ro-RO" sz="1400" dirty="0" smtClean="0"/>
              <a:t> </a:t>
            </a:r>
            <a:r>
              <a:rPr lang="ro-RO" sz="1400" dirty="0"/>
              <a:t>sunt identificate elemente de natura ajutorului de </a:t>
            </a:r>
            <a:r>
              <a:rPr lang="ro-RO" sz="1400" dirty="0" smtClean="0"/>
              <a:t>stat</a:t>
            </a:r>
            <a:endParaRPr lang="en-US" sz="1400" dirty="0" smtClean="0"/>
          </a:p>
          <a:p>
            <a:pPr marL="342900" lvl="6" indent="-342900" eaLnBrk="0" hangingPunct="0">
              <a:buFont typeface="Wingdings" pitchFamily="2" charset="2"/>
              <a:buChar char="q"/>
            </a:pPr>
            <a:r>
              <a:rPr lang="en-US" sz="1400" b="1" dirty="0" err="1" smtClean="0"/>
              <a:t>Cladiri</a:t>
            </a:r>
            <a:r>
              <a:rPr lang="en-US" sz="1400" b="1" dirty="0" smtClean="0"/>
              <a:t> care au </a:t>
            </a:r>
            <a:r>
              <a:rPr lang="ro-RO" sz="1400" b="1" dirty="0" smtClean="0"/>
              <a:t>spații/unități </a:t>
            </a:r>
            <a:r>
              <a:rPr lang="ro-RO" sz="1400" b="1" dirty="0"/>
              <a:t>de clădire închiriate/date în folosință gratuită/concesionate unor persoane juridice</a:t>
            </a:r>
            <a:r>
              <a:rPr lang="ro-RO" sz="1400" b="1" dirty="0" smtClean="0"/>
              <a:t>,</a:t>
            </a:r>
            <a:r>
              <a:rPr lang="en-US" sz="1400" b="1" dirty="0" smtClean="0"/>
              <a:t> </a:t>
            </a:r>
            <a:r>
              <a:rPr lang="en-US" sz="1400" b="1" dirty="0" err="1" smtClean="0"/>
              <a:t>intru</a:t>
            </a:r>
            <a:r>
              <a:rPr lang="en-US" sz="1400" b="1" dirty="0" smtClean="0"/>
              <a:t>-un </a:t>
            </a:r>
            <a:r>
              <a:rPr lang="en-US" sz="1400" b="1" dirty="0" err="1" smtClean="0"/>
              <a:t>procent</a:t>
            </a:r>
            <a:r>
              <a:rPr lang="en-US" sz="1400" b="1" dirty="0" smtClean="0"/>
              <a:t> </a:t>
            </a:r>
            <a:r>
              <a:rPr lang="en-US" sz="1400" b="1" dirty="0" err="1" smtClean="0"/>
              <a:t>mai</a:t>
            </a:r>
            <a:r>
              <a:rPr lang="en-US" sz="1400" b="1" dirty="0" smtClean="0"/>
              <a:t> mare de 10%</a:t>
            </a:r>
          </a:p>
          <a:p>
            <a:pPr marL="342900" lvl="6" indent="-342900" eaLnBrk="0" hangingPunct="0">
              <a:buFont typeface="Wingdings" pitchFamily="2" charset="2"/>
              <a:buChar char="q"/>
            </a:pPr>
            <a:r>
              <a:rPr lang="en-US" sz="1400" b="1" dirty="0" err="1" smtClean="0"/>
              <a:t>Constructia</a:t>
            </a:r>
            <a:r>
              <a:rPr lang="en-US" sz="1400" b="1" dirty="0" smtClean="0"/>
              <a:t> de </a:t>
            </a:r>
            <a:r>
              <a:rPr lang="en-US" sz="1400" b="1" dirty="0" err="1" smtClean="0"/>
              <a:t>cladiri</a:t>
            </a:r>
            <a:r>
              <a:rPr lang="en-US" sz="1400" b="1" dirty="0" smtClean="0"/>
              <a:t>/</a:t>
            </a:r>
            <a:r>
              <a:rPr lang="en-US" sz="1400" b="1" dirty="0" err="1" smtClean="0"/>
              <a:t>anexe</a:t>
            </a:r>
            <a:r>
              <a:rPr lang="en-US" sz="1400" b="1" dirty="0" smtClean="0"/>
              <a:t> </a:t>
            </a:r>
            <a:r>
              <a:rPr lang="en-US" sz="1400" b="1" dirty="0" err="1" smtClean="0"/>
              <a:t>noi</a:t>
            </a:r>
            <a:r>
              <a:rPr lang="en-US" sz="1400" b="1" dirty="0" smtClean="0"/>
              <a:t>, </a:t>
            </a:r>
            <a:r>
              <a:rPr lang="en-US" sz="1400" b="1" dirty="0" err="1" smtClean="0"/>
              <a:t>inclusiv</a:t>
            </a:r>
            <a:r>
              <a:rPr lang="en-US" sz="1400" b="1" dirty="0" smtClean="0"/>
              <a:t> </a:t>
            </a:r>
            <a:r>
              <a:rPr lang="en-US" sz="1400" b="1" dirty="0" err="1" smtClean="0"/>
              <a:t>extinderi</a:t>
            </a:r>
            <a:r>
              <a:rPr lang="en-US" sz="1400" b="1" dirty="0" smtClean="0"/>
              <a:t> </a:t>
            </a:r>
            <a:r>
              <a:rPr lang="en-US" sz="1400" b="1" dirty="0" err="1" smtClean="0"/>
              <a:t>pe</a:t>
            </a:r>
            <a:r>
              <a:rPr lang="en-US" sz="1400" b="1" dirty="0" smtClean="0"/>
              <a:t> </a:t>
            </a:r>
            <a:r>
              <a:rPr lang="en-US" sz="1400" b="1" dirty="0" err="1" smtClean="0"/>
              <a:t>verticala</a:t>
            </a:r>
            <a:r>
              <a:rPr lang="en-US" sz="1400" b="1" dirty="0" smtClean="0"/>
              <a:t> </a:t>
            </a:r>
            <a:r>
              <a:rPr lang="en-US" sz="1400" b="1" dirty="0" err="1" smtClean="0"/>
              <a:t>sau</a:t>
            </a:r>
            <a:r>
              <a:rPr lang="en-US" sz="1400" b="1" dirty="0" smtClean="0"/>
              <a:t> </a:t>
            </a:r>
            <a:r>
              <a:rPr lang="en-US" sz="1400" b="1" dirty="0" err="1" smtClean="0"/>
              <a:t>orizontala</a:t>
            </a:r>
            <a:r>
              <a:rPr lang="en-US" sz="1400" dirty="0" smtClean="0"/>
              <a:t>, </a:t>
            </a:r>
            <a:r>
              <a:rPr lang="en-US" sz="1400" dirty="0" err="1" smtClean="0"/>
              <a:t>exceptia</a:t>
            </a:r>
            <a:r>
              <a:rPr lang="en-US" sz="1400" dirty="0" smtClean="0"/>
              <a:t> </a:t>
            </a:r>
            <a:r>
              <a:rPr lang="en-US" sz="1400" dirty="0" err="1" smtClean="0"/>
              <a:t>fiind</a:t>
            </a:r>
            <a:r>
              <a:rPr lang="en-US" sz="1400" dirty="0" smtClean="0"/>
              <a:t> </a:t>
            </a:r>
            <a:r>
              <a:rPr lang="en-US" sz="1400" dirty="0" err="1" smtClean="0"/>
              <a:t>realizarea</a:t>
            </a:r>
            <a:r>
              <a:rPr lang="en-US" sz="1400" dirty="0" smtClean="0"/>
              <a:t> de </a:t>
            </a:r>
            <a:r>
              <a:rPr lang="ro-RO" sz="1400" dirty="0"/>
              <a:t>clădiri noi care adăpostesc centrale termice, ca urmare a cerințelor </a:t>
            </a:r>
            <a:r>
              <a:rPr lang="ro-RO" sz="1400" dirty="0" smtClean="0"/>
              <a:t>ISU</a:t>
            </a:r>
            <a:endParaRPr lang="en-US" sz="1400" dirty="0" smtClean="0"/>
          </a:p>
          <a:p>
            <a:pPr marL="342900" lvl="6" indent="-342900" eaLnBrk="0" hangingPunct="0">
              <a:buFontTx/>
              <a:buAutoNum type="arabicPeriod"/>
            </a:pPr>
            <a:endParaRPr lang="en-US" sz="1400" b="1" dirty="0"/>
          </a:p>
          <a:p>
            <a:pPr marL="342900" lvl="6" indent="-342900" eaLnBrk="0" hangingPunct="0">
              <a:buFontTx/>
              <a:buAutoNum type="arabicPeriod"/>
            </a:pPr>
            <a:endParaRPr lang="en-US" b="1" dirty="0"/>
          </a:p>
          <a:p>
            <a:pPr marL="342900" lvl="6" indent="-342900" eaLnBrk="0" hangingPunct="0">
              <a:buFontTx/>
              <a:buAutoNum type="arabicPeriod"/>
            </a:pPr>
            <a:endParaRPr lang="en-US" b="1" dirty="0"/>
          </a:p>
          <a:p>
            <a:pPr marL="342900" lvl="6" indent="-342900" eaLnBrk="0" hangingPunct="0">
              <a:buFontTx/>
              <a:buAutoNum type="arabicPeriod"/>
            </a:pPr>
            <a:endParaRPr lang="en-US" b="1" dirty="0"/>
          </a:p>
          <a:p>
            <a:pPr>
              <a:buAutoNum type="arabicPeriod"/>
            </a:pPr>
            <a:endParaRPr lang="en-US" sz="1400" dirty="0" smtClean="0"/>
          </a:p>
          <a:p>
            <a:pPr>
              <a:buAutoNum type="arabicPeriod"/>
            </a:pPr>
            <a:endParaRPr lang="en-US" sz="1400" dirty="0" smtClean="0"/>
          </a:p>
          <a:p>
            <a:pPr>
              <a:buAutoNum type="arabicPeriod"/>
            </a:pPr>
            <a:endParaRPr lang="en-US" sz="1600" b="1" dirty="0"/>
          </a:p>
          <a:p>
            <a:pPr marL="0" indent="0">
              <a:buNone/>
            </a:pPr>
            <a:endParaRPr lang="en-US" dirty="0"/>
          </a:p>
        </p:txBody>
      </p:sp>
    </p:spTree>
    <p:extLst>
      <p:ext uri="{BB962C8B-B14F-4D97-AF65-F5344CB8AC3E}">
        <p14:creationId xmlns:p14="http://schemas.microsoft.com/office/powerpoint/2010/main" val="1081286902"/>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5867400"/>
          </a:xfrm>
        </p:spPr>
        <p:txBody>
          <a:bodyPr/>
          <a:lstStyle/>
          <a:p>
            <a:pPr marL="0" indent="0">
              <a:buNone/>
            </a:pPr>
            <a:r>
              <a:rPr lang="en-US" sz="1600" b="1" dirty="0">
                <a:solidFill>
                  <a:srgbClr val="C00000"/>
                </a:solidFill>
              </a:rPr>
              <a:t>In </a:t>
            </a:r>
            <a:r>
              <a:rPr lang="en-US" sz="1600" b="1" dirty="0" err="1">
                <a:solidFill>
                  <a:srgbClr val="C00000"/>
                </a:solidFill>
              </a:rPr>
              <a:t>cadrul</a:t>
            </a:r>
            <a:r>
              <a:rPr lang="en-US" sz="1600" b="1" dirty="0">
                <a:solidFill>
                  <a:srgbClr val="C00000"/>
                </a:solidFill>
              </a:rPr>
              <a:t> </a:t>
            </a:r>
            <a:r>
              <a:rPr lang="en-US" sz="1600" b="1" dirty="0" err="1">
                <a:solidFill>
                  <a:srgbClr val="C00000"/>
                </a:solidFill>
              </a:rPr>
              <a:t>acestui</a:t>
            </a:r>
            <a:r>
              <a:rPr lang="en-US" sz="1600" b="1" dirty="0">
                <a:solidFill>
                  <a:srgbClr val="C00000"/>
                </a:solidFill>
              </a:rPr>
              <a:t> </a:t>
            </a:r>
            <a:r>
              <a:rPr lang="en-US" sz="1600" b="1" dirty="0" err="1">
                <a:solidFill>
                  <a:srgbClr val="C00000"/>
                </a:solidFill>
              </a:rPr>
              <a:t>apel</a:t>
            </a:r>
            <a:r>
              <a:rPr lang="en-US" sz="1600" b="1" dirty="0">
                <a:solidFill>
                  <a:srgbClr val="C00000"/>
                </a:solidFill>
              </a:rPr>
              <a:t> de </a:t>
            </a:r>
            <a:r>
              <a:rPr lang="en-US" sz="1600" b="1" dirty="0" err="1">
                <a:solidFill>
                  <a:srgbClr val="C00000"/>
                </a:solidFill>
              </a:rPr>
              <a:t>proiecte</a:t>
            </a:r>
            <a:r>
              <a:rPr lang="en-US" sz="1600" b="1" dirty="0">
                <a:solidFill>
                  <a:srgbClr val="C00000"/>
                </a:solidFill>
              </a:rPr>
              <a:t> Nu se </a:t>
            </a:r>
            <a:r>
              <a:rPr lang="en-US" sz="1600" b="1" dirty="0" err="1">
                <a:solidFill>
                  <a:srgbClr val="C00000"/>
                </a:solidFill>
              </a:rPr>
              <a:t>finanteaza</a:t>
            </a:r>
            <a:r>
              <a:rPr lang="en-US" sz="1600" b="1" dirty="0" smtClean="0">
                <a:solidFill>
                  <a:srgbClr val="C00000"/>
                </a:solidFill>
              </a:rPr>
              <a:t>:</a:t>
            </a:r>
          </a:p>
          <a:p>
            <a:pPr marL="0" indent="0">
              <a:buNone/>
            </a:pPr>
            <a:endParaRPr lang="en-US" sz="1600" dirty="0">
              <a:solidFill>
                <a:srgbClr val="003399"/>
              </a:solidFill>
            </a:endParaRPr>
          </a:p>
          <a:p>
            <a:pPr marL="342900" lvl="6" indent="-342900" eaLnBrk="0" hangingPunct="0">
              <a:buFont typeface="Wingdings" pitchFamily="2" charset="2"/>
              <a:buChar char="q"/>
            </a:pPr>
            <a:r>
              <a:rPr lang="en-US" sz="1400" b="1" dirty="0"/>
              <a:t>P</a:t>
            </a:r>
            <a:r>
              <a:rPr lang="ro-RO" sz="1400" b="1" dirty="0"/>
              <a:t>roiectele care propun exclusiv realizarea de lucrări fără autorizație de construire</a:t>
            </a:r>
            <a:r>
              <a:rPr lang="en-US" sz="1400" b="1" dirty="0"/>
              <a:t> </a:t>
            </a:r>
            <a:r>
              <a:rPr lang="en-US" sz="1400" b="1" dirty="0" err="1"/>
              <a:t>sau</a:t>
            </a:r>
            <a:r>
              <a:rPr lang="en-US" sz="1400" b="1" dirty="0"/>
              <a:t> </a:t>
            </a:r>
            <a:r>
              <a:rPr lang="en-US" sz="1400" b="1" dirty="0" err="1"/>
              <a:t>cele</a:t>
            </a:r>
            <a:r>
              <a:rPr lang="en-US" sz="1400" b="1" dirty="0"/>
              <a:t> care </a:t>
            </a:r>
            <a:r>
              <a:rPr lang="en-US" sz="1400" b="1" dirty="0" err="1"/>
              <a:t>propun</a:t>
            </a:r>
            <a:r>
              <a:rPr lang="en-US" sz="1400" b="1" dirty="0"/>
              <a:t> </a:t>
            </a:r>
            <a:r>
              <a:rPr lang="en-US" sz="1400" b="1" dirty="0" err="1"/>
              <a:t>doar</a:t>
            </a:r>
            <a:r>
              <a:rPr lang="en-US" sz="1400" b="1" dirty="0"/>
              <a:t> </a:t>
            </a:r>
            <a:r>
              <a:rPr lang="en-US" sz="1400" b="1" dirty="0" err="1"/>
              <a:t>achizitia</a:t>
            </a:r>
            <a:r>
              <a:rPr lang="en-US" sz="1400" b="1" dirty="0"/>
              <a:t> de </a:t>
            </a:r>
            <a:r>
              <a:rPr lang="en-US" sz="1400" b="1" dirty="0" err="1" smtClean="0"/>
              <a:t>dotari</a:t>
            </a:r>
            <a:endParaRPr lang="en-US" sz="1400" dirty="0" smtClean="0"/>
          </a:p>
          <a:p>
            <a:pPr>
              <a:buFont typeface="Wingdings" pitchFamily="2" charset="2"/>
              <a:buChar char="q"/>
            </a:pPr>
            <a:r>
              <a:rPr lang="en-US" sz="1400" b="1" dirty="0" smtClean="0"/>
              <a:t>I</a:t>
            </a:r>
            <a:r>
              <a:rPr lang="ro-RO" sz="1400" b="1" dirty="0" smtClean="0"/>
              <a:t>nvestiţiile </a:t>
            </a:r>
            <a:r>
              <a:rPr lang="ro-RO" sz="1400" b="1" dirty="0"/>
              <a:t>care au fost finalizate din punct de vedere fizic </a:t>
            </a:r>
            <a:r>
              <a:rPr lang="ro-RO" sz="1400" dirty="0"/>
              <a:t>(ex. a fost efectuată recepţia la terminarea lucrărilor) </a:t>
            </a:r>
            <a:r>
              <a:rPr lang="ro-RO" sz="1400" b="1" dirty="0"/>
              <a:t>până la momentul depunerii cererii de finanţare</a:t>
            </a:r>
            <a:endParaRPr lang="en-US" b="1" dirty="0"/>
          </a:p>
        </p:txBody>
      </p:sp>
    </p:spTree>
    <p:extLst>
      <p:ext uri="{BB962C8B-B14F-4D97-AF65-F5344CB8AC3E}">
        <p14:creationId xmlns:p14="http://schemas.microsoft.com/office/powerpoint/2010/main" val="1937242518"/>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Content Placeholder 2"/>
          <p:cNvSpPr>
            <a:spLocks noGrp="1"/>
          </p:cNvSpPr>
          <p:nvPr>
            <p:ph idx="1"/>
          </p:nvPr>
        </p:nvSpPr>
        <p:spPr>
          <a:xfrm>
            <a:off x="228600" y="152400"/>
            <a:ext cx="8686800" cy="6324600"/>
          </a:xfrm>
        </p:spPr>
        <p:txBody>
          <a:bodyPr/>
          <a:lstStyle/>
          <a:p>
            <a:pPr algn="just">
              <a:spcAft>
                <a:spcPts val="600"/>
              </a:spcAft>
              <a:buFontTx/>
              <a:buNone/>
            </a:pPr>
            <a:r>
              <a:rPr lang="ro-RO" altLang="en-US" sz="1400" b="1" u="sng" dirty="0" smtClean="0">
                <a:solidFill>
                  <a:srgbClr val="C00000"/>
                </a:solidFill>
              </a:rPr>
              <a:t>DE REȚINUT :</a:t>
            </a:r>
            <a:endParaRPr lang="en-US" altLang="en-US" sz="1400" b="1" u="sng" dirty="0" smtClean="0">
              <a:solidFill>
                <a:srgbClr val="C00000"/>
              </a:solidFill>
            </a:endParaRPr>
          </a:p>
          <a:p>
            <a:pPr algn="just">
              <a:spcAft>
                <a:spcPts val="600"/>
              </a:spcAft>
              <a:buFontTx/>
              <a:buNone/>
            </a:pPr>
            <a:endParaRPr lang="ro-RO" altLang="en-US" sz="1400" b="1" i="1" u="sng" dirty="0" smtClean="0">
              <a:solidFill>
                <a:srgbClr val="003399"/>
              </a:solidFill>
            </a:endParaRPr>
          </a:p>
          <a:p>
            <a:pPr lvl="1" algn="just">
              <a:buFont typeface="Courier New" pitchFamily="49" charset="0"/>
              <a:buChar char="o"/>
            </a:pPr>
            <a:r>
              <a:rPr lang="ro-RO" sz="1400" b="1" dirty="0"/>
              <a:t>La finalul implementării proiectului trebuie atins un nivel de </a:t>
            </a:r>
            <a:r>
              <a:rPr lang="ro-RO" sz="1400" b="1" dirty="0" smtClean="0"/>
              <a:t>minim </a:t>
            </a:r>
            <a:r>
              <a:rPr lang="ro-RO" sz="1400" b="1" dirty="0"/>
              <a:t>10% din consumul total de energie primară care este realizat din surse regenerabile de energie (la nivel de proiect</a:t>
            </a:r>
            <a:r>
              <a:rPr lang="ro-RO" sz="1400" b="1" dirty="0" smtClean="0"/>
              <a:t>)</a:t>
            </a:r>
            <a:endParaRPr lang="en-US" sz="1400" b="1" dirty="0" smtClean="0"/>
          </a:p>
          <a:p>
            <a:pPr marL="0" indent="0" algn="just">
              <a:buNone/>
            </a:pPr>
            <a:r>
              <a:rPr lang="en-US" sz="1400" dirty="0" smtClean="0"/>
              <a:t>	</a:t>
            </a:r>
            <a:r>
              <a:rPr lang="en-US" sz="1400" i="1" dirty="0" smtClean="0"/>
              <a:t>! </a:t>
            </a:r>
            <a:r>
              <a:rPr lang="ro-RO" sz="1400" i="1" dirty="0" smtClean="0"/>
              <a:t>Conform </a:t>
            </a:r>
            <a:r>
              <a:rPr lang="ro-RO" sz="1400" i="1" dirty="0"/>
              <a:t>Legii nr. 372/2005 privind performanța energetică a clădirilor, republicată, cu </a:t>
            </a:r>
            <a:r>
              <a:rPr lang="en-US" sz="1400" i="1" dirty="0" smtClean="0"/>
              <a:t>	</a:t>
            </a:r>
            <a:r>
              <a:rPr lang="ro-RO" sz="1400" i="1" dirty="0" smtClean="0"/>
              <a:t>modificările </a:t>
            </a:r>
            <a:r>
              <a:rPr lang="ro-RO" sz="1400" i="1" dirty="0"/>
              <a:t>şi completările ulterioare,</a:t>
            </a:r>
            <a:r>
              <a:rPr lang="en-US" sz="1400" i="1" dirty="0"/>
              <a:t>”</a:t>
            </a:r>
            <a:r>
              <a:rPr lang="ro-RO" sz="1400" i="1" dirty="0"/>
              <a:t>energia din surse regenerabile este energia obţinută din </a:t>
            </a:r>
            <a:r>
              <a:rPr lang="en-US" sz="1400" i="1" dirty="0" smtClean="0"/>
              <a:t>	</a:t>
            </a:r>
            <a:r>
              <a:rPr lang="ro-RO" sz="1400" i="1" dirty="0" smtClean="0"/>
              <a:t>surse </a:t>
            </a:r>
            <a:r>
              <a:rPr lang="ro-RO" sz="1400" i="1" dirty="0"/>
              <a:t>regenerabile nefosile, precum: </a:t>
            </a:r>
            <a:r>
              <a:rPr lang="ro-RO" sz="1400" b="1" i="1" dirty="0"/>
              <a:t>energia eoliană, solară, aerotermală, geotermală, </a:t>
            </a:r>
            <a:r>
              <a:rPr lang="en-US" sz="1400" b="1" i="1" dirty="0" smtClean="0"/>
              <a:t>	</a:t>
            </a:r>
            <a:r>
              <a:rPr lang="ro-RO" sz="1400" b="1" i="1" dirty="0" smtClean="0"/>
              <a:t>hidrotermală </a:t>
            </a:r>
            <a:r>
              <a:rPr lang="ro-RO" sz="1400" b="1" i="1" dirty="0"/>
              <a:t>şi energia oceanelor, energia hidraulică, biomasa, gazul de fermentare a </a:t>
            </a:r>
            <a:r>
              <a:rPr lang="en-US" sz="1400" b="1" i="1" dirty="0" smtClean="0"/>
              <a:t>	</a:t>
            </a:r>
            <a:r>
              <a:rPr lang="ro-RO" sz="1400" b="1" i="1" dirty="0" smtClean="0"/>
              <a:t>deşeurilor</a:t>
            </a:r>
            <a:r>
              <a:rPr lang="ro-RO" sz="1400" b="1" i="1" dirty="0"/>
              <a:t>, denumit şi gaz de depozit, şi gazul de fermentare a nămolurilor din instalaţiile </a:t>
            </a:r>
            <a:r>
              <a:rPr lang="en-US" sz="1400" b="1" i="1" dirty="0" smtClean="0"/>
              <a:t>	</a:t>
            </a:r>
            <a:r>
              <a:rPr lang="ro-RO" sz="1400" b="1" i="1" dirty="0" smtClean="0"/>
              <a:t>de epurare </a:t>
            </a:r>
            <a:r>
              <a:rPr lang="ro-RO" sz="1400" b="1" i="1" dirty="0"/>
              <a:t>a apelor uzate şi </a:t>
            </a:r>
            <a:r>
              <a:rPr lang="ro-RO" sz="1400" b="1" i="1" dirty="0" smtClean="0"/>
              <a:t>biogaz</a:t>
            </a:r>
            <a:r>
              <a:rPr lang="en-US" sz="1400" i="1" dirty="0" smtClean="0"/>
              <a:t>” </a:t>
            </a:r>
          </a:p>
          <a:p>
            <a:pPr marL="0" indent="0" algn="just">
              <a:buNone/>
            </a:pPr>
            <a:endParaRPr lang="en-US" sz="1400" i="1" dirty="0" smtClean="0"/>
          </a:p>
          <a:p>
            <a:pPr marL="800100" lvl="7" indent="-342900" algn="just" eaLnBrk="0" hangingPunct="0">
              <a:buFont typeface="Courier New" pitchFamily="49" charset="0"/>
              <a:buChar char="o"/>
            </a:pPr>
            <a:r>
              <a:rPr lang="en-US" sz="1400" b="1" dirty="0" smtClean="0"/>
              <a:t>Au </a:t>
            </a:r>
            <a:r>
              <a:rPr lang="en-US" sz="1400" b="1" dirty="0" err="1"/>
              <a:t>prioritate</a:t>
            </a:r>
            <a:r>
              <a:rPr lang="en-US" sz="1400" b="1" dirty="0"/>
              <a:t> la </a:t>
            </a:r>
            <a:r>
              <a:rPr lang="en-US" sz="1400" b="1" dirty="0" err="1"/>
              <a:t>finantare</a:t>
            </a:r>
            <a:r>
              <a:rPr lang="en-US" sz="1400" b="1" dirty="0"/>
              <a:t> p</a:t>
            </a:r>
            <a:r>
              <a:rPr lang="vi-VN" sz="1400" b="1" dirty="0"/>
              <a:t>roiect</a:t>
            </a:r>
            <a:r>
              <a:rPr lang="en-US" sz="1400" b="1" dirty="0" err="1"/>
              <a:t>ele</a:t>
            </a:r>
            <a:r>
              <a:rPr lang="en-US" sz="1400" b="1" dirty="0"/>
              <a:t> care</a:t>
            </a:r>
            <a:r>
              <a:rPr lang="en-US" sz="1400" dirty="0"/>
              <a:t>:</a:t>
            </a:r>
          </a:p>
          <a:p>
            <a:pPr marL="0" lvl="6" indent="0" algn="just" eaLnBrk="0" hangingPunct="0">
              <a:buNone/>
            </a:pPr>
            <a:r>
              <a:rPr lang="en-US" sz="1400" dirty="0"/>
              <a:t>             -	</a:t>
            </a:r>
            <a:r>
              <a:rPr lang="vi-VN" sz="1400" dirty="0"/>
              <a:t>se implementează în clădiri al</a:t>
            </a:r>
            <a:r>
              <a:rPr lang="en-US" sz="1400" dirty="0"/>
              <a:t>e</a:t>
            </a:r>
            <a:r>
              <a:rPr lang="vi-VN" sz="1400" dirty="0"/>
              <a:t> căr</a:t>
            </a:r>
            <a:r>
              <a:rPr lang="en-US" sz="1400" dirty="0"/>
              <a:t>or</a:t>
            </a:r>
            <a:r>
              <a:rPr lang="vi-VN" sz="1400" dirty="0"/>
              <a:t> regim de ocupare este permanent (24 h din 24, 7 zile din 7, </a:t>
            </a:r>
            <a:r>
              <a:rPr lang="en-US" sz="1400" dirty="0"/>
              <a:t>	</a:t>
            </a:r>
            <a:r>
              <a:rPr lang="vi-VN" sz="1400" dirty="0"/>
              <a:t>pe tot</a:t>
            </a:r>
            <a:r>
              <a:rPr lang="en-US" sz="1400" dirty="0"/>
              <a:t> </a:t>
            </a:r>
            <a:r>
              <a:rPr lang="vi-VN" sz="1400" dirty="0"/>
              <a:t>parcursul anului)</a:t>
            </a:r>
            <a:endParaRPr lang="en-US" sz="1400" dirty="0"/>
          </a:p>
          <a:p>
            <a:pPr marL="0" lvl="6" indent="0" algn="just" eaLnBrk="0" hangingPunct="0">
              <a:buNone/>
            </a:pPr>
            <a:r>
              <a:rPr lang="en-US" sz="1400" dirty="0"/>
              <a:t>             -   </a:t>
            </a:r>
            <a:r>
              <a:rPr lang="vi-VN" sz="1400" dirty="0"/>
              <a:t>se implementează în clădiri în care se desfășoară activități sociale (asistență medicală/servicii </a:t>
            </a:r>
            <a:r>
              <a:rPr lang="en-US" sz="1400" dirty="0"/>
              <a:t>	</a:t>
            </a:r>
            <a:r>
              <a:rPr lang="vi-VN" sz="1400" dirty="0"/>
              <a:t>medicale, asistență socială, învățământ/ educație/ penitenciare etc.)</a:t>
            </a:r>
            <a:endParaRPr lang="en-US" sz="1400" dirty="0"/>
          </a:p>
          <a:p>
            <a:pPr marL="0" lvl="6" indent="0" algn="just" eaLnBrk="0" hangingPunct="0">
              <a:buNone/>
            </a:pPr>
            <a:r>
              <a:rPr lang="en-US" sz="1400" dirty="0"/>
              <a:t>             -    </a:t>
            </a:r>
            <a:r>
              <a:rPr lang="vi-VN" sz="1400" dirty="0"/>
              <a:t>se implementează în clădiri racordat</a:t>
            </a:r>
            <a:r>
              <a:rPr lang="en-US" sz="1400" dirty="0"/>
              <a:t>e</a:t>
            </a:r>
            <a:r>
              <a:rPr lang="vi-VN" sz="1400" dirty="0"/>
              <a:t>/branșat</a:t>
            </a:r>
            <a:r>
              <a:rPr lang="en-US" sz="1400" dirty="0"/>
              <a:t>e</a:t>
            </a:r>
            <a:r>
              <a:rPr lang="vi-VN" sz="1400" dirty="0"/>
              <a:t> la sistemul centralizat de termoficare</a:t>
            </a:r>
            <a:endParaRPr lang="en-US" sz="1400" dirty="0"/>
          </a:p>
          <a:p>
            <a:pPr marL="0" lvl="6" indent="0" algn="just" eaLnBrk="0" hangingPunct="0">
              <a:buNone/>
            </a:pPr>
            <a:r>
              <a:rPr lang="en-US" sz="1400" dirty="0"/>
              <a:t>             -    </a:t>
            </a:r>
            <a:r>
              <a:rPr lang="vi-VN" sz="1400" dirty="0"/>
              <a:t>se implementează în clădiri cu suprafață utilă peste 4000 </a:t>
            </a:r>
            <a:r>
              <a:rPr lang="vi-VN" sz="1400" dirty="0" smtClean="0"/>
              <a:t>mp</a:t>
            </a:r>
            <a:endParaRPr lang="en-US" sz="1400" dirty="0" smtClean="0"/>
          </a:p>
          <a:p>
            <a:pPr marL="0" lvl="6" indent="0" algn="just" eaLnBrk="0" hangingPunct="0">
              <a:buNone/>
            </a:pPr>
            <a:endParaRPr lang="en-US" sz="1400" dirty="0" smtClean="0"/>
          </a:p>
          <a:p>
            <a:pPr marL="742950" lvl="7" indent="-285750" algn="just" eaLnBrk="0" hangingPunct="0">
              <a:buFont typeface="Courier New" pitchFamily="49" charset="0"/>
              <a:buChar char="o"/>
            </a:pPr>
            <a:r>
              <a:rPr lang="en-US" sz="1400" b="1" dirty="0" smtClean="0"/>
              <a:t> </a:t>
            </a:r>
            <a:r>
              <a:rPr lang="ro-RO" sz="1400" b="1" dirty="0" smtClean="0"/>
              <a:t>„</a:t>
            </a:r>
            <a:r>
              <a:rPr lang="en-US" sz="1400" b="1" dirty="0"/>
              <a:t>C</a:t>
            </a:r>
            <a:r>
              <a:rPr lang="ro-RO" sz="1400" b="1" dirty="0"/>
              <a:t>lădire” </a:t>
            </a:r>
            <a:r>
              <a:rPr lang="ro-RO" sz="1400" dirty="0"/>
              <a:t>este definit ca </a:t>
            </a:r>
            <a:r>
              <a:rPr lang="ro-RO" sz="1400" i="1" dirty="0"/>
              <a:t>ansamblu de spații cu funcțiuni precizate, delimitat de elementele de </a:t>
            </a:r>
            <a:r>
              <a:rPr lang="en-US" sz="1400" i="1" dirty="0" smtClean="0"/>
              <a:t>  	</a:t>
            </a:r>
            <a:r>
              <a:rPr lang="ro-RO" sz="1400" i="1" dirty="0" smtClean="0"/>
              <a:t>construcție </a:t>
            </a:r>
            <a:r>
              <a:rPr lang="ro-RO" sz="1400" i="1" dirty="0"/>
              <a:t>care alcătuiesc anvelopa clădirii, inclusiv instalațiile aferente acesteia, în care </a:t>
            </a:r>
            <a:r>
              <a:rPr lang="en-US" sz="1400" i="1" dirty="0" smtClean="0"/>
              <a:t>	</a:t>
            </a:r>
            <a:r>
              <a:rPr lang="ro-RO" sz="1400" i="1" dirty="0" smtClean="0"/>
              <a:t>energia </a:t>
            </a:r>
            <a:r>
              <a:rPr lang="en-US" sz="1400" i="1" dirty="0" smtClean="0"/>
              <a:t> </a:t>
            </a:r>
            <a:r>
              <a:rPr lang="ro-RO" sz="1400" i="1" dirty="0" smtClean="0"/>
              <a:t>este </a:t>
            </a:r>
            <a:r>
              <a:rPr lang="ro-RO" sz="1400" i="1" dirty="0"/>
              <a:t>utilizată pentru asigurarea confortului interior</a:t>
            </a:r>
            <a:endParaRPr lang="en-US" sz="1400" dirty="0" smtClean="0"/>
          </a:p>
          <a:p>
            <a:pPr marL="0" lvl="6" indent="0" algn="just" eaLnBrk="0" hangingPunct="0">
              <a:buNone/>
            </a:pPr>
            <a:endParaRPr lang="en-US" sz="1400" dirty="0" smtClean="0"/>
          </a:p>
          <a:p>
            <a:pPr marL="0" lvl="6" indent="0" algn="just" eaLnBrk="0" hangingPunct="0">
              <a:buNone/>
            </a:pPr>
            <a:endParaRPr lang="en-US" sz="1400" dirty="0" smtClean="0"/>
          </a:p>
          <a:p>
            <a:pPr marL="0" lvl="6" indent="0" algn="just" eaLnBrk="0" hangingPunct="0">
              <a:buNone/>
            </a:pPr>
            <a:endParaRPr lang="en-US" sz="1400" dirty="0"/>
          </a:p>
          <a:p>
            <a:pPr marL="342900" lvl="6" indent="-342900" algn="just" eaLnBrk="0" hangingPunct="0">
              <a:buFont typeface="Courier New" pitchFamily="49" charset="0"/>
              <a:buChar char="o"/>
            </a:pPr>
            <a:endParaRPr lang="en-US" sz="1400" b="1" dirty="0" smtClean="0"/>
          </a:p>
          <a:p>
            <a:pPr marL="342900" lvl="6" indent="-342900" algn="just" eaLnBrk="0" hangingPunct="0">
              <a:buFont typeface="Courier New" pitchFamily="49" charset="0"/>
              <a:buChar char="o"/>
            </a:pPr>
            <a:endParaRPr lang="en-US" sz="1400" b="1" dirty="0" smtClean="0"/>
          </a:p>
          <a:p>
            <a:pPr marL="0" lvl="6" indent="0" algn="just" eaLnBrk="0" hangingPunct="0">
              <a:buNone/>
            </a:pPr>
            <a:endParaRPr lang="en-US" sz="1400" dirty="0"/>
          </a:p>
          <a:p>
            <a:pPr marL="0" lvl="6" indent="0" algn="just" eaLnBrk="0" hangingPunct="0">
              <a:buNone/>
            </a:pPr>
            <a:endParaRPr lang="ro-RO" sz="1400" dirty="0" smtClean="0"/>
          </a:p>
          <a:p>
            <a:pPr algn="just">
              <a:buFont typeface="Courier New" pitchFamily="49" charset="0"/>
              <a:buChar char="o"/>
            </a:pPr>
            <a:endParaRPr lang="ro-RO" sz="1400" dirty="0" smtClean="0">
              <a:solidFill>
                <a:srgbClr val="003399"/>
              </a:solidFill>
            </a:endParaRPr>
          </a:p>
          <a:p>
            <a:pPr algn="just">
              <a:buNone/>
            </a:pPr>
            <a:endParaRPr lang="en-US" sz="1400" i="1" dirty="0" smtClean="0">
              <a:solidFill>
                <a:srgbClr val="003399"/>
              </a:solidFill>
            </a:endParaRPr>
          </a:p>
          <a:p>
            <a:pPr algn="just">
              <a:spcAft>
                <a:spcPts val="600"/>
              </a:spcAft>
              <a:buFont typeface="Courier New" pitchFamily="49" charset="0"/>
              <a:buChar char="o"/>
            </a:pPr>
            <a:endParaRPr lang="ro-RO" altLang="en-US" sz="1400" dirty="0" smtClean="0">
              <a:solidFill>
                <a:srgbClr val="003399"/>
              </a:solidFill>
            </a:endParaRPr>
          </a:p>
          <a:p>
            <a:pPr>
              <a:buFontTx/>
              <a:buNone/>
            </a:pPr>
            <a:endParaRPr lang="ro-RO" sz="1400" b="1" u="sng"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5943600"/>
          </a:xfrm>
        </p:spPr>
        <p:txBody>
          <a:bodyPr/>
          <a:lstStyle/>
          <a:p>
            <a:pPr marL="0" indent="0">
              <a:buNone/>
            </a:pPr>
            <a:r>
              <a:rPr lang="ro-RO" altLang="en-US" sz="1400" b="1" u="sng" dirty="0">
                <a:solidFill>
                  <a:srgbClr val="C00000"/>
                </a:solidFill>
              </a:rPr>
              <a:t>DE REȚINUT :</a:t>
            </a:r>
            <a:endParaRPr lang="ro-RO" altLang="en-US" sz="1400" b="1" i="1" u="sng" dirty="0">
              <a:solidFill>
                <a:srgbClr val="003399"/>
              </a:solidFill>
            </a:endParaRPr>
          </a:p>
          <a:p>
            <a:pPr>
              <a:buFont typeface="Courier New" pitchFamily="49" charset="0"/>
              <a:buChar char="o"/>
            </a:pPr>
            <a:endParaRPr lang="en-US" sz="1400" b="1" dirty="0" smtClean="0"/>
          </a:p>
          <a:p>
            <a:pPr>
              <a:buFont typeface="Courier New" pitchFamily="49" charset="0"/>
              <a:buChar char="o"/>
            </a:pPr>
            <a:r>
              <a:rPr lang="ro-RO" sz="1400" dirty="0" smtClean="0"/>
              <a:t>Cererile </a:t>
            </a:r>
            <a:r>
              <a:rPr lang="ro-RO" sz="1400" dirty="0"/>
              <a:t>de finanțare depuse în primele trei luni ale apelului vor parcurge etapele de verificare </a:t>
            </a:r>
            <a:r>
              <a:rPr lang="en-US" sz="1400" dirty="0"/>
              <a:t>  </a:t>
            </a:r>
            <a:r>
              <a:rPr lang="ro-RO" sz="1400" dirty="0" smtClean="0"/>
              <a:t>preliminară </a:t>
            </a:r>
            <a:r>
              <a:rPr lang="ro-RO" sz="1400" dirty="0"/>
              <a:t>și evaluare tehnică și financiară, </a:t>
            </a:r>
            <a:r>
              <a:rPr lang="ro-RO" sz="1400" b="1" dirty="0"/>
              <a:t>urmând a fi direct contractate cele care au </a:t>
            </a:r>
            <a:r>
              <a:rPr lang="ro-RO" sz="1400" b="1" dirty="0" smtClean="0"/>
              <a:t>obținut </a:t>
            </a:r>
            <a:r>
              <a:rPr lang="ro-RO" sz="1400" b="1" dirty="0"/>
              <a:t>cel puțin </a:t>
            </a:r>
            <a:r>
              <a:rPr lang="ro-RO" sz="1400" b="1" dirty="0" smtClean="0"/>
              <a:t>80</a:t>
            </a:r>
            <a:r>
              <a:rPr lang="en-US" sz="1400" b="1" dirty="0" smtClean="0"/>
              <a:t> p </a:t>
            </a:r>
            <a:r>
              <a:rPr lang="ro-RO" sz="1400" b="1" dirty="0" smtClean="0"/>
              <a:t>(pragul </a:t>
            </a:r>
            <a:r>
              <a:rPr lang="ro-RO" sz="1400" b="1" dirty="0"/>
              <a:t>de calitate</a:t>
            </a:r>
            <a:r>
              <a:rPr lang="ro-RO" sz="1400" dirty="0"/>
              <a:t>) și care se încadrează în alocarea </a:t>
            </a:r>
            <a:r>
              <a:rPr lang="ro-RO" sz="1400" dirty="0" smtClean="0"/>
              <a:t>financiară </a:t>
            </a:r>
            <a:r>
              <a:rPr lang="ro-RO" sz="1400" dirty="0"/>
              <a:t>disponibilă pentru acest apel</a:t>
            </a:r>
            <a:r>
              <a:rPr lang="en-US" sz="1400" dirty="0"/>
              <a:t>. </a:t>
            </a:r>
            <a:r>
              <a:rPr lang="en-US" sz="1400" b="1" i="1" u="sng" dirty="0" err="1"/>
              <a:t>Pragul</a:t>
            </a:r>
            <a:r>
              <a:rPr lang="en-US" sz="1400" b="1" i="1" u="sng" dirty="0"/>
              <a:t> de </a:t>
            </a:r>
            <a:r>
              <a:rPr lang="en-US" sz="1400" b="1" i="1" u="sng" dirty="0" err="1"/>
              <a:t>calitate</a:t>
            </a:r>
            <a:r>
              <a:rPr lang="en-US" sz="1400" b="1" i="1" u="sng" dirty="0"/>
              <a:t> </a:t>
            </a:r>
            <a:r>
              <a:rPr lang="en-US" sz="1400" b="1" i="1" u="sng" dirty="0" err="1"/>
              <a:t>este</a:t>
            </a:r>
            <a:r>
              <a:rPr lang="en-US" sz="1400" b="1" i="1" u="sng" dirty="0"/>
              <a:t> 80p </a:t>
            </a:r>
            <a:r>
              <a:rPr lang="en-US" sz="1400" b="1" i="1" u="sng" dirty="0" err="1"/>
              <a:t>indiferent</a:t>
            </a:r>
            <a:r>
              <a:rPr lang="en-US" sz="1400" b="1" i="1" u="sng" dirty="0"/>
              <a:t> de </a:t>
            </a:r>
            <a:r>
              <a:rPr lang="en-US" sz="1400" b="1" i="1" u="sng" dirty="0" err="1"/>
              <a:t>luna</a:t>
            </a:r>
            <a:r>
              <a:rPr lang="en-US" sz="1400" b="1" i="1" u="sng" dirty="0"/>
              <a:t> in care </a:t>
            </a:r>
            <a:r>
              <a:rPr lang="en-US" sz="1400" b="1" i="1" u="sng" dirty="0" smtClean="0"/>
              <a:t>a </a:t>
            </a:r>
            <a:r>
              <a:rPr lang="en-US" sz="1400" b="1" i="1" u="sng" dirty="0" err="1"/>
              <a:t>fost</a:t>
            </a:r>
            <a:r>
              <a:rPr lang="en-US" sz="1400" b="1" i="1" u="sng" dirty="0"/>
              <a:t> </a:t>
            </a:r>
            <a:r>
              <a:rPr lang="en-US" sz="1400" b="1" i="1" u="sng" dirty="0" err="1"/>
              <a:t>depus</a:t>
            </a:r>
            <a:r>
              <a:rPr lang="en-US" sz="1400" b="1" i="1" u="sng" dirty="0"/>
              <a:t> </a:t>
            </a:r>
            <a:r>
              <a:rPr lang="en-US" sz="1400" b="1" i="1" u="sng" dirty="0" err="1" smtClean="0"/>
              <a:t>proiectul</a:t>
            </a:r>
            <a:endParaRPr lang="en-US" sz="1400" b="1" i="1" u="sng" dirty="0" smtClean="0"/>
          </a:p>
          <a:p>
            <a:pPr>
              <a:buFont typeface="Courier New" pitchFamily="49" charset="0"/>
              <a:buChar char="o"/>
            </a:pPr>
            <a:endParaRPr lang="en-US" sz="1400" dirty="0" smtClean="0"/>
          </a:p>
          <a:p>
            <a:pPr>
              <a:buFont typeface="Courier New" pitchFamily="49" charset="0"/>
              <a:buChar char="o"/>
            </a:pPr>
            <a:r>
              <a:rPr lang="ro-RO" sz="1400" dirty="0" smtClean="0"/>
              <a:t>Proiectele </a:t>
            </a:r>
            <a:r>
              <a:rPr lang="ro-RO" sz="1400" dirty="0"/>
              <a:t>respinse în cadrul etapei de verificare a conformității administrative și eligibilității </a:t>
            </a:r>
            <a:r>
              <a:rPr lang="ro-RO" sz="1400" b="1" dirty="0"/>
              <a:t>pot </a:t>
            </a:r>
            <a:r>
              <a:rPr lang="ro-RO" sz="1400" b="1" dirty="0" smtClean="0"/>
              <a:t>fi </a:t>
            </a:r>
            <a:r>
              <a:rPr lang="en-US" sz="1400" b="1" dirty="0" smtClean="0"/>
              <a:t> </a:t>
            </a:r>
            <a:r>
              <a:rPr lang="ro-RO" sz="1400" b="1" dirty="0" smtClean="0"/>
              <a:t>redepuse </a:t>
            </a:r>
            <a:r>
              <a:rPr lang="ro-RO" sz="1400" b="1" dirty="0"/>
              <a:t>în cadrul apelului de proiecte </a:t>
            </a:r>
            <a:r>
              <a:rPr lang="ro-RO" sz="1400" dirty="0"/>
              <a:t>în care au fost depuse inițial, cu condiția respectării </a:t>
            </a:r>
            <a:r>
              <a:rPr lang="ro-RO" sz="1400" dirty="0" smtClean="0"/>
              <a:t>termenului </a:t>
            </a:r>
            <a:r>
              <a:rPr lang="ro-RO" sz="1400" dirty="0"/>
              <a:t>limită sau condițiile de închidere a apelului în conformitate cu ghidurile specifice. </a:t>
            </a:r>
            <a:r>
              <a:rPr lang="ro-RO" sz="1400" b="1" dirty="0"/>
              <a:t>Nu </a:t>
            </a:r>
            <a:r>
              <a:rPr lang="ro-RO" sz="1400" b="1" dirty="0" smtClean="0"/>
              <a:t>pot </a:t>
            </a:r>
            <a:r>
              <a:rPr lang="ro-RO" sz="1400" b="1" dirty="0"/>
              <a:t>fi redepuse proiectele după ce au fost respinse în cadrul etapei de evaluare tehnică și </a:t>
            </a:r>
            <a:r>
              <a:rPr lang="ro-RO" sz="1400" b="1" dirty="0" smtClean="0"/>
              <a:t>financiară</a:t>
            </a:r>
            <a:endParaRPr lang="en-US" sz="1400" b="1" dirty="0" smtClean="0"/>
          </a:p>
          <a:p>
            <a:pPr>
              <a:buFont typeface="Courier New" pitchFamily="49" charset="0"/>
              <a:buChar char="o"/>
            </a:pPr>
            <a:endParaRPr lang="en-US" sz="1400" b="1" dirty="0" smtClean="0"/>
          </a:p>
          <a:p>
            <a:pPr>
              <a:buFont typeface="Courier New" pitchFamily="49" charset="0"/>
              <a:buChar char="o"/>
            </a:pPr>
            <a:r>
              <a:rPr lang="ro-RO" sz="1400" b="1" dirty="0" smtClean="0"/>
              <a:t>Un </a:t>
            </a:r>
            <a:r>
              <a:rPr lang="ro-RO" sz="1400" b="1" dirty="0"/>
              <a:t>document obligatoriu solicitat la depunerea cererii de finanțare nu poate fi depus ulterior. Nedepunerea unui document obligatoriu la depunerea cererii de finanțare conduce la respingerea </a:t>
            </a:r>
            <a:r>
              <a:rPr lang="ro-RO" sz="1400" b="1" dirty="0" smtClean="0"/>
              <a:t>proiectului</a:t>
            </a:r>
            <a:endParaRPr lang="en-US" sz="1400" b="1" dirty="0" smtClean="0"/>
          </a:p>
          <a:p>
            <a:pPr>
              <a:buFont typeface="Courier New" pitchFamily="49" charset="0"/>
              <a:buChar char="o"/>
            </a:pPr>
            <a:endParaRPr lang="en-US" sz="1400" b="1" dirty="0"/>
          </a:p>
          <a:p>
            <a:pPr>
              <a:buFont typeface="Courier New" pitchFamily="49" charset="0"/>
              <a:buChar char="o"/>
            </a:pPr>
            <a:endParaRPr lang="en-US" sz="1400" b="1" dirty="0" smtClean="0"/>
          </a:p>
          <a:p>
            <a:pPr marL="0" indent="0">
              <a:buNone/>
            </a:pPr>
            <a:endParaRPr lang="en-US" sz="1400" b="1" dirty="0"/>
          </a:p>
          <a:p>
            <a:pPr algn="just">
              <a:buNone/>
            </a:pPr>
            <a:r>
              <a:rPr lang="ro-RO" sz="1800" b="1" dirty="0">
                <a:solidFill>
                  <a:srgbClr val="003399"/>
                </a:solidFill>
                <a:latin typeface="Century Gothic" pitchFamily="34" charset="0"/>
              </a:rPr>
              <a:t>Vă mulțumesc, </a:t>
            </a:r>
          </a:p>
          <a:p>
            <a:pPr algn="r">
              <a:buNone/>
            </a:pPr>
            <a:r>
              <a:rPr lang="en-US" sz="1600" b="1" dirty="0" err="1" smtClean="0">
                <a:solidFill>
                  <a:srgbClr val="003399"/>
                </a:solidFill>
                <a:latin typeface="Century Gothic" pitchFamily="34" charset="0"/>
              </a:rPr>
              <a:t>Lavinia</a:t>
            </a:r>
            <a:r>
              <a:rPr lang="en-US" sz="1600" b="1" dirty="0" smtClean="0">
                <a:solidFill>
                  <a:srgbClr val="003399"/>
                </a:solidFill>
                <a:latin typeface="Century Gothic" pitchFamily="34" charset="0"/>
              </a:rPr>
              <a:t> </a:t>
            </a:r>
            <a:r>
              <a:rPr lang="en-US" sz="1600" b="1" dirty="0" err="1" smtClean="0">
                <a:solidFill>
                  <a:srgbClr val="003399"/>
                </a:solidFill>
                <a:latin typeface="Century Gothic" pitchFamily="34" charset="0"/>
              </a:rPr>
              <a:t>Hopirtean</a:t>
            </a:r>
            <a:r>
              <a:rPr lang="en-US" sz="1600" b="1" dirty="0" smtClean="0">
                <a:solidFill>
                  <a:srgbClr val="003399"/>
                </a:solidFill>
                <a:latin typeface="Century Gothic" pitchFamily="34" charset="0"/>
              </a:rPr>
              <a:t> </a:t>
            </a:r>
            <a:r>
              <a:rPr lang="ro-RO" sz="1600" b="1" dirty="0" smtClean="0">
                <a:solidFill>
                  <a:srgbClr val="003399"/>
                </a:solidFill>
                <a:latin typeface="Century Gothic" pitchFamily="34" charset="0"/>
              </a:rPr>
              <a:t>,</a:t>
            </a:r>
            <a:r>
              <a:rPr lang="en-US" sz="1600" b="1" dirty="0" smtClean="0">
                <a:solidFill>
                  <a:srgbClr val="003399"/>
                </a:solidFill>
                <a:latin typeface="Century Gothic" pitchFamily="34" charset="0"/>
              </a:rPr>
              <a:t>     </a:t>
            </a:r>
          </a:p>
          <a:p>
            <a:pPr algn="r">
              <a:buNone/>
            </a:pPr>
            <a:r>
              <a:rPr lang="ro-RO" sz="1600" b="1" dirty="0" smtClean="0">
                <a:solidFill>
                  <a:srgbClr val="003399"/>
                </a:solidFill>
                <a:latin typeface="Century Gothic" pitchFamily="34" charset="0"/>
              </a:rPr>
              <a:t>expert </a:t>
            </a:r>
            <a:r>
              <a:rPr lang="en-US" sz="1600" b="1" dirty="0" smtClean="0">
                <a:solidFill>
                  <a:srgbClr val="003399"/>
                </a:solidFill>
                <a:latin typeface="Century Gothic" pitchFamily="34" charset="0"/>
              </a:rPr>
              <a:t>cu </a:t>
            </a:r>
            <a:r>
              <a:rPr lang="en-US" sz="1600" b="1" dirty="0" err="1" smtClean="0">
                <a:solidFill>
                  <a:srgbClr val="003399"/>
                </a:solidFill>
                <a:latin typeface="Century Gothic" pitchFamily="34" charset="0"/>
              </a:rPr>
              <a:t>rol</a:t>
            </a:r>
            <a:r>
              <a:rPr lang="en-US" sz="1600" b="1" dirty="0" smtClean="0">
                <a:solidFill>
                  <a:srgbClr val="003399"/>
                </a:solidFill>
                <a:latin typeface="Century Gothic" pitchFamily="34" charset="0"/>
              </a:rPr>
              <a:t> de </a:t>
            </a:r>
            <a:r>
              <a:rPr lang="en-US" sz="1600" b="1" dirty="0" err="1" smtClean="0">
                <a:solidFill>
                  <a:srgbClr val="003399"/>
                </a:solidFill>
                <a:latin typeface="Century Gothic" pitchFamily="34" charset="0"/>
              </a:rPr>
              <a:t>ofiter</a:t>
            </a:r>
            <a:r>
              <a:rPr lang="en-US" sz="1600" b="1" dirty="0" smtClean="0">
                <a:solidFill>
                  <a:srgbClr val="003399"/>
                </a:solidFill>
                <a:latin typeface="Century Gothic" pitchFamily="34" charset="0"/>
              </a:rPr>
              <a:t> </a:t>
            </a:r>
            <a:r>
              <a:rPr lang="en-US" sz="1600" b="1" dirty="0">
                <a:solidFill>
                  <a:srgbClr val="003399"/>
                </a:solidFill>
                <a:latin typeface="Century Gothic" pitchFamily="34" charset="0"/>
              </a:rPr>
              <a:t>e</a:t>
            </a:r>
            <a:r>
              <a:rPr lang="ro-RO" sz="1600" b="1" dirty="0" smtClean="0">
                <a:solidFill>
                  <a:srgbClr val="003399"/>
                </a:solidFill>
                <a:latin typeface="Century Gothic" pitchFamily="34" charset="0"/>
              </a:rPr>
              <a:t>valuare </a:t>
            </a:r>
            <a:r>
              <a:rPr lang="en-US" sz="1600" b="1" dirty="0" smtClean="0">
                <a:solidFill>
                  <a:srgbClr val="003399"/>
                </a:solidFill>
                <a:latin typeface="Century Gothic" pitchFamily="34" charset="0"/>
              </a:rPr>
              <a:t>s</a:t>
            </a:r>
            <a:r>
              <a:rPr lang="ro-RO" sz="1600" b="1" dirty="0" smtClean="0">
                <a:solidFill>
                  <a:srgbClr val="003399"/>
                </a:solidFill>
                <a:latin typeface="Century Gothic" pitchFamily="34" charset="0"/>
              </a:rPr>
              <a:t>elecție </a:t>
            </a:r>
            <a:r>
              <a:rPr lang="ro-RO" sz="1600" b="1" dirty="0">
                <a:solidFill>
                  <a:srgbClr val="003399"/>
                </a:solidFill>
                <a:latin typeface="Century Gothic" pitchFamily="34" charset="0"/>
              </a:rPr>
              <a:t>și </a:t>
            </a:r>
            <a:r>
              <a:rPr lang="en-US" sz="1600" b="1" dirty="0" smtClean="0">
                <a:solidFill>
                  <a:srgbClr val="003399"/>
                </a:solidFill>
                <a:latin typeface="Century Gothic" pitchFamily="34" charset="0"/>
              </a:rPr>
              <a:t>c</a:t>
            </a:r>
            <a:r>
              <a:rPr lang="ro-RO" sz="1600" b="1" dirty="0" smtClean="0">
                <a:solidFill>
                  <a:srgbClr val="003399"/>
                </a:solidFill>
                <a:latin typeface="Century Gothic" pitchFamily="34" charset="0"/>
              </a:rPr>
              <a:t>ontractare</a:t>
            </a:r>
            <a:endParaRPr lang="ro-RO" sz="1600" b="1" dirty="0">
              <a:solidFill>
                <a:srgbClr val="003399"/>
              </a:solidFill>
              <a:latin typeface="Century Gothic" pitchFamily="34" charset="0"/>
            </a:endParaRPr>
          </a:p>
          <a:p>
            <a:pPr algn="r">
              <a:buNone/>
            </a:pPr>
            <a:r>
              <a:rPr lang="ro-RO" sz="1600" b="1" dirty="0">
                <a:solidFill>
                  <a:srgbClr val="003399"/>
                </a:solidFill>
                <a:latin typeface="Century Gothic" pitchFamily="34" charset="0"/>
                <a:hlinkClick r:id="rId2"/>
              </a:rPr>
              <a:t>c</a:t>
            </a:r>
            <a:r>
              <a:rPr lang="en-US" sz="1600" b="1" dirty="0" err="1">
                <a:solidFill>
                  <a:srgbClr val="003399"/>
                </a:solidFill>
                <a:latin typeface="Century Gothic" pitchFamily="34" charset="0"/>
                <a:hlinkClick r:id="rId2"/>
              </a:rPr>
              <a:t>omunicare</a:t>
            </a:r>
            <a:r>
              <a:rPr lang="ro-RO" sz="1600" b="1" dirty="0">
                <a:solidFill>
                  <a:srgbClr val="003399"/>
                </a:solidFill>
                <a:latin typeface="Century Gothic" pitchFamily="34" charset="0"/>
                <a:hlinkClick r:id="rId2"/>
              </a:rPr>
              <a:t>@nord-vest.ro</a:t>
            </a:r>
            <a:endParaRPr lang="ro-RO" sz="1600" b="1" dirty="0">
              <a:solidFill>
                <a:srgbClr val="003399"/>
              </a:solidFill>
              <a:latin typeface="Century Gothic" pitchFamily="34" charset="0"/>
            </a:endParaRPr>
          </a:p>
          <a:p>
            <a:pPr>
              <a:buFont typeface="Courier New" pitchFamily="49" charset="0"/>
              <a:buChar char="o"/>
            </a:pPr>
            <a:endParaRPr lang="en-US" sz="1400" b="1" dirty="0"/>
          </a:p>
        </p:txBody>
      </p:sp>
    </p:spTree>
    <p:extLst>
      <p:ext uri="{BB962C8B-B14F-4D97-AF65-F5344CB8AC3E}">
        <p14:creationId xmlns:p14="http://schemas.microsoft.com/office/powerpoint/2010/main" val="1310148848"/>
      </p:ext>
    </p:extLst>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a:extLst/>
        </p:spPr>
        <p:txBody>
          <a:bodyPr>
            <a:scene3d>
              <a:camera prst="orthographicFront"/>
              <a:lightRig rig="threePt" dir="t"/>
            </a:scene3d>
            <a:sp3d extrusionH="57150">
              <a:bevelT w="69850" h="38100" prst="cross"/>
            </a:sp3d>
          </a:bodyPr>
          <a:lstStyle/>
          <a:p>
            <a:pPr>
              <a:defRPr/>
            </a:pPr>
            <a:r>
              <a:rPr lang="ro-RO" dirty="0" smtClean="0">
                <a:ln w="18415" cmpd="sng">
                  <a:solidFill>
                    <a:schemeClr val="accent6">
                      <a:lumMod val="20000"/>
                      <a:lumOff val="80000"/>
                    </a:schemeClr>
                  </a:solidFill>
                  <a:prstDash val="solid"/>
                </a:ln>
                <a:solidFill>
                  <a:schemeClr val="accent6">
                    <a:lumMod val="75000"/>
                  </a:schemeClr>
                </a:solidFill>
                <a:effectLst>
                  <a:outerShdw blurRad="63500" dir="3600000" algn="tl" rotWithShape="0">
                    <a:srgbClr val="000000">
                      <a:alpha val="70000"/>
                    </a:srgbClr>
                  </a:outerShdw>
                  <a:reflection blurRad="6350" stA="50000" endA="300" endPos="50000" dist="29997" dir="5400000" sy="-100000" algn="bl" rotWithShape="0"/>
                </a:effectLst>
              </a:rPr>
              <a:t>Vă mulțumim!</a:t>
            </a:r>
            <a:endParaRPr lang="ro-RO" dirty="0">
              <a:ln w="18415" cmpd="sng">
                <a:solidFill>
                  <a:schemeClr val="accent6">
                    <a:lumMod val="20000"/>
                    <a:lumOff val="80000"/>
                  </a:schemeClr>
                </a:solidFill>
                <a:prstDash val="solid"/>
              </a:ln>
              <a:solidFill>
                <a:schemeClr val="accent6">
                  <a:lumMod val="75000"/>
                </a:schemeClr>
              </a:solidFill>
              <a:effectLst>
                <a:outerShdw blurRad="63500" dir="3600000" algn="tl" rotWithShape="0">
                  <a:srgbClr val="000000">
                    <a:alpha val="70000"/>
                  </a:srgbClr>
                </a:outerShdw>
                <a:reflection blurRad="6350" stA="50000" endA="300" endPos="50000" dist="29997" dir="5400000" sy="-100000" algn="bl" rotWithShape="0"/>
              </a:effectLst>
            </a:endParaRPr>
          </a:p>
        </p:txBody>
      </p:sp>
      <p:sp>
        <p:nvSpPr>
          <p:cNvPr id="4" name="TextBox 3"/>
          <p:cNvSpPr txBox="1"/>
          <p:nvPr/>
        </p:nvSpPr>
        <p:spPr>
          <a:xfrm>
            <a:off x="780143" y="4343400"/>
            <a:ext cx="7467600" cy="132343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lvl1pPr>
              <a:defRPr sz="1600" b="1">
                <a:solidFill>
                  <a:schemeClr val="folHlink"/>
                </a:solidFill>
                <a:latin typeface="Arial" charset="0"/>
                <a:cs typeface="Arial" charset="0"/>
              </a:defRPr>
            </a:lvl1pPr>
            <a:lvl2pPr marL="742950" indent="-285750">
              <a:defRPr sz="1600" b="1">
                <a:solidFill>
                  <a:schemeClr val="folHlink"/>
                </a:solidFill>
                <a:latin typeface="Arial" charset="0"/>
                <a:cs typeface="Arial" charset="0"/>
              </a:defRPr>
            </a:lvl2pPr>
            <a:lvl3pPr marL="1143000" indent="-228600">
              <a:defRPr sz="1600" b="1">
                <a:solidFill>
                  <a:schemeClr val="folHlink"/>
                </a:solidFill>
                <a:latin typeface="Arial" charset="0"/>
                <a:cs typeface="Arial" charset="0"/>
              </a:defRPr>
            </a:lvl3pPr>
            <a:lvl4pPr marL="1600200" indent="-228600">
              <a:defRPr sz="1600" b="1">
                <a:solidFill>
                  <a:schemeClr val="folHlink"/>
                </a:solidFill>
                <a:latin typeface="Arial" charset="0"/>
                <a:cs typeface="Arial" charset="0"/>
              </a:defRPr>
            </a:lvl4pPr>
            <a:lvl5pPr marL="2057400" indent="-228600">
              <a:defRPr sz="1600" b="1">
                <a:solidFill>
                  <a:schemeClr val="folHlink"/>
                </a:solidFill>
                <a:latin typeface="Arial" charset="0"/>
                <a:cs typeface="Arial" charset="0"/>
              </a:defRPr>
            </a:lvl5pPr>
            <a:lvl6pPr marL="2514600" indent="-228600" eaLnBrk="0" fontAlgn="base" hangingPunct="0">
              <a:spcBef>
                <a:spcPct val="0"/>
              </a:spcBef>
              <a:spcAft>
                <a:spcPct val="0"/>
              </a:spcAft>
              <a:defRPr sz="1600" b="1">
                <a:solidFill>
                  <a:schemeClr val="folHlink"/>
                </a:solidFill>
                <a:latin typeface="Arial" charset="0"/>
                <a:cs typeface="Arial" charset="0"/>
              </a:defRPr>
            </a:lvl6pPr>
            <a:lvl7pPr marL="2971800" indent="-228600" eaLnBrk="0" fontAlgn="base" hangingPunct="0">
              <a:spcBef>
                <a:spcPct val="0"/>
              </a:spcBef>
              <a:spcAft>
                <a:spcPct val="0"/>
              </a:spcAft>
              <a:defRPr sz="1600" b="1">
                <a:solidFill>
                  <a:schemeClr val="folHlink"/>
                </a:solidFill>
                <a:latin typeface="Arial" charset="0"/>
                <a:cs typeface="Arial" charset="0"/>
              </a:defRPr>
            </a:lvl7pPr>
            <a:lvl8pPr marL="3429000" indent="-228600" eaLnBrk="0" fontAlgn="base" hangingPunct="0">
              <a:spcBef>
                <a:spcPct val="0"/>
              </a:spcBef>
              <a:spcAft>
                <a:spcPct val="0"/>
              </a:spcAft>
              <a:defRPr sz="1600" b="1">
                <a:solidFill>
                  <a:schemeClr val="folHlink"/>
                </a:solidFill>
                <a:latin typeface="Arial" charset="0"/>
                <a:cs typeface="Arial" charset="0"/>
              </a:defRPr>
            </a:lvl8pPr>
            <a:lvl9pPr marL="3886200" indent="-228600" eaLnBrk="0" fontAlgn="base" hangingPunct="0">
              <a:spcBef>
                <a:spcPct val="0"/>
              </a:spcBef>
              <a:spcAft>
                <a:spcPct val="0"/>
              </a:spcAft>
              <a:defRPr sz="1600" b="1">
                <a:solidFill>
                  <a:schemeClr val="folHlink"/>
                </a:solidFill>
                <a:latin typeface="Arial" charset="0"/>
                <a:cs typeface="Arial" charset="0"/>
              </a:defRPr>
            </a:lvl9pPr>
          </a:lstStyle>
          <a:p>
            <a:pPr algn="ctr" eaLnBrk="1" hangingPunct="1">
              <a:defRPr/>
            </a:pPr>
            <a:r>
              <a:rPr lang="en-US" altLang="en-US" dirty="0" smtClean="0">
                <a:solidFill>
                  <a:srgbClr val="002060"/>
                </a:solidFill>
              </a:rPr>
              <a:t>AGENTIA DE DEZVOLTARE REGIONALA NORD-VEST</a:t>
            </a:r>
            <a:endParaRPr lang="ro-RO" altLang="en-US" dirty="0" smtClean="0">
              <a:solidFill>
                <a:srgbClr val="002060"/>
              </a:solidFill>
            </a:endParaRPr>
          </a:p>
          <a:p>
            <a:pPr algn="ctr" eaLnBrk="1" hangingPunct="1">
              <a:defRPr/>
            </a:pPr>
            <a:r>
              <a:rPr lang="en-US" altLang="en-US" dirty="0" smtClean="0">
                <a:solidFill>
                  <a:srgbClr val="002060"/>
                </a:solidFill>
              </a:rPr>
              <a:t>Organism </a:t>
            </a:r>
            <a:r>
              <a:rPr lang="en-US" altLang="en-US" dirty="0" err="1" smtClean="0">
                <a:solidFill>
                  <a:srgbClr val="002060"/>
                </a:solidFill>
              </a:rPr>
              <a:t>Intermediar</a:t>
            </a:r>
            <a:r>
              <a:rPr lang="en-US" altLang="en-US" dirty="0" smtClean="0">
                <a:solidFill>
                  <a:srgbClr val="002060"/>
                </a:solidFill>
              </a:rPr>
              <a:t> </a:t>
            </a:r>
            <a:r>
              <a:rPr lang="ro-RO" altLang="en-US" dirty="0" smtClean="0">
                <a:solidFill>
                  <a:srgbClr val="002060"/>
                </a:solidFill>
              </a:rPr>
              <a:t>pentru POR</a:t>
            </a:r>
          </a:p>
          <a:p>
            <a:pPr algn="ctr" eaLnBrk="1" hangingPunct="1">
              <a:defRPr/>
            </a:pPr>
            <a:r>
              <a:rPr lang="ro-RO" altLang="en-US" dirty="0" smtClean="0">
                <a:solidFill>
                  <a:srgbClr val="002060"/>
                </a:solidFill>
              </a:rPr>
              <a:t>Tel: </a:t>
            </a:r>
            <a:r>
              <a:rPr lang="en-US" altLang="en-US" dirty="0" smtClean="0">
                <a:solidFill>
                  <a:srgbClr val="002060"/>
                </a:solidFill>
              </a:rPr>
              <a:t>0264 431550</a:t>
            </a:r>
            <a:r>
              <a:rPr lang="ro-RO" altLang="en-US" dirty="0" smtClean="0">
                <a:solidFill>
                  <a:srgbClr val="002060"/>
                </a:solidFill>
              </a:rPr>
              <a:t>, Fax: </a:t>
            </a:r>
            <a:r>
              <a:rPr lang="en-US" altLang="en-US" dirty="0" smtClean="0">
                <a:solidFill>
                  <a:srgbClr val="002060"/>
                </a:solidFill>
              </a:rPr>
              <a:t>0264 439222</a:t>
            </a:r>
            <a:endParaRPr lang="ro-RO" altLang="en-US" dirty="0" smtClean="0">
              <a:solidFill>
                <a:srgbClr val="002060"/>
              </a:solidFill>
            </a:endParaRPr>
          </a:p>
          <a:p>
            <a:pPr algn="ctr" eaLnBrk="1" hangingPunct="1">
              <a:defRPr/>
            </a:pPr>
            <a:r>
              <a:rPr lang="ro-RO" altLang="en-US" dirty="0" smtClean="0">
                <a:solidFill>
                  <a:srgbClr val="002060"/>
                </a:solidFill>
              </a:rPr>
              <a:t>email: </a:t>
            </a:r>
            <a:r>
              <a:rPr lang="en-US" altLang="en-US" dirty="0" smtClean="0">
                <a:solidFill>
                  <a:srgbClr val="002060"/>
                </a:solidFill>
              </a:rPr>
              <a:t>secretariat@nord-vest.ro</a:t>
            </a:r>
            <a:r>
              <a:rPr lang="ro-RO" altLang="en-US" dirty="0" smtClean="0">
                <a:solidFill>
                  <a:srgbClr val="002060"/>
                </a:solidFill>
              </a:rPr>
              <a:t> </a:t>
            </a:r>
          </a:p>
          <a:p>
            <a:pPr algn="ctr" eaLnBrk="1" hangingPunct="1">
              <a:defRPr/>
            </a:pPr>
            <a:endParaRPr lang="ro-RO" altLang="en-US" dirty="0" smtClean="0">
              <a:solidFill>
                <a:srgbClr val="99CC00"/>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228600" y="228600"/>
            <a:ext cx="8534400" cy="6019800"/>
          </a:xfrm>
        </p:spPr>
        <p:txBody>
          <a:bodyPr/>
          <a:lstStyle/>
          <a:p>
            <a:pPr marL="0" indent="0" algn="just">
              <a:buNone/>
            </a:pPr>
            <a:r>
              <a:rPr lang="ro-RO" sz="1600" b="1" dirty="0" smtClean="0">
                <a:solidFill>
                  <a:srgbClr val="C00000"/>
                </a:solidFill>
              </a:rPr>
              <a:t>Solicitanţi eligibili:</a:t>
            </a:r>
          </a:p>
          <a:p>
            <a:pPr algn="just">
              <a:buFontTx/>
              <a:buNone/>
            </a:pPr>
            <a:endParaRPr lang="ro-RO" sz="1400" dirty="0" smtClean="0"/>
          </a:p>
          <a:p>
            <a:pPr lvl="0">
              <a:buAutoNum type="arabicPeriod"/>
            </a:pPr>
            <a:r>
              <a:rPr lang="ro-RO" sz="1400" b="1" dirty="0" smtClean="0"/>
              <a:t>Autoritățile </a:t>
            </a:r>
            <a:r>
              <a:rPr lang="ro-RO" sz="1400" b="1" dirty="0"/>
              <a:t>publice centrale</a:t>
            </a:r>
            <a:r>
              <a:rPr lang="ro-RO" sz="1400" dirty="0"/>
              <a:t>: ministerele, alte organe de specialitate care </a:t>
            </a:r>
            <a:r>
              <a:rPr lang="ro-RO" sz="1400" dirty="0" smtClean="0"/>
              <a:t>se </a:t>
            </a:r>
            <a:r>
              <a:rPr lang="en-US" sz="1400" dirty="0" smtClean="0"/>
              <a:t>   </a:t>
            </a:r>
            <a:r>
              <a:rPr lang="ro-RO" sz="1400" dirty="0" smtClean="0"/>
              <a:t>organizează din</a:t>
            </a:r>
            <a:r>
              <a:rPr lang="en-US" sz="1400" dirty="0" smtClean="0"/>
              <a:t> </a:t>
            </a:r>
            <a:r>
              <a:rPr lang="ro-RO" sz="1400" b="1" dirty="0" smtClean="0"/>
              <a:t>subordinea</a:t>
            </a:r>
            <a:r>
              <a:rPr lang="ro-RO" sz="1400" dirty="0" smtClean="0"/>
              <a:t> </a:t>
            </a:r>
            <a:r>
              <a:rPr lang="ro-RO" sz="1400" dirty="0"/>
              <a:t>Guvernului ori a ministerelor, instituțiile publice din </a:t>
            </a:r>
            <a:r>
              <a:rPr lang="ro-RO" sz="1400" b="1" dirty="0" smtClean="0"/>
              <a:t>subordinea</a:t>
            </a:r>
            <a:r>
              <a:rPr lang="ro-RO" sz="1400" dirty="0" smtClean="0"/>
              <a:t> </a:t>
            </a:r>
            <a:r>
              <a:rPr lang="ro-RO" sz="1400" dirty="0"/>
              <a:t>Guvernului ori a ministerelor, autorităţile administrative autonome </a:t>
            </a:r>
            <a:r>
              <a:rPr lang="ro-RO" sz="1400" i="1" dirty="0"/>
              <a:t>(înființate prin legi organice</a:t>
            </a:r>
            <a:r>
              <a:rPr lang="ro-RO" sz="1400" i="1" dirty="0" smtClean="0"/>
              <a:t>);</a:t>
            </a:r>
            <a:endParaRPr lang="en-US" sz="1400" i="1" dirty="0" smtClean="0"/>
          </a:p>
          <a:p>
            <a:pPr marL="0" lvl="0" indent="0">
              <a:buNone/>
            </a:pPr>
            <a:endParaRPr lang="ro-RO" sz="1400" dirty="0"/>
          </a:p>
          <a:p>
            <a:pPr marL="0" lvl="0" indent="0">
              <a:buNone/>
            </a:pPr>
            <a:r>
              <a:rPr lang="en-US" sz="1400" b="1" dirty="0" smtClean="0"/>
              <a:t>2.   </a:t>
            </a:r>
            <a:r>
              <a:rPr lang="ro-RO" sz="1400" b="1" dirty="0" smtClean="0"/>
              <a:t>Autoritățile </a:t>
            </a:r>
            <a:r>
              <a:rPr lang="ro-RO" sz="1400" b="1" dirty="0"/>
              <a:t>și instituțiile publice locale</a:t>
            </a:r>
            <a:r>
              <a:rPr lang="en-US" sz="1400" b="1" dirty="0"/>
              <a:t>: </a:t>
            </a:r>
            <a:endParaRPr lang="ro-RO" sz="1400" dirty="0"/>
          </a:p>
          <a:p>
            <a:r>
              <a:rPr lang="ro-RO" sz="1400" b="1" dirty="0"/>
              <a:t>Unitățile Administrativ </a:t>
            </a:r>
            <a:r>
              <a:rPr lang="ro-RO" sz="1400" b="1" dirty="0" smtClean="0"/>
              <a:t>Teritoriale</a:t>
            </a:r>
            <a:r>
              <a:rPr lang="en-US" sz="1400" b="1" dirty="0"/>
              <a:t> </a:t>
            </a:r>
            <a:r>
              <a:rPr lang="ro-RO" sz="1400" b="1" dirty="0" smtClean="0"/>
              <a:t> și </a:t>
            </a:r>
            <a:r>
              <a:rPr lang="en-US" sz="1400" b="1" dirty="0" err="1"/>
              <a:t>subdiviziunile</a:t>
            </a:r>
            <a:r>
              <a:rPr lang="en-US" sz="1400" b="1" dirty="0"/>
              <a:t> </a:t>
            </a:r>
            <a:r>
              <a:rPr lang="en-US" sz="1400" b="1" dirty="0" err="1"/>
              <a:t>administrativ-teritoriale</a:t>
            </a:r>
            <a:r>
              <a:rPr lang="en-US" sz="1400" b="1" dirty="0"/>
              <a:t> ale </a:t>
            </a:r>
            <a:r>
              <a:rPr lang="en-US" sz="1400" b="1" dirty="0" err="1" smtClean="0"/>
              <a:t>acestuia</a:t>
            </a:r>
            <a:r>
              <a:rPr lang="en-US" sz="1400" dirty="0" smtClean="0"/>
              <a:t>, </a:t>
            </a:r>
            <a:r>
              <a:rPr lang="ro-RO" sz="1400" i="1" dirty="0" smtClean="0"/>
              <a:t>definite conform Legii administrației publice locale nr. 215/2001, cu modificările și completările ulterioare; </a:t>
            </a:r>
            <a:endParaRPr lang="ro-RO" sz="1400" dirty="0" smtClean="0"/>
          </a:p>
          <a:p>
            <a:r>
              <a:rPr lang="ro-RO" sz="1400" b="1" dirty="0" smtClean="0"/>
              <a:t>Instituțiile </a:t>
            </a:r>
            <a:r>
              <a:rPr lang="ro-RO" sz="1400" b="1" dirty="0"/>
              <a:t>publice și serviciile publice organizate ca instituții publice de interes local sau județean (finanțate din bugetul local), aflate în subordinea unităților administrativ </a:t>
            </a:r>
            <a:r>
              <a:rPr lang="ro-RO" sz="1400" b="1" dirty="0" smtClean="0"/>
              <a:t>teritoriale</a:t>
            </a:r>
            <a:r>
              <a:rPr lang="en-US" sz="1400" dirty="0" smtClean="0"/>
              <a:t>,  </a:t>
            </a:r>
            <a:r>
              <a:rPr lang="ro-RO" sz="1400" i="1" dirty="0" smtClean="0"/>
              <a:t>definite </a:t>
            </a:r>
            <a:r>
              <a:rPr lang="ro-RO" sz="1400" i="1" dirty="0"/>
              <a:t>conform Legii administrației publice locale nr. 215/2001, cu modificările și completările ulterioare, Legii nr. 273/2006 privind finanţele publice locale, cu modificările și completările ulterioare, </a:t>
            </a:r>
            <a:endParaRPr lang="en-US" sz="1400" i="1" dirty="0" smtClean="0"/>
          </a:p>
          <a:p>
            <a:r>
              <a:rPr lang="ro-RO" sz="1400" b="1" dirty="0"/>
              <a:t>Instituția prefectului</a:t>
            </a:r>
            <a:r>
              <a:rPr lang="ro-RO" sz="1400" dirty="0"/>
              <a:t>, </a:t>
            </a:r>
            <a:r>
              <a:rPr lang="en-US" sz="1400" i="1" dirty="0" smtClean="0"/>
              <a:t>conform </a:t>
            </a:r>
            <a:r>
              <a:rPr lang="ro-RO" sz="1400" i="1" dirty="0" smtClean="0"/>
              <a:t>Legii</a:t>
            </a:r>
            <a:r>
              <a:rPr lang="ro-RO" sz="1400" i="1" dirty="0"/>
              <a:t> nr. 340/2004 privind institutia prefectului, cu modificările și completările ulterioare.</a:t>
            </a:r>
            <a:endParaRPr lang="ro-RO" sz="1400" dirty="0"/>
          </a:p>
          <a:p>
            <a:endParaRPr lang="ro-RO" sz="1400" dirty="0"/>
          </a:p>
          <a:p>
            <a:pPr marL="0" lvl="0" indent="0">
              <a:buNone/>
            </a:pPr>
            <a:r>
              <a:rPr lang="en-US" sz="1400" b="1" dirty="0" smtClean="0"/>
              <a:t>3.   </a:t>
            </a:r>
            <a:r>
              <a:rPr lang="ro-RO" sz="1400" b="1" dirty="0" smtClean="0"/>
              <a:t>Parteneriatele</a:t>
            </a:r>
            <a:r>
              <a:rPr lang="ro-RO" sz="1400" dirty="0" smtClean="0"/>
              <a:t> </a:t>
            </a:r>
            <a:r>
              <a:rPr lang="ro-RO" sz="1400" dirty="0"/>
              <a:t>între entitățile de mai sus, în conformitate cu prevederile legale.</a:t>
            </a:r>
          </a:p>
          <a:p>
            <a:pPr algn="just">
              <a:buFontTx/>
              <a:buNone/>
            </a:pPr>
            <a:endParaRPr lang="ro-RO" sz="1400" dirty="0" smtClean="0"/>
          </a:p>
          <a:p>
            <a:pPr algn="just">
              <a:buFontTx/>
              <a:buNone/>
            </a:pPr>
            <a:endParaRPr lang="ro-RO" sz="1400" dirty="0" smtClean="0"/>
          </a:p>
          <a:p>
            <a:pPr algn="just"/>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5943600"/>
          </a:xfrm>
        </p:spPr>
        <p:txBody>
          <a:bodyPr/>
          <a:lstStyle/>
          <a:p>
            <a:pPr marL="0" indent="0">
              <a:buNone/>
            </a:pPr>
            <a:r>
              <a:rPr lang="ro-RO" sz="1600" b="1" dirty="0" smtClean="0">
                <a:solidFill>
                  <a:srgbClr val="C00000"/>
                </a:solidFill>
              </a:rPr>
              <a:t>Solicitanţi</a:t>
            </a:r>
            <a:r>
              <a:rPr lang="en-US" sz="1600" b="1" dirty="0" err="1" smtClean="0">
                <a:solidFill>
                  <a:srgbClr val="C00000"/>
                </a:solidFill>
              </a:rPr>
              <a:t>i</a:t>
            </a:r>
            <a:r>
              <a:rPr lang="ro-RO" sz="1600" b="1" dirty="0" smtClean="0">
                <a:solidFill>
                  <a:srgbClr val="C00000"/>
                </a:solidFill>
              </a:rPr>
              <a:t> eligibili</a:t>
            </a:r>
            <a:r>
              <a:rPr lang="en-US" sz="1600" b="1" dirty="0" smtClean="0">
                <a:solidFill>
                  <a:srgbClr val="C00000"/>
                </a:solidFill>
              </a:rPr>
              <a:t> </a:t>
            </a:r>
            <a:r>
              <a:rPr lang="en-US" sz="1600" b="1" dirty="0" err="1" smtClean="0">
                <a:solidFill>
                  <a:srgbClr val="C00000"/>
                </a:solidFill>
              </a:rPr>
              <a:t>trebuie</a:t>
            </a:r>
            <a:r>
              <a:rPr lang="en-US" sz="1600" b="1" dirty="0" smtClean="0">
                <a:solidFill>
                  <a:srgbClr val="C00000"/>
                </a:solidFill>
              </a:rPr>
              <a:t> </a:t>
            </a:r>
            <a:r>
              <a:rPr lang="en-US" sz="1600" b="1" dirty="0" err="1" smtClean="0">
                <a:solidFill>
                  <a:srgbClr val="C00000"/>
                </a:solidFill>
              </a:rPr>
              <a:t>sa</a:t>
            </a:r>
            <a:r>
              <a:rPr lang="en-US" sz="1600" b="1" dirty="0" smtClean="0">
                <a:solidFill>
                  <a:srgbClr val="C00000"/>
                </a:solidFill>
              </a:rPr>
              <a:t> </a:t>
            </a:r>
            <a:r>
              <a:rPr lang="ro-RO" sz="1600" b="1" dirty="0" smtClean="0">
                <a:solidFill>
                  <a:srgbClr val="C00000"/>
                </a:solidFill>
              </a:rPr>
              <a:t>se </a:t>
            </a:r>
            <a:r>
              <a:rPr lang="ro-RO" sz="1600" b="1" dirty="0">
                <a:solidFill>
                  <a:srgbClr val="C00000"/>
                </a:solidFill>
              </a:rPr>
              <a:t>încadrează într-una din următoarele </a:t>
            </a:r>
            <a:r>
              <a:rPr lang="ro-RO" sz="1600" b="1" dirty="0" smtClean="0">
                <a:solidFill>
                  <a:srgbClr val="C00000"/>
                </a:solidFill>
              </a:rPr>
              <a:t>situații</a:t>
            </a:r>
            <a:r>
              <a:rPr lang="en-US" sz="1600" b="1" dirty="0" smtClean="0">
                <a:solidFill>
                  <a:srgbClr val="C00000"/>
                </a:solidFill>
              </a:rPr>
              <a:t>:</a:t>
            </a:r>
          </a:p>
          <a:p>
            <a:pPr marL="0" indent="0">
              <a:buNone/>
            </a:pPr>
            <a:endParaRPr lang="ro-RO" sz="1600" b="1" dirty="0">
              <a:solidFill>
                <a:srgbClr val="003399"/>
              </a:solidFill>
            </a:endParaRPr>
          </a:p>
          <a:p>
            <a:pPr marL="0" lvl="0" indent="0">
              <a:buNone/>
            </a:pPr>
            <a:r>
              <a:rPr lang="en-US" sz="1400" dirty="0" smtClean="0"/>
              <a:t>1.</a:t>
            </a:r>
            <a:r>
              <a:rPr lang="en-US" sz="1400" b="1" dirty="0" smtClean="0"/>
              <a:t> </a:t>
            </a:r>
            <a:r>
              <a:rPr lang="ro-RO" sz="1400" b="1" dirty="0" smtClean="0"/>
              <a:t>dețin </a:t>
            </a:r>
            <a:r>
              <a:rPr lang="ro-RO" sz="1400" dirty="0"/>
              <a:t>(în proprietate publică sau administrare) </a:t>
            </a:r>
            <a:r>
              <a:rPr lang="ro-RO" sz="1400" b="1" dirty="0"/>
              <a:t>și </a:t>
            </a:r>
            <a:r>
              <a:rPr lang="ro-RO" sz="1400" b="1" dirty="0" smtClean="0"/>
              <a:t>ocupă</a:t>
            </a:r>
            <a:r>
              <a:rPr lang="ro-RO" sz="1400" dirty="0" smtClean="0"/>
              <a:t>) </a:t>
            </a:r>
            <a:r>
              <a:rPr lang="ro-RO" sz="1400" b="1" dirty="0"/>
              <a:t>o clădire   publică</a:t>
            </a:r>
            <a:r>
              <a:rPr lang="ro-RO" sz="1400" dirty="0"/>
              <a:t> (inclusiv în cadrul parteneriatelor)  </a:t>
            </a:r>
            <a:endParaRPr lang="en-US" sz="1400" dirty="0" smtClean="0"/>
          </a:p>
          <a:p>
            <a:pPr marL="0" indent="0">
              <a:buNone/>
            </a:pPr>
            <a:endParaRPr lang="en-US" sz="1400" dirty="0" smtClean="0"/>
          </a:p>
          <a:p>
            <a:pPr marL="0" indent="0">
              <a:buNone/>
            </a:pPr>
            <a:r>
              <a:rPr lang="ro-RO" sz="1400" dirty="0" smtClean="0"/>
              <a:t>sau </a:t>
            </a:r>
            <a:endParaRPr lang="en-US" sz="1400" dirty="0" smtClean="0"/>
          </a:p>
          <a:p>
            <a:pPr marL="0" indent="0">
              <a:buNone/>
            </a:pPr>
            <a:endParaRPr lang="ro-RO" sz="1400" dirty="0"/>
          </a:p>
          <a:p>
            <a:pPr marL="0" lvl="0" indent="0">
              <a:buNone/>
            </a:pPr>
            <a:r>
              <a:rPr lang="en-US" sz="1400" dirty="0" smtClean="0"/>
              <a:t>2.</a:t>
            </a:r>
            <a:r>
              <a:rPr lang="ro-RO" sz="1400" dirty="0" smtClean="0"/>
              <a:t> </a:t>
            </a:r>
            <a:r>
              <a:rPr lang="ro-RO" sz="1400" b="1" dirty="0"/>
              <a:t>dețin</a:t>
            </a:r>
            <a:r>
              <a:rPr lang="ro-RO" sz="1400" dirty="0"/>
              <a:t> (în proprietate publică sau administrare) </a:t>
            </a:r>
            <a:r>
              <a:rPr lang="ro-RO" sz="1400" b="1" dirty="0"/>
              <a:t>o clădire publică care este ocupată </a:t>
            </a:r>
            <a:r>
              <a:rPr lang="ro-RO" sz="1400" dirty="0"/>
              <a:t>(în care </a:t>
            </a:r>
            <a:r>
              <a:rPr lang="ro-RO" sz="1400" dirty="0" smtClean="0"/>
              <a:t>își</a:t>
            </a:r>
            <a:r>
              <a:rPr lang="en-US" sz="1400" dirty="0" smtClean="0"/>
              <a:t> </a:t>
            </a:r>
            <a:r>
              <a:rPr lang="ro-RO" sz="1400" dirty="0" smtClean="0"/>
              <a:t>desfășoară </a:t>
            </a:r>
            <a:r>
              <a:rPr lang="ro-RO" sz="1400" dirty="0"/>
              <a:t>activitatea) </a:t>
            </a:r>
            <a:r>
              <a:rPr lang="ro-RO" sz="1400" b="1" dirty="0"/>
              <a:t>de aceștia și/sau de alte entități publice din categoria autorităților publice centrale, autorităților și instituțiilor publice locale</a:t>
            </a:r>
            <a:r>
              <a:rPr lang="ro-RO" sz="1400" dirty="0"/>
              <a:t> (descrise mai sus</a:t>
            </a:r>
            <a:r>
              <a:rPr lang="ro-RO" sz="1400" dirty="0" smtClean="0"/>
              <a:t>)</a:t>
            </a:r>
            <a:endParaRPr lang="en-US" sz="1400" dirty="0" smtClean="0"/>
          </a:p>
          <a:p>
            <a:pPr marL="0" indent="0">
              <a:buNone/>
            </a:pPr>
            <a:endParaRPr lang="ro-RO" sz="1400" dirty="0"/>
          </a:p>
          <a:p>
            <a:pPr marL="0" lvl="0" indent="0">
              <a:buNone/>
            </a:pPr>
            <a:r>
              <a:rPr lang="en-US" sz="1400" dirty="0" smtClean="0"/>
              <a:t>3.</a:t>
            </a:r>
            <a:r>
              <a:rPr lang="ro-RO" sz="1400" dirty="0" smtClean="0"/>
              <a:t>. </a:t>
            </a:r>
            <a:r>
              <a:rPr lang="ro-RO" sz="1400" b="1" dirty="0"/>
              <a:t>în cazul parteneriatelor, dețin </a:t>
            </a:r>
            <a:r>
              <a:rPr lang="ro-RO" sz="1400" dirty="0"/>
              <a:t>(în proprietate publică sau administrare) </a:t>
            </a:r>
            <a:r>
              <a:rPr lang="ro-RO" sz="1400" b="1" dirty="0"/>
              <a:t>o clădire publică care este ocupată</a:t>
            </a:r>
            <a:r>
              <a:rPr lang="ro-RO" sz="1400" dirty="0"/>
              <a:t> (în care își desfășoară activitatea) </a:t>
            </a:r>
            <a:r>
              <a:rPr lang="ro-RO" sz="1400" b="1" dirty="0"/>
              <a:t>de cel puțin unul dintre membrii parteneriatului și/sau de alte entități publice din categoria autorităților publice centrale, autorităților și instituțiilor publice locale</a:t>
            </a:r>
            <a:r>
              <a:rPr lang="ro-RO" sz="1400" dirty="0"/>
              <a:t> (descrise mai sus</a:t>
            </a:r>
            <a:r>
              <a:rPr lang="ro-RO" sz="1400" dirty="0" smtClean="0"/>
              <a:t>)</a:t>
            </a:r>
            <a:endParaRPr lang="en-US" sz="1400" dirty="0" smtClean="0"/>
          </a:p>
          <a:p>
            <a:pPr marL="0" lvl="0" indent="0">
              <a:buNone/>
            </a:pPr>
            <a:endParaRPr lang="en-US" sz="1400" b="1" dirty="0" smtClean="0"/>
          </a:p>
          <a:p>
            <a:endParaRPr lang="ro-RO" dirty="0"/>
          </a:p>
        </p:txBody>
      </p:sp>
    </p:spTree>
    <p:extLst>
      <p:ext uri="{BB962C8B-B14F-4D97-AF65-F5344CB8AC3E}">
        <p14:creationId xmlns:p14="http://schemas.microsoft.com/office/powerpoint/2010/main" val="609990452"/>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019800"/>
          </a:xfrm>
        </p:spPr>
        <p:txBody>
          <a:bodyPr/>
          <a:lstStyle/>
          <a:p>
            <a:pPr marL="0" indent="0">
              <a:buNone/>
            </a:pPr>
            <a:endParaRPr lang="en-US" sz="1400" b="1" dirty="0"/>
          </a:p>
          <a:p>
            <a:pPr marL="0" indent="0">
              <a:buNone/>
            </a:pPr>
            <a:r>
              <a:rPr lang="ro-RO" sz="1600" b="1" dirty="0" smtClean="0">
                <a:solidFill>
                  <a:srgbClr val="C00000"/>
                </a:solidFill>
              </a:rPr>
              <a:t>Structura </a:t>
            </a:r>
            <a:r>
              <a:rPr lang="ro-RO" sz="1600" b="1" dirty="0">
                <a:solidFill>
                  <a:srgbClr val="C00000"/>
                </a:solidFill>
              </a:rPr>
              <a:t>Cererii de </a:t>
            </a:r>
            <a:r>
              <a:rPr lang="ro-RO" sz="1600" b="1" dirty="0" smtClean="0">
                <a:solidFill>
                  <a:srgbClr val="C00000"/>
                </a:solidFill>
              </a:rPr>
              <a:t>Finanțare:</a:t>
            </a:r>
            <a:endParaRPr lang="en-US" sz="1600" b="1" dirty="0" smtClean="0">
              <a:solidFill>
                <a:srgbClr val="C00000"/>
              </a:solidFill>
            </a:endParaRPr>
          </a:p>
          <a:p>
            <a:endParaRPr lang="ro-RO" sz="1600" dirty="0">
              <a:solidFill>
                <a:srgbClr val="003399"/>
              </a:solidFill>
            </a:endParaRPr>
          </a:p>
          <a:p>
            <a:pPr>
              <a:buFont typeface="Wingdings" pitchFamily="2" charset="2"/>
              <a:buChar char="q"/>
            </a:pPr>
            <a:r>
              <a:rPr lang="ro-RO" sz="1400" dirty="0" smtClean="0"/>
              <a:t>O </a:t>
            </a:r>
            <a:r>
              <a:rPr lang="ro-RO" sz="1400" dirty="0"/>
              <a:t>cerere de finanțare </a:t>
            </a:r>
            <a:r>
              <a:rPr lang="ro-RO" sz="1400" b="1" i="1" dirty="0"/>
              <a:t>va include o singură clădire publică </a:t>
            </a:r>
            <a:r>
              <a:rPr lang="ro-RO" sz="1400" dirty="0"/>
              <a:t>în cadrul </a:t>
            </a:r>
            <a:r>
              <a:rPr lang="ro-RO" sz="1400" dirty="0" smtClean="0"/>
              <a:t>căreia</a:t>
            </a:r>
            <a:r>
              <a:rPr lang="en-US" sz="1400" dirty="0" smtClean="0"/>
              <a:t> </a:t>
            </a:r>
            <a:r>
              <a:rPr lang="ro-RO" sz="1400" dirty="0" smtClean="0"/>
              <a:t>solicitantul/ții</a:t>
            </a:r>
            <a:r>
              <a:rPr lang="en-US" sz="1400" dirty="0" smtClean="0"/>
              <a:t> </a:t>
            </a:r>
            <a:r>
              <a:rPr lang="ro-RO" sz="1400" dirty="0" smtClean="0"/>
              <a:t>și/sau</a:t>
            </a:r>
            <a:r>
              <a:rPr lang="en-US" sz="1400" dirty="0" smtClean="0"/>
              <a:t>      </a:t>
            </a:r>
            <a:r>
              <a:rPr lang="ro-RO" sz="1400" dirty="0" smtClean="0"/>
              <a:t>ocupantul/ții</a:t>
            </a:r>
            <a:r>
              <a:rPr lang="ro-RO" sz="1400" dirty="0"/>
              <a:t>, după caz, își desfășoară </a:t>
            </a:r>
            <a:r>
              <a:rPr lang="ro-RO" sz="1400" dirty="0" smtClean="0"/>
              <a:t>activitatea</a:t>
            </a:r>
            <a:r>
              <a:rPr lang="en-US" sz="1400" dirty="0" smtClean="0"/>
              <a:t> </a:t>
            </a:r>
          </a:p>
          <a:p>
            <a:pPr>
              <a:buFontTx/>
              <a:buNone/>
            </a:pPr>
            <a:endParaRPr lang="en-US" sz="1400" b="1" dirty="0" smtClean="0"/>
          </a:p>
          <a:p>
            <a:pPr>
              <a:buFontTx/>
              <a:buNone/>
            </a:pPr>
            <a:r>
              <a:rPr lang="en-US" sz="1400" dirty="0" smtClean="0"/>
              <a:t>      SAU</a:t>
            </a:r>
          </a:p>
          <a:p>
            <a:pPr>
              <a:buFontTx/>
              <a:buNone/>
            </a:pPr>
            <a:endParaRPr lang="en-US" sz="1400" b="1" dirty="0"/>
          </a:p>
          <a:p>
            <a:pPr>
              <a:buFont typeface="Wingdings" pitchFamily="2" charset="2"/>
              <a:buChar char="q"/>
            </a:pPr>
            <a:r>
              <a:rPr lang="ro-RO" sz="1400" dirty="0" smtClean="0"/>
              <a:t>În </a:t>
            </a:r>
            <a:r>
              <a:rPr lang="ro-RO" sz="1400" dirty="0"/>
              <a:t>cazul în care există clădiri tip corpuri/secții/pavilioane etc., </a:t>
            </a:r>
            <a:r>
              <a:rPr lang="ro-RO" sz="1400" b="1" dirty="0"/>
              <a:t>construcții individuale</a:t>
            </a:r>
            <a:r>
              <a:rPr lang="ro-RO" sz="1400" dirty="0" smtClean="0"/>
              <a:t>,</a:t>
            </a:r>
            <a:endParaRPr lang="en-US" sz="1400" dirty="0" smtClean="0"/>
          </a:p>
          <a:p>
            <a:pPr marL="0" indent="0">
              <a:buNone/>
            </a:pPr>
            <a:r>
              <a:rPr lang="ro-RO" sz="1400" dirty="0" smtClean="0"/>
              <a:t> </a:t>
            </a:r>
            <a:r>
              <a:rPr lang="en-US" sz="1400" dirty="0" smtClean="0"/>
              <a:t>     </a:t>
            </a:r>
            <a:r>
              <a:rPr lang="ro-RO" sz="1400" dirty="0" smtClean="0"/>
              <a:t>amplasate </a:t>
            </a:r>
            <a:r>
              <a:rPr lang="ro-RO" sz="1400" dirty="0"/>
              <a:t>în aceeași localitate și în același </a:t>
            </a:r>
            <a:r>
              <a:rPr lang="ro-RO" sz="1400" b="1" dirty="0"/>
              <a:t>perimetru/parcelă/adresă (care au </a:t>
            </a:r>
            <a:r>
              <a:rPr lang="ro-RO" sz="1400" b="1" dirty="0" smtClean="0"/>
              <a:t>număr</a:t>
            </a:r>
            <a:endParaRPr lang="en-US" sz="1400" b="1" dirty="0" smtClean="0"/>
          </a:p>
          <a:p>
            <a:pPr marL="0" indent="0">
              <a:buNone/>
            </a:pPr>
            <a:r>
              <a:rPr lang="en-US" sz="1400" b="1" dirty="0"/>
              <a:t> </a:t>
            </a:r>
            <a:r>
              <a:rPr lang="en-US" sz="1400" b="1" dirty="0" smtClean="0"/>
              <a:t> </a:t>
            </a:r>
            <a:r>
              <a:rPr lang="ro-RO" sz="1400" b="1" dirty="0" smtClean="0"/>
              <a:t> </a:t>
            </a:r>
            <a:r>
              <a:rPr lang="en-US" sz="1400" b="1" dirty="0" smtClean="0"/>
              <a:t>   </a:t>
            </a:r>
            <a:r>
              <a:rPr lang="ro-RO" sz="1400" b="1" dirty="0" smtClean="0"/>
              <a:t>cadastral </a:t>
            </a:r>
            <a:r>
              <a:rPr lang="ro-RO" sz="1400" b="1" dirty="0"/>
              <a:t>comun sau numere cadastrale alăturate</a:t>
            </a:r>
            <a:r>
              <a:rPr lang="ro-RO" sz="1400" dirty="0"/>
              <a:t>), în cadrul cărora solicitantul/ții </a:t>
            </a:r>
            <a:r>
              <a:rPr lang="en-US" sz="1400" dirty="0" smtClean="0"/>
              <a:t> </a:t>
            </a:r>
          </a:p>
          <a:p>
            <a:pPr marL="0" indent="0">
              <a:buNone/>
            </a:pPr>
            <a:r>
              <a:rPr lang="en-US" sz="1400" dirty="0"/>
              <a:t> </a:t>
            </a:r>
            <a:r>
              <a:rPr lang="en-US" sz="1400" dirty="0" smtClean="0"/>
              <a:t>     </a:t>
            </a:r>
            <a:r>
              <a:rPr lang="ro-RO" sz="1400" dirty="0" smtClean="0"/>
              <a:t>și/sau </a:t>
            </a:r>
            <a:r>
              <a:rPr lang="ro-RO" sz="1400" dirty="0"/>
              <a:t>ocupantul/ții, după caz, își desfășoară activitatea, </a:t>
            </a:r>
            <a:r>
              <a:rPr lang="ro-RO" sz="1400" b="1" i="1" dirty="0"/>
              <a:t>o cerere de finanțare </a:t>
            </a:r>
            <a:r>
              <a:rPr lang="ro-RO" sz="1400" b="1" i="1" dirty="0" smtClean="0"/>
              <a:t>poate</a:t>
            </a:r>
            <a:endParaRPr lang="en-US" sz="1400" b="1" i="1" dirty="0" smtClean="0"/>
          </a:p>
          <a:p>
            <a:pPr marL="0" indent="0">
              <a:buNone/>
            </a:pPr>
            <a:r>
              <a:rPr lang="en-US" sz="1400" i="1" dirty="0">
                <a:effectLst>
                  <a:outerShdw blurRad="38100" dist="38100" dir="2700000" algn="tl">
                    <a:srgbClr val="000000">
                      <a:alpha val="43137"/>
                    </a:srgbClr>
                  </a:outerShdw>
                </a:effectLst>
              </a:rPr>
              <a:t> </a:t>
            </a:r>
            <a:r>
              <a:rPr lang="en-US" sz="1400" i="1" dirty="0" smtClean="0">
                <a:effectLst>
                  <a:outerShdw blurRad="38100" dist="38100" dir="2700000" algn="tl">
                    <a:srgbClr val="000000">
                      <a:alpha val="43137"/>
                    </a:srgbClr>
                  </a:outerShdw>
                </a:effectLst>
              </a:rPr>
              <a:t>    </a:t>
            </a:r>
            <a:r>
              <a:rPr lang="ro-RO" sz="1400" b="1" i="1" dirty="0" smtClean="0"/>
              <a:t> </a:t>
            </a:r>
            <a:r>
              <a:rPr lang="ro-RO" sz="1400" b="1" i="1" dirty="0"/>
              <a:t>cuprinde una, mai multe sau toate aceste clădiri (componente</a:t>
            </a:r>
            <a:r>
              <a:rPr lang="ro-RO" sz="1400" b="1" dirty="0"/>
              <a:t>) </a:t>
            </a:r>
            <a:r>
              <a:rPr lang="ro-RO" sz="1400" dirty="0"/>
              <a:t>care vor face </a:t>
            </a:r>
            <a:r>
              <a:rPr lang="en-US" sz="1400" dirty="0" smtClean="0"/>
              <a:t> </a:t>
            </a:r>
          </a:p>
          <a:p>
            <a:pPr marL="0" indent="0">
              <a:buNone/>
            </a:pPr>
            <a:r>
              <a:rPr lang="en-US" sz="1400" dirty="0"/>
              <a:t> </a:t>
            </a:r>
            <a:r>
              <a:rPr lang="en-US" sz="1400" dirty="0" smtClean="0"/>
              <a:t>     </a:t>
            </a:r>
            <a:r>
              <a:rPr lang="ro-RO" sz="1400" dirty="0" smtClean="0"/>
              <a:t>obiectul </a:t>
            </a:r>
            <a:r>
              <a:rPr lang="ro-RO" sz="1400" dirty="0"/>
              <a:t>proiectului, în condițiile prevăzute la secțiunile 2.6, 4.1 din prezentul Ghid.</a:t>
            </a:r>
          </a:p>
          <a:p>
            <a:pPr marL="0" indent="0">
              <a:buNone/>
            </a:pPr>
            <a:endParaRPr lang="en-US" sz="1400" b="1" dirty="0" smtClean="0">
              <a:solidFill>
                <a:srgbClr val="FF0000"/>
              </a:solidFill>
            </a:endParaRPr>
          </a:p>
          <a:p>
            <a:pPr marL="0" indent="0" algn="just">
              <a:buNone/>
            </a:pPr>
            <a:r>
              <a:rPr lang="en-US" sz="1400" dirty="0" smtClean="0">
                <a:solidFill>
                  <a:srgbClr val="FF0000"/>
                </a:solidFill>
              </a:rPr>
              <a:t>     </a:t>
            </a:r>
            <a:r>
              <a:rPr lang="en-US" sz="1400" b="1" u="sng" dirty="0" err="1" smtClean="0">
                <a:solidFill>
                  <a:srgbClr val="FF0000"/>
                </a:solidFill>
              </a:rPr>
              <a:t>Atentie</a:t>
            </a:r>
            <a:r>
              <a:rPr lang="en-US" sz="1400" b="1" u="sng" dirty="0" smtClean="0">
                <a:solidFill>
                  <a:srgbClr val="FF0000"/>
                </a:solidFill>
              </a:rPr>
              <a:t>: </a:t>
            </a:r>
          </a:p>
          <a:p>
            <a:pPr marL="0" indent="0" algn="just">
              <a:buNone/>
            </a:pPr>
            <a:r>
              <a:rPr lang="en-US" sz="1400" dirty="0" smtClean="0">
                <a:solidFill>
                  <a:srgbClr val="FF0000"/>
                </a:solidFill>
              </a:rPr>
              <a:t>     </a:t>
            </a:r>
            <a:r>
              <a:rPr lang="en-US" sz="1400" dirty="0" err="1" smtClean="0">
                <a:solidFill>
                  <a:srgbClr val="FF0000"/>
                </a:solidFill>
              </a:rPr>
              <a:t>Fiecare</a:t>
            </a:r>
            <a:r>
              <a:rPr lang="en-US" sz="1400" dirty="0" smtClean="0">
                <a:solidFill>
                  <a:srgbClr val="FF0000"/>
                </a:solidFill>
              </a:rPr>
              <a:t> </a:t>
            </a:r>
            <a:r>
              <a:rPr lang="en-US" sz="1400" dirty="0" err="1" smtClean="0">
                <a:solidFill>
                  <a:srgbClr val="FF0000"/>
                </a:solidFill>
              </a:rPr>
              <a:t>cladire</a:t>
            </a:r>
            <a:r>
              <a:rPr lang="en-US" sz="1400" dirty="0" smtClean="0">
                <a:solidFill>
                  <a:srgbClr val="FF0000"/>
                </a:solidFill>
              </a:rPr>
              <a:t> </a:t>
            </a:r>
            <a:r>
              <a:rPr lang="en-US" sz="1400" dirty="0" err="1" smtClean="0">
                <a:solidFill>
                  <a:srgbClr val="FF0000"/>
                </a:solidFill>
              </a:rPr>
              <a:t>trebuie</a:t>
            </a:r>
            <a:r>
              <a:rPr lang="en-US" sz="1400" dirty="0" smtClean="0">
                <a:solidFill>
                  <a:srgbClr val="FF0000"/>
                </a:solidFill>
              </a:rPr>
              <a:t> </a:t>
            </a:r>
            <a:r>
              <a:rPr lang="en-US" sz="1400" dirty="0" err="1" smtClean="0">
                <a:solidFill>
                  <a:srgbClr val="FF0000"/>
                </a:solidFill>
              </a:rPr>
              <a:t>sa</a:t>
            </a:r>
            <a:r>
              <a:rPr lang="en-US" sz="1400" dirty="0" smtClean="0">
                <a:solidFill>
                  <a:srgbClr val="FF0000"/>
                </a:solidFill>
              </a:rPr>
              <a:t> </a:t>
            </a:r>
            <a:r>
              <a:rPr lang="en-US" sz="1400" dirty="0" err="1" smtClean="0">
                <a:solidFill>
                  <a:srgbClr val="FF0000"/>
                </a:solidFill>
              </a:rPr>
              <a:t>indeplineasca</a:t>
            </a:r>
            <a:r>
              <a:rPr lang="en-US" sz="1400" dirty="0" smtClean="0">
                <a:solidFill>
                  <a:srgbClr val="FF0000"/>
                </a:solidFill>
              </a:rPr>
              <a:t> </a:t>
            </a:r>
            <a:r>
              <a:rPr lang="en-US" sz="1400" dirty="0" err="1" smtClean="0">
                <a:solidFill>
                  <a:srgbClr val="FF0000"/>
                </a:solidFill>
              </a:rPr>
              <a:t>separat</a:t>
            </a:r>
            <a:r>
              <a:rPr lang="en-US" sz="1400" dirty="0" smtClean="0">
                <a:solidFill>
                  <a:srgbClr val="FF0000"/>
                </a:solidFill>
              </a:rPr>
              <a:t> </a:t>
            </a:r>
            <a:r>
              <a:rPr lang="en-US" sz="1400" dirty="0" err="1" smtClean="0">
                <a:solidFill>
                  <a:srgbClr val="FF0000"/>
                </a:solidFill>
              </a:rPr>
              <a:t>toate</a:t>
            </a:r>
            <a:r>
              <a:rPr lang="en-US" sz="1400" dirty="0" smtClean="0">
                <a:solidFill>
                  <a:srgbClr val="FF0000"/>
                </a:solidFill>
              </a:rPr>
              <a:t> </a:t>
            </a:r>
            <a:r>
              <a:rPr lang="en-US" sz="1400" dirty="0" err="1" smtClean="0">
                <a:solidFill>
                  <a:srgbClr val="FF0000"/>
                </a:solidFill>
              </a:rPr>
              <a:t>conditiile</a:t>
            </a:r>
            <a:r>
              <a:rPr lang="en-US" sz="1400" dirty="0" smtClean="0">
                <a:solidFill>
                  <a:srgbClr val="FF0000"/>
                </a:solidFill>
              </a:rPr>
              <a:t> de </a:t>
            </a:r>
            <a:r>
              <a:rPr lang="en-US" sz="1400" dirty="0" err="1" smtClean="0">
                <a:solidFill>
                  <a:srgbClr val="FF0000"/>
                </a:solidFill>
              </a:rPr>
              <a:t>eligibilitate</a:t>
            </a:r>
            <a:r>
              <a:rPr lang="en-US" sz="1400" dirty="0" smtClean="0">
                <a:solidFill>
                  <a:srgbClr val="FF0000"/>
                </a:solidFill>
              </a:rPr>
              <a:t>             </a:t>
            </a:r>
          </a:p>
          <a:p>
            <a:pPr marL="0" indent="0" algn="just">
              <a:buNone/>
            </a:pPr>
            <a:r>
              <a:rPr lang="en-US" sz="1400" dirty="0">
                <a:solidFill>
                  <a:srgbClr val="FF0000"/>
                </a:solidFill>
              </a:rPr>
              <a:t> </a:t>
            </a:r>
            <a:r>
              <a:rPr lang="en-US" sz="1400" dirty="0" smtClean="0">
                <a:solidFill>
                  <a:srgbClr val="FF0000"/>
                </a:solidFill>
              </a:rPr>
              <a:t>    </a:t>
            </a:r>
            <a:r>
              <a:rPr lang="en-US" sz="1400" dirty="0" err="1" smtClean="0">
                <a:solidFill>
                  <a:srgbClr val="FF0000"/>
                </a:solidFill>
              </a:rPr>
              <a:t>impuse</a:t>
            </a:r>
            <a:r>
              <a:rPr lang="en-US" sz="1400" dirty="0" smtClean="0">
                <a:solidFill>
                  <a:srgbClr val="FF0000"/>
                </a:solidFill>
              </a:rPr>
              <a:t> de </a:t>
            </a:r>
            <a:r>
              <a:rPr lang="en-US" sz="1400" dirty="0" err="1" smtClean="0">
                <a:solidFill>
                  <a:srgbClr val="FF0000"/>
                </a:solidFill>
              </a:rPr>
              <a:t>ghid</a:t>
            </a:r>
            <a:r>
              <a:rPr lang="en-US" sz="1400" dirty="0" smtClean="0">
                <a:solidFill>
                  <a:srgbClr val="FF0000"/>
                </a:solidFill>
              </a:rPr>
              <a:t>. A se </a:t>
            </a:r>
            <a:r>
              <a:rPr lang="en-US" sz="1400" dirty="0" err="1" smtClean="0">
                <a:solidFill>
                  <a:srgbClr val="FF0000"/>
                </a:solidFill>
              </a:rPr>
              <a:t>studia</a:t>
            </a:r>
            <a:r>
              <a:rPr lang="en-US" sz="1400" dirty="0" smtClean="0">
                <a:solidFill>
                  <a:srgbClr val="FF0000"/>
                </a:solidFill>
              </a:rPr>
              <a:t> </a:t>
            </a:r>
            <a:r>
              <a:rPr lang="en-US" sz="1400" i="1" u="sng" dirty="0" err="1" smtClean="0">
                <a:solidFill>
                  <a:srgbClr val="FF0000"/>
                </a:solidFill>
              </a:rPr>
              <a:t>grila</a:t>
            </a:r>
            <a:r>
              <a:rPr lang="en-US" sz="1400" i="1" u="sng" dirty="0" smtClean="0">
                <a:solidFill>
                  <a:srgbClr val="FF0000"/>
                </a:solidFill>
              </a:rPr>
              <a:t> de </a:t>
            </a:r>
            <a:r>
              <a:rPr lang="en-US" sz="1400" i="1" u="sng" dirty="0" err="1" smtClean="0">
                <a:solidFill>
                  <a:srgbClr val="FF0000"/>
                </a:solidFill>
              </a:rPr>
              <a:t>conformitate</a:t>
            </a:r>
            <a:r>
              <a:rPr lang="en-US" sz="1400" i="1" u="sng" dirty="0" smtClean="0">
                <a:solidFill>
                  <a:srgbClr val="FF0000"/>
                </a:solidFill>
              </a:rPr>
              <a:t> </a:t>
            </a:r>
            <a:r>
              <a:rPr lang="en-US" sz="1400" i="1" u="sng" dirty="0" err="1" smtClean="0">
                <a:solidFill>
                  <a:srgbClr val="FF0000"/>
                </a:solidFill>
              </a:rPr>
              <a:t>administrativa</a:t>
            </a:r>
            <a:r>
              <a:rPr lang="en-US" sz="1400" i="1" u="sng" dirty="0" smtClean="0">
                <a:solidFill>
                  <a:srgbClr val="FF0000"/>
                </a:solidFill>
              </a:rPr>
              <a:t> </a:t>
            </a:r>
            <a:r>
              <a:rPr lang="en-US" sz="1400" i="1" u="sng" dirty="0" err="1" smtClean="0">
                <a:solidFill>
                  <a:srgbClr val="FF0000"/>
                </a:solidFill>
              </a:rPr>
              <a:t>si</a:t>
            </a:r>
            <a:r>
              <a:rPr lang="en-US" sz="1400" i="1" u="sng" dirty="0" smtClean="0">
                <a:solidFill>
                  <a:srgbClr val="FF0000"/>
                </a:solidFill>
              </a:rPr>
              <a:t> </a:t>
            </a:r>
            <a:r>
              <a:rPr lang="en-US" sz="1400" i="1" u="sng" dirty="0" err="1" smtClean="0">
                <a:solidFill>
                  <a:srgbClr val="FF0000"/>
                </a:solidFill>
              </a:rPr>
              <a:t>eligibilitate</a:t>
            </a:r>
            <a:r>
              <a:rPr lang="en-US" sz="1400" i="1" u="sng" dirty="0" smtClean="0">
                <a:solidFill>
                  <a:srgbClr val="FF0000"/>
                </a:solidFill>
              </a:rPr>
              <a:t> a    </a:t>
            </a:r>
          </a:p>
          <a:p>
            <a:pPr marL="0" indent="0" algn="just">
              <a:buNone/>
            </a:pPr>
            <a:r>
              <a:rPr lang="en-US" sz="1400" dirty="0">
                <a:solidFill>
                  <a:srgbClr val="FF0000"/>
                </a:solidFill>
              </a:rPr>
              <a:t> </a:t>
            </a:r>
            <a:r>
              <a:rPr lang="en-US" sz="1400" dirty="0" smtClean="0">
                <a:solidFill>
                  <a:srgbClr val="FF0000"/>
                </a:solidFill>
              </a:rPr>
              <a:t>    </a:t>
            </a:r>
            <a:r>
              <a:rPr lang="en-US" sz="1400" i="1" u="sng" dirty="0" err="1" smtClean="0">
                <a:solidFill>
                  <a:srgbClr val="FF0000"/>
                </a:solidFill>
              </a:rPr>
              <a:t>componentei</a:t>
            </a:r>
            <a:r>
              <a:rPr lang="en-US" sz="1400" i="1" dirty="0" smtClean="0">
                <a:solidFill>
                  <a:srgbClr val="FF0000"/>
                </a:solidFill>
              </a:rPr>
              <a:t> </a:t>
            </a:r>
            <a:r>
              <a:rPr lang="en-US" sz="1400" dirty="0" err="1" smtClean="0">
                <a:solidFill>
                  <a:srgbClr val="FF0000"/>
                </a:solidFill>
              </a:rPr>
              <a:t>atasata</a:t>
            </a:r>
            <a:r>
              <a:rPr lang="en-US" sz="1400" dirty="0" smtClean="0">
                <a:solidFill>
                  <a:srgbClr val="FF0000"/>
                </a:solidFill>
              </a:rPr>
              <a:t> </a:t>
            </a:r>
            <a:r>
              <a:rPr lang="en-US" sz="1400" dirty="0" err="1" smtClean="0">
                <a:solidFill>
                  <a:srgbClr val="FF0000"/>
                </a:solidFill>
              </a:rPr>
              <a:t>ghidului</a:t>
            </a:r>
            <a:r>
              <a:rPr lang="en-US" sz="1400" dirty="0" smtClean="0">
                <a:solidFill>
                  <a:srgbClr val="FF0000"/>
                </a:solidFill>
              </a:rPr>
              <a:t> specific </a:t>
            </a:r>
            <a:endParaRPr lang="ro-RO" sz="1400" dirty="0">
              <a:solidFill>
                <a:srgbClr val="FF0000"/>
              </a:solidFill>
            </a:endParaRPr>
          </a:p>
        </p:txBody>
      </p:sp>
    </p:spTree>
    <p:extLst>
      <p:ext uri="{BB962C8B-B14F-4D97-AF65-F5344CB8AC3E}">
        <p14:creationId xmlns:p14="http://schemas.microsoft.com/office/powerpoint/2010/main" val="3114812481"/>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019800"/>
          </a:xfrm>
        </p:spPr>
        <p:txBody>
          <a:bodyPr/>
          <a:lstStyle/>
          <a:p>
            <a:pPr marL="0" indent="0">
              <a:buNone/>
            </a:pPr>
            <a:r>
              <a:rPr lang="ro-RO" sz="1600" b="1" dirty="0">
                <a:solidFill>
                  <a:srgbClr val="C00000"/>
                </a:solidFill>
              </a:rPr>
              <a:t>Acțiunile</a:t>
            </a:r>
            <a:r>
              <a:rPr lang="en-US" sz="1600" b="1" dirty="0">
                <a:solidFill>
                  <a:srgbClr val="C00000"/>
                </a:solidFill>
              </a:rPr>
              <a:t> </a:t>
            </a:r>
            <a:r>
              <a:rPr lang="en-US" sz="1600" b="1" dirty="0" err="1">
                <a:solidFill>
                  <a:srgbClr val="C00000"/>
                </a:solidFill>
              </a:rPr>
              <a:t>eligibile</a:t>
            </a:r>
            <a:r>
              <a:rPr lang="en-US" sz="1600" b="1" dirty="0">
                <a:solidFill>
                  <a:srgbClr val="C00000"/>
                </a:solidFill>
              </a:rPr>
              <a:t> </a:t>
            </a:r>
            <a:r>
              <a:rPr lang="ro-RO" sz="1600" b="1" dirty="0">
                <a:solidFill>
                  <a:srgbClr val="C00000"/>
                </a:solidFill>
              </a:rPr>
              <a:t>în cadrul acestei operațiuni vizează</a:t>
            </a:r>
            <a:r>
              <a:rPr lang="ro-RO" sz="1600" b="1" dirty="0" smtClean="0">
                <a:solidFill>
                  <a:srgbClr val="C00000"/>
                </a:solidFill>
              </a:rPr>
              <a:t>:</a:t>
            </a:r>
            <a:endParaRPr lang="en-US" sz="1600" b="1" dirty="0" smtClean="0">
              <a:solidFill>
                <a:srgbClr val="C00000"/>
              </a:solidFill>
            </a:endParaRPr>
          </a:p>
          <a:p>
            <a:pPr marL="0" indent="0">
              <a:buNone/>
            </a:pPr>
            <a:endParaRPr lang="en-US" sz="1600" b="1" dirty="0" smtClean="0">
              <a:solidFill>
                <a:srgbClr val="003399"/>
              </a:solidFill>
            </a:endParaRPr>
          </a:p>
          <a:p>
            <a:pPr lvl="0">
              <a:buFont typeface="Wingdings" pitchFamily="2" charset="2"/>
              <a:buChar char="q"/>
            </a:pPr>
            <a:r>
              <a:rPr lang="ro-RO" sz="1400" b="1" dirty="0"/>
              <a:t>îmbunătățirea izolației termice a anvelopei clădirii (pereți exteriori, ferestre, tâmplărie, planșeu peste ultimul nivel, planșeu peste subsol), a șarpantelor și învelitoarelor, inclusiv măsuri de consolidare a clădirii;</a:t>
            </a:r>
            <a:endParaRPr lang="en-US" sz="1400" b="1" dirty="0"/>
          </a:p>
          <a:p>
            <a:pPr lvl="0">
              <a:buFont typeface="Wingdings" pitchFamily="2" charset="2"/>
              <a:buChar char="q"/>
            </a:pPr>
            <a:r>
              <a:rPr lang="ro-RO" sz="1400" b="1" dirty="0"/>
              <a:t>introducerea, reabilitarea și modernizarea, după caz, a instalațiilor pentru prepararea, distribuția și utilizarea agentului termic pentru încălzire și a apei calde menajere, a sistemelor de ventilare și climatizare, a sistemelor de ventilare mecanică cu recuperarea căldurii, inclusiv sisteme de răcire pasivă, precum și achiziționarea și instalarea echipamentelor aferente și racordarea la sistemele de încălzire centralizată, după caz;</a:t>
            </a:r>
            <a:endParaRPr lang="en-US" sz="1400" b="1" dirty="0"/>
          </a:p>
          <a:p>
            <a:pPr lvl="0">
              <a:buFont typeface="Wingdings" pitchFamily="2" charset="2"/>
              <a:buChar char="q"/>
            </a:pPr>
            <a:r>
              <a:rPr lang="ro-RO" sz="1400" b="1" dirty="0"/>
              <a:t>utilizarea surselor de energie regenerabilă, pentru asigurarea necesarului de energie a clădirii</a:t>
            </a:r>
            <a:r>
              <a:rPr lang="en-US" sz="1400" b="1" dirty="0"/>
              <a:t>;</a:t>
            </a:r>
          </a:p>
          <a:p>
            <a:pPr lvl="0">
              <a:buFont typeface="Wingdings" pitchFamily="2" charset="2"/>
              <a:buChar char="q"/>
            </a:pPr>
            <a:r>
              <a:rPr lang="ro-RO" sz="1400" b="1" dirty="0"/>
              <a:t>implementarea sistemelor de management energetic având ca scop îmbunătățirea eficienței energetice și monitorizarea consumurilor de energie (ex. achiziționarea, instalarea, întreținerea și exploatarea sistemelor inteligente pentru gestionarea și monitorizarea oricărui tip de energie pentru asigurarea condiţiilor de confort interior); </a:t>
            </a:r>
            <a:endParaRPr lang="en-US" sz="1400" b="1" dirty="0"/>
          </a:p>
          <a:p>
            <a:pPr lvl="0">
              <a:buFont typeface="Wingdings" pitchFamily="2" charset="2"/>
              <a:buChar char="q"/>
            </a:pPr>
            <a:r>
              <a:rPr lang="ro-RO" sz="1400" b="1" dirty="0"/>
              <a:t>înlocuirea corpurilor de iluminat fluorescent și incandescent cu corpuri de iluminat cu eficiență energetică ridicată și durată mare de viață, cu respectarea normelor şi reglementărilor tehnice;</a:t>
            </a:r>
            <a:endParaRPr lang="en-US" sz="1400" b="1" dirty="0"/>
          </a:p>
          <a:p>
            <a:pPr lvl="0">
              <a:buFont typeface="Wingdings" pitchFamily="2" charset="2"/>
              <a:buChar char="q"/>
            </a:pPr>
            <a:r>
              <a:rPr lang="ro-RO" sz="1400" b="1" dirty="0"/>
              <a:t>orice alte activități care conduc la îndeplinirea realizării obiectivelor proiectului (înlocuirea/repararea/modernizarea lifturilor, înlocuirea circuitelor electrice, lucrări de demontare/montare a instalațiilor și echipamentelor montate, lucrări de reparații la fațade etc.);</a:t>
            </a:r>
            <a:endParaRPr lang="en-US" sz="1400" b="1" dirty="0"/>
          </a:p>
          <a:p>
            <a:pPr lvl="0">
              <a:buFont typeface="Wingdings" pitchFamily="2" charset="2"/>
              <a:buChar char="q"/>
            </a:pPr>
            <a:r>
              <a:rPr lang="ro-RO" sz="1400" b="1" dirty="0"/>
              <a:t>realizarea de strategii pentru eficiență energetică (ex. strategii de reducere a emisiilor de CO</a:t>
            </a:r>
            <a:r>
              <a:rPr lang="ro-RO" sz="1400" b="1" baseline="-25000" dirty="0"/>
              <a:t>2</a:t>
            </a:r>
            <a:r>
              <a:rPr lang="ro-RO" sz="1400" b="1" dirty="0"/>
              <a:t>) care au proiecte implementate prin POR 2014 – </a:t>
            </a:r>
            <a:r>
              <a:rPr lang="ro-RO" sz="1400" b="1" dirty="0" smtClean="0"/>
              <a:t>2020</a:t>
            </a:r>
            <a:endParaRPr lang="en-US" sz="1400" b="1" dirty="0"/>
          </a:p>
          <a:p>
            <a:endParaRPr lang="en-US" dirty="0"/>
          </a:p>
        </p:txBody>
      </p:sp>
    </p:spTree>
    <p:extLst>
      <p:ext uri="{BB962C8B-B14F-4D97-AF65-F5344CB8AC3E}">
        <p14:creationId xmlns:p14="http://schemas.microsoft.com/office/powerpoint/2010/main" val="1780890732"/>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Content Placeholder 2"/>
          <p:cNvSpPr>
            <a:spLocks noGrp="1"/>
          </p:cNvSpPr>
          <p:nvPr>
            <p:ph idx="1"/>
          </p:nvPr>
        </p:nvSpPr>
        <p:spPr>
          <a:xfrm>
            <a:off x="228600" y="228600"/>
            <a:ext cx="8686800" cy="6096000"/>
          </a:xfrm>
        </p:spPr>
        <p:txBody>
          <a:bodyPr/>
          <a:lstStyle/>
          <a:p>
            <a:pPr marL="0" indent="0" algn="just">
              <a:buNone/>
            </a:pPr>
            <a:r>
              <a:rPr lang="en-US" sz="1600" b="1" dirty="0" err="1" smtClean="0">
                <a:solidFill>
                  <a:srgbClr val="C00000"/>
                </a:solidFill>
              </a:rPr>
              <a:t>Masurile</a:t>
            </a:r>
            <a:r>
              <a:rPr lang="en-US" sz="1600" b="1" dirty="0" smtClean="0">
                <a:solidFill>
                  <a:srgbClr val="C00000"/>
                </a:solidFill>
              </a:rPr>
              <a:t> </a:t>
            </a:r>
            <a:r>
              <a:rPr lang="en-US" sz="1600" b="1" dirty="0" err="1" smtClean="0">
                <a:solidFill>
                  <a:srgbClr val="C00000"/>
                </a:solidFill>
              </a:rPr>
              <a:t>sprijinite</a:t>
            </a:r>
            <a:r>
              <a:rPr lang="en-US" sz="1600" b="1" dirty="0" smtClean="0">
                <a:solidFill>
                  <a:srgbClr val="C00000"/>
                </a:solidFill>
              </a:rPr>
              <a:t> </a:t>
            </a:r>
            <a:r>
              <a:rPr lang="ro-RO" sz="1600" b="1" dirty="0" smtClean="0">
                <a:solidFill>
                  <a:srgbClr val="C00000"/>
                </a:solidFill>
              </a:rPr>
              <a:t>în </a:t>
            </a:r>
            <a:r>
              <a:rPr lang="ro-RO" sz="1600" b="1" dirty="0">
                <a:solidFill>
                  <a:srgbClr val="C00000"/>
                </a:solidFill>
              </a:rPr>
              <a:t>cadrul acestei operațiuni vizează</a:t>
            </a:r>
            <a:r>
              <a:rPr lang="ro-RO" sz="1600" b="1" dirty="0" smtClean="0">
                <a:solidFill>
                  <a:srgbClr val="C00000"/>
                </a:solidFill>
              </a:rPr>
              <a:t>:</a:t>
            </a:r>
          </a:p>
          <a:p>
            <a:pPr>
              <a:buFontTx/>
              <a:buNone/>
            </a:pPr>
            <a:endParaRPr lang="ro-RO" sz="1400" i="1" u="sng" dirty="0" smtClean="0"/>
          </a:p>
          <a:p>
            <a:pPr>
              <a:buFontTx/>
              <a:buNone/>
            </a:pPr>
            <a:r>
              <a:rPr lang="ro-RO" sz="1400" b="1" i="1" dirty="0" smtClean="0"/>
              <a:t>I. Măsuri de creștere a eficienței energetice:</a:t>
            </a:r>
            <a:endParaRPr lang="ro-RO" sz="1400" b="1" dirty="0" smtClean="0"/>
          </a:p>
          <a:p>
            <a:pPr>
              <a:buFontTx/>
              <a:buAutoNum type="alphaUcPeriod"/>
            </a:pPr>
            <a:r>
              <a:rPr lang="ro-RO" sz="1400" dirty="0" smtClean="0"/>
              <a:t>Lucrări </a:t>
            </a:r>
            <a:r>
              <a:rPr lang="ro-RO" sz="1400" dirty="0"/>
              <a:t>de reabilitare termică a elementelor de anvelopă a </a:t>
            </a:r>
            <a:r>
              <a:rPr lang="ro-RO" sz="1400" dirty="0" smtClean="0"/>
              <a:t>clădirii</a:t>
            </a:r>
            <a:endParaRPr lang="en-US" sz="1400" dirty="0" smtClean="0"/>
          </a:p>
          <a:p>
            <a:pPr>
              <a:buFontTx/>
              <a:buAutoNum type="alphaUcPeriod"/>
            </a:pPr>
            <a:r>
              <a:rPr lang="ro-RO" sz="1400" dirty="0" smtClean="0"/>
              <a:t>Lucrările </a:t>
            </a:r>
            <a:r>
              <a:rPr lang="ro-RO" sz="1400" dirty="0"/>
              <a:t>de reabilitare termică a sistemului de încălzire/ a sistemului de furnizare a apei calde de </a:t>
            </a:r>
            <a:r>
              <a:rPr lang="ro-RO" sz="1400" dirty="0" smtClean="0"/>
              <a:t>consum</a:t>
            </a:r>
            <a:endParaRPr lang="en-US" sz="1400" dirty="0" smtClean="0"/>
          </a:p>
          <a:p>
            <a:pPr lvl="0">
              <a:buAutoNum type="alphaUcPeriod" startAt="3"/>
            </a:pPr>
            <a:r>
              <a:rPr lang="ro-RO" sz="1400" dirty="0" smtClean="0"/>
              <a:t>Instalarea </a:t>
            </a:r>
            <a:r>
              <a:rPr lang="ro-RO" sz="1400" dirty="0"/>
              <a:t>unor sisteme alternative de producere a energiei electrice și/sau termice pentru consum </a:t>
            </a:r>
            <a:r>
              <a:rPr lang="en-US" sz="1400" dirty="0" smtClean="0"/>
              <a:t>  </a:t>
            </a:r>
            <a:r>
              <a:rPr lang="ro-RO" sz="1400" dirty="0" smtClean="0"/>
              <a:t>propriu;</a:t>
            </a:r>
            <a:endParaRPr lang="en-US" sz="1400" dirty="0" smtClean="0"/>
          </a:p>
          <a:p>
            <a:pPr lvl="0">
              <a:buAutoNum type="alphaUcPeriod" startAt="3"/>
            </a:pPr>
            <a:r>
              <a:rPr lang="ro-RO" sz="1400" dirty="0" smtClean="0"/>
              <a:t>Lucrări </a:t>
            </a:r>
            <a:r>
              <a:rPr lang="ro-RO" sz="1400" dirty="0"/>
              <a:t>de </a:t>
            </a:r>
            <a:r>
              <a:rPr lang="ro-RO" sz="1400" dirty="0" smtClean="0"/>
              <a:t>instalare/reabilitare/modernizare </a:t>
            </a:r>
            <a:r>
              <a:rPr lang="ro-RO" sz="1400" dirty="0"/>
              <a:t>a sistemelor de climatizare și/sau ventilare mecanică pentru asigurarea calităţii aerului </a:t>
            </a:r>
            <a:r>
              <a:rPr lang="ro-RO" sz="1400" dirty="0" smtClean="0"/>
              <a:t>interior;</a:t>
            </a:r>
            <a:endParaRPr lang="en-US" sz="1400" dirty="0" smtClean="0"/>
          </a:p>
          <a:p>
            <a:pPr lvl="0">
              <a:buAutoNum type="alphaUcPeriod" startAt="3"/>
            </a:pPr>
            <a:r>
              <a:rPr lang="ro-RO" sz="1400" dirty="0" smtClean="0"/>
              <a:t>Lucrări </a:t>
            </a:r>
            <a:r>
              <a:rPr lang="ro-RO" sz="1400" dirty="0"/>
              <a:t>de reabilitare/ modernizare a instalațiilor de iluminat in </a:t>
            </a:r>
            <a:r>
              <a:rPr lang="ro-RO" sz="1400" dirty="0" smtClean="0"/>
              <a:t>clădiri;</a:t>
            </a:r>
            <a:endParaRPr lang="en-US" sz="1400" dirty="0" smtClean="0"/>
          </a:p>
          <a:p>
            <a:pPr lvl="0">
              <a:buAutoNum type="alphaUcPeriod" startAt="3"/>
            </a:pPr>
            <a:r>
              <a:rPr lang="ro-RO" sz="1400" dirty="0" smtClean="0"/>
              <a:t>Sisteme </a:t>
            </a:r>
            <a:r>
              <a:rPr lang="ro-RO" sz="1400" dirty="0"/>
              <a:t>de management energetic integrat pentru clădiri si alte activități care conduc la realizarea obiectivelor </a:t>
            </a:r>
            <a:r>
              <a:rPr lang="ro-RO" sz="1400" dirty="0" smtClean="0"/>
              <a:t>proiectului</a:t>
            </a:r>
            <a:endParaRPr lang="en-US" sz="1400" dirty="0" smtClean="0"/>
          </a:p>
          <a:p>
            <a:pPr marL="0" lvl="0" indent="0">
              <a:buNone/>
            </a:pPr>
            <a:r>
              <a:rPr lang="en-US" sz="1400" i="1" dirty="0" err="1" smtClean="0"/>
              <a:t>Inclusiv</a:t>
            </a:r>
            <a:r>
              <a:rPr lang="en-US" sz="1400" i="1" dirty="0" smtClean="0"/>
              <a:t> </a:t>
            </a:r>
            <a:r>
              <a:rPr lang="en-US" sz="1400" i="1" dirty="0" err="1" smtClean="0"/>
              <a:t>achizitionarea</a:t>
            </a:r>
            <a:r>
              <a:rPr lang="en-US" sz="1400" i="1" dirty="0" smtClean="0"/>
              <a:t> de </a:t>
            </a:r>
            <a:r>
              <a:rPr lang="en-US" sz="1400" i="1" dirty="0"/>
              <a:t>d</a:t>
            </a:r>
            <a:r>
              <a:rPr lang="ro-RO" sz="1400" i="1" dirty="0" smtClean="0"/>
              <a:t>otările </a:t>
            </a:r>
            <a:r>
              <a:rPr lang="ro-RO" sz="1400" i="1" dirty="0"/>
              <a:t>(utilaje, echipamente tehnologice şi funcţionale cu și fără montaj, dotări, active necorporale</a:t>
            </a:r>
            <a:r>
              <a:rPr lang="ro-RO" sz="1400" i="1" dirty="0" smtClean="0"/>
              <a:t>)</a:t>
            </a:r>
            <a:r>
              <a:rPr lang="en-US" sz="1400" i="1" dirty="0" smtClean="0"/>
              <a:t> </a:t>
            </a:r>
            <a:r>
              <a:rPr lang="en-US" sz="1400" i="1" dirty="0" err="1" smtClean="0"/>
              <a:t>asa</a:t>
            </a:r>
            <a:r>
              <a:rPr lang="en-US" sz="1400" i="1" dirty="0" smtClean="0"/>
              <a:t> cum </a:t>
            </a:r>
            <a:r>
              <a:rPr lang="en-US" sz="1400" i="1" dirty="0" err="1" smtClean="0"/>
              <a:t>sunt</a:t>
            </a:r>
            <a:r>
              <a:rPr lang="en-US" sz="1400" i="1" dirty="0" smtClean="0"/>
              <a:t> </a:t>
            </a:r>
            <a:r>
              <a:rPr lang="en-US" sz="1400" i="1" dirty="0" err="1" smtClean="0"/>
              <a:t>ele</a:t>
            </a:r>
            <a:r>
              <a:rPr lang="en-US" sz="1400" i="1" dirty="0" smtClean="0"/>
              <a:t> enumerate in </a:t>
            </a:r>
            <a:r>
              <a:rPr lang="en-US" sz="1400" i="1" dirty="0" err="1" smtClean="0"/>
              <a:t>ghidul</a:t>
            </a:r>
            <a:r>
              <a:rPr lang="en-US" sz="1400" i="1" dirty="0" smtClean="0"/>
              <a:t> specific</a:t>
            </a:r>
          </a:p>
          <a:p>
            <a:pPr marL="0" lvl="0" indent="0">
              <a:buNone/>
            </a:pPr>
            <a:endParaRPr lang="en-US" sz="1400" i="1" dirty="0" smtClean="0"/>
          </a:p>
          <a:p>
            <a:pPr marL="0" indent="0">
              <a:buNone/>
            </a:pPr>
            <a:r>
              <a:rPr lang="ro-RO" sz="1400" b="1" i="1" dirty="0"/>
              <a:t>II. </a:t>
            </a:r>
            <a:r>
              <a:rPr lang="ro-RO" sz="1400" b="1" i="1" dirty="0" smtClean="0"/>
              <a:t>Măsuri </a:t>
            </a:r>
            <a:r>
              <a:rPr lang="ro-RO" sz="1400" b="1" i="1" dirty="0"/>
              <a:t>conexe care contribuie la implementarea proiectului pentru care se solicită finanțare </a:t>
            </a:r>
            <a:r>
              <a:rPr lang="ro-RO" sz="1400" b="1" i="1" dirty="0" smtClean="0"/>
              <a:t>(</a:t>
            </a:r>
            <a:r>
              <a:rPr lang="ro-RO" sz="1400" b="1" i="1" dirty="0"/>
              <a:t>care nu conduc la creșterea eficienței energetice) includ lucrari de intervenție/activități aferente investiției de bază</a:t>
            </a:r>
            <a:endParaRPr lang="en-US" sz="1400" b="1" i="1" dirty="0"/>
          </a:p>
          <a:p>
            <a:pPr marL="0" lvl="0" indent="0">
              <a:buNone/>
            </a:pPr>
            <a:r>
              <a:rPr lang="en-US" sz="900" dirty="0" smtClean="0"/>
              <a:t>      </a:t>
            </a:r>
            <a:r>
              <a:rPr lang="ro-RO" sz="900" dirty="0" smtClean="0"/>
              <a:t>●</a:t>
            </a:r>
            <a:r>
              <a:rPr lang="en-US" sz="1400" dirty="0" smtClean="0"/>
              <a:t>    </a:t>
            </a:r>
            <a:r>
              <a:rPr lang="ro-RO" sz="1400" dirty="0" smtClean="0"/>
              <a:t>repararea </a:t>
            </a:r>
            <a:r>
              <a:rPr lang="ro-RO" sz="1400" dirty="0"/>
              <a:t>elementelor de construcţie ale faţadei care prezintă potenţial pericol de desprindere </a:t>
            </a:r>
            <a:r>
              <a:rPr lang="ro-RO" sz="1400" dirty="0" smtClean="0"/>
              <a:t>şi/sau</a:t>
            </a:r>
            <a:endParaRPr lang="en-US" sz="1400" dirty="0" smtClean="0"/>
          </a:p>
          <a:p>
            <a:pPr marL="0" lvl="0" indent="0">
              <a:buNone/>
            </a:pPr>
            <a:r>
              <a:rPr lang="en-US" sz="1400" dirty="0"/>
              <a:t> </a:t>
            </a:r>
            <a:r>
              <a:rPr lang="en-US" sz="1400" dirty="0" smtClean="0"/>
              <a:t> </a:t>
            </a:r>
            <a:r>
              <a:rPr lang="ro-RO" sz="1400" dirty="0" smtClean="0"/>
              <a:t> </a:t>
            </a:r>
            <a:r>
              <a:rPr lang="en-US" sz="1400" dirty="0" smtClean="0"/>
              <a:t>      </a:t>
            </a:r>
            <a:r>
              <a:rPr lang="ro-RO" sz="1400" dirty="0" smtClean="0"/>
              <a:t>afectează </a:t>
            </a:r>
            <a:r>
              <a:rPr lang="ro-RO" sz="1400" dirty="0"/>
              <a:t>funcţionalitatea clădirii</a:t>
            </a:r>
            <a:r>
              <a:rPr lang="ro-RO" sz="1400" dirty="0" smtClean="0"/>
              <a:t>;</a:t>
            </a:r>
            <a:endParaRPr lang="en-US" sz="1400" dirty="0" smtClean="0"/>
          </a:p>
          <a:p>
            <a:pPr marL="0" indent="0">
              <a:buNone/>
            </a:pPr>
            <a:r>
              <a:rPr lang="en-US" sz="900" dirty="0" smtClean="0"/>
              <a:t>      </a:t>
            </a:r>
            <a:r>
              <a:rPr lang="ro-RO" sz="900" dirty="0" smtClean="0"/>
              <a:t>●</a:t>
            </a:r>
            <a:r>
              <a:rPr lang="en-US" sz="1400" dirty="0" smtClean="0"/>
              <a:t>    </a:t>
            </a:r>
            <a:r>
              <a:rPr lang="ro-RO" sz="1400" dirty="0" smtClean="0"/>
              <a:t>repararea/construirea </a:t>
            </a:r>
            <a:r>
              <a:rPr lang="ro-RO" sz="1400" dirty="0"/>
              <a:t>acoperişului tip terasă/şarpantă, inclusiv repararea sistemului de colectare a </a:t>
            </a:r>
            <a:r>
              <a:rPr lang="en-US" sz="1400" dirty="0" smtClean="0"/>
              <a:t>    </a:t>
            </a:r>
          </a:p>
          <a:p>
            <a:pPr marL="0" indent="0">
              <a:buNone/>
            </a:pPr>
            <a:r>
              <a:rPr lang="en-US" sz="1400" dirty="0"/>
              <a:t> </a:t>
            </a:r>
            <a:r>
              <a:rPr lang="en-US" sz="1400" dirty="0" smtClean="0"/>
              <a:t>        </a:t>
            </a:r>
            <a:r>
              <a:rPr lang="ro-RO" sz="1400" dirty="0" smtClean="0"/>
              <a:t>apelor </a:t>
            </a:r>
            <a:r>
              <a:rPr lang="ro-RO" sz="1400" dirty="0"/>
              <a:t>meteorice de la nivelul terasei, respectiv a sistemului de colectare şi evacuare a apelor </a:t>
            </a:r>
            <a:r>
              <a:rPr lang="en-US" sz="1400" dirty="0" smtClean="0"/>
              <a:t>              </a:t>
            </a:r>
          </a:p>
          <a:p>
            <a:pPr marL="0" indent="0">
              <a:buNone/>
            </a:pPr>
            <a:r>
              <a:rPr lang="en-US" sz="1400" dirty="0" smtClean="0"/>
              <a:t>         </a:t>
            </a:r>
            <a:r>
              <a:rPr lang="ro-RO" sz="1400" dirty="0" smtClean="0"/>
              <a:t>meteorice </a:t>
            </a:r>
            <a:r>
              <a:rPr lang="ro-RO" sz="1400" dirty="0"/>
              <a:t>la nivelul învelitoarei tip şarpantă;</a:t>
            </a:r>
          </a:p>
          <a:p>
            <a:pPr marL="0" lvl="0" indent="0">
              <a:buNone/>
            </a:pPr>
            <a:endParaRPr lang="ro-RO" sz="1400" dirty="0"/>
          </a:p>
          <a:p>
            <a:pPr>
              <a:buFontTx/>
              <a:buAutoNum type="alphaUcPeriod"/>
            </a:pPr>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096000"/>
          </a:xfrm>
        </p:spPr>
        <p:txBody>
          <a:bodyPr/>
          <a:lstStyle/>
          <a:p>
            <a:pPr lvl="0"/>
            <a:endParaRPr lang="en-US" sz="1400" dirty="0" smtClean="0"/>
          </a:p>
          <a:p>
            <a:pPr marL="0" indent="0" algn="just">
              <a:buNone/>
            </a:pPr>
            <a:r>
              <a:rPr lang="en-US" sz="1600" b="1" dirty="0" err="1">
                <a:solidFill>
                  <a:srgbClr val="C00000"/>
                </a:solidFill>
              </a:rPr>
              <a:t>Masurile</a:t>
            </a:r>
            <a:r>
              <a:rPr lang="en-US" sz="1600" b="1" dirty="0">
                <a:solidFill>
                  <a:srgbClr val="C00000"/>
                </a:solidFill>
              </a:rPr>
              <a:t> </a:t>
            </a:r>
            <a:r>
              <a:rPr lang="en-US" sz="1600" b="1" dirty="0" err="1">
                <a:solidFill>
                  <a:srgbClr val="C00000"/>
                </a:solidFill>
              </a:rPr>
              <a:t>sprijinite</a:t>
            </a:r>
            <a:r>
              <a:rPr lang="en-US" sz="1600" b="1" dirty="0">
                <a:solidFill>
                  <a:srgbClr val="C00000"/>
                </a:solidFill>
              </a:rPr>
              <a:t> </a:t>
            </a:r>
            <a:r>
              <a:rPr lang="ro-RO" sz="1600" b="1" dirty="0">
                <a:solidFill>
                  <a:srgbClr val="C00000"/>
                </a:solidFill>
              </a:rPr>
              <a:t>în cadrul acestei operațiuni vizează:</a:t>
            </a:r>
          </a:p>
          <a:p>
            <a:pPr marL="0" lvl="0" indent="0">
              <a:buNone/>
            </a:pPr>
            <a:endParaRPr lang="en-US" sz="1400" dirty="0" smtClean="0"/>
          </a:p>
          <a:p>
            <a:pPr lvl="0"/>
            <a:r>
              <a:rPr lang="ro-RO" sz="1400" dirty="0" smtClean="0"/>
              <a:t>demontarea </a:t>
            </a:r>
            <a:r>
              <a:rPr lang="ro-RO" sz="1400" dirty="0"/>
              <a:t>instalaţiilor şi a echipamentelor montate aparent pe faţadele/terasa clădirii, precum şi montarea/remontarea acestora după efectuarea lucrărilor de intervenţie;</a:t>
            </a:r>
          </a:p>
          <a:p>
            <a:pPr lvl="0"/>
            <a:r>
              <a:rPr lang="ro-RO" sz="1400" dirty="0"/>
              <a:t>refacerea finisajelor interioare în zonele de intervenţie;</a:t>
            </a:r>
          </a:p>
          <a:p>
            <a:pPr lvl="0"/>
            <a:r>
              <a:rPr lang="ro-RO" sz="1400" dirty="0"/>
              <a:t>repararea trotuarelor de protecţie, în scopul eliminării infiltraţiilor la infrastructura clădirii;</a:t>
            </a:r>
          </a:p>
          <a:p>
            <a:pPr lvl="0"/>
            <a:r>
              <a:rPr lang="ro-RO" sz="1400" dirty="0"/>
              <a:t>repararea/înlocuirea instalaţiei de distribuţie a apei reci şi/sau a colectoarelor de canalizare menajeră şi/sau pluvială din subsolul clădirii până la căminul de branşament/de racord, după caz;</a:t>
            </a:r>
          </a:p>
          <a:p>
            <a:pPr lvl="0"/>
            <a:r>
              <a:rPr lang="ro-RO" sz="1400" dirty="0"/>
              <a:t>măsuri de reparaţii/consolidare a clădirii, acolo unde este cazul;</a:t>
            </a:r>
          </a:p>
          <a:p>
            <a:pPr lvl="0"/>
            <a:r>
              <a:rPr lang="ro-RO" sz="1400" dirty="0"/>
              <a:t>crearea de facilităţi / adaptarea infrastructurii pentru persoanele cu dizabilităţi (rampe de acces);</a:t>
            </a:r>
          </a:p>
          <a:p>
            <a:pPr lvl="0"/>
            <a:r>
              <a:rPr lang="ro-RO" sz="1400" dirty="0"/>
              <a:t>lucrări de recompartimentare interioară;</a:t>
            </a:r>
          </a:p>
          <a:p>
            <a:pPr lvl="0"/>
            <a:r>
              <a:rPr lang="es-AR" sz="1400" dirty="0" err="1"/>
              <a:t>procurarea</a:t>
            </a:r>
            <a:r>
              <a:rPr lang="es-AR" sz="1400" dirty="0"/>
              <a:t> </a:t>
            </a:r>
            <a:r>
              <a:rPr lang="es-AR" sz="1400" dirty="0" err="1"/>
              <a:t>şi</a:t>
            </a:r>
            <a:r>
              <a:rPr lang="es-AR" sz="1400" dirty="0"/>
              <a:t> </a:t>
            </a:r>
            <a:r>
              <a:rPr lang="es-AR" sz="1400" dirty="0" err="1"/>
              <a:t>montarea</a:t>
            </a:r>
            <a:r>
              <a:rPr lang="es-AR" sz="1400" dirty="0"/>
              <a:t> </a:t>
            </a:r>
            <a:r>
              <a:rPr lang="es-AR" sz="1400" dirty="0" err="1"/>
              <a:t>lifturilor</a:t>
            </a:r>
            <a:r>
              <a:rPr lang="es-AR" sz="1400" dirty="0"/>
              <a:t> </a:t>
            </a:r>
            <a:r>
              <a:rPr lang="es-AR" sz="1400" dirty="0" err="1"/>
              <a:t>în</a:t>
            </a:r>
            <a:r>
              <a:rPr lang="es-AR" sz="1400" dirty="0"/>
              <a:t> </a:t>
            </a:r>
            <a:r>
              <a:rPr lang="es-AR" sz="1400" dirty="0" err="1"/>
              <a:t>cadrul</a:t>
            </a:r>
            <a:r>
              <a:rPr lang="es-AR" sz="1400" dirty="0"/>
              <a:t> </a:t>
            </a:r>
            <a:r>
              <a:rPr lang="es-AR" sz="1400" dirty="0" err="1"/>
              <a:t>unei</a:t>
            </a:r>
            <a:r>
              <a:rPr lang="es-AR" sz="1400" dirty="0"/>
              <a:t> </a:t>
            </a:r>
            <a:r>
              <a:rPr lang="es-AR" sz="1400" dirty="0" err="1"/>
              <a:t>clădiri</a:t>
            </a:r>
            <a:r>
              <a:rPr lang="es-AR" sz="1400" dirty="0"/>
              <a:t> </a:t>
            </a:r>
            <a:r>
              <a:rPr lang="es-AR" sz="1400" dirty="0" err="1"/>
              <a:t>prevăzute</a:t>
            </a:r>
            <a:r>
              <a:rPr lang="es-AR" sz="1400" dirty="0"/>
              <a:t> </a:t>
            </a:r>
            <a:r>
              <a:rPr lang="es-AR" sz="1400" dirty="0" err="1"/>
              <a:t>din</a:t>
            </a:r>
            <a:r>
              <a:rPr lang="es-AR" sz="1400" dirty="0"/>
              <a:t> </a:t>
            </a:r>
            <a:r>
              <a:rPr lang="es-AR" sz="1400" dirty="0" err="1"/>
              <a:t>proiectare</a:t>
            </a:r>
            <a:r>
              <a:rPr lang="es-AR" sz="1400" dirty="0"/>
              <a:t> </a:t>
            </a:r>
            <a:r>
              <a:rPr lang="es-AR" sz="1400" dirty="0" err="1"/>
              <a:t>cu</a:t>
            </a:r>
            <a:r>
              <a:rPr lang="es-AR" sz="1400" dirty="0"/>
              <a:t> </a:t>
            </a:r>
            <a:r>
              <a:rPr lang="es-AR" sz="1400" dirty="0" err="1"/>
              <a:t>lifturi</a:t>
            </a:r>
            <a:r>
              <a:rPr lang="es-AR" sz="1400" dirty="0"/>
              <a:t> (</a:t>
            </a:r>
            <a:r>
              <a:rPr lang="es-AR" sz="1400" dirty="0" err="1"/>
              <a:t>care</a:t>
            </a:r>
            <a:r>
              <a:rPr lang="es-AR" sz="1400" dirty="0"/>
              <a:t> are casa </a:t>
            </a:r>
            <a:r>
              <a:rPr lang="es-AR" sz="1400" dirty="0" err="1"/>
              <a:t>liftului</a:t>
            </a:r>
            <a:r>
              <a:rPr lang="es-AR" sz="1400" dirty="0"/>
              <a:t>, dar </a:t>
            </a:r>
            <a:r>
              <a:rPr lang="es-AR" sz="1400" dirty="0" err="1"/>
              <a:t>care</a:t>
            </a:r>
            <a:r>
              <a:rPr lang="es-AR" sz="1400" dirty="0"/>
              <a:t> </a:t>
            </a:r>
            <a:r>
              <a:rPr lang="es-AR" sz="1400" dirty="0" err="1"/>
              <a:t>nu</a:t>
            </a:r>
            <a:r>
              <a:rPr lang="es-AR" sz="1400" dirty="0"/>
              <a:t> are </a:t>
            </a:r>
            <a:r>
              <a:rPr lang="es-AR" sz="1400" dirty="0" err="1"/>
              <a:t>montate</a:t>
            </a:r>
            <a:r>
              <a:rPr lang="es-AR" sz="1400" dirty="0"/>
              <a:t> </a:t>
            </a:r>
            <a:r>
              <a:rPr lang="es-AR" sz="1400" dirty="0" err="1"/>
              <a:t>lifturile</a:t>
            </a:r>
            <a:r>
              <a:rPr lang="es-AR" sz="1400" dirty="0"/>
              <a:t> </a:t>
            </a:r>
            <a:r>
              <a:rPr lang="es-AR" sz="1400" dirty="0" err="1"/>
              <a:t>respective</a:t>
            </a:r>
            <a:r>
              <a:rPr lang="es-AR" sz="1400" dirty="0"/>
              <a:t>) </a:t>
            </a:r>
            <a:r>
              <a:rPr lang="es-AR" sz="1400" dirty="0" err="1"/>
              <a:t>sau</a:t>
            </a:r>
            <a:r>
              <a:rPr lang="es-AR" sz="1400" dirty="0"/>
              <a:t> </a:t>
            </a:r>
            <a:r>
              <a:rPr lang="es-AR" sz="1400" dirty="0" err="1"/>
              <a:t>în</a:t>
            </a:r>
            <a:r>
              <a:rPr lang="es-AR" sz="1400" dirty="0"/>
              <a:t> </a:t>
            </a:r>
            <a:r>
              <a:rPr lang="es-AR" sz="1400" dirty="0" err="1"/>
              <a:t>cazuri</a:t>
            </a:r>
            <a:r>
              <a:rPr lang="es-AR" sz="1400" dirty="0"/>
              <a:t> </a:t>
            </a:r>
            <a:r>
              <a:rPr lang="es-AR" sz="1400" dirty="0" err="1"/>
              <a:t>argumentate</a:t>
            </a:r>
            <a:r>
              <a:rPr lang="es-AR" sz="1400" dirty="0"/>
              <a:t> </a:t>
            </a:r>
            <a:r>
              <a:rPr lang="es-AR" sz="1400" dirty="0" err="1"/>
              <a:t>tehnic</a:t>
            </a:r>
            <a:r>
              <a:rPr lang="es-AR" sz="1400" dirty="0"/>
              <a:t> </a:t>
            </a:r>
            <a:r>
              <a:rPr lang="ro-RO" sz="1400" dirty="0"/>
              <a:t>ș</a:t>
            </a:r>
            <a:r>
              <a:rPr lang="es-AR" sz="1400" dirty="0"/>
              <a:t>i </a:t>
            </a:r>
            <a:r>
              <a:rPr lang="es-AR" sz="1400" dirty="0" err="1"/>
              <a:t>funcțional-arhitectural</a:t>
            </a:r>
            <a:r>
              <a:rPr lang="es-AR" sz="1400" dirty="0"/>
              <a:t>;</a:t>
            </a:r>
            <a:endParaRPr lang="ro-RO" sz="1400" dirty="0"/>
          </a:p>
          <a:p>
            <a:pPr lvl="0"/>
            <a:r>
              <a:rPr lang="es-AR" sz="1400" dirty="0" err="1"/>
              <a:t>lucrări</a:t>
            </a:r>
            <a:r>
              <a:rPr lang="es-AR" sz="1400" dirty="0"/>
              <a:t> </a:t>
            </a:r>
            <a:r>
              <a:rPr lang="es-AR" sz="1400" dirty="0" err="1"/>
              <a:t>specifice</a:t>
            </a:r>
            <a:r>
              <a:rPr lang="es-AR" sz="1400" dirty="0"/>
              <a:t> </a:t>
            </a:r>
            <a:r>
              <a:rPr lang="es-AR" sz="1400" dirty="0" err="1"/>
              <a:t>necesare</a:t>
            </a:r>
            <a:r>
              <a:rPr lang="es-AR" sz="1400" dirty="0"/>
              <a:t> </a:t>
            </a:r>
            <a:r>
              <a:rPr lang="es-AR" sz="1400" dirty="0" err="1"/>
              <a:t>obținerii</a:t>
            </a:r>
            <a:r>
              <a:rPr lang="es-AR" sz="1400" dirty="0"/>
              <a:t> </a:t>
            </a:r>
            <a:r>
              <a:rPr lang="es-AR" sz="1400" dirty="0" err="1"/>
              <a:t>avizului</a:t>
            </a:r>
            <a:r>
              <a:rPr lang="es-AR" sz="1400" dirty="0"/>
              <a:t> ISU;</a:t>
            </a:r>
            <a:endParaRPr lang="ro-RO" sz="1400" dirty="0"/>
          </a:p>
          <a:p>
            <a:pPr lvl="0"/>
            <a:r>
              <a:rPr lang="ro-RO" sz="1400" dirty="0"/>
              <a:t>reabilitarea/ modernizarea instalației electrice, înlocuirea circuitelor electrice deteriorate sau subdimensionate;</a:t>
            </a:r>
          </a:p>
          <a:p>
            <a:pPr lvl="0"/>
            <a:r>
              <a:rPr lang="es-AR" sz="1400" dirty="0" err="1"/>
              <a:t>lucrări</a:t>
            </a:r>
            <a:r>
              <a:rPr lang="es-AR" sz="1400" dirty="0"/>
              <a:t> de </a:t>
            </a:r>
            <a:r>
              <a:rPr lang="es-AR" sz="1400" dirty="0" err="1"/>
              <a:t>înlocuire</a:t>
            </a:r>
            <a:r>
              <a:rPr lang="es-AR" sz="1400" dirty="0"/>
              <a:t> a </a:t>
            </a:r>
            <a:r>
              <a:rPr lang="es-AR" sz="1400" dirty="0" err="1"/>
              <a:t>tâmplăriei</a:t>
            </a:r>
            <a:r>
              <a:rPr lang="es-AR" sz="1400" dirty="0"/>
              <a:t> </a:t>
            </a:r>
            <a:r>
              <a:rPr lang="es-AR" sz="1400" dirty="0" err="1"/>
              <a:t>interioare</a:t>
            </a:r>
            <a:r>
              <a:rPr lang="es-AR" sz="1400" dirty="0"/>
              <a:t> (</a:t>
            </a:r>
            <a:r>
              <a:rPr lang="es-AR" sz="1400" dirty="0" err="1"/>
              <a:t>uși</a:t>
            </a:r>
            <a:r>
              <a:rPr lang="es-AR" sz="1400" dirty="0"/>
              <a:t> de </a:t>
            </a:r>
            <a:r>
              <a:rPr lang="es-AR" sz="1400" dirty="0" err="1"/>
              <a:t>acces</a:t>
            </a:r>
            <a:r>
              <a:rPr lang="es-AR" sz="1400" dirty="0"/>
              <a:t> </a:t>
            </a:r>
            <a:r>
              <a:rPr lang="es-AR" sz="1400" dirty="0" err="1"/>
              <a:t>și</a:t>
            </a:r>
            <a:r>
              <a:rPr lang="es-AR" sz="1400" dirty="0"/>
              <a:t> </a:t>
            </a:r>
            <a:r>
              <a:rPr lang="es-AR" sz="1400" dirty="0" err="1"/>
              <a:t>ferestre</a:t>
            </a:r>
            <a:r>
              <a:rPr lang="es-AR" sz="1400" dirty="0" smtClean="0"/>
              <a:t>)</a:t>
            </a:r>
          </a:p>
          <a:p>
            <a:pPr lvl="0"/>
            <a:endParaRPr lang="es-AR" sz="1400" dirty="0" smtClean="0"/>
          </a:p>
          <a:p>
            <a:pPr marL="0" lvl="0" indent="0">
              <a:buNone/>
            </a:pPr>
            <a:r>
              <a:rPr lang="ro-RO" sz="1400" dirty="0"/>
              <a:t>Pentru a fi eligibil proiectul, fiecare componentă (clădire) </a:t>
            </a:r>
            <a:r>
              <a:rPr lang="ro-RO" sz="1400" b="1" i="1" dirty="0"/>
              <a:t>trebuie să propună lucrări de intervenţii/activități din cadrul măsurilor de tip I</a:t>
            </a:r>
            <a:r>
              <a:rPr lang="ro-RO" sz="1400" dirty="0"/>
              <a:t> însoțite, după caz, de lucrări de investiții/activități din cadrul măsurilor de tip II, în funcţie de măsurile propuse prin auditul energetic.</a:t>
            </a:r>
          </a:p>
          <a:p>
            <a:pPr marL="0" indent="0">
              <a:buNone/>
            </a:pPr>
            <a:endParaRPr lang="ro-RO" dirty="0"/>
          </a:p>
        </p:txBody>
      </p:sp>
    </p:spTree>
    <p:extLst>
      <p:ext uri="{BB962C8B-B14F-4D97-AF65-F5344CB8AC3E}">
        <p14:creationId xmlns:p14="http://schemas.microsoft.com/office/powerpoint/2010/main" val="1228920888"/>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228600" y="228600"/>
            <a:ext cx="8534400" cy="6096000"/>
          </a:xfrm>
        </p:spPr>
        <p:txBody>
          <a:bodyPr/>
          <a:lstStyle/>
          <a:p>
            <a:pPr marL="0" indent="0" algn="just">
              <a:buNone/>
            </a:pPr>
            <a:r>
              <a:rPr lang="ro-RO" sz="1600" b="1" dirty="0" smtClean="0">
                <a:solidFill>
                  <a:srgbClr val="C00000"/>
                </a:solidFill>
              </a:rPr>
              <a:t>Cheltuieli eligibile</a:t>
            </a:r>
            <a:r>
              <a:rPr lang="en-US" sz="1600" b="1" dirty="0" smtClean="0">
                <a:solidFill>
                  <a:srgbClr val="C00000"/>
                </a:solidFill>
              </a:rPr>
              <a:t> </a:t>
            </a:r>
            <a:r>
              <a:rPr lang="ro-RO" sz="1600" b="1" dirty="0">
                <a:solidFill>
                  <a:srgbClr val="C00000"/>
                </a:solidFill>
              </a:rPr>
              <a:t>în cadrul acestor apeluri de </a:t>
            </a:r>
            <a:r>
              <a:rPr lang="ro-RO" sz="1600" b="1" dirty="0" smtClean="0">
                <a:solidFill>
                  <a:srgbClr val="C00000"/>
                </a:solidFill>
              </a:rPr>
              <a:t>proiecte:  </a:t>
            </a:r>
            <a:endParaRPr lang="en-US" sz="1600" b="1" dirty="0" smtClean="0">
              <a:solidFill>
                <a:srgbClr val="C00000"/>
              </a:solidFill>
            </a:endParaRPr>
          </a:p>
          <a:p>
            <a:pPr algn="just"/>
            <a:endParaRPr lang="ro-RO" sz="1400" b="1" u="sng" dirty="0" smtClean="0"/>
          </a:p>
          <a:p>
            <a:pPr algn="just">
              <a:buFontTx/>
              <a:buNone/>
            </a:pPr>
            <a:r>
              <a:rPr lang="ro-RO" sz="1400" b="1" dirty="0" smtClean="0"/>
              <a:t>Cap. 1 Cheltuieli pentru amenajarea terenului</a:t>
            </a:r>
            <a:endParaRPr lang="ro-RO" sz="1400" dirty="0" smtClean="0"/>
          </a:p>
          <a:p>
            <a:pPr algn="just">
              <a:buFontTx/>
              <a:buNone/>
            </a:pPr>
            <a:r>
              <a:rPr lang="ro-RO" sz="1400" b="1" dirty="0" smtClean="0"/>
              <a:t>	1.1. Amenajarea terenului</a:t>
            </a:r>
            <a:endParaRPr lang="ro-RO" sz="1400" dirty="0" smtClean="0"/>
          </a:p>
          <a:p>
            <a:pPr algn="just">
              <a:buFontTx/>
              <a:buNone/>
            </a:pPr>
            <a:r>
              <a:rPr lang="ro-RO" sz="1400" b="1" dirty="0" smtClean="0"/>
              <a:t>	1.2. Amenajări pentru protecţia mediului şi aducerea la starea iniţială</a:t>
            </a:r>
            <a:endParaRPr lang="ro-RO" sz="1400" dirty="0" smtClean="0"/>
          </a:p>
          <a:p>
            <a:pPr algn="just">
              <a:buFontTx/>
              <a:buNone/>
            </a:pPr>
            <a:endParaRPr lang="ro-RO" sz="1400" dirty="0" smtClean="0"/>
          </a:p>
          <a:p>
            <a:pPr algn="just">
              <a:buFontTx/>
              <a:buNone/>
            </a:pPr>
            <a:r>
              <a:rPr lang="ro-RO" sz="1400" b="1" dirty="0" smtClean="0"/>
              <a:t>Cap. 2  Cheltuieli pentru asigurarea utilităţilor necesare obiectivului</a:t>
            </a:r>
            <a:endParaRPr lang="en-US" sz="1400" b="1" dirty="0" smtClean="0"/>
          </a:p>
          <a:p>
            <a:pPr algn="just">
              <a:buFontTx/>
              <a:buNone/>
            </a:pPr>
            <a:endParaRPr lang="en-US" sz="1400" b="1" dirty="0" smtClean="0"/>
          </a:p>
          <a:p>
            <a:pPr algn="just">
              <a:buNone/>
            </a:pPr>
            <a:r>
              <a:rPr lang="ro-RO" sz="1400" b="1" dirty="0"/>
              <a:t>Cap. 3  Cheltuieli pentru proiectare şi asistenţă </a:t>
            </a:r>
            <a:r>
              <a:rPr lang="ro-RO" sz="1400" b="1" dirty="0" smtClean="0"/>
              <a:t>tehnică</a:t>
            </a:r>
            <a:r>
              <a:rPr lang="en-US" sz="1400" b="1" dirty="0" smtClean="0"/>
              <a:t> - </a:t>
            </a:r>
            <a:r>
              <a:rPr lang="ro-RO" sz="1400" dirty="0"/>
              <a:t>sunt eligibile cumulat</a:t>
            </a:r>
            <a:r>
              <a:rPr lang="ro-RO" sz="1400" i="1" u="sng" dirty="0"/>
              <a:t>,</a:t>
            </a:r>
            <a:r>
              <a:rPr lang="ro-RO" sz="1400" i="1" dirty="0"/>
              <a:t> </a:t>
            </a:r>
            <a:r>
              <a:rPr lang="ro-RO" sz="1400" i="1" u="sng" dirty="0"/>
              <a:t>în limita a 10% </a:t>
            </a:r>
            <a:r>
              <a:rPr lang="ro-RO" sz="1400" i="1" u="sng" dirty="0" smtClean="0"/>
              <a:t>din</a:t>
            </a:r>
            <a:endParaRPr lang="en-US" sz="1400" i="1" u="sng" dirty="0" smtClean="0"/>
          </a:p>
          <a:p>
            <a:pPr algn="just">
              <a:buNone/>
            </a:pPr>
            <a:r>
              <a:rPr lang="en-US" sz="1400" i="1" u="sng" dirty="0" smtClean="0"/>
              <a:t> </a:t>
            </a:r>
            <a:r>
              <a:rPr lang="ro-RO" sz="1400" i="1" u="sng" dirty="0" smtClean="0"/>
              <a:t>valoarea </a:t>
            </a:r>
            <a:r>
              <a:rPr lang="ro-RO" sz="1400" i="1" u="sng" dirty="0"/>
              <a:t>cheltuielilor eligibile finanțate în cadrul capitolul 4 „Cheltuieli pentru investiția de bază</a:t>
            </a:r>
            <a:r>
              <a:rPr lang="ro-RO" sz="1400" dirty="0"/>
              <a:t>” </a:t>
            </a:r>
            <a:endParaRPr lang="en-US" sz="1400" b="1" dirty="0" smtClean="0"/>
          </a:p>
          <a:p>
            <a:pPr algn="just">
              <a:buNone/>
            </a:pPr>
            <a:r>
              <a:rPr lang="en-US" sz="1400" b="1" dirty="0"/>
              <a:t>	</a:t>
            </a:r>
            <a:r>
              <a:rPr lang="ro-RO" sz="1400" b="1" dirty="0"/>
              <a:t>3.1. </a:t>
            </a:r>
            <a:r>
              <a:rPr lang="en-US" sz="1400" b="1" dirty="0" err="1" smtClean="0"/>
              <a:t>Studii</a:t>
            </a:r>
            <a:r>
              <a:rPr lang="en-US" sz="1400" b="1" dirty="0" smtClean="0"/>
              <a:t> de </a:t>
            </a:r>
            <a:r>
              <a:rPr lang="en-US" sz="1400" b="1" dirty="0" err="1" smtClean="0"/>
              <a:t>teren</a:t>
            </a:r>
            <a:endParaRPr lang="en-US" sz="1400" b="1" dirty="0" smtClean="0"/>
          </a:p>
          <a:p>
            <a:pPr algn="just">
              <a:buNone/>
            </a:pPr>
            <a:r>
              <a:rPr lang="en-US" sz="1400" b="1" dirty="0"/>
              <a:t>	</a:t>
            </a:r>
            <a:r>
              <a:rPr lang="ro-RO" sz="1400" b="1" dirty="0" smtClean="0"/>
              <a:t>3.</a:t>
            </a:r>
            <a:r>
              <a:rPr lang="en-US" sz="1400" b="1" dirty="0" smtClean="0"/>
              <a:t>2</a:t>
            </a:r>
            <a:r>
              <a:rPr lang="ro-RO" sz="1400" b="1" dirty="0" smtClean="0"/>
              <a:t>. </a:t>
            </a:r>
            <a:r>
              <a:rPr lang="ro-RO" sz="1400" b="1" dirty="0"/>
              <a:t>Obţinere avize, acorduri, autorizaţii</a:t>
            </a:r>
            <a:endParaRPr lang="en-US" sz="1400" b="1" dirty="0"/>
          </a:p>
          <a:p>
            <a:pPr algn="just">
              <a:buNone/>
            </a:pPr>
            <a:r>
              <a:rPr lang="en-US" sz="1400" b="1" dirty="0" smtClean="0"/>
              <a:t>	</a:t>
            </a:r>
            <a:r>
              <a:rPr lang="ro-RO" sz="1400" b="1" dirty="0" smtClean="0"/>
              <a:t>3.</a:t>
            </a:r>
            <a:r>
              <a:rPr lang="en-US" sz="1400" b="1" dirty="0" smtClean="0"/>
              <a:t>3</a:t>
            </a:r>
            <a:r>
              <a:rPr lang="ro-RO" sz="1400" b="1" dirty="0" smtClean="0"/>
              <a:t>. </a:t>
            </a:r>
            <a:r>
              <a:rPr lang="ro-RO" sz="1400" b="1" dirty="0"/>
              <a:t>Proiectare şi inginerie </a:t>
            </a:r>
            <a:endParaRPr lang="en-US" sz="1400" b="1" dirty="0" smtClean="0"/>
          </a:p>
          <a:p>
            <a:pPr algn="just">
              <a:buNone/>
            </a:pPr>
            <a:r>
              <a:rPr lang="en-US" sz="1400" b="1" dirty="0"/>
              <a:t>	</a:t>
            </a:r>
            <a:r>
              <a:rPr lang="ro-RO" sz="1400" b="1" dirty="0" smtClean="0"/>
              <a:t>3.</a:t>
            </a:r>
            <a:r>
              <a:rPr lang="en-US" sz="1400" b="1" dirty="0" smtClean="0"/>
              <a:t>4</a:t>
            </a:r>
            <a:r>
              <a:rPr lang="ro-RO" sz="1400" b="1" dirty="0" smtClean="0"/>
              <a:t>. </a:t>
            </a:r>
            <a:r>
              <a:rPr lang="ro-RO" sz="1400" b="1" dirty="0"/>
              <a:t>Consultanţă </a:t>
            </a:r>
            <a:endParaRPr lang="en-US" sz="1400" b="1" dirty="0" smtClean="0"/>
          </a:p>
          <a:p>
            <a:pPr algn="just">
              <a:buNone/>
            </a:pPr>
            <a:r>
              <a:rPr lang="en-US" sz="1400" b="1" dirty="0"/>
              <a:t>	</a:t>
            </a:r>
            <a:r>
              <a:rPr lang="ro-RO" sz="1400" b="1" dirty="0" smtClean="0"/>
              <a:t>3.</a:t>
            </a:r>
            <a:r>
              <a:rPr lang="en-US" sz="1400" b="1" dirty="0" smtClean="0"/>
              <a:t>5</a:t>
            </a:r>
            <a:r>
              <a:rPr lang="ro-RO" sz="1400" b="1" dirty="0" smtClean="0"/>
              <a:t>. </a:t>
            </a:r>
            <a:r>
              <a:rPr lang="ro-RO" sz="1400" b="1" dirty="0"/>
              <a:t>Asistenţă </a:t>
            </a:r>
            <a:r>
              <a:rPr lang="ro-RO" sz="1400" b="1" dirty="0" smtClean="0"/>
              <a:t>tehnică</a:t>
            </a:r>
            <a:endParaRPr lang="en-US" sz="1400" b="1" dirty="0" smtClean="0"/>
          </a:p>
          <a:p>
            <a:pPr algn="just">
              <a:buNone/>
            </a:pPr>
            <a:endParaRPr lang="en-US" sz="1400" b="1" dirty="0" smtClean="0"/>
          </a:p>
          <a:p>
            <a:pPr algn="just">
              <a:buNone/>
            </a:pPr>
            <a:r>
              <a:rPr lang="ro-RO" sz="1400" b="1" dirty="0"/>
              <a:t>CAP. 4  Cheltuieli pentru investiţia de </a:t>
            </a:r>
            <a:r>
              <a:rPr lang="ro-RO" sz="1400" b="1" dirty="0" smtClean="0"/>
              <a:t>bază</a:t>
            </a:r>
            <a:endParaRPr lang="en-US" sz="1400" b="1" dirty="0" smtClean="0"/>
          </a:p>
          <a:p>
            <a:pPr algn="just">
              <a:buNone/>
            </a:pPr>
            <a:r>
              <a:rPr lang="en-US" sz="1400" b="1" dirty="0"/>
              <a:t>	</a:t>
            </a:r>
            <a:r>
              <a:rPr lang="ro-RO" sz="1400" b="1" dirty="0"/>
              <a:t>4.1. Construcţii şi instalaţii</a:t>
            </a:r>
            <a:endParaRPr lang="ro-RO" sz="1400" dirty="0"/>
          </a:p>
          <a:p>
            <a:pPr>
              <a:buAutoNum type="alphaLcPeriod"/>
            </a:pPr>
            <a:r>
              <a:rPr lang="ro-RO" sz="1400" dirty="0"/>
              <a:t>Cheltuielile cu lucrările de reabilitare termică a elementelor de anvelopă a clădirii </a:t>
            </a:r>
            <a:endParaRPr lang="en-US" sz="1400" dirty="0"/>
          </a:p>
          <a:p>
            <a:pPr>
              <a:buAutoNum type="alphaLcPeriod"/>
            </a:pPr>
            <a:r>
              <a:rPr lang="ro-RO" sz="1400" dirty="0"/>
              <a:t>Cheltuielile cu lucrările de reabilitare termică a sistemului de încălzire / a sistemului de furnizare a apei calde de </a:t>
            </a:r>
            <a:r>
              <a:rPr lang="ro-RO" sz="1400" dirty="0" smtClean="0"/>
              <a:t>consum</a:t>
            </a:r>
            <a:endParaRPr lang="en-US" sz="1400" dirty="0" smtClean="0"/>
          </a:p>
          <a:p>
            <a:pPr>
              <a:buFontTx/>
              <a:buAutoNum type="alphaLcPeriod"/>
            </a:pPr>
            <a:r>
              <a:rPr lang="ro-RO" sz="1400" dirty="0"/>
              <a:t>Cheltuielile cu lucrările ce vizează instalarea unor sisteme alternative de producere a energiei electrice și/sau termice pentru consum propriu</a:t>
            </a:r>
            <a:endParaRPr lang="en-US" sz="1400" dirty="0"/>
          </a:p>
          <a:p>
            <a:pPr>
              <a:buAutoNum type="alphaLcPeriod"/>
            </a:pPr>
            <a:endParaRPr lang="en-US" sz="1400" dirty="0"/>
          </a:p>
          <a:p>
            <a:pPr algn="just">
              <a:buNone/>
            </a:pPr>
            <a:endParaRPr lang="ro-RO" sz="1400" dirty="0"/>
          </a:p>
          <a:p>
            <a:pPr algn="just">
              <a:buNone/>
            </a:pPr>
            <a:endParaRPr lang="ro-RO" sz="1400" dirty="0">
              <a:solidFill>
                <a:srgbClr val="003399"/>
              </a:solidFill>
            </a:endParaRPr>
          </a:p>
          <a:p>
            <a:pPr algn="just">
              <a:buNone/>
            </a:pPr>
            <a:endParaRPr lang="ro-RO" sz="1400" dirty="0">
              <a:solidFill>
                <a:srgbClr val="003399"/>
              </a:solidFill>
            </a:endParaRPr>
          </a:p>
          <a:p>
            <a:pPr algn="just">
              <a:buNone/>
            </a:pPr>
            <a:endParaRPr lang="ro-RO" sz="1400" dirty="0">
              <a:solidFill>
                <a:srgbClr val="003399"/>
              </a:solidFill>
            </a:endParaRPr>
          </a:p>
          <a:p>
            <a:pPr algn="just">
              <a:buFontTx/>
              <a:buNone/>
            </a:pPr>
            <a:endParaRPr lang="ro-RO" sz="1400" dirty="0" smtClean="0">
              <a:solidFill>
                <a:srgbClr val="003399"/>
              </a:solidFill>
            </a:endParaRPr>
          </a:p>
          <a:p>
            <a:pPr algn="just">
              <a:buFontTx/>
              <a:buNone/>
            </a:pPr>
            <a:endParaRPr lang="ro-RO" sz="1400" dirty="0" smtClean="0">
              <a:solidFill>
                <a:srgbClr val="003399"/>
              </a:solidFill>
            </a:endParaRPr>
          </a:p>
          <a:p>
            <a:pPr>
              <a:buFontTx/>
              <a:buNone/>
            </a:pPr>
            <a:r>
              <a:rPr lang="ro-RO" sz="1400" b="1" dirty="0" smtClean="0"/>
              <a:t> </a:t>
            </a:r>
            <a:endParaRPr lang="ro-RO" sz="1400" dirty="0" smtClean="0"/>
          </a:p>
          <a:p>
            <a:pPr algn="just"/>
            <a:endParaRPr lang="ro-RO" sz="1400" dirty="0" smtClean="0">
              <a:solidFill>
                <a:srgbClr val="003399"/>
              </a:solidFill>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folHlink"/>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0"/>
          </a:spcBef>
          <a:spcAft>
            <a:spcPct val="0"/>
          </a:spcAft>
          <a:buClrTx/>
          <a:buSzTx/>
          <a:buFontTx/>
          <a:buNone/>
          <a:tabLst/>
          <a:defRPr kumimoji="0" lang="en-US" sz="1600" b="1" i="0" u="none" strike="noStrike" cap="none" normalizeH="0" baseline="0" smtClean="0">
            <a:ln>
              <a:noFill/>
            </a:ln>
            <a:solidFill>
              <a:schemeClr val="folHlink"/>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22993</TotalTime>
  <Words>3224</Words>
  <Application>Microsoft Office PowerPoint</Application>
  <PresentationFormat>On-screen Show (4:3)</PresentationFormat>
  <Paragraphs>342</Paragraphs>
  <Slides>24</Slides>
  <Notes>1</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Default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Vă mulțumim!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antiputz</dc:creator>
  <cp:lastModifiedBy>andreeaatanasiu</cp:lastModifiedBy>
  <cp:revision>2398</cp:revision>
  <cp:lastPrinted>2015-05-04T17:43:58Z</cp:lastPrinted>
  <dcterms:created xsi:type="dcterms:W3CDTF">2006-08-16T00:00:00Z</dcterms:created>
  <dcterms:modified xsi:type="dcterms:W3CDTF">2017-01-31T06:38:42Z</dcterms:modified>
</cp:coreProperties>
</file>