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 id="2147485852" r:id="rId2"/>
  </p:sldMasterIdLst>
  <p:notesMasterIdLst>
    <p:notesMasterId r:id="rId40"/>
  </p:notesMasterIdLst>
  <p:handoutMasterIdLst>
    <p:handoutMasterId r:id="rId41"/>
  </p:handoutMasterIdLst>
  <p:sldIdLst>
    <p:sldId id="785" r:id="rId3"/>
    <p:sldId id="729" r:id="rId4"/>
    <p:sldId id="847" r:id="rId5"/>
    <p:sldId id="848" r:id="rId6"/>
    <p:sldId id="850" r:id="rId7"/>
    <p:sldId id="838" r:id="rId8"/>
    <p:sldId id="796" r:id="rId9"/>
    <p:sldId id="852" r:id="rId10"/>
    <p:sldId id="851" r:id="rId11"/>
    <p:sldId id="853" r:id="rId12"/>
    <p:sldId id="855" r:id="rId13"/>
    <p:sldId id="741" r:id="rId14"/>
    <p:sldId id="750" r:id="rId15"/>
    <p:sldId id="749" r:id="rId16"/>
    <p:sldId id="840" r:id="rId17"/>
    <p:sldId id="839" r:id="rId18"/>
    <p:sldId id="747" r:id="rId19"/>
    <p:sldId id="845" r:id="rId20"/>
    <p:sldId id="746" r:id="rId21"/>
    <p:sldId id="856" r:id="rId22"/>
    <p:sldId id="745" r:id="rId23"/>
    <p:sldId id="744" r:id="rId24"/>
    <p:sldId id="743" r:id="rId25"/>
    <p:sldId id="742" r:id="rId26"/>
    <p:sldId id="751" r:id="rId27"/>
    <p:sldId id="753" r:id="rId28"/>
    <p:sldId id="756" r:id="rId29"/>
    <p:sldId id="841" r:id="rId30"/>
    <p:sldId id="755" r:id="rId31"/>
    <p:sldId id="754" r:id="rId32"/>
    <p:sldId id="757" r:id="rId33"/>
    <p:sldId id="758" r:id="rId34"/>
    <p:sldId id="759" r:id="rId35"/>
    <p:sldId id="844" r:id="rId36"/>
    <p:sldId id="760" r:id="rId37"/>
    <p:sldId id="846" r:id="rId38"/>
    <p:sldId id="800" r:id="rId39"/>
  </p:sldIdLst>
  <p:sldSz cx="9144000" cy="6858000" type="screen4x3"/>
  <p:notesSz cx="6797675" cy="9926638"/>
  <p:defaultTextStyle>
    <a:defPPr>
      <a:defRPr lang="en-US"/>
    </a:defPPr>
    <a:lvl1pPr algn="l" rtl="0" eaLnBrk="0" fontAlgn="base" hangingPunct="0">
      <a:spcBef>
        <a:spcPct val="0"/>
      </a:spcBef>
      <a:spcAft>
        <a:spcPct val="0"/>
      </a:spcAft>
      <a:defRPr sz="1600" b="1" kern="1200">
        <a:solidFill>
          <a:schemeClr val="folHlink"/>
        </a:solidFill>
        <a:latin typeface="Arial" charset="0"/>
        <a:ea typeface="+mn-ea"/>
        <a:cs typeface="Arial" charset="0"/>
      </a:defRPr>
    </a:lvl1pPr>
    <a:lvl2pPr marL="457200" algn="l" rtl="0" eaLnBrk="0" fontAlgn="base" hangingPunct="0">
      <a:spcBef>
        <a:spcPct val="0"/>
      </a:spcBef>
      <a:spcAft>
        <a:spcPct val="0"/>
      </a:spcAft>
      <a:defRPr sz="1600" b="1" kern="1200">
        <a:solidFill>
          <a:schemeClr val="folHlink"/>
        </a:solidFill>
        <a:latin typeface="Arial" charset="0"/>
        <a:ea typeface="+mn-ea"/>
        <a:cs typeface="Arial" charset="0"/>
      </a:defRPr>
    </a:lvl2pPr>
    <a:lvl3pPr marL="914400" algn="l" rtl="0" eaLnBrk="0" fontAlgn="base" hangingPunct="0">
      <a:spcBef>
        <a:spcPct val="0"/>
      </a:spcBef>
      <a:spcAft>
        <a:spcPct val="0"/>
      </a:spcAft>
      <a:defRPr sz="1600" b="1" kern="1200">
        <a:solidFill>
          <a:schemeClr val="folHlink"/>
        </a:solidFill>
        <a:latin typeface="Arial" charset="0"/>
        <a:ea typeface="+mn-ea"/>
        <a:cs typeface="Arial" charset="0"/>
      </a:defRPr>
    </a:lvl3pPr>
    <a:lvl4pPr marL="1371600" algn="l" rtl="0" eaLnBrk="0" fontAlgn="base" hangingPunct="0">
      <a:spcBef>
        <a:spcPct val="0"/>
      </a:spcBef>
      <a:spcAft>
        <a:spcPct val="0"/>
      </a:spcAft>
      <a:defRPr sz="1600" b="1" kern="1200">
        <a:solidFill>
          <a:schemeClr val="folHlink"/>
        </a:solidFill>
        <a:latin typeface="Arial" charset="0"/>
        <a:ea typeface="+mn-ea"/>
        <a:cs typeface="Arial" charset="0"/>
      </a:defRPr>
    </a:lvl4pPr>
    <a:lvl5pPr marL="1828800" algn="l" rtl="0" eaLnBrk="0" fontAlgn="base" hangingPunct="0">
      <a:spcBef>
        <a:spcPct val="0"/>
      </a:spcBef>
      <a:spcAft>
        <a:spcPct val="0"/>
      </a:spcAft>
      <a:defRPr sz="1600" b="1" kern="1200">
        <a:solidFill>
          <a:schemeClr val="folHlink"/>
        </a:solidFill>
        <a:latin typeface="Arial" charset="0"/>
        <a:ea typeface="+mn-ea"/>
        <a:cs typeface="Arial" charset="0"/>
      </a:defRPr>
    </a:lvl5pPr>
    <a:lvl6pPr marL="2286000" algn="l" defTabSz="914400" rtl="0" eaLnBrk="1" latinLnBrk="0" hangingPunct="1">
      <a:defRPr sz="1600" b="1" kern="1200">
        <a:solidFill>
          <a:schemeClr val="folHlink"/>
        </a:solidFill>
        <a:latin typeface="Arial" charset="0"/>
        <a:ea typeface="+mn-ea"/>
        <a:cs typeface="Arial" charset="0"/>
      </a:defRPr>
    </a:lvl6pPr>
    <a:lvl7pPr marL="2743200" algn="l" defTabSz="914400" rtl="0" eaLnBrk="1" latinLnBrk="0" hangingPunct="1">
      <a:defRPr sz="1600" b="1" kern="1200">
        <a:solidFill>
          <a:schemeClr val="folHlink"/>
        </a:solidFill>
        <a:latin typeface="Arial" charset="0"/>
        <a:ea typeface="+mn-ea"/>
        <a:cs typeface="Arial" charset="0"/>
      </a:defRPr>
    </a:lvl7pPr>
    <a:lvl8pPr marL="3200400" algn="l" defTabSz="914400" rtl="0" eaLnBrk="1" latinLnBrk="0" hangingPunct="1">
      <a:defRPr sz="1600" b="1" kern="1200">
        <a:solidFill>
          <a:schemeClr val="folHlink"/>
        </a:solidFill>
        <a:latin typeface="Arial" charset="0"/>
        <a:ea typeface="+mn-ea"/>
        <a:cs typeface="Arial" charset="0"/>
      </a:defRPr>
    </a:lvl8pPr>
    <a:lvl9pPr marL="3657600" algn="l" defTabSz="914400" rtl="0" eaLnBrk="1" latinLnBrk="0" hangingPunct="1">
      <a:defRPr sz="1600" b="1" kern="1200">
        <a:solidFill>
          <a:schemeClr val="folHlink"/>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FF"/>
    <a:srgbClr val="3366CC"/>
    <a:srgbClr val="0099CC"/>
    <a:srgbClr val="0066FF"/>
    <a:srgbClr val="FFFF99"/>
    <a:srgbClr val="003399"/>
    <a:srgbClr val="E5EEFF"/>
    <a:srgbClr val="F5ECFE"/>
    <a:srgbClr val="EDD5FB"/>
    <a:srgbClr val="D2F2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99" autoAdjust="0"/>
    <p:restoredTop sz="94494" autoAdjust="0"/>
  </p:normalViewPr>
  <p:slideViewPr>
    <p:cSldViewPr>
      <p:cViewPr>
        <p:scale>
          <a:sx n="100" d="100"/>
          <a:sy n="100" d="100"/>
        </p:scale>
        <p:origin x="-900" y="-72"/>
      </p:cViewPr>
      <p:guideLst>
        <p:guide orient="horz" pos="2160"/>
        <p:guide pos="2880"/>
      </p:guideLst>
    </p:cSldViewPr>
  </p:slideViewPr>
  <p:outlineViewPr>
    <p:cViewPr>
      <p:scale>
        <a:sx n="33" d="100"/>
        <a:sy n="33" d="100"/>
      </p:scale>
      <p:origin x="0" y="2917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396" y="-102"/>
      </p:cViewPr>
      <p:guideLst>
        <p:guide orient="horz" pos="3127"/>
        <p:guide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9B179C-8A5D-433D-AEE1-38010D048970}" type="doc">
      <dgm:prSet loTypeId="urn:microsoft.com/office/officeart/2005/8/layout/radial3" loCatId="cycle" qsTypeId="urn:microsoft.com/office/officeart/2005/8/quickstyle/simple1" qsCatId="simple" csTypeId="urn:microsoft.com/office/officeart/2005/8/colors/colorful5" csCatId="colorful" phldr="1"/>
      <dgm:spPr/>
      <dgm:t>
        <a:bodyPr/>
        <a:lstStyle/>
        <a:p>
          <a:endParaRPr lang="en-US"/>
        </a:p>
      </dgm:t>
    </dgm:pt>
    <dgm:pt modelId="{3DBE1207-C98A-4E6B-AE0F-CE540BEFF05C}">
      <dgm:prSet phldrT="[Text]"/>
      <dgm:spPr/>
      <dgm:t>
        <a:bodyPr/>
        <a:lstStyle/>
        <a:p>
          <a:r>
            <a:rPr lang="en-US" dirty="0"/>
            <a:t>IMM</a:t>
          </a:r>
        </a:p>
      </dgm:t>
    </dgm:pt>
    <dgm:pt modelId="{495DBE7E-7960-4320-A6B7-48DDB0FF98C4}" type="parTrans" cxnId="{A0CE3CC8-E4D8-480C-A554-7DBB2D985FAF}">
      <dgm:prSet/>
      <dgm:spPr/>
      <dgm:t>
        <a:bodyPr/>
        <a:lstStyle/>
        <a:p>
          <a:endParaRPr lang="en-US"/>
        </a:p>
      </dgm:t>
    </dgm:pt>
    <dgm:pt modelId="{A86965EB-7BD7-47E1-92C5-6791D7E4DD9B}" type="sibTrans" cxnId="{A0CE3CC8-E4D8-480C-A554-7DBB2D985FAF}">
      <dgm:prSet/>
      <dgm:spPr/>
      <dgm:t>
        <a:bodyPr/>
        <a:lstStyle/>
        <a:p>
          <a:endParaRPr lang="en-US"/>
        </a:p>
      </dgm:t>
    </dgm:pt>
    <dgm:pt modelId="{B45FB747-0A93-4600-B5A8-065E465C1C13}">
      <dgm:prSet phldrT="[Text]" custT="1"/>
      <dgm:spPr/>
      <dgm:t>
        <a:bodyPr/>
        <a:lstStyle/>
        <a:p>
          <a:r>
            <a:rPr lang="en-US" sz="1600" dirty="0"/>
            <a:t>Micro</a:t>
          </a:r>
        </a:p>
        <a:p>
          <a:r>
            <a:rPr lang="ro-RO" sz="1600" dirty="0" smtClean="0"/>
            <a:t>î</a:t>
          </a:r>
          <a:r>
            <a:rPr lang="en-US" sz="1600" dirty="0" err="1" smtClean="0"/>
            <a:t>ntreprinderi</a:t>
          </a:r>
          <a:endParaRPr lang="en-US" sz="1600" dirty="0"/>
        </a:p>
      </dgm:t>
    </dgm:pt>
    <dgm:pt modelId="{E648D6B7-F1D4-469C-973D-598019CC85F6}" type="parTrans" cxnId="{FB01783E-9B2B-4FA5-8378-7B281B7EE63D}">
      <dgm:prSet/>
      <dgm:spPr/>
      <dgm:t>
        <a:bodyPr/>
        <a:lstStyle/>
        <a:p>
          <a:endParaRPr lang="en-US"/>
        </a:p>
      </dgm:t>
    </dgm:pt>
    <dgm:pt modelId="{19A821EE-3D8F-443C-9C63-E6F6F5BD42C3}" type="sibTrans" cxnId="{FB01783E-9B2B-4FA5-8378-7B281B7EE63D}">
      <dgm:prSet/>
      <dgm:spPr/>
      <dgm:t>
        <a:bodyPr/>
        <a:lstStyle/>
        <a:p>
          <a:endParaRPr lang="en-US"/>
        </a:p>
      </dgm:t>
    </dgm:pt>
    <dgm:pt modelId="{E9EC7233-7D6F-4039-9B66-21C64A32CD5A}">
      <dgm:prSet phldrT="[Text]" custT="1"/>
      <dgm:spPr/>
      <dgm:t>
        <a:bodyPr/>
        <a:lstStyle/>
        <a:p>
          <a:r>
            <a:rPr lang="ro-RO" sz="1600" dirty="0" smtClean="0"/>
            <a:t>Î</a:t>
          </a:r>
          <a:r>
            <a:rPr lang="en-US" sz="1600" dirty="0" err="1" smtClean="0"/>
            <a:t>ntreprinderi</a:t>
          </a:r>
          <a:r>
            <a:rPr lang="en-US" sz="1600" dirty="0" smtClean="0"/>
            <a:t> </a:t>
          </a:r>
          <a:r>
            <a:rPr lang="en-US" sz="1600" dirty="0" err="1"/>
            <a:t>mijlocii</a:t>
          </a:r>
          <a:endParaRPr lang="en-US" sz="1600" dirty="0"/>
        </a:p>
      </dgm:t>
    </dgm:pt>
    <dgm:pt modelId="{49244344-70A4-4DC1-83F2-AE2788CAA05B}" type="parTrans" cxnId="{6279E555-DE97-4057-BC6A-6C3EFAFDB491}">
      <dgm:prSet/>
      <dgm:spPr/>
      <dgm:t>
        <a:bodyPr/>
        <a:lstStyle/>
        <a:p>
          <a:endParaRPr lang="en-US"/>
        </a:p>
      </dgm:t>
    </dgm:pt>
    <dgm:pt modelId="{8CEA62F1-4900-47C4-BFBF-9CACD1C94E0E}" type="sibTrans" cxnId="{6279E555-DE97-4057-BC6A-6C3EFAFDB491}">
      <dgm:prSet/>
      <dgm:spPr/>
      <dgm:t>
        <a:bodyPr/>
        <a:lstStyle/>
        <a:p>
          <a:endParaRPr lang="en-US"/>
        </a:p>
      </dgm:t>
    </dgm:pt>
    <dgm:pt modelId="{31595F8D-F3E2-40A5-8F5A-44F9DA2EB234}">
      <dgm:prSet phldrT="[Text]" custT="1"/>
      <dgm:spPr/>
      <dgm:t>
        <a:bodyPr/>
        <a:lstStyle/>
        <a:p>
          <a:r>
            <a:rPr lang="ro-RO" sz="1600" dirty="0" smtClean="0"/>
            <a:t>Î</a:t>
          </a:r>
          <a:r>
            <a:rPr lang="en-US" sz="1600" dirty="0" err="1" smtClean="0"/>
            <a:t>ntreprinderi</a:t>
          </a:r>
          <a:r>
            <a:rPr lang="en-US" sz="1600" dirty="0" smtClean="0"/>
            <a:t> </a:t>
          </a:r>
          <a:r>
            <a:rPr lang="en-US" sz="1600" dirty="0" err="1"/>
            <a:t>mici</a:t>
          </a:r>
          <a:endParaRPr lang="en-US" sz="1600" dirty="0"/>
        </a:p>
      </dgm:t>
    </dgm:pt>
    <dgm:pt modelId="{A03B241F-7520-4BC9-B05E-521C1CF6BEAF}" type="parTrans" cxnId="{3CA858A6-15E1-4E14-A1BA-1919FB35C7B0}">
      <dgm:prSet/>
      <dgm:spPr/>
      <dgm:t>
        <a:bodyPr/>
        <a:lstStyle/>
        <a:p>
          <a:endParaRPr lang="en-US"/>
        </a:p>
      </dgm:t>
    </dgm:pt>
    <dgm:pt modelId="{8704DEEE-D049-4DAE-821E-389F891517C1}" type="sibTrans" cxnId="{3CA858A6-15E1-4E14-A1BA-1919FB35C7B0}">
      <dgm:prSet/>
      <dgm:spPr/>
      <dgm:t>
        <a:bodyPr/>
        <a:lstStyle/>
        <a:p>
          <a:endParaRPr lang="en-US"/>
        </a:p>
      </dgm:t>
    </dgm:pt>
    <dgm:pt modelId="{5F6CF279-309B-4B7D-87A6-228D190247F4}" type="pres">
      <dgm:prSet presAssocID="{FC9B179C-8A5D-433D-AEE1-38010D048970}" presName="composite" presStyleCnt="0">
        <dgm:presLayoutVars>
          <dgm:chMax val="1"/>
          <dgm:dir/>
          <dgm:resizeHandles val="exact"/>
        </dgm:presLayoutVars>
      </dgm:prSet>
      <dgm:spPr/>
      <dgm:t>
        <a:bodyPr/>
        <a:lstStyle/>
        <a:p>
          <a:endParaRPr lang="ro-RO"/>
        </a:p>
      </dgm:t>
    </dgm:pt>
    <dgm:pt modelId="{8202C473-A510-497B-97D5-B4983D3E3191}" type="pres">
      <dgm:prSet presAssocID="{FC9B179C-8A5D-433D-AEE1-38010D048970}" presName="radial" presStyleCnt="0">
        <dgm:presLayoutVars>
          <dgm:animLvl val="ctr"/>
        </dgm:presLayoutVars>
      </dgm:prSet>
      <dgm:spPr/>
    </dgm:pt>
    <dgm:pt modelId="{8172815B-5FC4-4F90-9BDE-7833849CD312}" type="pres">
      <dgm:prSet presAssocID="{3DBE1207-C98A-4E6B-AE0F-CE540BEFF05C}" presName="centerShape" presStyleLbl="vennNode1" presStyleIdx="0" presStyleCnt="4" custScaleX="92330" custScaleY="77522" custLinFactNeighborX="-2175" custLinFactNeighborY="14"/>
      <dgm:spPr/>
      <dgm:t>
        <a:bodyPr/>
        <a:lstStyle/>
        <a:p>
          <a:endParaRPr lang="ro-RO"/>
        </a:p>
      </dgm:t>
    </dgm:pt>
    <dgm:pt modelId="{5BA30C9B-D09E-4B13-9FAC-50A5BD7F1F6F}" type="pres">
      <dgm:prSet presAssocID="{B45FB747-0A93-4600-B5A8-065E465C1C13}" presName="node" presStyleLbl="vennNode1" presStyleIdx="1" presStyleCnt="4" custScaleX="111151" custScaleY="94636" custRadScaleRad="70933" custRadScaleInc="-1863">
        <dgm:presLayoutVars>
          <dgm:bulletEnabled val="1"/>
        </dgm:presLayoutVars>
      </dgm:prSet>
      <dgm:spPr/>
      <dgm:t>
        <a:bodyPr/>
        <a:lstStyle/>
        <a:p>
          <a:endParaRPr lang="ro-RO"/>
        </a:p>
      </dgm:t>
    </dgm:pt>
    <dgm:pt modelId="{6ED1430D-DEFC-4B7D-B73E-06A3A7D9ECDE}" type="pres">
      <dgm:prSet presAssocID="{E9EC7233-7D6F-4039-9B66-21C64A32CD5A}" presName="node" presStyleLbl="vennNode1" presStyleIdx="2" presStyleCnt="4" custScaleX="113459" custScaleY="106968" custRadScaleRad="79395" custRadScaleInc="11868">
        <dgm:presLayoutVars>
          <dgm:bulletEnabled val="1"/>
        </dgm:presLayoutVars>
      </dgm:prSet>
      <dgm:spPr/>
      <dgm:t>
        <a:bodyPr/>
        <a:lstStyle/>
        <a:p>
          <a:endParaRPr lang="ro-RO"/>
        </a:p>
      </dgm:t>
    </dgm:pt>
    <dgm:pt modelId="{38D794C6-6E61-432F-8586-7FDE12D94F2B}" type="pres">
      <dgm:prSet presAssocID="{31595F8D-F3E2-40A5-8F5A-44F9DA2EB234}" presName="node" presStyleLbl="vennNode1" presStyleIdx="3" presStyleCnt="4" custScaleX="108390" custScaleY="102015" custRadScaleRad="83399" custRadScaleInc="-11719">
        <dgm:presLayoutVars>
          <dgm:bulletEnabled val="1"/>
        </dgm:presLayoutVars>
      </dgm:prSet>
      <dgm:spPr/>
      <dgm:t>
        <a:bodyPr/>
        <a:lstStyle/>
        <a:p>
          <a:endParaRPr lang="ro-RO"/>
        </a:p>
      </dgm:t>
    </dgm:pt>
  </dgm:ptLst>
  <dgm:cxnLst>
    <dgm:cxn modelId="{F1048A79-4B8C-4A93-A460-5F04FC681335}" type="presOf" srcId="{B45FB747-0A93-4600-B5A8-065E465C1C13}" destId="{5BA30C9B-D09E-4B13-9FAC-50A5BD7F1F6F}" srcOrd="0" destOrd="0" presId="urn:microsoft.com/office/officeart/2005/8/layout/radial3"/>
    <dgm:cxn modelId="{BFF37D85-CC22-4402-A6F5-9898D1471FD0}" type="presOf" srcId="{FC9B179C-8A5D-433D-AEE1-38010D048970}" destId="{5F6CF279-309B-4B7D-87A6-228D190247F4}" srcOrd="0" destOrd="0" presId="urn:microsoft.com/office/officeart/2005/8/layout/radial3"/>
    <dgm:cxn modelId="{6279E555-DE97-4057-BC6A-6C3EFAFDB491}" srcId="{3DBE1207-C98A-4E6B-AE0F-CE540BEFF05C}" destId="{E9EC7233-7D6F-4039-9B66-21C64A32CD5A}" srcOrd="1" destOrd="0" parTransId="{49244344-70A4-4DC1-83F2-AE2788CAA05B}" sibTransId="{8CEA62F1-4900-47C4-BFBF-9CACD1C94E0E}"/>
    <dgm:cxn modelId="{26C9564F-292E-40C3-8554-508C9F6298F6}" type="presOf" srcId="{31595F8D-F3E2-40A5-8F5A-44F9DA2EB234}" destId="{38D794C6-6E61-432F-8586-7FDE12D94F2B}" srcOrd="0" destOrd="0" presId="urn:microsoft.com/office/officeart/2005/8/layout/radial3"/>
    <dgm:cxn modelId="{FB01783E-9B2B-4FA5-8378-7B281B7EE63D}" srcId="{3DBE1207-C98A-4E6B-AE0F-CE540BEFF05C}" destId="{B45FB747-0A93-4600-B5A8-065E465C1C13}" srcOrd="0" destOrd="0" parTransId="{E648D6B7-F1D4-469C-973D-598019CC85F6}" sibTransId="{19A821EE-3D8F-443C-9C63-E6F6F5BD42C3}"/>
    <dgm:cxn modelId="{1AD9C114-F7ED-4856-BF80-3F30DBC65034}" type="presOf" srcId="{3DBE1207-C98A-4E6B-AE0F-CE540BEFF05C}" destId="{8172815B-5FC4-4F90-9BDE-7833849CD312}" srcOrd="0" destOrd="0" presId="urn:microsoft.com/office/officeart/2005/8/layout/radial3"/>
    <dgm:cxn modelId="{A0CE3CC8-E4D8-480C-A554-7DBB2D985FAF}" srcId="{FC9B179C-8A5D-433D-AEE1-38010D048970}" destId="{3DBE1207-C98A-4E6B-AE0F-CE540BEFF05C}" srcOrd="0" destOrd="0" parTransId="{495DBE7E-7960-4320-A6B7-48DDB0FF98C4}" sibTransId="{A86965EB-7BD7-47E1-92C5-6791D7E4DD9B}"/>
    <dgm:cxn modelId="{F17F9D57-1DC1-4873-9E7C-E232729BB57F}" type="presOf" srcId="{E9EC7233-7D6F-4039-9B66-21C64A32CD5A}" destId="{6ED1430D-DEFC-4B7D-B73E-06A3A7D9ECDE}" srcOrd="0" destOrd="0" presId="urn:microsoft.com/office/officeart/2005/8/layout/radial3"/>
    <dgm:cxn modelId="{3CA858A6-15E1-4E14-A1BA-1919FB35C7B0}" srcId="{3DBE1207-C98A-4E6B-AE0F-CE540BEFF05C}" destId="{31595F8D-F3E2-40A5-8F5A-44F9DA2EB234}" srcOrd="2" destOrd="0" parTransId="{A03B241F-7520-4BC9-B05E-521C1CF6BEAF}" sibTransId="{8704DEEE-D049-4DAE-821E-389F891517C1}"/>
    <dgm:cxn modelId="{04CC9FF2-1F20-4A5B-B11E-E00D9B00DBF8}" type="presParOf" srcId="{5F6CF279-309B-4B7D-87A6-228D190247F4}" destId="{8202C473-A510-497B-97D5-B4983D3E3191}" srcOrd="0" destOrd="0" presId="urn:microsoft.com/office/officeart/2005/8/layout/radial3"/>
    <dgm:cxn modelId="{64E53678-6D67-4261-A197-4FF0B3169007}" type="presParOf" srcId="{8202C473-A510-497B-97D5-B4983D3E3191}" destId="{8172815B-5FC4-4F90-9BDE-7833849CD312}" srcOrd="0" destOrd="0" presId="urn:microsoft.com/office/officeart/2005/8/layout/radial3"/>
    <dgm:cxn modelId="{0D6A226A-3662-4DDB-892D-8AF4801B39E6}" type="presParOf" srcId="{8202C473-A510-497B-97D5-B4983D3E3191}" destId="{5BA30C9B-D09E-4B13-9FAC-50A5BD7F1F6F}" srcOrd="1" destOrd="0" presId="urn:microsoft.com/office/officeart/2005/8/layout/radial3"/>
    <dgm:cxn modelId="{A4F2135F-F277-4245-97B7-B578ED9202A3}" type="presParOf" srcId="{8202C473-A510-497B-97D5-B4983D3E3191}" destId="{6ED1430D-DEFC-4B7D-B73E-06A3A7D9ECDE}" srcOrd="2" destOrd="0" presId="urn:microsoft.com/office/officeart/2005/8/layout/radial3"/>
    <dgm:cxn modelId="{9F95885E-A542-41D4-9F03-C0DCD7C6A076}" type="presParOf" srcId="{8202C473-A510-497B-97D5-B4983D3E3191}" destId="{38D794C6-6E61-432F-8586-7FDE12D94F2B}" srcOrd="3"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D2AFD6-E155-406F-8D0D-BDB115008549}" type="doc">
      <dgm:prSet loTypeId="urn:microsoft.com/office/officeart/2009/3/layout/IncreasingArrowsProcess" loCatId="process" qsTypeId="urn:microsoft.com/office/officeart/2005/8/quickstyle/simple1" qsCatId="simple" csTypeId="urn:microsoft.com/office/officeart/2005/8/colors/colorful5" csCatId="colorful" phldr="1"/>
      <dgm:spPr/>
      <dgm:t>
        <a:bodyPr/>
        <a:lstStyle/>
        <a:p>
          <a:endParaRPr lang="en-US"/>
        </a:p>
      </dgm:t>
    </dgm:pt>
    <dgm:pt modelId="{4BA64E75-A8D6-4C82-A9B3-1900313E6DD9}">
      <dgm:prSet phldrT="[Text]" custT="1"/>
      <dgm:spPr/>
      <dgm:t>
        <a:bodyPr/>
        <a:lstStyle/>
        <a:p>
          <a:r>
            <a:rPr lang="en-US" sz="2000" b="1" dirty="0" err="1"/>
            <a:t>Ajutor</a:t>
          </a:r>
          <a:r>
            <a:rPr lang="en-US" sz="2000" b="1" dirty="0"/>
            <a:t> de stat regional </a:t>
          </a:r>
          <a:r>
            <a:rPr lang="en-US" sz="2000" b="1" dirty="0" err="1"/>
            <a:t>pentru</a:t>
          </a:r>
          <a:r>
            <a:rPr lang="en-US" sz="2000" b="1" dirty="0"/>
            <a:t> </a:t>
          </a:r>
          <a:r>
            <a:rPr lang="en-US" sz="2000" b="1" dirty="0" err="1"/>
            <a:t>investitii</a:t>
          </a:r>
          <a:endParaRPr lang="en-US" sz="2000" b="1" dirty="0"/>
        </a:p>
      </dgm:t>
    </dgm:pt>
    <dgm:pt modelId="{A9FC5561-7053-4A46-A212-15830D4F092B}" type="parTrans" cxnId="{15F670DB-1AC3-41AA-8DCC-8E56DAD0E88D}">
      <dgm:prSet/>
      <dgm:spPr/>
      <dgm:t>
        <a:bodyPr/>
        <a:lstStyle/>
        <a:p>
          <a:endParaRPr lang="en-US"/>
        </a:p>
      </dgm:t>
    </dgm:pt>
    <dgm:pt modelId="{8F194F7F-D70B-4032-B423-92E800E6F0F9}" type="sibTrans" cxnId="{15F670DB-1AC3-41AA-8DCC-8E56DAD0E88D}">
      <dgm:prSet/>
      <dgm:spPr/>
      <dgm:t>
        <a:bodyPr/>
        <a:lstStyle/>
        <a:p>
          <a:endParaRPr lang="en-US"/>
        </a:p>
      </dgm:t>
    </dgm:pt>
    <dgm:pt modelId="{9FE62534-4E56-4293-BA01-77DE35AA94CF}">
      <dgm:prSet phldrT="[Text]" custT="1"/>
      <dgm:spPr/>
      <dgm:t>
        <a:bodyPr/>
        <a:lstStyle/>
        <a:p>
          <a:r>
            <a:rPr lang="pt-BR" sz="1400" dirty="0"/>
            <a:t>Ajutorul de stat înseamnă orice ajutor (indiferent de forma sa) acordat unor </a:t>
          </a:r>
          <a:r>
            <a:rPr lang="en-US" sz="1400" dirty="0" err="1"/>
            <a:t>anumite</a:t>
          </a:r>
          <a:r>
            <a:rPr lang="en-US" sz="1400" dirty="0"/>
            <a:t> </a:t>
          </a:r>
          <a:r>
            <a:rPr lang="en-US" sz="1400" dirty="0" err="1"/>
            <a:t>întreprinderi</a:t>
          </a:r>
          <a:r>
            <a:rPr lang="en-US" sz="1400" dirty="0"/>
            <a:t> (</a:t>
          </a:r>
          <a:r>
            <a:rPr lang="en-US" sz="1400" dirty="0" err="1"/>
            <a:t>entițăți</a:t>
          </a:r>
          <a:r>
            <a:rPr lang="en-US" sz="1400" dirty="0"/>
            <a:t> care </a:t>
          </a:r>
          <a:r>
            <a:rPr lang="en-US" sz="1400" dirty="0" err="1"/>
            <a:t>desfășoară</a:t>
          </a:r>
          <a:r>
            <a:rPr lang="en-US" sz="1400" dirty="0"/>
            <a:t> </a:t>
          </a:r>
          <a:r>
            <a:rPr lang="en-US" sz="1400" dirty="0" err="1"/>
            <a:t>activități</a:t>
          </a:r>
          <a:r>
            <a:rPr lang="en-US" sz="1400" dirty="0"/>
            <a:t> </a:t>
          </a:r>
          <a:r>
            <a:rPr lang="en-US" sz="1400" dirty="0" err="1" smtClean="0"/>
            <a:t>economice</a:t>
          </a:r>
          <a:r>
            <a:rPr lang="en-US" sz="1400" dirty="0" smtClean="0"/>
            <a:t>) </a:t>
          </a:r>
          <a:r>
            <a:rPr lang="en-US" sz="1400" dirty="0"/>
            <a:t>de </a:t>
          </a:r>
          <a:r>
            <a:rPr lang="en-US" sz="1400" dirty="0" err="1"/>
            <a:t>către</a:t>
          </a:r>
          <a:r>
            <a:rPr lang="en-US" sz="1400" dirty="0"/>
            <a:t> </a:t>
          </a:r>
          <a:r>
            <a:rPr lang="en-US" sz="1400" dirty="0" err="1"/>
            <a:t>autoritățile</a:t>
          </a:r>
          <a:r>
            <a:rPr lang="en-US" sz="1400" dirty="0"/>
            <a:t> </a:t>
          </a:r>
          <a:r>
            <a:rPr lang="en-US" sz="1400" dirty="0" err="1"/>
            <a:t>publice</a:t>
          </a:r>
          <a:r>
            <a:rPr lang="en-US" sz="1400" dirty="0"/>
            <a:t>.</a:t>
          </a:r>
        </a:p>
      </dgm:t>
    </dgm:pt>
    <dgm:pt modelId="{059AE57D-73AE-40E1-AA8C-45F04A0D7278}" type="parTrans" cxnId="{7B1FF9DE-9311-43AB-BB08-CD7B8ACC5E2F}">
      <dgm:prSet/>
      <dgm:spPr/>
      <dgm:t>
        <a:bodyPr/>
        <a:lstStyle/>
        <a:p>
          <a:endParaRPr lang="en-US"/>
        </a:p>
      </dgm:t>
    </dgm:pt>
    <dgm:pt modelId="{EEB3D286-CBED-4D8B-BDFD-9F84DC06B5E8}" type="sibTrans" cxnId="{7B1FF9DE-9311-43AB-BB08-CD7B8ACC5E2F}">
      <dgm:prSet/>
      <dgm:spPr/>
      <dgm:t>
        <a:bodyPr/>
        <a:lstStyle/>
        <a:p>
          <a:endParaRPr lang="en-US"/>
        </a:p>
      </dgm:t>
    </dgm:pt>
    <dgm:pt modelId="{F1F1BA55-25BA-44CC-941C-65B32A399209}">
      <dgm:prSet phldrT="[Text]" custT="1"/>
      <dgm:spPr/>
      <dgm:t>
        <a:bodyPr/>
        <a:lstStyle/>
        <a:p>
          <a:r>
            <a:rPr lang="en-US" sz="2000" b="1" dirty="0" err="1"/>
            <a:t>Ajutor</a:t>
          </a:r>
          <a:r>
            <a:rPr lang="en-US" sz="2000" b="1" dirty="0"/>
            <a:t> </a:t>
          </a:r>
          <a:r>
            <a:rPr lang="en-US" sz="2000" b="1" dirty="0" err="1"/>
            <a:t>acordat</a:t>
          </a:r>
          <a:r>
            <a:rPr lang="en-US" sz="2000" b="1" dirty="0"/>
            <a:t> </a:t>
          </a:r>
          <a:r>
            <a:rPr lang="en-US" sz="2000" b="1" dirty="0" err="1"/>
            <a:t>pentru</a:t>
          </a:r>
          <a:r>
            <a:rPr lang="en-US" sz="2000" b="1" dirty="0"/>
            <a:t> o </a:t>
          </a:r>
          <a:r>
            <a:rPr lang="en-US" sz="2000" b="1" dirty="0" err="1"/>
            <a:t>investitie</a:t>
          </a:r>
          <a:r>
            <a:rPr lang="en-US" sz="2000" b="1" dirty="0"/>
            <a:t> </a:t>
          </a:r>
          <a:r>
            <a:rPr lang="en-US" sz="2000" b="1" dirty="0" smtClean="0"/>
            <a:t>initial</a:t>
          </a:r>
          <a:r>
            <a:rPr lang="ro-RO" sz="2000" b="1" dirty="0" smtClean="0"/>
            <a:t>ă</a:t>
          </a:r>
          <a:endParaRPr lang="en-US" sz="2000" b="1" dirty="0"/>
        </a:p>
      </dgm:t>
    </dgm:pt>
    <dgm:pt modelId="{3DEB6ECF-FB66-4A6D-A03E-AA7E8345887B}" type="parTrans" cxnId="{F5CEFBDF-DDE5-4E7E-B062-E63D40F02ABF}">
      <dgm:prSet/>
      <dgm:spPr/>
      <dgm:t>
        <a:bodyPr/>
        <a:lstStyle/>
        <a:p>
          <a:endParaRPr lang="en-US"/>
        </a:p>
      </dgm:t>
    </dgm:pt>
    <dgm:pt modelId="{EC081067-A898-406E-AD1C-080367B25E58}" type="sibTrans" cxnId="{F5CEFBDF-DDE5-4E7E-B062-E63D40F02ABF}">
      <dgm:prSet/>
      <dgm:spPr/>
      <dgm:t>
        <a:bodyPr/>
        <a:lstStyle/>
        <a:p>
          <a:endParaRPr lang="en-US"/>
        </a:p>
      </dgm:t>
    </dgm:pt>
    <dgm:pt modelId="{C260F6CE-B08F-422F-84D5-801F8B7D296D}">
      <dgm:prSet phldrT="[Text]" custT="1"/>
      <dgm:spPr/>
      <dgm:t>
        <a:bodyPr/>
        <a:lstStyle/>
        <a:p>
          <a:r>
            <a:rPr lang="en-US" sz="1600" dirty="0" err="1" smtClean="0"/>
            <a:t>Reprezint</a:t>
          </a:r>
          <a:r>
            <a:rPr lang="ro-RO" sz="1600" dirty="0" smtClean="0"/>
            <a:t>ă</a:t>
          </a:r>
          <a:r>
            <a:rPr lang="en-US" sz="1600" dirty="0" smtClean="0"/>
            <a:t>  </a:t>
          </a:r>
          <a:r>
            <a:rPr lang="en-US" sz="1600" dirty="0" err="1" smtClean="0"/>
            <a:t>investi</a:t>
          </a:r>
          <a:r>
            <a:rPr lang="ro-RO" sz="1600" dirty="0" smtClean="0"/>
            <a:t>ț</a:t>
          </a:r>
          <a:r>
            <a:rPr lang="en-US" sz="1600" dirty="0" err="1" smtClean="0"/>
            <a:t>ie</a:t>
          </a:r>
          <a:r>
            <a:rPr lang="en-US" sz="1600" dirty="0" smtClean="0"/>
            <a:t> </a:t>
          </a:r>
          <a:r>
            <a:rPr lang="ro-RO" sz="1600" dirty="0" smtClean="0"/>
            <a:t>î</a:t>
          </a:r>
          <a:r>
            <a:rPr lang="en-US" sz="1600" dirty="0" smtClean="0"/>
            <a:t>n </a:t>
          </a:r>
          <a:r>
            <a:rPr lang="en-US" sz="1600" dirty="0"/>
            <a:t>active </a:t>
          </a:r>
          <a:r>
            <a:rPr lang="en-US" sz="1600" dirty="0" err="1"/>
            <a:t>corporale</a:t>
          </a:r>
          <a:r>
            <a:rPr lang="en-US" sz="1600" dirty="0"/>
            <a:t> </a:t>
          </a:r>
          <a:r>
            <a:rPr lang="ro-RO" sz="1600" dirty="0" smtClean="0"/>
            <a:t>ș</a:t>
          </a:r>
          <a:r>
            <a:rPr lang="en-US" sz="1600" dirty="0" err="1" smtClean="0"/>
            <a:t>i</a:t>
          </a:r>
          <a:r>
            <a:rPr lang="en-US" sz="1600" dirty="0" smtClean="0"/>
            <a:t> </a:t>
          </a:r>
          <a:r>
            <a:rPr lang="en-US" sz="1600" dirty="0" err="1"/>
            <a:t>necorporale</a:t>
          </a:r>
          <a:r>
            <a:rPr lang="en-US" sz="1600" dirty="0"/>
            <a:t>.</a:t>
          </a:r>
        </a:p>
      </dgm:t>
    </dgm:pt>
    <dgm:pt modelId="{B6BE0AF0-E82B-475F-B5C3-66D3A9CEFBEE}" type="parTrans" cxnId="{23BFE9EB-16F9-4B26-BFED-C46032F190F4}">
      <dgm:prSet/>
      <dgm:spPr/>
      <dgm:t>
        <a:bodyPr/>
        <a:lstStyle/>
        <a:p>
          <a:endParaRPr lang="en-US"/>
        </a:p>
      </dgm:t>
    </dgm:pt>
    <dgm:pt modelId="{60CA166F-8346-4E05-8E3F-C5072A22E8F7}" type="sibTrans" cxnId="{23BFE9EB-16F9-4B26-BFED-C46032F190F4}">
      <dgm:prSet/>
      <dgm:spPr/>
      <dgm:t>
        <a:bodyPr/>
        <a:lstStyle/>
        <a:p>
          <a:endParaRPr lang="en-US"/>
        </a:p>
      </dgm:t>
    </dgm:pt>
    <dgm:pt modelId="{6D41B911-DD2F-470F-AB1D-7BBEF876EC43}">
      <dgm:prSet phldrT="[Text]" custT="1"/>
      <dgm:spPr/>
      <dgm:t>
        <a:bodyPr/>
        <a:lstStyle/>
        <a:p>
          <a:r>
            <a:rPr lang="ro-RO" sz="2000" b="1" dirty="0" smtClean="0"/>
            <a:t>Investiție inițială</a:t>
          </a:r>
          <a:endParaRPr lang="en-US" sz="2000" b="1" dirty="0"/>
        </a:p>
      </dgm:t>
    </dgm:pt>
    <dgm:pt modelId="{1907F539-018D-4F78-B0F0-2498E9FE02EE}" type="parTrans" cxnId="{627E1318-02E9-4C8D-A1C7-91C1D4D5EF89}">
      <dgm:prSet/>
      <dgm:spPr/>
      <dgm:t>
        <a:bodyPr/>
        <a:lstStyle/>
        <a:p>
          <a:endParaRPr lang="en-US"/>
        </a:p>
      </dgm:t>
    </dgm:pt>
    <dgm:pt modelId="{B8DA6C56-8D8D-45D1-B38A-4FD5F04927BB}" type="sibTrans" cxnId="{627E1318-02E9-4C8D-A1C7-91C1D4D5EF89}">
      <dgm:prSet/>
      <dgm:spPr/>
      <dgm:t>
        <a:bodyPr/>
        <a:lstStyle/>
        <a:p>
          <a:endParaRPr lang="en-US"/>
        </a:p>
      </dgm:t>
    </dgm:pt>
    <dgm:pt modelId="{B6FA4568-2637-42A5-B273-80ABF53169CD}">
      <dgm:prSet phldrT="[Text]" custT="1"/>
      <dgm:spPr/>
      <dgm:t>
        <a:bodyPr/>
        <a:lstStyle/>
        <a:p>
          <a:pPr>
            <a:buFont typeface="Arial" panose="020B0604020202020204" pitchFamily="34" charset="0"/>
            <a:buNone/>
          </a:pPr>
          <a:r>
            <a:rPr lang="en-US" sz="1600" dirty="0"/>
            <a:t>1. </a:t>
          </a:r>
          <a:r>
            <a:rPr lang="en-US" sz="1600" dirty="0" err="1"/>
            <a:t>Crearea</a:t>
          </a:r>
          <a:r>
            <a:rPr lang="en-US" sz="1600" dirty="0"/>
            <a:t> </a:t>
          </a:r>
          <a:r>
            <a:rPr lang="en-US" sz="1600" dirty="0" err="1"/>
            <a:t>unei</a:t>
          </a:r>
          <a:r>
            <a:rPr lang="en-US" sz="1600" dirty="0"/>
            <a:t> </a:t>
          </a:r>
          <a:r>
            <a:rPr lang="en-US" sz="1600" dirty="0" smtClean="0"/>
            <a:t>unit</a:t>
          </a:r>
          <a:r>
            <a:rPr lang="ro-RO" sz="1600" dirty="0" err="1" smtClean="0"/>
            <a:t>ăț</a:t>
          </a:r>
          <a:r>
            <a:rPr lang="en-US" sz="1600" dirty="0" err="1" smtClean="0"/>
            <a:t>i</a:t>
          </a:r>
          <a:r>
            <a:rPr lang="en-US" sz="1600" dirty="0" smtClean="0"/>
            <a:t> </a:t>
          </a:r>
          <a:r>
            <a:rPr lang="en-US" sz="1600" dirty="0" err="1"/>
            <a:t>noi</a:t>
          </a:r>
          <a:endParaRPr lang="en-US" sz="1600" dirty="0"/>
        </a:p>
        <a:p>
          <a:pPr>
            <a:buFont typeface="Arial" panose="020B0604020202020204" pitchFamily="34" charset="0"/>
            <a:buNone/>
          </a:pPr>
          <a:r>
            <a:rPr lang="en-US" sz="1600" dirty="0"/>
            <a:t>2.  </a:t>
          </a:r>
          <a:r>
            <a:rPr lang="en-US" sz="1600" dirty="0" err="1"/>
            <a:t>Extinderea</a:t>
          </a:r>
          <a:r>
            <a:rPr lang="en-US" sz="1600" dirty="0"/>
            <a:t> </a:t>
          </a:r>
          <a:r>
            <a:rPr lang="en-US" sz="1600" dirty="0" err="1" smtClean="0"/>
            <a:t>capacit</a:t>
          </a:r>
          <a:r>
            <a:rPr lang="ro-RO" sz="1600" dirty="0" err="1" smtClean="0"/>
            <a:t>ăț</a:t>
          </a:r>
          <a:r>
            <a:rPr lang="en-US" sz="1600" dirty="0" smtClean="0"/>
            <a:t>ii </a:t>
          </a:r>
          <a:r>
            <a:rPr lang="en-US" sz="1600" dirty="0" err="1"/>
            <a:t>unei</a:t>
          </a:r>
          <a:r>
            <a:rPr lang="en-US" sz="1600" dirty="0"/>
            <a:t> </a:t>
          </a:r>
          <a:r>
            <a:rPr lang="en-US" sz="1600" dirty="0" smtClean="0"/>
            <a:t>unit</a:t>
          </a:r>
          <a:r>
            <a:rPr lang="ro-RO" sz="1600" dirty="0" err="1" smtClean="0"/>
            <a:t>ăț</a:t>
          </a:r>
          <a:r>
            <a:rPr lang="en-US" sz="1600" dirty="0" err="1" smtClean="0"/>
            <a:t>i</a:t>
          </a:r>
          <a:r>
            <a:rPr lang="en-US" sz="1600" dirty="0" smtClean="0"/>
            <a:t> </a:t>
          </a:r>
          <a:r>
            <a:rPr lang="en-US" sz="1600" dirty="0" err="1"/>
            <a:t>existente</a:t>
          </a:r>
          <a:r>
            <a:rPr lang="en-US" sz="1600" dirty="0"/>
            <a:t> </a:t>
          </a:r>
          <a:r>
            <a:rPr lang="en-US" sz="1600" dirty="0" err="1"/>
            <a:t>prin</a:t>
          </a:r>
          <a:r>
            <a:rPr lang="en-US" sz="1600" dirty="0"/>
            <a:t> </a:t>
          </a:r>
          <a:r>
            <a:rPr lang="en-US" sz="1600" dirty="0" err="1" smtClean="0"/>
            <a:t>cre</a:t>
          </a:r>
          <a:r>
            <a:rPr lang="ro-RO" sz="1600" dirty="0" smtClean="0"/>
            <a:t>ș</a:t>
          </a:r>
          <a:r>
            <a:rPr lang="en-US" sz="1600" dirty="0" err="1" smtClean="0"/>
            <a:t>terea</a:t>
          </a:r>
          <a:r>
            <a:rPr lang="en-US" sz="1600" dirty="0" smtClean="0"/>
            <a:t> </a:t>
          </a:r>
          <a:r>
            <a:rPr lang="en-US" sz="1600" dirty="0" err="1"/>
            <a:t>volumului</a:t>
          </a:r>
          <a:r>
            <a:rPr lang="en-US" sz="1600" dirty="0"/>
            <a:t> </a:t>
          </a:r>
          <a:r>
            <a:rPr lang="en-US" sz="1600" dirty="0" err="1"/>
            <a:t>cel</a:t>
          </a:r>
          <a:r>
            <a:rPr lang="en-US" sz="1600" dirty="0"/>
            <a:t> </a:t>
          </a:r>
          <a:r>
            <a:rPr lang="en-US" sz="1600" dirty="0" err="1" smtClean="0"/>
            <a:t>pu</a:t>
          </a:r>
          <a:r>
            <a:rPr lang="ro-RO" sz="1600" dirty="0" smtClean="0"/>
            <a:t>ț</a:t>
          </a:r>
          <a:r>
            <a:rPr lang="en-US" sz="1600" dirty="0" smtClean="0"/>
            <a:t>in </a:t>
          </a:r>
          <a:r>
            <a:rPr lang="en-US" sz="1600" dirty="0"/>
            <a:t>a </a:t>
          </a:r>
          <a:r>
            <a:rPr lang="en-US" sz="1600" dirty="0" err="1"/>
            <a:t>unui</a:t>
          </a:r>
          <a:r>
            <a:rPr lang="en-US" sz="1600" dirty="0"/>
            <a:t> </a:t>
          </a:r>
          <a:r>
            <a:rPr lang="en-US" sz="1600" dirty="0" err="1"/>
            <a:t>produs</a:t>
          </a:r>
          <a:r>
            <a:rPr lang="en-US" sz="1600" dirty="0"/>
            <a:t>/</a:t>
          </a:r>
          <a:r>
            <a:rPr lang="en-US" sz="1600" dirty="0" err="1"/>
            <a:t>serviciu</a:t>
          </a:r>
          <a:endParaRPr lang="en-US" sz="1600" dirty="0"/>
        </a:p>
        <a:p>
          <a:pPr>
            <a:buFont typeface="Arial" panose="020B0604020202020204" pitchFamily="34" charset="0"/>
            <a:buNone/>
          </a:pPr>
          <a:r>
            <a:rPr lang="en-US" sz="1600" dirty="0"/>
            <a:t>3. </a:t>
          </a:r>
          <a:r>
            <a:rPr lang="en-US" sz="1600" dirty="0" err="1"/>
            <a:t>Diversificarea</a:t>
          </a:r>
          <a:r>
            <a:rPr lang="en-US" sz="1600" dirty="0"/>
            <a:t> </a:t>
          </a:r>
          <a:r>
            <a:rPr lang="en-US" sz="1600" dirty="0" err="1" smtClean="0"/>
            <a:t>produc</a:t>
          </a:r>
          <a:r>
            <a:rPr lang="ro-RO" sz="1600" dirty="0" smtClean="0"/>
            <a:t>ț</a:t>
          </a:r>
          <a:r>
            <a:rPr lang="en-US" sz="1600" dirty="0" err="1" smtClean="0"/>
            <a:t>iei</a:t>
          </a:r>
          <a:r>
            <a:rPr lang="en-US" sz="1600" dirty="0" smtClean="0"/>
            <a:t> </a:t>
          </a:r>
          <a:r>
            <a:rPr lang="en-US" sz="1600" dirty="0" err="1"/>
            <a:t>unei</a:t>
          </a:r>
          <a:r>
            <a:rPr lang="en-US" sz="1600" dirty="0"/>
            <a:t> </a:t>
          </a:r>
          <a:r>
            <a:rPr lang="en-US" sz="1600" dirty="0" smtClean="0"/>
            <a:t>unit</a:t>
          </a:r>
          <a:r>
            <a:rPr lang="ro-RO" sz="1600" dirty="0" err="1" smtClean="0"/>
            <a:t>ăț</a:t>
          </a:r>
          <a:r>
            <a:rPr lang="en-US" sz="1600" dirty="0" err="1" smtClean="0"/>
            <a:t>i</a:t>
          </a:r>
          <a:r>
            <a:rPr lang="en-US" sz="1600" dirty="0" smtClean="0"/>
            <a:t> </a:t>
          </a:r>
          <a:r>
            <a:rPr lang="en-US" sz="1600" dirty="0" err="1"/>
            <a:t>prin</a:t>
          </a:r>
          <a:r>
            <a:rPr lang="en-US" sz="1600" dirty="0"/>
            <a:t> </a:t>
          </a:r>
          <a:r>
            <a:rPr lang="en-US" sz="1600" dirty="0" err="1"/>
            <a:t>produse</a:t>
          </a:r>
          <a:r>
            <a:rPr lang="en-US" sz="1600" dirty="0"/>
            <a:t>/</a:t>
          </a:r>
          <a:r>
            <a:rPr lang="en-US" sz="1600" dirty="0" err="1"/>
            <a:t>servicii</a:t>
          </a:r>
          <a:r>
            <a:rPr lang="en-US" sz="1600" dirty="0"/>
            <a:t> care nu au </a:t>
          </a:r>
          <a:r>
            <a:rPr lang="en-US" sz="1600" dirty="0" err="1"/>
            <a:t>fost</a:t>
          </a:r>
          <a:r>
            <a:rPr lang="en-US" sz="1600" dirty="0"/>
            <a:t> </a:t>
          </a:r>
          <a:r>
            <a:rPr lang="en-US" sz="1600" dirty="0" err="1"/>
            <a:t>prestate</a:t>
          </a:r>
          <a:r>
            <a:rPr lang="en-US" sz="1600" dirty="0"/>
            <a:t> anterior </a:t>
          </a:r>
          <a:r>
            <a:rPr lang="ro-RO" sz="1600" dirty="0" smtClean="0"/>
            <a:t>î</a:t>
          </a:r>
          <a:r>
            <a:rPr lang="en-US" sz="1600" dirty="0" smtClean="0"/>
            <a:t>n </a:t>
          </a:r>
          <a:r>
            <a:rPr lang="en-US" sz="1600" dirty="0" err="1"/>
            <a:t>unitate</a:t>
          </a:r>
          <a:endParaRPr lang="en-US" sz="1600" dirty="0"/>
        </a:p>
      </dgm:t>
    </dgm:pt>
    <dgm:pt modelId="{CD139E38-1986-4D32-B561-C9D8EA476480}" type="parTrans" cxnId="{DB4EA781-FB4F-4D60-A0E8-31CECAF8AB8B}">
      <dgm:prSet/>
      <dgm:spPr/>
      <dgm:t>
        <a:bodyPr/>
        <a:lstStyle/>
        <a:p>
          <a:endParaRPr lang="en-US"/>
        </a:p>
      </dgm:t>
    </dgm:pt>
    <dgm:pt modelId="{58188251-CEBF-42F7-891A-CC562DD78850}" type="sibTrans" cxnId="{DB4EA781-FB4F-4D60-A0E8-31CECAF8AB8B}">
      <dgm:prSet/>
      <dgm:spPr/>
      <dgm:t>
        <a:bodyPr/>
        <a:lstStyle/>
        <a:p>
          <a:endParaRPr lang="en-US"/>
        </a:p>
      </dgm:t>
    </dgm:pt>
    <dgm:pt modelId="{4E60C177-D97E-48DB-8050-14DD5669ABFC}" type="pres">
      <dgm:prSet presAssocID="{2ED2AFD6-E155-406F-8D0D-BDB115008549}" presName="Name0" presStyleCnt="0">
        <dgm:presLayoutVars>
          <dgm:chMax val="5"/>
          <dgm:chPref val="5"/>
          <dgm:dir/>
          <dgm:animLvl val="lvl"/>
        </dgm:presLayoutVars>
      </dgm:prSet>
      <dgm:spPr/>
      <dgm:t>
        <a:bodyPr/>
        <a:lstStyle/>
        <a:p>
          <a:endParaRPr lang="ro-RO"/>
        </a:p>
      </dgm:t>
    </dgm:pt>
    <dgm:pt modelId="{611D923D-DE85-4614-A529-22B28C081019}" type="pres">
      <dgm:prSet presAssocID="{4BA64E75-A8D6-4C82-A9B3-1900313E6DD9}" presName="parentText1" presStyleLbl="node1" presStyleIdx="0" presStyleCnt="3" custScaleX="100580" custScaleY="99232" custLinFactNeighborY="-5830">
        <dgm:presLayoutVars>
          <dgm:chMax/>
          <dgm:chPref val="3"/>
          <dgm:bulletEnabled val="1"/>
        </dgm:presLayoutVars>
      </dgm:prSet>
      <dgm:spPr/>
      <dgm:t>
        <a:bodyPr/>
        <a:lstStyle/>
        <a:p>
          <a:endParaRPr lang="ro-RO"/>
        </a:p>
      </dgm:t>
    </dgm:pt>
    <dgm:pt modelId="{BD380142-F691-4442-B457-CEC99D480FF5}" type="pres">
      <dgm:prSet presAssocID="{4BA64E75-A8D6-4C82-A9B3-1900313E6DD9}" presName="childText1" presStyleLbl="solidAlignAcc1" presStyleIdx="0" presStyleCnt="3" custScaleY="70700" custLinFactNeighborX="-941" custLinFactNeighborY="-21181">
        <dgm:presLayoutVars>
          <dgm:chMax val="0"/>
          <dgm:chPref val="0"/>
          <dgm:bulletEnabled val="1"/>
        </dgm:presLayoutVars>
      </dgm:prSet>
      <dgm:spPr/>
      <dgm:t>
        <a:bodyPr/>
        <a:lstStyle/>
        <a:p>
          <a:endParaRPr lang="ro-RO"/>
        </a:p>
      </dgm:t>
    </dgm:pt>
    <dgm:pt modelId="{C62578B3-AA57-4DFE-BA4B-29FC391704DB}" type="pres">
      <dgm:prSet presAssocID="{F1F1BA55-25BA-44CC-941C-65B32A399209}" presName="parentText2" presStyleLbl="node1" presStyleIdx="1" presStyleCnt="3">
        <dgm:presLayoutVars>
          <dgm:chMax/>
          <dgm:chPref val="3"/>
          <dgm:bulletEnabled val="1"/>
        </dgm:presLayoutVars>
      </dgm:prSet>
      <dgm:spPr/>
      <dgm:t>
        <a:bodyPr/>
        <a:lstStyle/>
        <a:p>
          <a:endParaRPr lang="ro-RO"/>
        </a:p>
      </dgm:t>
    </dgm:pt>
    <dgm:pt modelId="{57A85B14-87F9-4116-B521-B9F8D949EC74}" type="pres">
      <dgm:prSet presAssocID="{F1F1BA55-25BA-44CC-941C-65B32A399209}" presName="childText2" presStyleLbl="solidAlignAcc1" presStyleIdx="1" presStyleCnt="3" custScaleY="62931" custLinFactNeighborX="-5" custLinFactNeighborY="-22814">
        <dgm:presLayoutVars>
          <dgm:chMax val="0"/>
          <dgm:chPref val="0"/>
          <dgm:bulletEnabled val="1"/>
        </dgm:presLayoutVars>
      </dgm:prSet>
      <dgm:spPr/>
      <dgm:t>
        <a:bodyPr/>
        <a:lstStyle/>
        <a:p>
          <a:endParaRPr lang="ro-RO"/>
        </a:p>
      </dgm:t>
    </dgm:pt>
    <dgm:pt modelId="{D5D29E71-D100-4FAD-8CC8-43C1EB6DAD3E}" type="pres">
      <dgm:prSet presAssocID="{6D41B911-DD2F-470F-AB1D-7BBEF876EC43}" presName="parentText3" presStyleLbl="node1" presStyleIdx="2" presStyleCnt="3" custScaleX="101511" custScaleY="95086" custLinFactNeighborX="1502" custLinFactNeighborY="7055">
        <dgm:presLayoutVars>
          <dgm:chMax/>
          <dgm:chPref val="3"/>
          <dgm:bulletEnabled val="1"/>
        </dgm:presLayoutVars>
      </dgm:prSet>
      <dgm:spPr/>
      <dgm:t>
        <a:bodyPr/>
        <a:lstStyle/>
        <a:p>
          <a:endParaRPr lang="ro-RO"/>
        </a:p>
      </dgm:t>
    </dgm:pt>
    <dgm:pt modelId="{5A9AED1E-2A5A-4E13-8040-2B75531C447D}" type="pres">
      <dgm:prSet presAssocID="{6D41B911-DD2F-470F-AB1D-7BBEF876EC43}" presName="childText3" presStyleLbl="solidAlignAcc1" presStyleIdx="2" presStyleCnt="3" custScaleX="96363" custScaleY="122235" custLinFactNeighborX="-887" custLinFactNeighborY="12511">
        <dgm:presLayoutVars>
          <dgm:chMax val="0"/>
          <dgm:chPref val="0"/>
          <dgm:bulletEnabled val="1"/>
        </dgm:presLayoutVars>
      </dgm:prSet>
      <dgm:spPr/>
      <dgm:t>
        <a:bodyPr/>
        <a:lstStyle/>
        <a:p>
          <a:endParaRPr lang="ro-RO"/>
        </a:p>
      </dgm:t>
    </dgm:pt>
  </dgm:ptLst>
  <dgm:cxnLst>
    <dgm:cxn modelId="{F5CEFBDF-DDE5-4E7E-B062-E63D40F02ABF}" srcId="{2ED2AFD6-E155-406F-8D0D-BDB115008549}" destId="{F1F1BA55-25BA-44CC-941C-65B32A399209}" srcOrd="1" destOrd="0" parTransId="{3DEB6ECF-FB66-4A6D-A03E-AA7E8345887B}" sibTransId="{EC081067-A898-406E-AD1C-080367B25E58}"/>
    <dgm:cxn modelId="{627E1318-02E9-4C8D-A1C7-91C1D4D5EF89}" srcId="{2ED2AFD6-E155-406F-8D0D-BDB115008549}" destId="{6D41B911-DD2F-470F-AB1D-7BBEF876EC43}" srcOrd="2" destOrd="0" parTransId="{1907F539-018D-4F78-B0F0-2498E9FE02EE}" sibTransId="{B8DA6C56-8D8D-45D1-B38A-4FD5F04927BB}"/>
    <dgm:cxn modelId="{E9338257-53D9-40D5-ACD5-9E7393A10874}" type="presOf" srcId="{C260F6CE-B08F-422F-84D5-801F8B7D296D}" destId="{57A85B14-87F9-4116-B521-B9F8D949EC74}" srcOrd="0" destOrd="0" presId="urn:microsoft.com/office/officeart/2009/3/layout/IncreasingArrowsProcess"/>
    <dgm:cxn modelId="{AD1B6171-2A92-48ED-8EEF-CFFAE0569B17}" type="presOf" srcId="{2ED2AFD6-E155-406F-8D0D-BDB115008549}" destId="{4E60C177-D97E-48DB-8050-14DD5669ABFC}" srcOrd="0" destOrd="0" presId="urn:microsoft.com/office/officeart/2009/3/layout/IncreasingArrowsProcess"/>
    <dgm:cxn modelId="{7B1FF9DE-9311-43AB-BB08-CD7B8ACC5E2F}" srcId="{4BA64E75-A8D6-4C82-A9B3-1900313E6DD9}" destId="{9FE62534-4E56-4293-BA01-77DE35AA94CF}" srcOrd="0" destOrd="0" parTransId="{059AE57D-73AE-40E1-AA8C-45F04A0D7278}" sibTransId="{EEB3D286-CBED-4D8B-BDFD-9F84DC06B5E8}"/>
    <dgm:cxn modelId="{0373B21F-2673-42BD-BE7E-406CDBD2AFF4}" type="presOf" srcId="{6D41B911-DD2F-470F-AB1D-7BBEF876EC43}" destId="{D5D29E71-D100-4FAD-8CC8-43C1EB6DAD3E}" srcOrd="0" destOrd="0" presId="urn:microsoft.com/office/officeart/2009/3/layout/IncreasingArrowsProcess"/>
    <dgm:cxn modelId="{5C5337C6-C6EF-4306-9D34-E321474A344E}" type="presOf" srcId="{B6FA4568-2637-42A5-B273-80ABF53169CD}" destId="{5A9AED1E-2A5A-4E13-8040-2B75531C447D}" srcOrd="0" destOrd="0" presId="urn:microsoft.com/office/officeart/2009/3/layout/IncreasingArrowsProcess"/>
    <dgm:cxn modelId="{DB4EA781-FB4F-4D60-A0E8-31CECAF8AB8B}" srcId="{6D41B911-DD2F-470F-AB1D-7BBEF876EC43}" destId="{B6FA4568-2637-42A5-B273-80ABF53169CD}" srcOrd="0" destOrd="0" parTransId="{CD139E38-1986-4D32-B561-C9D8EA476480}" sibTransId="{58188251-CEBF-42F7-891A-CC562DD78850}"/>
    <dgm:cxn modelId="{9E51409C-20AC-46A5-9504-9E426E17DB14}" type="presOf" srcId="{F1F1BA55-25BA-44CC-941C-65B32A399209}" destId="{C62578B3-AA57-4DFE-BA4B-29FC391704DB}" srcOrd="0" destOrd="0" presId="urn:microsoft.com/office/officeart/2009/3/layout/IncreasingArrowsProcess"/>
    <dgm:cxn modelId="{15F670DB-1AC3-41AA-8DCC-8E56DAD0E88D}" srcId="{2ED2AFD6-E155-406F-8D0D-BDB115008549}" destId="{4BA64E75-A8D6-4C82-A9B3-1900313E6DD9}" srcOrd="0" destOrd="0" parTransId="{A9FC5561-7053-4A46-A212-15830D4F092B}" sibTransId="{8F194F7F-D70B-4032-B423-92E800E6F0F9}"/>
    <dgm:cxn modelId="{23BFE9EB-16F9-4B26-BFED-C46032F190F4}" srcId="{F1F1BA55-25BA-44CC-941C-65B32A399209}" destId="{C260F6CE-B08F-422F-84D5-801F8B7D296D}" srcOrd="0" destOrd="0" parTransId="{B6BE0AF0-E82B-475F-B5C3-66D3A9CEFBEE}" sibTransId="{60CA166F-8346-4E05-8E3F-C5072A22E8F7}"/>
    <dgm:cxn modelId="{C6233656-5149-418B-B5A6-F49F00E45DC1}" type="presOf" srcId="{9FE62534-4E56-4293-BA01-77DE35AA94CF}" destId="{BD380142-F691-4442-B457-CEC99D480FF5}" srcOrd="0" destOrd="0" presId="urn:microsoft.com/office/officeart/2009/3/layout/IncreasingArrowsProcess"/>
    <dgm:cxn modelId="{F4A4F46A-47CE-46A6-8CDF-A0F089BCB65A}" type="presOf" srcId="{4BA64E75-A8D6-4C82-A9B3-1900313E6DD9}" destId="{611D923D-DE85-4614-A529-22B28C081019}" srcOrd="0" destOrd="0" presId="urn:microsoft.com/office/officeart/2009/3/layout/IncreasingArrowsProcess"/>
    <dgm:cxn modelId="{697B3565-6E75-469B-90FF-B3464C6ED551}" type="presParOf" srcId="{4E60C177-D97E-48DB-8050-14DD5669ABFC}" destId="{611D923D-DE85-4614-A529-22B28C081019}" srcOrd="0" destOrd="0" presId="urn:microsoft.com/office/officeart/2009/3/layout/IncreasingArrowsProcess"/>
    <dgm:cxn modelId="{1885D70C-F87D-457C-AC05-D1D9CF3C6692}" type="presParOf" srcId="{4E60C177-D97E-48DB-8050-14DD5669ABFC}" destId="{BD380142-F691-4442-B457-CEC99D480FF5}" srcOrd="1" destOrd="0" presId="urn:microsoft.com/office/officeart/2009/3/layout/IncreasingArrowsProcess"/>
    <dgm:cxn modelId="{D241F756-1A9D-4559-98DC-5F7838EADFE6}" type="presParOf" srcId="{4E60C177-D97E-48DB-8050-14DD5669ABFC}" destId="{C62578B3-AA57-4DFE-BA4B-29FC391704DB}" srcOrd="2" destOrd="0" presId="urn:microsoft.com/office/officeart/2009/3/layout/IncreasingArrowsProcess"/>
    <dgm:cxn modelId="{EAF44E8D-C92C-42CC-BB61-71D06916635C}" type="presParOf" srcId="{4E60C177-D97E-48DB-8050-14DD5669ABFC}" destId="{57A85B14-87F9-4116-B521-B9F8D949EC74}" srcOrd="3" destOrd="0" presId="urn:microsoft.com/office/officeart/2009/3/layout/IncreasingArrowsProcess"/>
    <dgm:cxn modelId="{42F2B42C-2933-4C3D-8DBD-9339DAAD64B3}" type="presParOf" srcId="{4E60C177-D97E-48DB-8050-14DD5669ABFC}" destId="{D5D29E71-D100-4FAD-8CC8-43C1EB6DAD3E}" srcOrd="4" destOrd="0" presId="urn:microsoft.com/office/officeart/2009/3/layout/IncreasingArrowsProcess"/>
    <dgm:cxn modelId="{D0D33A47-D73B-4390-A0DC-10D75D096CC6}" type="presParOf" srcId="{4E60C177-D97E-48DB-8050-14DD5669ABFC}" destId="{5A9AED1E-2A5A-4E13-8040-2B75531C447D}"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72815B-5FC4-4F90-9BDE-7833849CD312}">
      <dsp:nvSpPr>
        <dsp:cNvPr id="0" name=""/>
        <dsp:cNvSpPr/>
      </dsp:nvSpPr>
      <dsp:spPr>
        <a:xfrm>
          <a:off x="1080886" y="1745728"/>
          <a:ext cx="2809065" cy="2358544"/>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6500" kern="1200" dirty="0"/>
            <a:t>IMM</a:t>
          </a:r>
        </a:p>
      </dsp:txBody>
      <dsp:txXfrm>
        <a:off x="1492264" y="2091129"/>
        <a:ext cx="1986309" cy="1667742"/>
      </dsp:txXfrm>
    </dsp:sp>
    <dsp:sp modelId="{5BA30C9B-D09E-4B13-9FAC-50A5BD7F1F6F}">
      <dsp:nvSpPr>
        <dsp:cNvPr id="0" name=""/>
        <dsp:cNvSpPr/>
      </dsp:nvSpPr>
      <dsp:spPr>
        <a:xfrm>
          <a:off x="1671333" y="801676"/>
          <a:ext cx="1690839" cy="1439612"/>
        </a:xfrm>
        <a:prstGeom prst="ellipse">
          <a:avLst/>
        </a:prstGeom>
        <a:solidFill>
          <a:schemeClr val="accent5">
            <a:alpha val="50000"/>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Micro</a:t>
          </a:r>
        </a:p>
        <a:p>
          <a:pPr lvl="0" algn="ctr" defTabSz="711200">
            <a:lnSpc>
              <a:spcPct val="90000"/>
            </a:lnSpc>
            <a:spcBef>
              <a:spcPct val="0"/>
            </a:spcBef>
            <a:spcAft>
              <a:spcPct val="35000"/>
            </a:spcAft>
          </a:pPr>
          <a:r>
            <a:rPr lang="ro-RO" sz="1600" kern="1200" dirty="0" smtClean="0"/>
            <a:t>î</a:t>
          </a:r>
          <a:r>
            <a:rPr lang="en-US" sz="1600" kern="1200" dirty="0" err="1" smtClean="0"/>
            <a:t>ntreprinderi</a:t>
          </a:r>
          <a:endParaRPr lang="en-US" sz="1600" kern="1200" dirty="0"/>
        </a:p>
      </dsp:txBody>
      <dsp:txXfrm>
        <a:off x="1918951" y="1012502"/>
        <a:ext cx="1195603" cy="1017960"/>
      </dsp:txXfrm>
    </dsp:sp>
    <dsp:sp modelId="{6ED1430D-DEFC-4B7D-B73E-06A3A7D9ECDE}">
      <dsp:nvSpPr>
        <dsp:cNvPr id="0" name=""/>
        <dsp:cNvSpPr/>
      </dsp:nvSpPr>
      <dsp:spPr>
        <a:xfrm>
          <a:off x="2834396" y="3207274"/>
          <a:ext cx="1725949" cy="1627207"/>
        </a:xfrm>
        <a:prstGeom prst="ellipse">
          <a:avLst/>
        </a:prstGeom>
        <a:solidFill>
          <a:schemeClr val="accent5">
            <a:alpha val="50000"/>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o-RO" sz="1600" kern="1200" dirty="0" smtClean="0"/>
            <a:t>Î</a:t>
          </a:r>
          <a:r>
            <a:rPr lang="en-US" sz="1600" kern="1200" dirty="0" err="1" smtClean="0"/>
            <a:t>ntreprinderi</a:t>
          </a:r>
          <a:r>
            <a:rPr lang="en-US" sz="1600" kern="1200" dirty="0" smtClean="0"/>
            <a:t> </a:t>
          </a:r>
          <a:r>
            <a:rPr lang="en-US" sz="1600" kern="1200" dirty="0" err="1"/>
            <a:t>mijlocii</a:t>
          </a:r>
          <a:endParaRPr lang="en-US" sz="1600" kern="1200" dirty="0"/>
        </a:p>
      </dsp:txBody>
      <dsp:txXfrm>
        <a:off x="3087155" y="3445573"/>
        <a:ext cx="1220431" cy="1150609"/>
      </dsp:txXfrm>
    </dsp:sp>
    <dsp:sp modelId="{38D794C6-6E61-432F-8586-7FDE12D94F2B}">
      <dsp:nvSpPr>
        <dsp:cNvPr id="0" name=""/>
        <dsp:cNvSpPr/>
      </dsp:nvSpPr>
      <dsp:spPr>
        <a:xfrm>
          <a:off x="560887" y="3296545"/>
          <a:ext cx="1648839" cy="1551862"/>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o-RO" sz="1600" kern="1200" dirty="0" smtClean="0"/>
            <a:t>Î</a:t>
          </a:r>
          <a:r>
            <a:rPr lang="en-US" sz="1600" kern="1200" dirty="0" err="1" smtClean="0"/>
            <a:t>ntreprinderi</a:t>
          </a:r>
          <a:r>
            <a:rPr lang="en-US" sz="1600" kern="1200" dirty="0" smtClean="0"/>
            <a:t> </a:t>
          </a:r>
          <a:r>
            <a:rPr lang="en-US" sz="1600" kern="1200" dirty="0" err="1"/>
            <a:t>mici</a:t>
          </a:r>
          <a:endParaRPr lang="en-US" sz="1600" kern="1200" dirty="0"/>
        </a:p>
      </dsp:txBody>
      <dsp:txXfrm>
        <a:off x="802354" y="3523810"/>
        <a:ext cx="1165905" cy="10973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1D923D-DE85-4614-A529-22B28C081019}">
      <dsp:nvSpPr>
        <dsp:cNvPr id="0" name=""/>
        <dsp:cNvSpPr/>
      </dsp:nvSpPr>
      <dsp:spPr>
        <a:xfrm>
          <a:off x="-4" y="369866"/>
          <a:ext cx="8382000" cy="1204377"/>
        </a:xfrm>
        <a:prstGeom prst="rightArrow">
          <a:avLst>
            <a:gd name="adj1" fmla="val 50000"/>
            <a:gd name="adj2" fmla="val 5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92675" numCol="1" spcCol="1270" anchor="ctr" anchorCtr="0">
          <a:noAutofit/>
        </a:bodyPr>
        <a:lstStyle/>
        <a:p>
          <a:pPr lvl="0" algn="l" defTabSz="889000">
            <a:lnSpc>
              <a:spcPct val="90000"/>
            </a:lnSpc>
            <a:spcBef>
              <a:spcPct val="0"/>
            </a:spcBef>
            <a:spcAft>
              <a:spcPct val="35000"/>
            </a:spcAft>
          </a:pPr>
          <a:r>
            <a:rPr lang="en-US" sz="2000" b="1" kern="1200" dirty="0" err="1"/>
            <a:t>Ajutor</a:t>
          </a:r>
          <a:r>
            <a:rPr lang="en-US" sz="2000" b="1" kern="1200" dirty="0"/>
            <a:t> de stat regional </a:t>
          </a:r>
          <a:r>
            <a:rPr lang="en-US" sz="2000" b="1" kern="1200" dirty="0" err="1"/>
            <a:t>pentru</a:t>
          </a:r>
          <a:r>
            <a:rPr lang="en-US" sz="2000" b="1" kern="1200" dirty="0"/>
            <a:t> </a:t>
          </a:r>
          <a:r>
            <a:rPr lang="en-US" sz="2000" b="1" kern="1200" dirty="0" err="1"/>
            <a:t>investitii</a:t>
          </a:r>
          <a:endParaRPr lang="en-US" sz="2000" b="1" kern="1200" dirty="0"/>
        </a:p>
      </dsp:txBody>
      <dsp:txXfrm>
        <a:off x="-4" y="670960"/>
        <a:ext cx="8080906" cy="602189"/>
      </dsp:txXfrm>
    </dsp:sp>
    <dsp:sp modelId="{BD380142-F691-4442-B457-CEC99D480FF5}">
      <dsp:nvSpPr>
        <dsp:cNvPr id="0" name=""/>
        <dsp:cNvSpPr/>
      </dsp:nvSpPr>
      <dsp:spPr>
        <a:xfrm>
          <a:off x="9" y="1219204"/>
          <a:ext cx="2566768" cy="1652988"/>
        </a:xfrm>
        <a:prstGeom prst="rect">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pt-BR" sz="1400" kern="1200" dirty="0"/>
            <a:t>Ajutorul de stat înseamnă orice ajutor (indiferent de forma sa) acordat unor </a:t>
          </a:r>
          <a:r>
            <a:rPr lang="en-US" sz="1400" kern="1200" dirty="0" err="1"/>
            <a:t>anumite</a:t>
          </a:r>
          <a:r>
            <a:rPr lang="en-US" sz="1400" kern="1200" dirty="0"/>
            <a:t> </a:t>
          </a:r>
          <a:r>
            <a:rPr lang="en-US" sz="1400" kern="1200" dirty="0" err="1"/>
            <a:t>întreprinderi</a:t>
          </a:r>
          <a:r>
            <a:rPr lang="en-US" sz="1400" kern="1200" dirty="0"/>
            <a:t> (</a:t>
          </a:r>
          <a:r>
            <a:rPr lang="en-US" sz="1400" kern="1200" dirty="0" err="1"/>
            <a:t>entițăți</a:t>
          </a:r>
          <a:r>
            <a:rPr lang="en-US" sz="1400" kern="1200" dirty="0"/>
            <a:t> care </a:t>
          </a:r>
          <a:r>
            <a:rPr lang="en-US" sz="1400" kern="1200" dirty="0" err="1"/>
            <a:t>desfășoară</a:t>
          </a:r>
          <a:r>
            <a:rPr lang="en-US" sz="1400" kern="1200" dirty="0"/>
            <a:t> </a:t>
          </a:r>
          <a:r>
            <a:rPr lang="en-US" sz="1400" kern="1200" dirty="0" err="1"/>
            <a:t>activități</a:t>
          </a:r>
          <a:r>
            <a:rPr lang="en-US" sz="1400" kern="1200" dirty="0"/>
            <a:t> </a:t>
          </a:r>
          <a:r>
            <a:rPr lang="en-US" sz="1400" kern="1200" dirty="0" err="1" smtClean="0"/>
            <a:t>economice</a:t>
          </a:r>
          <a:r>
            <a:rPr lang="en-US" sz="1400" kern="1200" dirty="0" smtClean="0"/>
            <a:t>) </a:t>
          </a:r>
          <a:r>
            <a:rPr lang="en-US" sz="1400" kern="1200" dirty="0"/>
            <a:t>de </a:t>
          </a:r>
          <a:r>
            <a:rPr lang="en-US" sz="1400" kern="1200" dirty="0" err="1"/>
            <a:t>către</a:t>
          </a:r>
          <a:r>
            <a:rPr lang="en-US" sz="1400" kern="1200" dirty="0"/>
            <a:t> </a:t>
          </a:r>
          <a:r>
            <a:rPr lang="en-US" sz="1400" kern="1200" dirty="0" err="1"/>
            <a:t>autoritățile</a:t>
          </a:r>
          <a:r>
            <a:rPr lang="en-US" sz="1400" kern="1200" dirty="0"/>
            <a:t> </a:t>
          </a:r>
          <a:r>
            <a:rPr lang="en-US" sz="1400" kern="1200" dirty="0" err="1"/>
            <a:t>publice</a:t>
          </a:r>
          <a:r>
            <a:rPr lang="en-US" sz="1400" kern="1200" dirty="0"/>
            <a:t>.</a:t>
          </a:r>
        </a:p>
      </dsp:txBody>
      <dsp:txXfrm>
        <a:off x="9" y="1219204"/>
        <a:ext cx="2566768" cy="1652988"/>
      </dsp:txXfrm>
    </dsp:sp>
    <dsp:sp modelId="{C62578B3-AA57-4DFE-BA4B-29FC391704DB}">
      <dsp:nvSpPr>
        <dsp:cNvPr id="0" name=""/>
        <dsp:cNvSpPr/>
      </dsp:nvSpPr>
      <dsp:spPr>
        <a:xfrm>
          <a:off x="2590931" y="840530"/>
          <a:ext cx="5766896" cy="1213699"/>
        </a:xfrm>
        <a:prstGeom prst="rightArrow">
          <a:avLst>
            <a:gd name="adj1" fmla="val 50000"/>
            <a:gd name="adj2" fmla="val 50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92675" numCol="1" spcCol="1270" anchor="ctr" anchorCtr="0">
          <a:noAutofit/>
        </a:bodyPr>
        <a:lstStyle/>
        <a:p>
          <a:pPr lvl="0" algn="l" defTabSz="889000">
            <a:lnSpc>
              <a:spcPct val="90000"/>
            </a:lnSpc>
            <a:spcBef>
              <a:spcPct val="0"/>
            </a:spcBef>
            <a:spcAft>
              <a:spcPct val="35000"/>
            </a:spcAft>
          </a:pPr>
          <a:r>
            <a:rPr lang="en-US" sz="2000" b="1" kern="1200" dirty="0" err="1"/>
            <a:t>Ajutor</a:t>
          </a:r>
          <a:r>
            <a:rPr lang="en-US" sz="2000" b="1" kern="1200" dirty="0"/>
            <a:t> </a:t>
          </a:r>
          <a:r>
            <a:rPr lang="en-US" sz="2000" b="1" kern="1200" dirty="0" err="1"/>
            <a:t>acordat</a:t>
          </a:r>
          <a:r>
            <a:rPr lang="en-US" sz="2000" b="1" kern="1200" dirty="0"/>
            <a:t> </a:t>
          </a:r>
          <a:r>
            <a:rPr lang="en-US" sz="2000" b="1" kern="1200" dirty="0" err="1"/>
            <a:t>pentru</a:t>
          </a:r>
          <a:r>
            <a:rPr lang="en-US" sz="2000" b="1" kern="1200" dirty="0"/>
            <a:t> o </a:t>
          </a:r>
          <a:r>
            <a:rPr lang="en-US" sz="2000" b="1" kern="1200" dirty="0" err="1"/>
            <a:t>investitie</a:t>
          </a:r>
          <a:r>
            <a:rPr lang="en-US" sz="2000" b="1" kern="1200" dirty="0"/>
            <a:t> </a:t>
          </a:r>
          <a:r>
            <a:rPr lang="en-US" sz="2000" b="1" kern="1200" dirty="0" smtClean="0"/>
            <a:t>initial</a:t>
          </a:r>
          <a:r>
            <a:rPr lang="ro-RO" sz="2000" b="1" kern="1200" dirty="0" smtClean="0"/>
            <a:t>ă</a:t>
          </a:r>
          <a:endParaRPr lang="en-US" sz="2000" b="1" kern="1200" dirty="0"/>
        </a:p>
      </dsp:txBody>
      <dsp:txXfrm>
        <a:off x="2590931" y="1143955"/>
        <a:ext cx="5463471" cy="606849"/>
      </dsp:txXfrm>
    </dsp:sp>
    <dsp:sp modelId="{57A85B14-87F9-4116-B521-B9F8D949EC74}">
      <dsp:nvSpPr>
        <dsp:cNvPr id="0" name=""/>
        <dsp:cNvSpPr/>
      </dsp:nvSpPr>
      <dsp:spPr>
        <a:xfrm>
          <a:off x="2590803" y="1676411"/>
          <a:ext cx="2566768" cy="1471346"/>
        </a:xfrm>
        <a:prstGeom prst="rect">
          <a:avLst/>
        </a:prstGeom>
        <a:solidFill>
          <a:schemeClr val="lt1">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sz="1600" kern="1200" dirty="0" err="1" smtClean="0"/>
            <a:t>Reprezint</a:t>
          </a:r>
          <a:r>
            <a:rPr lang="ro-RO" sz="1600" kern="1200" dirty="0" smtClean="0"/>
            <a:t>ă</a:t>
          </a:r>
          <a:r>
            <a:rPr lang="en-US" sz="1600" kern="1200" dirty="0" smtClean="0"/>
            <a:t>  </a:t>
          </a:r>
          <a:r>
            <a:rPr lang="en-US" sz="1600" kern="1200" dirty="0" err="1" smtClean="0"/>
            <a:t>investi</a:t>
          </a:r>
          <a:r>
            <a:rPr lang="ro-RO" sz="1600" kern="1200" dirty="0" smtClean="0"/>
            <a:t>ț</a:t>
          </a:r>
          <a:r>
            <a:rPr lang="en-US" sz="1600" kern="1200" dirty="0" err="1" smtClean="0"/>
            <a:t>ie</a:t>
          </a:r>
          <a:r>
            <a:rPr lang="en-US" sz="1600" kern="1200" dirty="0" smtClean="0"/>
            <a:t> </a:t>
          </a:r>
          <a:r>
            <a:rPr lang="ro-RO" sz="1600" kern="1200" dirty="0" smtClean="0"/>
            <a:t>î</a:t>
          </a:r>
          <a:r>
            <a:rPr lang="en-US" sz="1600" kern="1200" dirty="0" smtClean="0"/>
            <a:t>n </a:t>
          </a:r>
          <a:r>
            <a:rPr lang="en-US" sz="1600" kern="1200" dirty="0"/>
            <a:t>active </a:t>
          </a:r>
          <a:r>
            <a:rPr lang="en-US" sz="1600" kern="1200" dirty="0" err="1"/>
            <a:t>corporale</a:t>
          </a:r>
          <a:r>
            <a:rPr lang="en-US" sz="1600" kern="1200" dirty="0"/>
            <a:t> </a:t>
          </a:r>
          <a:r>
            <a:rPr lang="ro-RO" sz="1600" kern="1200" dirty="0" smtClean="0"/>
            <a:t>ș</a:t>
          </a:r>
          <a:r>
            <a:rPr lang="en-US" sz="1600" kern="1200" dirty="0" err="1" smtClean="0"/>
            <a:t>i</a:t>
          </a:r>
          <a:r>
            <a:rPr lang="en-US" sz="1600" kern="1200" dirty="0" smtClean="0"/>
            <a:t> </a:t>
          </a:r>
          <a:r>
            <a:rPr lang="en-US" sz="1600" kern="1200" dirty="0" err="1"/>
            <a:t>necorporale</a:t>
          </a:r>
          <a:r>
            <a:rPr lang="en-US" sz="1600" kern="1200" dirty="0"/>
            <a:t>.</a:t>
          </a:r>
        </a:p>
      </dsp:txBody>
      <dsp:txXfrm>
        <a:off x="2590803" y="1676411"/>
        <a:ext cx="2566768" cy="1471346"/>
      </dsp:txXfrm>
    </dsp:sp>
    <dsp:sp modelId="{D5D29E71-D100-4FAD-8CC8-43C1EB6DAD3E}">
      <dsp:nvSpPr>
        <dsp:cNvPr id="0" name=""/>
        <dsp:cNvSpPr/>
      </dsp:nvSpPr>
      <dsp:spPr>
        <a:xfrm>
          <a:off x="5133523" y="1360544"/>
          <a:ext cx="3248481" cy="1154057"/>
        </a:xfrm>
        <a:prstGeom prst="rightArrow">
          <a:avLst>
            <a:gd name="adj1" fmla="val 50000"/>
            <a:gd name="adj2" fmla="val 5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92675" numCol="1" spcCol="1270" anchor="ctr" anchorCtr="0">
          <a:noAutofit/>
        </a:bodyPr>
        <a:lstStyle/>
        <a:p>
          <a:pPr lvl="0" algn="l" defTabSz="889000">
            <a:lnSpc>
              <a:spcPct val="90000"/>
            </a:lnSpc>
            <a:spcBef>
              <a:spcPct val="0"/>
            </a:spcBef>
            <a:spcAft>
              <a:spcPct val="35000"/>
            </a:spcAft>
          </a:pPr>
          <a:r>
            <a:rPr lang="ro-RO" sz="2000" b="1" kern="1200" dirty="0" smtClean="0"/>
            <a:t>Investiție inițială</a:t>
          </a:r>
          <a:endParaRPr lang="en-US" sz="2000" b="1" kern="1200" dirty="0"/>
        </a:p>
      </dsp:txBody>
      <dsp:txXfrm>
        <a:off x="5133523" y="1649058"/>
        <a:ext cx="2959967" cy="577029"/>
      </dsp:txXfrm>
    </dsp:sp>
    <dsp:sp modelId="{5A9AED1E-2A5A-4E13-8040-2B75531C447D}">
      <dsp:nvSpPr>
        <dsp:cNvPr id="0" name=""/>
        <dsp:cNvSpPr/>
      </dsp:nvSpPr>
      <dsp:spPr>
        <a:xfrm>
          <a:off x="5181609" y="2213137"/>
          <a:ext cx="2473415" cy="2816067"/>
        </a:xfrm>
        <a:prstGeom prst="rect">
          <a:avLst/>
        </a:prstGeom>
        <a:solidFill>
          <a:schemeClr val="lt1">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buFont typeface="Arial" panose="020B0604020202020204" pitchFamily="34" charset="0"/>
            <a:buNone/>
          </a:pPr>
          <a:r>
            <a:rPr lang="en-US" sz="1600" kern="1200" dirty="0"/>
            <a:t>1. </a:t>
          </a:r>
          <a:r>
            <a:rPr lang="en-US" sz="1600" kern="1200" dirty="0" err="1"/>
            <a:t>Crearea</a:t>
          </a:r>
          <a:r>
            <a:rPr lang="en-US" sz="1600" kern="1200" dirty="0"/>
            <a:t> </a:t>
          </a:r>
          <a:r>
            <a:rPr lang="en-US" sz="1600" kern="1200" dirty="0" err="1"/>
            <a:t>unei</a:t>
          </a:r>
          <a:r>
            <a:rPr lang="en-US" sz="1600" kern="1200" dirty="0"/>
            <a:t> </a:t>
          </a:r>
          <a:r>
            <a:rPr lang="en-US" sz="1600" kern="1200" dirty="0" smtClean="0"/>
            <a:t>unit</a:t>
          </a:r>
          <a:r>
            <a:rPr lang="ro-RO" sz="1600" kern="1200" dirty="0" err="1" smtClean="0"/>
            <a:t>ăț</a:t>
          </a:r>
          <a:r>
            <a:rPr lang="en-US" sz="1600" kern="1200" dirty="0" err="1" smtClean="0"/>
            <a:t>i</a:t>
          </a:r>
          <a:r>
            <a:rPr lang="en-US" sz="1600" kern="1200" dirty="0" smtClean="0"/>
            <a:t> </a:t>
          </a:r>
          <a:r>
            <a:rPr lang="en-US" sz="1600" kern="1200" dirty="0" err="1"/>
            <a:t>noi</a:t>
          </a:r>
          <a:endParaRPr lang="en-US" sz="1600" kern="1200" dirty="0"/>
        </a:p>
        <a:p>
          <a:pPr lvl="0" algn="l" defTabSz="711200">
            <a:lnSpc>
              <a:spcPct val="90000"/>
            </a:lnSpc>
            <a:spcBef>
              <a:spcPct val="0"/>
            </a:spcBef>
            <a:spcAft>
              <a:spcPct val="35000"/>
            </a:spcAft>
            <a:buFont typeface="Arial" panose="020B0604020202020204" pitchFamily="34" charset="0"/>
            <a:buNone/>
          </a:pPr>
          <a:r>
            <a:rPr lang="en-US" sz="1600" kern="1200" dirty="0"/>
            <a:t>2.  </a:t>
          </a:r>
          <a:r>
            <a:rPr lang="en-US" sz="1600" kern="1200" dirty="0" err="1"/>
            <a:t>Extinderea</a:t>
          </a:r>
          <a:r>
            <a:rPr lang="en-US" sz="1600" kern="1200" dirty="0"/>
            <a:t> </a:t>
          </a:r>
          <a:r>
            <a:rPr lang="en-US" sz="1600" kern="1200" dirty="0" err="1" smtClean="0"/>
            <a:t>capacit</a:t>
          </a:r>
          <a:r>
            <a:rPr lang="ro-RO" sz="1600" kern="1200" dirty="0" err="1" smtClean="0"/>
            <a:t>ăț</a:t>
          </a:r>
          <a:r>
            <a:rPr lang="en-US" sz="1600" kern="1200" dirty="0" smtClean="0"/>
            <a:t>ii </a:t>
          </a:r>
          <a:r>
            <a:rPr lang="en-US" sz="1600" kern="1200" dirty="0" err="1"/>
            <a:t>unei</a:t>
          </a:r>
          <a:r>
            <a:rPr lang="en-US" sz="1600" kern="1200" dirty="0"/>
            <a:t> </a:t>
          </a:r>
          <a:r>
            <a:rPr lang="en-US" sz="1600" kern="1200" dirty="0" smtClean="0"/>
            <a:t>unit</a:t>
          </a:r>
          <a:r>
            <a:rPr lang="ro-RO" sz="1600" kern="1200" dirty="0" err="1" smtClean="0"/>
            <a:t>ăț</a:t>
          </a:r>
          <a:r>
            <a:rPr lang="en-US" sz="1600" kern="1200" dirty="0" err="1" smtClean="0"/>
            <a:t>i</a:t>
          </a:r>
          <a:r>
            <a:rPr lang="en-US" sz="1600" kern="1200" dirty="0" smtClean="0"/>
            <a:t> </a:t>
          </a:r>
          <a:r>
            <a:rPr lang="en-US" sz="1600" kern="1200" dirty="0" err="1"/>
            <a:t>existente</a:t>
          </a:r>
          <a:r>
            <a:rPr lang="en-US" sz="1600" kern="1200" dirty="0"/>
            <a:t> </a:t>
          </a:r>
          <a:r>
            <a:rPr lang="en-US" sz="1600" kern="1200" dirty="0" err="1"/>
            <a:t>prin</a:t>
          </a:r>
          <a:r>
            <a:rPr lang="en-US" sz="1600" kern="1200" dirty="0"/>
            <a:t> </a:t>
          </a:r>
          <a:r>
            <a:rPr lang="en-US" sz="1600" kern="1200" dirty="0" err="1" smtClean="0"/>
            <a:t>cre</a:t>
          </a:r>
          <a:r>
            <a:rPr lang="ro-RO" sz="1600" kern="1200" dirty="0" smtClean="0"/>
            <a:t>ș</a:t>
          </a:r>
          <a:r>
            <a:rPr lang="en-US" sz="1600" kern="1200" dirty="0" err="1" smtClean="0"/>
            <a:t>terea</a:t>
          </a:r>
          <a:r>
            <a:rPr lang="en-US" sz="1600" kern="1200" dirty="0" smtClean="0"/>
            <a:t> </a:t>
          </a:r>
          <a:r>
            <a:rPr lang="en-US" sz="1600" kern="1200" dirty="0" err="1"/>
            <a:t>volumului</a:t>
          </a:r>
          <a:r>
            <a:rPr lang="en-US" sz="1600" kern="1200" dirty="0"/>
            <a:t> </a:t>
          </a:r>
          <a:r>
            <a:rPr lang="en-US" sz="1600" kern="1200" dirty="0" err="1"/>
            <a:t>cel</a:t>
          </a:r>
          <a:r>
            <a:rPr lang="en-US" sz="1600" kern="1200" dirty="0"/>
            <a:t> </a:t>
          </a:r>
          <a:r>
            <a:rPr lang="en-US" sz="1600" kern="1200" dirty="0" err="1" smtClean="0"/>
            <a:t>pu</a:t>
          </a:r>
          <a:r>
            <a:rPr lang="ro-RO" sz="1600" kern="1200" dirty="0" smtClean="0"/>
            <a:t>ț</a:t>
          </a:r>
          <a:r>
            <a:rPr lang="en-US" sz="1600" kern="1200" dirty="0" smtClean="0"/>
            <a:t>in </a:t>
          </a:r>
          <a:r>
            <a:rPr lang="en-US" sz="1600" kern="1200" dirty="0"/>
            <a:t>a </a:t>
          </a:r>
          <a:r>
            <a:rPr lang="en-US" sz="1600" kern="1200" dirty="0" err="1"/>
            <a:t>unui</a:t>
          </a:r>
          <a:r>
            <a:rPr lang="en-US" sz="1600" kern="1200" dirty="0"/>
            <a:t> </a:t>
          </a:r>
          <a:r>
            <a:rPr lang="en-US" sz="1600" kern="1200" dirty="0" err="1"/>
            <a:t>produs</a:t>
          </a:r>
          <a:r>
            <a:rPr lang="en-US" sz="1600" kern="1200" dirty="0"/>
            <a:t>/</a:t>
          </a:r>
          <a:r>
            <a:rPr lang="en-US" sz="1600" kern="1200" dirty="0" err="1"/>
            <a:t>serviciu</a:t>
          </a:r>
          <a:endParaRPr lang="en-US" sz="1600" kern="1200" dirty="0"/>
        </a:p>
        <a:p>
          <a:pPr lvl="0" algn="l" defTabSz="711200">
            <a:lnSpc>
              <a:spcPct val="90000"/>
            </a:lnSpc>
            <a:spcBef>
              <a:spcPct val="0"/>
            </a:spcBef>
            <a:spcAft>
              <a:spcPct val="35000"/>
            </a:spcAft>
            <a:buFont typeface="Arial" panose="020B0604020202020204" pitchFamily="34" charset="0"/>
            <a:buNone/>
          </a:pPr>
          <a:r>
            <a:rPr lang="en-US" sz="1600" kern="1200" dirty="0"/>
            <a:t>3. </a:t>
          </a:r>
          <a:r>
            <a:rPr lang="en-US" sz="1600" kern="1200" dirty="0" err="1"/>
            <a:t>Diversificarea</a:t>
          </a:r>
          <a:r>
            <a:rPr lang="en-US" sz="1600" kern="1200" dirty="0"/>
            <a:t> </a:t>
          </a:r>
          <a:r>
            <a:rPr lang="en-US" sz="1600" kern="1200" dirty="0" err="1" smtClean="0"/>
            <a:t>produc</a:t>
          </a:r>
          <a:r>
            <a:rPr lang="ro-RO" sz="1600" kern="1200" dirty="0" smtClean="0"/>
            <a:t>ț</a:t>
          </a:r>
          <a:r>
            <a:rPr lang="en-US" sz="1600" kern="1200" dirty="0" err="1" smtClean="0"/>
            <a:t>iei</a:t>
          </a:r>
          <a:r>
            <a:rPr lang="en-US" sz="1600" kern="1200" dirty="0" smtClean="0"/>
            <a:t> </a:t>
          </a:r>
          <a:r>
            <a:rPr lang="en-US" sz="1600" kern="1200" dirty="0" err="1"/>
            <a:t>unei</a:t>
          </a:r>
          <a:r>
            <a:rPr lang="en-US" sz="1600" kern="1200" dirty="0"/>
            <a:t> </a:t>
          </a:r>
          <a:r>
            <a:rPr lang="en-US" sz="1600" kern="1200" dirty="0" smtClean="0"/>
            <a:t>unit</a:t>
          </a:r>
          <a:r>
            <a:rPr lang="ro-RO" sz="1600" kern="1200" dirty="0" err="1" smtClean="0"/>
            <a:t>ăț</a:t>
          </a:r>
          <a:r>
            <a:rPr lang="en-US" sz="1600" kern="1200" dirty="0" err="1" smtClean="0"/>
            <a:t>i</a:t>
          </a:r>
          <a:r>
            <a:rPr lang="en-US" sz="1600" kern="1200" dirty="0" smtClean="0"/>
            <a:t> </a:t>
          </a:r>
          <a:r>
            <a:rPr lang="en-US" sz="1600" kern="1200" dirty="0" err="1"/>
            <a:t>prin</a:t>
          </a:r>
          <a:r>
            <a:rPr lang="en-US" sz="1600" kern="1200" dirty="0"/>
            <a:t> </a:t>
          </a:r>
          <a:r>
            <a:rPr lang="en-US" sz="1600" kern="1200" dirty="0" err="1"/>
            <a:t>produse</a:t>
          </a:r>
          <a:r>
            <a:rPr lang="en-US" sz="1600" kern="1200" dirty="0"/>
            <a:t>/</a:t>
          </a:r>
          <a:r>
            <a:rPr lang="en-US" sz="1600" kern="1200" dirty="0" err="1"/>
            <a:t>servicii</a:t>
          </a:r>
          <a:r>
            <a:rPr lang="en-US" sz="1600" kern="1200" dirty="0"/>
            <a:t> care nu au </a:t>
          </a:r>
          <a:r>
            <a:rPr lang="en-US" sz="1600" kern="1200" dirty="0" err="1"/>
            <a:t>fost</a:t>
          </a:r>
          <a:r>
            <a:rPr lang="en-US" sz="1600" kern="1200" dirty="0"/>
            <a:t> </a:t>
          </a:r>
          <a:r>
            <a:rPr lang="en-US" sz="1600" kern="1200" dirty="0" err="1"/>
            <a:t>prestate</a:t>
          </a:r>
          <a:r>
            <a:rPr lang="en-US" sz="1600" kern="1200" dirty="0"/>
            <a:t> anterior </a:t>
          </a:r>
          <a:r>
            <a:rPr lang="ro-RO" sz="1600" kern="1200" dirty="0" smtClean="0"/>
            <a:t>î</a:t>
          </a:r>
          <a:r>
            <a:rPr lang="en-US" sz="1600" kern="1200" dirty="0" smtClean="0"/>
            <a:t>n </a:t>
          </a:r>
          <a:r>
            <a:rPr lang="en-US" sz="1600" kern="1200" dirty="0" err="1"/>
            <a:t>unitate</a:t>
          </a:r>
          <a:endParaRPr lang="en-US" sz="1600" kern="1200" dirty="0"/>
        </a:p>
      </dsp:txBody>
      <dsp:txXfrm>
        <a:off x="5181609" y="2213137"/>
        <a:ext cx="2473415" cy="2816067"/>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Calibri" pitchFamily="34" charset="0"/>
                <a:cs typeface="+mn-cs"/>
              </a:defRPr>
            </a:lvl1pPr>
          </a:lstStyle>
          <a:p>
            <a:pPr>
              <a:defRPr/>
            </a:pPr>
            <a:endParaRPr lang="en-US"/>
          </a:p>
        </p:txBody>
      </p:sp>
      <p:sp>
        <p:nvSpPr>
          <p:cNvPr id="6349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Calibri" pitchFamily="34" charset="0"/>
                <a:cs typeface="+mn-cs"/>
              </a:defRPr>
            </a:lvl1pPr>
          </a:lstStyle>
          <a:p>
            <a:pPr>
              <a:defRPr/>
            </a:pPr>
            <a:endParaRPr lang="en-US"/>
          </a:p>
        </p:txBody>
      </p:sp>
      <p:sp>
        <p:nvSpPr>
          <p:cNvPr id="63492"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Calibri" pitchFamily="34" charset="0"/>
                <a:cs typeface="+mn-cs"/>
              </a:defRPr>
            </a:lvl1pPr>
          </a:lstStyle>
          <a:p>
            <a:pPr>
              <a:defRPr/>
            </a:pPr>
            <a:endParaRPr lang="en-US"/>
          </a:p>
        </p:txBody>
      </p:sp>
      <p:sp>
        <p:nvSpPr>
          <p:cNvPr id="63493"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Calibri" pitchFamily="34" charset="0"/>
                <a:cs typeface="Arial" charset="0"/>
              </a:defRPr>
            </a:lvl1pPr>
          </a:lstStyle>
          <a:p>
            <a:pPr>
              <a:defRPr/>
            </a:pPr>
            <a:fld id="{4B08870A-7127-4C3A-983C-F0CAA3D9293E}" type="slidenum">
              <a:rPr lang="en-US" altLang="ro-RO"/>
              <a:pPr>
                <a:defRPr/>
              </a:pPr>
              <a:t>‹#›</a:t>
            </a:fld>
            <a:endParaRPr lang="en-US" altLang="ro-RO"/>
          </a:p>
        </p:txBody>
      </p:sp>
    </p:spTree>
    <p:extLst>
      <p:ext uri="{BB962C8B-B14F-4D97-AF65-F5344CB8AC3E}">
        <p14:creationId xmlns:p14="http://schemas.microsoft.com/office/powerpoint/2010/main" val="91034531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b="0">
                <a:solidFill>
                  <a:schemeClr val="tx1"/>
                </a:solidFill>
                <a:latin typeface="+mn-lt"/>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b="0">
                <a:solidFill>
                  <a:schemeClr val="tx1"/>
                </a:solidFill>
                <a:latin typeface="+mn-lt"/>
                <a:cs typeface="+mn-cs"/>
              </a:defRPr>
            </a:lvl1pPr>
          </a:lstStyle>
          <a:p>
            <a:pPr>
              <a:defRPr/>
            </a:pPr>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6463"/>
            <a:ext cx="5438775" cy="446563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b="0">
                <a:solidFill>
                  <a:schemeClr val="tx1"/>
                </a:solidFill>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Calibri" pitchFamily="34" charset="0"/>
                <a:cs typeface="Arial" charset="0"/>
              </a:defRPr>
            </a:lvl1pPr>
          </a:lstStyle>
          <a:p>
            <a:pPr>
              <a:defRPr/>
            </a:pPr>
            <a:fld id="{E5A37E1A-4411-4A17-B887-80BDDC45237C}" type="slidenum">
              <a:rPr lang="en-US" altLang="ro-RO"/>
              <a:pPr>
                <a:defRPr/>
              </a:pPr>
              <a:t>‹#›</a:t>
            </a:fld>
            <a:endParaRPr lang="en-US" altLang="ro-RO"/>
          </a:p>
        </p:txBody>
      </p:sp>
    </p:spTree>
    <p:extLst>
      <p:ext uri="{BB962C8B-B14F-4D97-AF65-F5344CB8AC3E}">
        <p14:creationId xmlns:p14="http://schemas.microsoft.com/office/powerpoint/2010/main" val="1316106898"/>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ubstituent imagine diapozitiv 1"/>
          <p:cNvSpPr>
            <a:spLocks noGrp="1" noRot="1" noChangeAspect="1" noTextEdit="1"/>
          </p:cNvSpPr>
          <p:nvPr>
            <p:ph type="sldImg"/>
          </p:nvPr>
        </p:nvSpPr>
        <p:spPr bwMode="auto">
          <a:noFill/>
          <a:ln>
            <a:solidFill>
              <a:srgbClr val="000000"/>
            </a:solidFill>
            <a:miter lim="800000"/>
            <a:headEnd/>
            <a:tailEnd/>
          </a:ln>
        </p:spPr>
      </p:sp>
      <p:sp>
        <p:nvSpPr>
          <p:cNvPr id="87043" name="Substituent note 2"/>
          <p:cNvSpPr>
            <a:spLocks noGrp="1"/>
          </p:cNvSpPr>
          <p:nvPr>
            <p:ph type="body" idx="1"/>
          </p:nvPr>
        </p:nvSpPr>
        <p:spPr bwMode="auto">
          <a:noFill/>
        </p:spPr>
        <p:txBody>
          <a:bodyPr wrap="square" numCol="1" anchor="t" anchorCtr="0" compatLnSpc="1">
            <a:prstTxWarp prst="textNoShape">
              <a:avLst/>
            </a:prstTxWarp>
          </a:bodyPr>
          <a:lstStyle/>
          <a:p>
            <a:endParaRPr lang="ro-R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Tree>
    <p:extLst>
      <p:ext uri="{BB962C8B-B14F-4D97-AF65-F5344CB8AC3E}">
        <p14:creationId xmlns:p14="http://schemas.microsoft.com/office/powerpoint/2010/main" val="476122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32927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304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ro-RO"/>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ro-RO"/>
          </a:p>
        </p:txBody>
      </p:sp>
      <p:sp>
        <p:nvSpPr>
          <p:cNvPr id="4" name="Rectangle 4"/>
          <p:cNvSpPr>
            <a:spLocks noGrp="1" noChangeArrowheads="1"/>
          </p:cNvSpPr>
          <p:nvPr>
            <p:ph type="dt" sz="half" idx="10"/>
          </p:nvPr>
        </p:nvSpPr>
        <p:spPr>
          <a:ln/>
        </p:spPr>
        <p:txBody>
          <a:bodyPr/>
          <a:lstStyle>
            <a:lvl1pPr>
              <a:defRPr/>
            </a:lvl1pPr>
          </a:lstStyle>
          <a:p>
            <a:pPr>
              <a:defRPr/>
            </a:pPr>
            <a:fld id="{EF21DDC5-8054-46F0-9D2D-9D47B9634A96}" type="datetime1">
              <a:rPr lang="en-US"/>
              <a:pPr>
                <a:defRPr/>
              </a:pPr>
              <a:t>1/27/2017</a:t>
            </a:fld>
            <a:endParaRPr lang="en-US"/>
          </a:p>
        </p:txBody>
      </p:sp>
      <p:sp>
        <p:nvSpPr>
          <p:cNvPr id="5"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14C70D-27B1-48B9-AE6F-CBA98E561193}" type="slidenum">
              <a:rPr lang="en-US" altLang="ro-RO"/>
              <a:pPr>
                <a:defRPr/>
              </a:pPr>
              <a:t>‹#›</a:t>
            </a:fld>
            <a:endParaRPr lang="en-US" altLang="ro-RO"/>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fld id="{74C9370F-A9E8-4960-BD01-9C4C76CCB5D7}" type="datetime1">
              <a:rPr lang="en-US"/>
              <a:pPr>
                <a:defRPr/>
              </a:pPr>
              <a:t>1/27/2017</a:t>
            </a:fld>
            <a:endParaRPr lang="en-US"/>
          </a:p>
        </p:txBody>
      </p:sp>
      <p:sp>
        <p:nvSpPr>
          <p:cNvPr id="5"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30E91E4-B560-4CB5-9110-EA21D4019385}" type="slidenum">
              <a:rPr lang="en-US" altLang="ro-RO"/>
              <a:pPr>
                <a:defRPr/>
              </a:pPr>
              <a:t>‹#›</a:t>
            </a:fld>
            <a:endParaRPr lang="en-US" altLang="ro-RO"/>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ro-R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fld id="{488ADFBB-86BB-4B7C-BFC5-292C87F52CA7}" type="datetime1">
              <a:rPr lang="en-US"/>
              <a:pPr>
                <a:defRPr/>
              </a:pPr>
              <a:t>1/27/2017</a:t>
            </a:fld>
            <a:endParaRPr lang="en-US"/>
          </a:p>
        </p:txBody>
      </p:sp>
      <p:sp>
        <p:nvSpPr>
          <p:cNvPr id="5"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857FFCB-6C59-4625-A2B0-FAC4D1577E70}" type="slidenum">
              <a:rPr lang="en-US" altLang="ro-RO"/>
              <a:pPr>
                <a:defRPr/>
              </a:pPr>
              <a:t>‹#›</a:t>
            </a:fld>
            <a:endParaRPr lang="en-US" altLang="ro-RO"/>
          </a:p>
        </p:txBody>
      </p:sp>
    </p:spTree>
  </p:cSld>
  <p:clrMapOvr>
    <a:masterClrMapping/>
  </p:clrMapOvr>
  <p:transition>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1/27/2017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014A46-86C3-4C98-A2A7-32BB8486064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1/27/2017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5F8E477-E770-4FB2-99F9-5B0BE0CB82D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1/27/2017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0BA315-B4F4-4577-A207-CDB84099E6DC}"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1/27/2017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8F87779-3554-44C2-86BB-AE23E29EDA22}"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1/27/2017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5BCB8AD-818D-4D1B-B934-4B5335F6B03E}"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1/27/2017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30BA2DC-36BE-4F40-A43E-89A74AA6CF9D}"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1/27/2017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202FF7C-BAEF-43C7-A9D0-0A01077382E3}"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1/27/2017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B30BA17-F816-4611-A320-EA5B53A21D1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ro-R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fld id="{58331619-B095-4269-941B-4F89969D5140}" type="datetime1">
              <a:rPr lang="en-US"/>
              <a:pPr>
                <a:defRPr/>
              </a:pPr>
              <a:t>1/27/2017</a:t>
            </a:fld>
            <a:endParaRPr lang="en-US"/>
          </a:p>
        </p:txBody>
      </p:sp>
      <p:sp>
        <p:nvSpPr>
          <p:cNvPr id="5"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175890-A276-4DB7-AE0B-E689F7F5E3F1}" type="slidenum">
              <a:rPr lang="en-US" altLang="ro-RO"/>
              <a:pPr>
                <a:defRPr/>
              </a:pPr>
              <a:t>‹#›</a:t>
            </a:fld>
            <a:endParaRPr lang="en-US" altLang="ro-RO"/>
          </a:p>
        </p:txBody>
      </p:sp>
    </p:spTree>
  </p:cSld>
  <p:clrMapOvr>
    <a:masterClrMapping/>
  </p:clrMapOvr>
  <p:transition>
    <p:wipe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1/27/2017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64DC0EC-0039-4362-A03D-43BE6E642103}"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1/27/2017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D79192B-4516-4EAD-99CA-7E6B35B9F440}"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1/27/2017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E2A07A-0161-440E-AD33-BB9F92B9493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EECCDD3-31AB-4F9A-9D2D-67D547E2DED3}" type="datetime1">
              <a:rPr lang="en-US"/>
              <a:pPr>
                <a:defRPr/>
              </a:pPr>
              <a:t>1/27/2017</a:t>
            </a:fld>
            <a:endParaRPr lang="en-US"/>
          </a:p>
        </p:txBody>
      </p:sp>
      <p:sp>
        <p:nvSpPr>
          <p:cNvPr id="5"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73EB33-4389-4ACA-A0B9-BBDBD66729C2}" type="slidenum">
              <a:rPr lang="en-US" altLang="ro-RO"/>
              <a:pPr>
                <a:defRPr/>
              </a:pPr>
              <a:t>‹#›</a:t>
            </a:fld>
            <a:endParaRPr lang="en-US" altLang="ro-RO"/>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ro-R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Rectangle 4"/>
          <p:cNvSpPr>
            <a:spLocks noGrp="1" noChangeArrowheads="1"/>
          </p:cNvSpPr>
          <p:nvPr>
            <p:ph type="dt" sz="half" idx="10"/>
          </p:nvPr>
        </p:nvSpPr>
        <p:spPr>
          <a:ln/>
        </p:spPr>
        <p:txBody>
          <a:bodyPr/>
          <a:lstStyle>
            <a:lvl1pPr>
              <a:defRPr/>
            </a:lvl1pPr>
          </a:lstStyle>
          <a:p>
            <a:pPr>
              <a:defRPr/>
            </a:pPr>
            <a:fld id="{9B2E0153-F14D-4CD0-95D2-8494C001479B}" type="datetime1">
              <a:rPr lang="en-US"/>
              <a:pPr>
                <a:defRPr/>
              </a:pPr>
              <a:t>1/27/2017</a:t>
            </a:fld>
            <a:endParaRPr lang="en-US"/>
          </a:p>
        </p:txBody>
      </p:sp>
      <p:sp>
        <p:nvSpPr>
          <p:cNvPr id="6" name="Footer Placeholder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147F3E4-87DE-4A15-912D-71C832DA534C}" type="slidenum">
              <a:rPr lang="en-US" altLang="ro-RO"/>
              <a:pPr>
                <a:defRPr/>
              </a:pPr>
              <a:t>‹#›</a:t>
            </a:fld>
            <a:endParaRPr lang="en-US" altLang="ro-RO"/>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Rectangle 4"/>
          <p:cNvSpPr>
            <a:spLocks noGrp="1" noChangeArrowheads="1"/>
          </p:cNvSpPr>
          <p:nvPr>
            <p:ph type="dt" sz="half" idx="10"/>
          </p:nvPr>
        </p:nvSpPr>
        <p:spPr>
          <a:ln/>
        </p:spPr>
        <p:txBody>
          <a:bodyPr/>
          <a:lstStyle>
            <a:lvl1pPr>
              <a:defRPr/>
            </a:lvl1pPr>
          </a:lstStyle>
          <a:p>
            <a:pPr>
              <a:defRPr/>
            </a:pPr>
            <a:fld id="{529A6B62-580D-41B2-8852-2D39BEE92902}" type="datetime1">
              <a:rPr lang="en-US"/>
              <a:pPr>
                <a:defRPr/>
              </a:pPr>
              <a:t>1/27/2017</a:t>
            </a:fld>
            <a:endParaRPr lang="en-US"/>
          </a:p>
        </p:txBody>
      </p:sp>
      <p:sp>
        <p:nvSpPr>
          <p:cNvPr id="8"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7ACC08B-50E5-4932-914B-26AC6F2653F3}" type="slidenum">
              <a:rPr lang="en-US" altLang="ro-RO"/>
              <a:pPr>
                <a:defRPr/>
              </a:pPr>
              <a:t>‹#›</a:t>
            </a:fld>
            <a:endParaRPr lang="en-US" altLang="ro-RO"/>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ro-RO"/>
          </a:p>
        </p:txBody>
      </p:sp>
      <p:sp>
        <p:nvSpPr>
          <p:cNvPr id="3" name="Rectangle 4"/>
          <p:cNvSpPr>
            <a:spLocks noGrp="1" noChangeArrowheads="1"/>
          </p:cNvSpPr>
          <p:nvPr>
            <p:ph type="dt" sz="half" idx="10"/>
          </p:nvPr>
        </p:nvSpPr>
        <p:spPr>
          <a:ln/>
        </p:spPr>
        <p:txBody>
          <a:bodyPr/>
          <a:lstStyle>
            <a:lvl1pPr>
              <a:defRPr/>
            </a:lvl1pPr>
          </a:lstStyle>
          <a:p>
            <a:pPr>
              <a:defRPr/>
            </a:pPr>
            <a:fld id="{7C314810-54AE-4E8D-AA54-1D0E47C03683}" type="datetime1">
              <a:rPr lang="en-US"/>
              <a:pPr>
                <a:defRPr/>
              </a:pPr>
              <a:t>1/27/2017</a:t>
            </a:fld>
            <a:endParaRPr lang="en-US"/>
          </a:p>
        </p:txBody>
      </p:sp>
      <p:sp>
        <p:nvSpPr>
          <p:cNvPr id="4"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D274BA2-21D8-452B-8EF5-CF919087E8EE}" type="slidenum">
              <a:rPr lang="en-US" altLang="ro-RO"/>
              <a:pPr>
                <a:defRPr/>
              </a:pPr>
              <a:t>‹#›</a:t>
            </a:fld>
            <a:endParaRPr lang="en-US" altLang="ro-RO"/>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57C26F3-5A88-48E1-901B-AC2E0B9E7AFB}" type="datetime1">
              <a:rPr lang="en-US"/>
              <a:pPr>
                <a:defRPr/>
              </a:pPr>
              <a:t>1/27/2017</a:t>
            </a:fld>
            <a:endParaRPr lang="en-US"/>
          </a:p>
        </p:txBody>
      </p:sp>
      <p:sp>
        <p:nvSpPr>
          <p:cNvPr id="3"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DE1A21E-649F-4793-84E3-0B7E5740ED9D}" type="slidenum">
              <a:rPr lang="en-US" altLang="ro-RO"/>
              <a:pPr>
                <a:defRPr/>
              </a:pPr>
              <a:t>‹#›</a:t>
            </a:fld>
            <a:endParaRPr lang="en-US" altLang="ro-RO"/>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0A4C6CE-5199-41FE-8DB7-ADC0FC88A758}" type="datetime1">
              <a:rPr lang="en-US"/>
              <a:pPr>
                <a:defRPr/>
              </a:pPr>
              <a:t>1/27/2017</a:t>
            </a:fld>
            <a:endParaRPr lang="en-US"/>
          </a:p>
        </p:txBody>
      </p:sp>
      <p:sp>
        <p:nvSpPr>
          <p:cNvPr id="6" name="Footer Placeholder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E8C6FA3-4F37-4B92-BD00-1FF06A72E2E1}" type="slidenum">
              <a:rPr lang="en-US" altLang="ro-RO"/>
              <a:pPr>
                <a:defRPr/>
              </a:pPr>
              <a:t>‹#›</a:t>
            </a:fld>
            <a:endParaRPr lang="en-US" altLang="ro-RO"/>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o-RO"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D059A1D-ABAD-4EE2-B436-1C9E0A578ABA}" type="datetime1">
              <a:rPr lang="en-US"/>
              <a:pPr>
                <a:defRPr/>
              </a:pPr>
              <a:t>1/27/2017</a:t>
            </a:fld>
            <a:endParaRPr lang="en-US"/>
          </a:p>
        </p:txBody>
      </p:sp>
      <p:sp>
        <p:nvSpPr>
          <p:cNvPr id="6" name="Footer Placeholder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BB419CC-7ECD-4B5F-8D01-8509F704B1CF}" type="slidenum">
              <a:rPr lang="en-US" altLang="ro-RO"/>
              <a:pPr>
                <a:defRPr/>
              </a:pPr>
              <a:t>‹#›</a:t>
            </a:fld>
            <a:endParaRPr lang="en-US" altLang="ro-RO"/>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9011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01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b="0">
                <a:solidFill>
                  <a:schemeClr val="tx1"/>
                </a:solidFill>
                <a:latin typeface="Arial" charset="0"/>
                <a:cs typeface="+mn-cs"/>
              </a:defRPr>
            </a:lvl1pPr>
          </a:lstStyle>
          <a:p>
            <a:pPr>
              <a:defRPr/>
            </a:pPr>
            <a:fld id="{92F92CB8-2A33-4ADD-A04E-D67B15B07FBC}" type="datetime1">
              <a:rPr lang="en-US"/>
              <a:pPr>
                <a:defRPr/>
              </a:pPr>
              <a:t>1/27/2017</a:t>
            </a:fld>
            <a:endParaRPr lang="en-US"/>
          </a:p>
        </p:txBody>
      </p:sp>
      <p:sp>
        <p:nvSpPr>
          <p:cNvPr id="901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solidFill>
                  <a:schemeClr val="tx1"/>
                </a:solidFill>
                <a:latin typeface="Arial" charset="0"/>
                <a:cs typeface="Arial" charset="0"/>
              </a:defRPr>
            </a:lvl1pPr>
          </a:lstStyle>
          <a:p>
            <a:pPr>
              <a:defRPr/>
            </a:pPr>
            <a:fld id="{EC99B526-47CF-401A-96C5-460BBD35AF00}" type="slidenum">
              <a:rPr lang="en-US" altLang="ro-RO"/>
              <a:pPr>
                <a:defRPr/>
              </a:pPr>
              <a:t>‹#›</a:t>
            </a:fld>
            <a:endParaRPr lang="en-US" altLang="ro-RO"/>
          </a:p>
        </p:txBody>
      </p:sp>
      <p:sp>
        <p:nvSpPr>
          <p:cNvPr id="3" name="Rectangle 7"/>
          <p:cNvSpPr>
            <a:spLocks noChangeArrowheads="1"/>
          </p:cNvSpPr>
          <p:nvPr userDrawn="1"/>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p:sp>
        <p:nvSpPr>
          <p:cNvPr id="4" name="Rectangle 8"/>
          <p:cNvSpPr>
            <a:spLocks noChangeArrowheads="1"/>
          </p:cNvSpPr>
          <p:nvPr userDrawn="1"/>
        </p:nvSpPr>
        <p:spPr bwMode="auto">
          <a:xfrm>
            <a:off x="0" y="10763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ro-RO" sz="1200" b="0" i="0" u="none" strike="noStrike" cap="none" normalizeH="0" baseline="0">
                <a:ln>
                  <a:noFill/>
                </a:ln>
                <a:solidFill>
                  <a:schemeClr val="tx1"/>
                </a:solidFill>
                <a:effectLst/>
                <a:latin typeface="Arial" pitchFamily="34" charset="0"/>
                <a:ea typeface="Times New Roman" pitchFamily="18" charset="0"/>
              </a:rPr>
              <a:t>      </a:t>
            </a:r>
            <a:endParaRPr kumimoji="0" lang="pt-BR" altLang="ro-RO" sz="1800" b="0" i="0" u="none" strike="noStrike" cap="none" normalizeH="0" baseline="0">
              <a:ln>
                <a:noFill/>
              </a:ln>
              <a:solidFill>
                <a:schemeClr val="tx1"/>
              </a:solidFill>
              <a:effectLst/>
              <a:latin typeface="Arial" pitchFamily="34" charset="0"/>
            </a:endParaRPr>
          </a:p>
        </p:txBody>
      </p:sp>
      <p:sp>
        <p:nvSpPr>
          <p:cNvPr id="5" name="Rectangle 9"/>
          <p:cNvSpPr>
            <a:spLocks noChangeArrowheads="1"/>
          </p:cNvSpPr>
          <p:nvPr userDrawn="1"/>
        </p:nvSpPr>
        <p:spPr bwMode="auto">
          <a:xfrm>
            <a:off x="0" y="1819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ro-RO" sz="1200" b="0" i="0" u="none" strike="noStrike" cap="none" normalizeH="0" baseline="0">
                <a:ln>
                  <a:noFill/>
                </a:ln>
                <a:solidFill>
                  <a:schemeClr val="tx1"/>
                </a:solidFill>
                <a:effectLst/>
                <a:latin typeface="Arial" pitchFamily="34" charset="0"/>
                <a:ea typeface="Times New Roman" pitchFamily="18" charset="0"/>
              </a:rPr>
              <a:t>                                               </a:t>
            </a:r>
            <a:endParaRPr kumimoji="0" lang="pt-BR" altLang="ro-RO" sz="1800" b="0" i="0" u="none" strike="noStrike" cap="none" normalizeH="0" baseline="0">
              <a:ln>
                <a:noFill/>
              </a:ln>
              <a:solidFill>
                <a:schemeClr val="tx1"/>
              </a:solidFill>
              <a:effectLst/>
              <a:latin typeface="Arial" pitchFamily="34" charset="0"/>
            </a:endParaRPr>
          </a:p>
        </p:txBody>
      </p:sp>
      <p:sp>
        <p:nvSpPr>
          <p:cNvPr id="6" name="Rectangle 10"/>
          <p:cNvSpPr>
            <a:spLocks noChangeArrowheads="1"/>
          </p:cNvSpPr>
          <p:nvPr userDrawn="1"/>
        </p:nvSpPr>
        <p:spPr bwMode="auto">
          <a:xfrm>
            <a:off x="0" y="2724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ro-RO" sz="1200" b="0" i="0" u="none" strike="noStrike" cap="none" normalizeH="0" baseline="0">
                <a:ln>
                  <a:noFill/>
                </a:ln>
                <a:solidFill>
                  <a:schemeClr val="tx1"/>
                </a:solidFill>
                <a:effectLst/>
                <a:latin typeface="Arial" pitchFamily="34" charset="0"/>
                <a:ea typeface="Times New Roman" pitchFamily="18" charset="0"/>
              </a:rPr>
              <a:t> </a:t>
            </a:r>
            <a:endParaRPr kumimoji="0" lang="ro-RO" altLang="ro-RO" sz="1800" b="0" i="0" u="none" strike="noStrike" cap="none" normalizeH="0" baseline="0">
              <a:ln>
                <a:noFill/>
              </a:ln>
              <a:solidFill>
                <a:schemeClr val="tx1"/>
              </a:solidFill>
              <a:effectLst/>
              <a:latin typeface="Arial" pitchFamily="34" charset="0"/>
            </a:endParaRPr>
          </a:p>
        </p:txBody>
      </p:sp>
      <p:sp>
        <p:nvSpPr>
          <p:cNvPr id="7" name="Rectangle 11"/>
          <p:cNvSpPr>
            <a:spLocks noChangeArrowheads="1"/>
          </p:cNvSpPr>
          <p:nvPr userDrawn="1"/>
        </p:nvSpPr>
        <p:spPr bwMode="auto">
          <a:xfrm>
            <a:off x="0" y="3448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o-RO" altLang="ro-RO" sz="1800" b="0" i="0" u="none" strike="noStrike" cap="none" normalizeH="0" baseline="0">
              <a:ln>
                <a:noFill/>
              </a:ln>
              <a:solidFill>
                <a:schemeClr val="tx1"/>
              </a:solidFill>
              <a:effectLst/>
              <a:latin typeface="Arial" pitchFamily="34" charset="0"/>
            </a:endParaRPr>
          </a:p>
        </p:txBody>
      </p:sp>
    </p:spTree>
  </p:cSld>
  <p:clrMap bg1="lt1" tx1="dk1" bg2="lt2" tx2="dk2" accent1="accent1" accent2="accent2" accent3="accent3" accent4="accent4" accent5="accent5" accent6="accent6" hlink="hlink" folHlink="folHlink"/>
  <p:sldLayoutIdLst>
    <p:sldLayoutId id="2147486777" r:id="rId1"/>
    <p:sldLayoutId id="2147486778" r:id="rId2"/>
    <p:sldLayoutId id="2147486779" r:id="rId3"/>
    <p:sldLayoutId id="2147486780" r:id="rId4"/>
    <p:sldLayoutId id="2147486781" r:id="rId5"/>
    <p:sldLayoutId id="2147486782" r:id="rId6"/>
    <p:sldLayoutId id="2147486783" r:id="rId7"/>
    <p:sldLayoutId id="2147486784" r:id="rId8"/>
    <p:sldLayoutId id="2147486785" r:id="rId9"/>
    <p:sldLayoutId id="2147486786" r:id="rId10"/>
    <p:sldLayoutId id="2147486787" r:id="rId11"/>
  </p:sldLayoutIdLst>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animEffect transition="in" filter="fade">
                                      <p:cBhvr>
                                        <p:cTn id="7" dur="1000"/>
                                        <p:tgtEl>
                                          <p:spTgt spid="90115">
                                            <p:txEl>
                                              <p:pRg st="0" end="0"/>
                                            </p:txEl>
                                          </p:spTgt>
                                        </p:tgtEl>
                                      </p:cBhvr>
                                    </p:animEffect>
                                    <p:anim calcmode="lin" valueType="num">
                                      <p:cBhvr>
                                        <p:cTn id="8" dur="1000" fill="hold"/>
                                        <p:tgtEl>
                                          <p:spTgt spid="90115">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9011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90115">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90115">
                                            <p:txEl>
                                              <p:pRg st="1" end="1"/>
                                            </p:txEl>
                                          </p:spTgt>
                                        </p:tgtEl>
                                        <p:attrNameLst>
                                          <p:attrName>style.visibility</p:attrName>
                                        </p:attrNameLst>
                                      </p:cBhvr>
                                      <p:to>
                                        <p:strVal val="visible"/>
                                      </p:to>
                                    </p:set>
                                    <p:animEffect transition="in" filter="fade">
                                      <p:cBhvr>
                                        <p:cTn id="13" dur="1000"/>
                                        <p:tgtEl>
                                          <p:spTgt spid="90115">
                                            <p:txEl>
                                              <p:pRg st="1" end="1"/>
                                            </p:txEl>
                                          </p:spTgt>
                                        </p:tgtEl>
                                      </p:cBhvr>
                                    </p:animEffect>
                                    <p:anim calcmode="lin" valueType="num">
                                      <p:cBhvr>
                                        <p:cTn id="14" dur="1000" fill="hold"/>
                                        <p:tgtEl>
                                          <p:spTgt spid="90115">
                                            <p:txEl>
                                              <p:pRg st="1" end="1"/>
                                            </p:txEl>
                                          </p:spTgt>
                                        </p:tgtEl>
                                        <p:attrNameLst>
                                          <p:attrName>ppt_x</p:attrName>
                                        </p:attrNameLst>
                                      </p:cBhvr>
                                      <p:tavLst>
                                        <p:tav tm="0">
                                          <p:val>
                                            <p:strVal val="#ppt_x"/>
                                          </p:val>
                                        </p:tav>
                                        <p:tav tm="100000">
                                          <p:val>
                                            <p:strVal val="#ppt_x"/>
                                          </p:val>
                                        </p:tav>
                                      </p:tavLst>
                                    </p:anim>
                                    <p:anim calcmode="lin" valueType="num">
                                      <p:cBhvr>
                                        <p:cTn id="15" dur="898" decel="100000" fill="hold"/>
                                        <p:tgtEl>
                                          <p:spTgt spid="90115">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898"/>
                                          </p:stCondLst>
                                        </p:cTn>
                                        <p:tgtEl>
                                          <p:spTgt spid="90115">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90115">
                                            <p:txEl>
                                              <p:pRg st="2" end="2"/>
                                            </p:txEl>
                                          </p:spTgt>
                                        </p:tgtEl>
                                        <p:attrNameLst>
                                          <p:attrName>style.visibility</p:attrName>
                                        </p:attrNameLst>
                                      </p:cBhvr>
                                      <p:to>
                                        <p:strVal val="visible"/>
                                      </p:to>
                                    </p:set>
                                    <p:animEffect transition="in" filter="fade">
                                      <p:cBhvr>
                                        <p:cTn id="19" dur="1000"/>
                                        <p:tgtEl>
                                          <p:spTgt spid="90115">
                                            <p:txEl>
                                              <p:pRg st="2" end="2"/>
                                            </p:txEl>
                                          </p:spTgt>
                                        </p:tgtEl>
                                      </p:cBhvr>
                                    </p:animEffect>
                                    <p:anim calcmode="lin" valueType="num">
                                      <p:cBhvr>
                                        <p:cTn id="20" dur="1000" fill="hold"/>
                                        <p:tgtEl>
                                          <p:spTgt spid="90115">
                                            <p:txEl>
                                              <p:pRg st="2" end="2"/>
                                            </p:txEl>
                                          </p:spTgt>
                                        </p:tgtEl>
                                        <p:attrNameLst>
                                          <p:attrName>ppt_x</p:attrName>
                                        </p:attrNameLst>
                                      </p:cBhvr>
                                      <p:tavLst>
                                        <p:tav tm="0">
                                          <p:val>
                                            <p:strVal val="#ppt_x"/>
                                          </p:val>
                                        </p:tav>
                                        <p:tav tm="100000">
                                          <p:val>
                                            <p:strVal val="#ppt_x"/>
                                          </p:val>
                                        </p:tav>
                                      </p:tavLst>
                                    </p:anim>
                                    <p:anim calcmode="lin" valueType="num">
                                      <p:cBhvr>
                                        <p:cTn id="21" dur="898" decel="100000" fill="hold"/>
                                        <p:tgtEl>
                                          <p:spTgt spid="90115">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898"/>
                                          </p:stCondLst>
                                        </p:cTn>
                                        <p:tgtEl>
                                          <p:spTgt spid="90115">
                                            <p:txEl>
                                              <p:pRg st="2" end="2"/>
                                            </p:txEl>
                                          </p:spTgt>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p:stCondLst>
                                    <p:cond delay="0"/>
                                  </p:stCondLst>
                                  <p:childTnLst>
                                    <p:set>
                                      <p:cBhvr>
                                        <p:cTn id="24" dur="1" fill="hold">
                                          <p:stCondLst>
                                            <p:cond delay="0"/>
                                          </p:stCondLst>
                                        </p:cTn>
                                        <p:tgtEl>
                                          <p:spTgt spid="90115">
                                            <p:txEl>
                                              <p:pRg st="3" end="3"/>
                                            </p:txEl>
                                          </p:spTgt>
                                        </p:tgtEl>
                                        <p:attrNameLst>
                                          <p:attrName>style.visibility</p:attrName>
                                        </p:attrNameLst>
                                      </p:cBhvr>
                                      <p:to>
                                        <p:strVal val="visible"/>
                                      </p:to>
                                    </p:set>
                                    <p:animEffect transition="in" filter="fade">
                                      <p:cBhvr>
                                        <p:cTn id="25" dur="1000"/>
                                        <p:tgtEl>
                                          <p:spTgt spid="90115">
                                            <p:txEl>
                                              <p:pRg st="3" end="3"/>
                                            </p:txEl>
                                          </p:spTgt>
                                        </p:tgtEl>
                                      </p:cBhvr>
                                    </p:animEffect>
                                    <p:anim calcmode="lin" valueType="num">
                                      <p:cBhvr>
                                        <p:cTn id="26" dur="1000" fill="hold"/>
                                        <p:tgtEl>
                                          <p:spTgt spid="90115">
                                            <p:txEl>
                                              <p:pRg st="3" end="3"/>
                                            </p:txEl>
                                          </p:spTgt>
                                        </p:tgtEl>
                                        <p:attrNameLst>
                                          <p:attrName>ppt_x</p:attrName>
                                        </p:attrNameLst>
                                      </p:cBhvr>
                                      <p:tavLst>
                                        <p:tav tm="0">
                                          <p:val>
                                            <p:strVal val="#ppt_x"/>
                                          </p:val>
                                        </p:tav>
                                        <p:tav tm="100000">
                                          <p:val>
                                            <p:strVal val="#ppt_x"/>
                                          </p:val>
                                        </p:tav>
                                      </p:tavLst>
                                    </p:anim>
                                    <p:anim calcmode="lin" valueType="num">
                                      <p:cBhvr>
                                        <p:cTn id="27" dur="898" decel="100000" fill="hold"/>
                                        <p:tgtEl>
                                          <p:spTgt spid="90115">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898"/>
                                          </p:stCondLst>
                                        </p:cTn>
                                        <p:tgtEl>
                                          <p:spTgt spid="90115">
                                            <p:txEl>
                                              <p:pRg st="3" end="3"/>
                                            </p:txEl>
                                          </p:spTgt>
                                        </p:tgtEl>
                                        <p:attrNameLst>
                                          <p:attrName>ppt_y</p:attrName>
                                        </p:attrNameLst>
                                      </p:cBhvr>
                                      <p:tavLst>
                                        <p:tav tm="0">
                                          <p:val>
                                            <p:strVal val="#ppt_y-.03"/>
                                          </p:val>
                                        </p:tav>
                                        <p:tav tm="100000">
                                          <p:val>
                                            <p:strVal val="#ppt_y"/>
                                          </p:val>
                                        </p:tav>
                                      </p:tavLst>
                                    </p:anim>
                                  </p:childTnLst>
                                </p:cTn>
                              </p:par>
                              <p:par>
                                <p:cTn id="29" presetID="37" presetClass="entr" presetSubtype="0" fill="hold" grpId="0" nodeType="withEffect">
                                  <p:stCondLst>
                                    <p:cond delay="0"/>
                                  </p:stCondLst>
                                  <p:childTnLst>
                                    <p:set>
                                      <p:cBhvr>
                                        <p:cTn id="30" dur="1" fill="hold">
                                          <p:stCondLst>
                                            <p:cond delay="0"/>
                                          </p:stCondLst>
                                        </p:cTn>
                                        <p:tgtEl>
                                          <p:spTgt spid="90115">
                                            <p:txEl>
                                              <p:pRg st="4" end="4"/>
                                            </p:txEl>
                                          </p:spTgt>
                                        </p:tgtEl>
                                        <p:attrNameLst>
                                          <p:attrName>style.visibility</p:attrName>
                                        </p:attrNameLst>
                                      </p:cBhvr>
                                      <p:to>
                                        <p:strVal val="visible"/>
                                      </p:to>
                                    </p:set>
                                    <p:animEffect transition="in" filter="fade">
                                      <p:cBhvr>
                                        <p:cTn id="31" dur="1000"/>
                                        <p:tgtEl>
                                          <p:spTgt spid="90115">
                                            <p:txEl>
                                              <p:pRg st="4" end="4"/>
                                            </p:txEl>
                                          </p:spTgt>
                                        </p:tgtEl>
                                      </p:cBhvr>
                                    </p:animEffect>
                                    <p:anim calcmode="lin" valueType="num">
                                      <p:cBhvr>
                                        <p:cTn id="32" dur="1000" fill="hold"/>
                                        <p:tgtEl>
                                          <p:spTgt spid="90115">
                                            <p:txEl>
                                              <p:pRg st="4" end="4"/>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90115">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90115">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p:tmplLst>
          <p:tmpl lvl="1">
            <p:tnLst>
              <p:par>
                <p:cTn presetID="37" presetClass="entr" presetSubtype="0" fill="hold" nodeType="clickEffect">
                  <p:stCondLst>
                    <p:cond delay="0"/>
                  </p:stCondLst>
                  <p:childTnLst>
                    <p:set>
                      <p:cBhvr>
                        <p:cTn dur="1" fill="hold">
                          <p:stCondLst>
                            <p:cond delay="0"/>
                          </p:stCondLst>
                        </p:cTn>
                        <p:tgtEl>
                          <p:spTgt spid="90115"/>
                        </p:tgtEl>
                        <p:attrNameLst>
                          <p:attrName>style.visibility</p:attrName>
                        </p:attrNameLst>
                      </p:cBhvr>
                      <p:to>
                        <p:strVal val="visible"/>
                      </p:to>
                    </p:set>
                    <p:animEffect transition="in" filter="fade">
                      <p:cBhvr>
                        <p:cTn dur="1000"/>
                        <p:tgtEl>
                          <p:spTgt spid="90115"/>
                        </p:tgtEl>
                      </p:cBhvr>
                    </p:animEffect>
                    <p:anim calcmode="lin" valueType="num">
                      <p:cBhvr>
                        <p:cTn dur="1000" fill="hold"/>
                        <p:tgtEl>
                          <p:spTgt spid="90115"/>
                        </p:tgtEl>
                        <p:attrNameLst>
                          <p:attrName>ppt_x</p:attrName>
                        </p:attrNameLst>
                      </p:cBhvr>
                      <p:tavLst>
                        <p:tav tm="0">
                          <p:val>
                            <p:strVal val="#ppt_x"/>
                          </p:val>
                        </p:tav>
                        <p:tav tm="100000">
                          <p:val>
                            <p:strVal val="#ppt_x"/>
                          </p:val>
                        </p:tav>
                      </p:tavLst>
                    </p:anim>
                    <p:anim calcmode="lin" valueType="num">
                      <p:cBhvr>
                        <p:cTn dur="898" decel="100000" fill="hold"/>
                        <p:tgtEl>
                          <p:spTgt spid="9011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90115"/>
                        </p:tgtEl>
                        <p:attrNameLst>
                          <p:attrName>ppt_y</p:attrName>
                        </p:attrNameLst>
                      </p:cBhvr>
                      <p:tavLst>
                        <p:tav tm="0">
                          <p:val>
                            <p:strVal val="#ppt_y-.03"/>
                          </p:val>
                        </p:tav>
                        <p:tav tm="100000">
                          <p:val>
                            <p:strVal val="#ppt_y"/>
                          </p:val>
                        </p:tav>
                      </p:tavLst>
                    </p:anim>
                  </p:childTnLst>
                </p:cTn>
              </p:par>
            </p:tnLst>
          </p:tmpl>
          <p:tmpl lvl="2">
            <p:tnLst>
              <p:par>
                <p:cTn presetID="37" presetClass="entr" presetSubtype="0" fill="hold" nodeType="withEffect">
                  <p:stCondLst>
                    <p:cond delay="0"/>
                  </p:stCondLst>
                  <p:childTnLst>
                    <p:set>
                      <p:cBhvr>
                        <p:cTn dur="1" fill="hold">
                          <p:stCondLst>
                            <p:cond delay="0"/>
                          </p:stCondLst>
                        </p:cTn>
                        <p:tgtEl>
                          <p:spTgt spid="90115"/>
                        </p:tgtEl>
                        <p:attrNameLst>
                          <p:attrName>style.visibility</p:attrName>
                        </p:attrNameLst>
                      </p:cBhvr>
                      <p:to>
                        <p:strVal val="visible"/>
                      </p:to>
                    </p:set>
                    <p:animEffect transition="in" filter="fade">
                      <p:cBhvr>
                        <p:cTn dur="1000"/>
                        <p:tgtEl>
                          <p:spTgt spid="90115"/>
                        </p:tgtEl>
                      </p:cBhvr>
                    </p:animEffect>
                    <p:anim calcmode="lin" valueType="num">
                      <p:cBhvr>
                        <p:cTn dur="1000" fill="hold"/>
                        <p:tgtEl>
                          <p:spTgt spid="90115"/>
                        </p:tgtEl>
                        <p:attrNameLst>
                          <p:attrName>ppt_x</p:attrName>
                        </p:attrNameLst>
                      </p:cBhvr>
                      <p:tavLst>
                        <p:tav tm="0">
                          <p:val>
                            <p:strVal val="#ppt_x"/>
                          </p:val>
                        </p:tav>
                        <p:tav tm="100000">
                          <p:val>
                            <p:strVal val="#ppt_x"/>
                          </p:val>
                        </p:tav>
                      </p:tavLst>
                    </p:anim>
                    <p:anim calcmode="lin" valueType="num">
                      <p:cBhvr>
                        <p:cTn dur="898" decel="100000" fill="hold"/>
                        <p:tgtEl>
                          <p:spTgt spid="9011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90115"/>
                        </p:tgtEl>
                        <p:attrNameLst>
                          <p:attrName>ppt_y</p:attrName>
                        </p:attrNameLst>
                      </p:cBhvr>
                      <p:tavLst>
                        <p:tav tm="0">
                          <p:val>
                            <p:strVal val="#ppt_y-.03"/>
                          </p:val>
                        </p:tav>
                        <p:tav tm="100000">
                          <p:val>
                            <p:strVal val="#ppt_y"/>
                          </p:val>
                        </p:tav>
                      </p:tavLst>
                    </p:anim>
                  </p:childTnLst>
                </p:cTn>
              </p:par>
            </p:tnLst>
          </p:tmpl>
          <p:tmpl lvl="3">
            <p:tnLst>
              <p:par>
                <p:cTn presetID="37" presetClass="entr" presetSubtype="0" fill="hold" nodeType="withEffect">
                  <p:stCondLst>
                    <p:cond delay="0"/>
                  </p:stCondLst>
                  <p:childTnLst>
                    <p:set>
                      <p:cBhvr>
                        <p:cTn dur="1" fill="hold">
                          <p:stCondLst>
                            <p:cond delay="0"/>
                          </p:stCondLst>
                        </p:cTn>
                        <p:tgtEl>
                          <p:spTgt spid="90115"/>
                        </p:tgtEl>
                        <p:attrNameLst>
                          <p:attrName>style.visibility</p:attrName>
                        </p:attrNameLst>
                      </p:cBhvr>
                      <p:to>
                        <p:strVal val="visible"/>
                      </p:to>
                    </p:set>
                    <p:animEffect transition="in" filter="fade">
                      <p:cBhvr>
                        <p:cTn dur="1000"/>
                        <p:tgtEl>
                          <p:spTgt spid="90115"/>
                        </p:tgtEl>
                      </p:cBhvr>
                    </p:animEffect>
                    <p:anim calcmode="lin" valueType="num">
                      <p:cBhvr>
                        <p:cTn dur="1000" fill="hold"/>
                        <p:tgtEl>
                          <p:spTgt spid="90115"/>
                        </p:tgtEl>
                        <p:attrNameLst>
                          <p:attrName>ppt_x</p:attrName>
                        </p:attrNameLst>
                      </p:cBhvr>
                      <p:tavLst>
                        <p:tav tm="0">
                          <p:val>
                            <p:strVal val="#ppt_x"/>
                          </p:val>
                        </p:tav>
                        <p:tav tm="100000">
                          <p:val>
                            <p:strVal val="#ppt_x"/>
                          </p:val>
                        </p:tav>
                      </p:tavLst>
                    </p:anim>
                    <p:anim calcmode="lin" valueType="num">
                      <p:cBhvr>
                        <p:cTn dur="898" decel="100000" fill="hold"/>
                        <p:tgtEl>
                          <p:spTgt spid="9011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90115"/>
                        </p:tgtEl>
                        <p:attrNameLst>
                          <p:attrName>ppt_y</p:attrName>
                        </p:attrNameLst>
                      </p:cBhvr>
                      <p:tavLst>
                        <p:tav tm="0">
                          <p:val>
                            <p:strVal val="#ppt_y-.03"/>
                          </p:val>
                        </p:tav>
                        <p:tav tm="100000">
                          <p:val>
                            <p:strVal val="#ppt_y"/>
                          </p:val>
                        </p:tav>
                      </p:tavLst>
                    </p:anim>
                  </p:childTnLst>
                </p:cTn>
              </p:par>
            </p:tnLst>
          </p:tmpl>
          <p:tmpl lvl="4">
            <p:tnLst>
              <p:par>
                <p:cTn presetID="37" presetClass="entr" presetSubtype="0" fill="hold" nodeType="withEffect">
                  <p:stCondLst>
                    <p:cond delay="0"/>
                  </p:stCondLst>
                  <p:childTnLst>
                    <p:set>
                      <p:cBhvr>
                        <p:cTn dur="1" fill="hold">
                          <p:stCondLst>
                            <p:cond delay="0"/>
                          </p:stCondLst>
                        </p:cTn>
                        <p:tgtEl>
                          <p:spTgt spid="90115"/>
                        </p:tgtEl>
                        <p:attrNameLst>
                          <p:attrName>style.visibility</p:attrName>
                        </p:attrNameLst>
                      </p:cBhvr>
                      <p:to>
                        <p:strVal val="visible"/>
                      </p:to>
                    </p:set>
                    <p:animEffect transition="in" filter="fade">
                      <p:cBhvr>
                        <p:cTn dur="1000"/>
                        <p:tgtEl>
                          <p:spTgt spid="90115"/>
                        </p:tgtEl>
                      </p:cBhvr>
                    </p:animEffect>
                    <p:anim calcmode="lin" valueType="num">
                      <p:cBhvr>
                        <p:cTn dur="1000" fill="hold"/>
                        <p:tgtEl>
                          <p:spTgt spid="90115"/>
                        </p:tgtEl>
                        <p:attrNameLst>
                          <p:attrName>ppt_x</p:attrName>
                        </p:attrNameLst>
                      </p:cBhvr>
                      <p:tavLst>
                        <p:tav tm="0">
                          <p:val>
                            <p:strVal val="#ppt_x"/>
                          </p:val>
                        </p:tav>
                        <p:tav tm="100000">
                          <p:val>
                            <p:strVal val="#ppt_x"/>
                          </p:val>
                        </p:tav>
                      </p:tavLst>
                    </p:anim>
                    <p:anim calcmode="lin" valueType="num">
                      <p:cBhvr>
                        <p:cTn dur="898" decel="100000" fill="hold"/>
                        <p:tgtEl>
                          <p:spTgt spid="9011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90115"/>
                        </p:tgtEl>
                        <p:attrNameLst>
                          <p:attrName>ppt_y</p:attrName>
                        </p:attrNameLst>
                      </p:cBhvr>
                      <p:tavLst>
                        <p:tav tm="0">
                          <p:val>
                            <p:strVal val="#ppt_y-.03"/>
                          </p:val>
                        </p:tav>
                        <p:tav tm="100000">
                          <p:val>
                            <p:strVal val="#ppt_y"/>
                          </p:val>
                        </p:tav>
                      </p:tavLst>
                    </p:anim>
                  </p:childTnLst>
                </p:cTn>
              </p:par>
            </p:tnLst>
          </p:tmpl>
          <p:tmpl lvl="5">
            <p:tnLst>
              <p:par>
                <p:cTn presetID="37" presetClass="entr" presetSubtype="0" fill="hold" nodeType="withEffect">
                  <p:stCondLst>
                    <p:cond delay="0"/>
                  </p:stCondLst>
                  <p:childTnLst>
                    <p:set>
                      <p:cBhvr>
                        <p:cTn dur="1" fill="hold">
                          <p:stCondLst>
                            <p:cond delay="0"/>
                          </p:stCondLst>
                        </p:cTn>
                        <p:tgtEl>
                          <p:spTgt spid="90115"/>
                        </p:tgtEl>
                        <p:attrNameLst>
                          <p:attrName>style.visibility</p:attrName>
                        </p:attrNameLst>
                      </p:cBhvr>
                      <p:to>
                        <p:strVal val="visible"/>
                      </p:to>
                    </p:set>
                    <p:animEffect transition="in" filter="fade">
                      <p:cBhvr>
                        <p:cTn dur="1000"/>
                        <p:tgtEl>
                          <p:spTgt spid="90115"/>
                        </p:tgtEl>
                      </p:cBhvr>
                    </p:animEffect>
                    <p:anim calcmode="lin" valueType="num">
                      <p:cBhvr>
                        <p:cTn dur="1000" fill="hold"/>
                        <p:tgtEl>
                          <p:spTgt spid="90115"/>
                        </p:tgtEl>
                        <p:attrNameLst>
                          <p:attrName>ppt_x</p:attrName>
                        </p:attrNameLst>
                      </p:cBhvr>
                      <p:tavLst>
                        <p:tav tm="0">
                          <p:val>
                            <p:strVal val="#ppt_x"/>
                          </p:val>
                        </p:tav>
                        <p:tav tm="100000">
                          <p:val>
                            <p:strVal val="#ppt_x"/>
                          </p:val>
                        </p:tav>
                      </p:tavLst>
                    </p:anim>
                    <p:anim calcmode="lin" valueType="num">
                      <p:cBhvr>
                        <p:cTn dur="898" decel="100000" fill="hold"/>
                        <p:tgtEl>
                          <p:spTgt spid="9011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90115"/>
                        </p:tgtEl>
                        <p:attrNameLst>
                          <p:attrName>ppt_y</p:attrName>
                        </p:attrNameLst>
                      </p:cBhvr>
                      <p:tavLst>
                        <p:tav tm="0">
                          <p:val>
                            <p:strVal val="#ppt_y-.03"/>
                          </p:val>
                        </p:tav>
                        <p:tav tm="100000">
                          <p:val>
                            <p:strVal val="#ppt_y"/>
                          </p:val>
                        </p:tav>
                      </p:tavLst>
                    </p:anim>
                  </p:childTnLst>
                </p:cTn>
              </p:par>
            </p:tnLst>
          </p:tmpl>
        </p:tmplLst>
      </p:bldP>
    </p:bldLst>
  </p:timing>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a:defRPr/>
            </a:pPr>
            <a:fld id="{BC07D5B6-A0A7-4DE0-8B5A-57CBFB06EA9C}" type="datetimeFigureOut">
              <a:rPr lang="en-US"/>
              <a:pPr>
                <a:defRPr/>
              </a:pPr>
              <a:t>1/27/2017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Arial" charset="0"/>
              </a:defRPr>
            </a:lvl1pPr>
          </a:lstStyle>
          <a:p>
            <a:pPr>
              <a:defRPr/>
            </a:pPr>
            <a:fld id="{F03BBBEF-0701-4FD0-9135-E4BEF8A902A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6788" r:id="rId1"/>
    <p:sldLayoutId id="2147486789" r:id="rId2"/>
    <p:sldLayoutId id="2147486790" r:id="rId3"/>
    <p:sldLayoutId id="2147486791" r:id="rId4"/>
    <p:sldLayoutId id="2147486792" r:id="rId5"/>
    <p:sldLayoutId id="2147486793" r:id="rId6"/>
    <p:sldLayoutId id="2147486794" r:id="rId7"/>
    <p:sldLayoutId id="2147486795" r:id="rId8"/>
    <p:sldLayoutId id="2147486796" r:id="rId9"/>
    <p:sldLayoutId id="2147486797" r:id="rId10"/>
    <p:sldLayoutId id="2147486798"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fonduri-ue.ro/mysmi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2"/>
          <p:cNvPicPr>
            <a:picLocks noChangeAspect="1" noChangeArrowheads="1"/>
          </p:cNvPicPr>
          <p:nvPr/>
        </p:nvPicPr>
        <p:blipFill>
          <a:blip r:embed="rId3" cstate="print"/>
          <a:srcRect/>
          <a:stretch>
            <a:fillRect/>
          </a:stretch>
        </p:blipFill>
        <p:spPr bwMode="auto">
          <a:xfrm>
            <a:off x="1676400" y="1066800"/>
            <a:ext cx="5638800" cy="3930650"/>
          </a:xfrm>
          <a:prstGeom prst="rect">
            <a:avLst/>
          </a:prstGeom>
          <a:noFill/>
          <a:ln w="9525">
            <a:noFill/>
            <a:miter lim="800000"/>
            <a:headEnd/>
            <a:tailEnd/>
          </a:ln>
        </p:spPr>
      </p:pic>
      <p:cxnSp>
        <p:nvCxnSpPr>
          <p:cNvPr id="12" name="Straight Connector 11"/>
          <p:cNvCxnSpPr/>
          <p:nvPr/>
        </p:nvCxnSpPr>
        <p:spPr>
          <a:xfrm>
            <a:off x="457200" y="1524000"/>
            <a:ext cx="8207375" cy="0"/>
          </a:xfrm>
          <a:prstGeom prst="line">
            <a:avLst/>
          </a:prstGeom>
          <a:ln w="762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8858" name="Content Placeholder 4"/>
          <p:cNvSpPr>
            <a:spLocks/>
          </p:cNvSpPr>
          <p:nvPr/>
        </p:nvSpPr>
        <p:spPr bwMode="auto">
          <a:xfrm>
            <a:off x="533400" y="1600200"/>
            <a:ext cx="8229600" cy="4641850"/>
          </a:xfrm>
          <a:prstGeom prst="rect">
            <a:avLst/>
          </a:prstGeom>
          <a:noFill/>
          <a:ln w="9525">
            <a:noFill/>
            <a:miter lim="800000"/>
            <a:headEnd/>
            <a:tailEnd/>
          </a:ln>
        </p:spPr>
        <p:txBody>
          <a:bodyPr/>
          <a:lstStyle/>
          <a:p>
            <a:pPr algn="ctr">
              <a:spcBef>
                <a:spcPct val="20000"/>
              </a:spcBef>
              <a:defRPr/>
            </a:pPr>
            <a:r>
              <a:rPr lang="ro-RO" sz="3200" dirty="0">
                <a:solidFill>
                  <a:srgbClr val="C00000"/>
                </a:solidFill>
              </a:rPr>
              <a:t> </a:t>
            </a:r>
          </a:p>
          <a:p>
            <a:pPr algn="ctr">
              <a:spcBef>
                <a:spcPct val="20000"/>
              </a:spcBef>
              <a:defRPr/>
            </a:pPr>
            <a:r>
              <a:rPr lang="vi-VN" sz="4000" dirty="0">
                <a:solidFill>
                  <a:srgbClr val="C00000"/>
                </a:solidFill>
              </a:rPr>
              <a:t>Programul Operaţional Regional</a:t>
            </a:r>
            <a:endParaRPr lang="ro-RO" sz="4000" dirty="0">
              <a:solidFill>
                <a:srgbClr val="C00000"/>
              </a:solidFill>
            </a:endParaRPr>
          </a:p>
          <a:p>
            <a:pPr algn="ctr">
              <a:spcBef>
                <a:spcPct val="20000"/>
              </a:spcBef>
              <a:defRPr/>
            </a:pPr>
            <a:r>
              <a:rPr lang="ro-RO" sz="4000" dirty="0">
                <a:solidFill>
                  <a:srgbClr val="C00000"/>
                </a:solidFill>
              </a:rPr>
              <a:t>2014-2020</a:t>
            </a:r>
          </a:p>
          <a:p>
            <a:pPr algn="r">
              <a:buNone/>
              <a:defRPr/>
            </a:pPr>
            <a:r>
              <a:rPr lang="vi-VN" sz="4000" dirty="0">
                <a:solidFill>
                  <a:srgbClr val="C00000"/>
                </a:solidFill>
              </a:rPr>
              <a:t> </a:t>
            </a:r>
            <a:endParaRPr lang="en-US" sz="4000" dirty="0">
              <a:solidFill>
                <a:srgbClr val="C00000"/>
              </a:solidFill>
            </a:endParaRPr>
          </a:p>
          <a:p>
            <a:pPr algn="r">
              <a:buNone/>
              <a:defRPr/>
            </a:pPr>
            <a:r>
              <a:rPr lang="ro-RO" sz="2000" i="1" dirty="0">
                <a:solidFill>
                  <a:schemeClr val="tx2">
                    <a:lumMod val="75000"/>
                  </a:schemeClr>
                </a:solidFill>
              </a:rPr>
              <a:t>Ghidul solicitantului</a:t>
            </a:r>
          </a:p>
          <a:p>
            <a:pPr algn="r">
              <a:buNone/>
              <a:defRPr/>
            </a:pPr>
            <a:endParaRPr lang="en-US" sz="2000" i="1" dirty="0">
              <a:solidFill>
                <a:schemeClr val="tx2">
                  <a:lumMod val="75000"/>
                </a:schemeClr>
              </a:solidFill>
            </a:endParaRPr>
          </a:p>
          <a:p>
            <a:pPr algn="r">
              <a:buNone/>
              <a:defRPr/>
            </a:pPr>
            <a:r>
              <a:rPr lang="ro-RO" sz="3200" i="1" dirty="0">
                <a:solidFill>
                  <a:schemeClr val="tx2">
                    <a:lumMod val="75000"/>
                  </a:schemeClr>
                </a:solidFill>
              </a:rPr>
              <a:t>Axa </a:t>
            </a:r>
            <a:r>
              <a:rPr lang="en-US" sz="3200" i="1" dirty="0">
                <a:solidFill>
                  <a:schemeClr val="tx2">
                    <a:lumMod val="75000"/>
                  </a:schemeClr>
                </a:solidFill>
              </a:rPr>
              <a:t>2</a:t>
            </a:r>
            <a:r>
              <a:rPr lang="ro-RO" sz="3200" i="1" dirty="0">
                <a:solidFill>
                  <a:schemeClr val="tx2">
                    <a:lumMod val="75000"/>
                  </a:schemeClr>
                </a:solidFill>
              </a:rPr>
              <a:t> Prioritatea de investiție </a:t>
            </a:r>
            <a:r>
              <a:rPr lang="en-US" sz="3200" i="1" dirty="0">
                <a:solidFill>
                  <a:schemeClr val="tx2">
                    <a:lumMod val="75000"/>
                  </a:schemeClr>
                </a:solidFill>
              </a:rPr>
              <a:t>2</a:t>
            </a:r>
            <a:r>
              <a:rPr lang="ro-RO" sz="3200" i="1" dirty="0">
                <a:solidFill>
                  <a:schemeClr val="tx2">
                    <a:lumMod val="75000"/>
                  </a:schemeClr>
                </a:solidFill>
              </a:rPr>
              <a:t>.</a:t>
            </a:r>
            <a:r>
              <a:rPr lang="en-US" sz="3200" i="1" dirty="0">
                <a:solidFill>
                  <a:schemeClr val="tx2">
                    <a:lumMod val="75000"/>
                  </a:schemeClr>
                </a:solidFill>
              </a:rPr>
              <a:t>2</a:t>
            </a:r>
            <a:endParaRPr lang="ro-RO" sz="3200" i="1" dirty="0">
              <a:solidFill>
                <a:schemeClr val="tx2">
                  <a:lumMod val="75000"/>
                </a:schemeClr>
              </a:solidFill>
            </a:endParaRPr>
          </a:p>
          <a:p>
            <a:pPr algn="ctr">
              <a:spcBef>
                <a:spcPct val="20000"/>
              </a:spcBef>
              <a:defRPr/>
            </a:pPr>
            <a:endParaRPr lang="ro-RO" sz="4400" b="0" dirty="0">
              <a:solidFill>
                <a:schemeClr val="accent2">
                  <a:lumMod val="75000"/>
                </a:schemeClr>
              </a:solidFill>
            </a:endParaRPr>
          </a:p>
        </p:txBody>
      </p:sp>
      <p:pic>
        <p:nvPicPr>
          <p:cNvPr id="11" name="Picture 2" descr="noua sigla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8233" y="5431090"/>
            <a:ext cx="1584767" cy="940439"/>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5"/>
          <p:cNvSpPr>
            <a:spLocks noGrp="1" noChangeArrowheads="1"/>
          </p:cNvSpPr>
          <p:nvPr>
            <p:ph type="ftr" sz="quarter" idx="4294967295"/>
          </p:nvPr>
        </p:nvSpPr>
        <p:spPr bwMode="auto">
          <a:xfrm>
            <a:off x="2667000" y="6248400"/>
            <a:ext cx="3657600" cy="400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1">
                <a:solidFill>
                  <a:schemeClr val="tx1"/>
                </a:solidFill>
                <a:latin typeface="Arial" charset="0"/>
                <a:cs typeface="+mn-cs"/>
              </a:defRPr>
            </a:lvl1pPr>
          </a:lstStyle>
          <a:p>
            <a:pPr>
              <a:defRPr/>
            </a:pPr>
            <a:r>
              <a:rPr lang="en-US" dirty="0"/>
              <a:t>www.inforegio.ro, www.nord-vest.ro</a:t>
            </a:r>
          </a:p>
        </p:txBody>
      </p:sp>
      <p:pic>
        <p:nvPicPr>
          <p:cNvPr id="15" name="Picture 4" descr="sigla UE colo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5282" y="202055"/>
            <a:ext cx="1396385" cy="106782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logo G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38400" y="128586"/>
            <a:ext cx="1073552" cy="107355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 descr="logo IS-2014-2020"/>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285780" y="95249"/>
            <a:ext cx="1096220" cy="109622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52419" y="202055"/>
            <a:ext cx="2358052" cy="961018"/>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Content Placeholder 2"/>
          <p:cNvSpPr>
            <a:spLocks noGrp="1"/>
          </p:cNvSpPr>
          <p:nvPr>
            <p:ph idx="1"/>
          </p:nvPr>
        </p:nvSpPr>
        <p:spPr>
          <a:xfrm>
            <a:off x="228600" y="1447800"/>
            <a:ext cx="8686800" cy="5218113"/>
          </a:xfrm>
        </p:spPr>
        <p:txBody>
          <a:bodyPr/>
          <a:lstStyle/>
          <a:p>
            <a:pPr marL="0" lvl="0" indent="0">
              <a:buNone/>
              <a:tabLst>
                <a:tab pos="173038" algn="l"/>
              </a:tabLst>
            </a:pPr>
            <a:r>
              <a:rPr lang="en-US" sz="2000" b="1" u="sng" dirty="0" err="1">
                <a:solidFill>
                  <a:schemeClr val="tx2">
                    <a:lumMod val="75000"/>
                  </a:schemeClr>
                </a:solidFill>
              </a:rPr>
              <a:t>Ajutorul</a:t>
            </a:r>
            <a:r>
              <a:rPr lang="en-US" sz="2000" b="1" u="sng" dirty="0">
                <a:solidFill>
                  <a:schemeClr val="tx2">
                    <a:lumMod val="75000"/>
                  </a:schemeClr>
                </a:solidFill>
              </a:rPr>
              <a:t> de stat:</a:t>
            </a:r>
          </a:p>
          <a:p>
            <a:pPr marL="0" lvl="0" indent="0">
              <a:buNone/>
              <a:tabLst>
                <a:tab pos="173038" algn="l"/>
              </a:tabLst>
            </a:pPr>
            <a:endParaRPr lang="en-US" sz="1600" dirty="0">
              <a:solidFill>
                <a:schemeClr val="tx2">
                  <a:lumMod val="75000"/>
                </a:schemeClr>
              </a:solidFill>
            </a:endParaRPr>
          </a:p>
          <a:p>
            <a:pPr>
              <a:tabLst>
                <a:tab pos="173038" algn="l"/>
              </a:tabLst>
            </a:pPr>
            <a:r>
              <a:rPr lang="en-US" sz="1600" b="1" dirty="0">
                <a:solidFill>
                  <a:schemeClr val="tx2">
                    <a:lumMod val="75000"/>
                  </a:schemeClr>
                </a:solidFill>
              </a:rPr>
              <a:t>A</a:t>
            </a:r>
            <a:r>
              <a:rPr lang="ro-RO" sz="1600" b="1" dirty="0">
                <a:solidFill>
                  <a:schemeClr val="tx2">
                    <a:lumMod val="75000"/>
                  </a:schemeClr>
                </a:solidFill>
              </a:rPr>
              <a:t>jutor de stat regional pentru investiții</a:t>
            </a:r>
            <a:r>
              <a:rPr lang="ro-RO" sz="1600" dirty="0">
                <a:solidFill>
                  <a:schemeClr val="tx2">
                    <a:lumMod val="75000"/>
                  </a:schemeClr>
                </a:solidFill>
              </a:rPr>
              <a:t>, pentru</a:t>
            </a:r>
            <a:r>
              <a:rPr lang="en-US" sz="1600" dirty="0">
                <a:solidFill>
                  <a:schemeClr val="tx2">
                    <a:lumMod val="75000"/>
                  </a:schemeClr>
                </a:solidFill>
              </a:rPr>
              <a:t>:</a:t>
            </a:r>
            <a:endParaRPr lang="ro-RO" sz="1600" dirty="0">
              <a:solidFill>
                <a:schemeClr val="tx2">
                  <a:lumMod val="75000"/>
                </a:schemeClr>
              </a:solidFill>
            </a:endParaRPr>
          </a:p>
          <a:p>
            <a:pPr lvl="1">
              <a:buFont typeface="Courier New" panose="02070309020205020404" pitchFamily="49" charset="0"/>
              <a:buChar char="o"/>
              <a:tabLst>
                <a:tab pos="173038" algn="l"/>
              </a:tabLst>
            </a:pPr>
            <a:r>
              <a:rPr lang="ro-RO" sz="1600" dirty="0">
                <a:solidFill>
                  <a:schemeClr val="tx2">
                    <a:lumMod val="75000"/>
                  </a:schemeClr>
                </a:solidFill>
              </a:rPr>
              <a:t>Construirea, extinderea spațiilor de producție/servicii;</a:t>
            </a:r>
          </a:p>
          <a:p>
            <a:pPr lvl="1">
              <a:buFont typeface="Courier New" panose="02070309020205020404" pitchFamily="49" charset="0"/>
              <a:buChar char="o"/>
              <a:tabLst>
                <a:tab pos="173038" algn="l"/>
              </a:tabLst>
            </a:pPr>
            <a:r>
              <a:rPr lang="ro-RO" sz="1600" dirty="0">
                <a:solidFill>
                  <a:schemeClr val="tx2">
                    <a:lumMod val="75000"/>
                  </a:schemeClr>
                </a:solidFill>
              </a:rPr>
              <a:t>Dotarea cu active corporale, necorporale, inclusiv instrumente de</a:t>
            </a:r>
            <a:r>
              <a:rPr lang="en-US" sz="1600" dirty="0">
                <a:solidFill>
                  <a:schemeClr val="tx2">
                    <a:lumMod val="75000"/>
                  </a:schemeClr>
                </a:solidFill>
              </a:rPr>
              <a:t> </a:t>
            </a:r>
            <a:r>
              <a:rPr lang="ro-RO" sz="1600" dirty="0">
                <a:solidFill>
                  <a:schemeClr val="tx2">
                    <a:lumMod val="75000"/>
                  </a:schemeClr>
                </a:solidFill>
              </a:rPr>
              <a:t>comercializare on-line</a:t>
            </a:r>
            <a:endParaRPr lang="en-US" sz="1600" dirty="0">
              <a:solidFill>
                <a:schemeClr val="tx2">
                  <a:lumMod val="75000"/>
                </a:schemeClr>
              </a:solidFill>
            </a:endParaRPr>
          </a:p>
          <a:p>
            <a:pPr lvl="1">
              <a:buFont typeface="Courier New" panose="02070309020205020404" pitchFamily="49" charset="0"/>
              <a:buChar char="o"/>
              <a:tabLst>
                <a:tab pos="173038" algn="l"/>
              </a:tabLst>
            </a:pPr>
            <a:endParaRPr lang="en-US" sz="1600" dirty="0">
              <a:solidFill>
                <a:schemeClr val="tx2">
                  <a:lumMod val="75000"/>
                </a:schemeClr>
              </a:solidFill>
            </a:endParaRPr>
          </a:p>
          <a:p>
            <a:pPr lvl="1">
              <a:buFont typeface="Courier New" panose="02070309020205020404" pitchFamily="49" charset="0"/>
              <a:buChar char="o"/>
              <a:tabLst>
                <a:tab pos="173038" algn="l"/>
              </a:tabLst>
            </a:pPr>
            <a:endParaRPr lang="en-US" sz="1600" dirty="0">
              <a:solidFill>
                <a:schemeClr val="tx2">
                  <a:lumMod val="75000"/>
                </a:schemeClr>
              </a:solidFill>
            </a:endParaRPr>
          </a:p>
          <a:p>
            <a:pPr>
              <a:tabLst>
                <a:tab pos="173038" algn="l"/>
              </a:tabLst>
            </a:pPr>
            <a:r>
              <a:rPr lang="en-US" sz="1600" b="1" dirty="0">
                <a:solidFill>
                  <a:schemeClr val="tx2">
                    <a:lumMod val="75000"/>
                  </a:schemeClr>
                </a:solidFill>
              </a:rPr>
              <a:t>A</a:t>
            </a:r>
            <a:r>
              <a:rPr lang="ro-RO" sz="1600" b="1" dirty="0">
                <a:solidFill>
                  <a:schemeClr val="tx2">
                    <a:lumMod val="75000"/>
                  </a:schemeClr>
                </a:solidFill>
              </a:rPr>
              <a:t>jutor de minimis </a:t>
            </a:r>
            <a:r>
              <a:rPr lang="ro-RO" sz="1600" dirty="0">
                <a:solidFill>
                  <a:schemeClr val="tx2">
                    <a:lumMod val="75000"/>
                  </a:schemeClr>
                </a:solidFill>
              </a:rPr>
              <a:t>pentru</a:t>
            </a:r>
            <a:r>
              <a:rPr lang="en-US" sz="1600" dirty="0">
                <a:solidFill>
                  <a:schemeClr val="tx2">
                    <a:lumMod val="75000"/>
                  </a:schemeClr>
                </a:solidFill>
              </a:rPr>
              <a:t>:</a:t>
            </a:r>
            <a:endParaRPr lang="ro-RO" sz="1600" dirty="0">
              <a:solidFill>
                <a:schemeClr val="tx2">
                  <a:lumMod val="75000"/>
                </a:schemeClr>
              </a:solidFill>
            </a:endParaRPr>
          </a:p>
          <a:p>
            <a:pPr lvl="1">
              <a:buFont typeface="Courier New" panose="02070309020205020404" pitchFamily="49" charset="0"/>
              <a:buChar char="o"/>
              <a:tabLst>
                <a:tab pos="173038" algn="l"/>
              </a:tabLst>
            </a:pPr>
            <a:r>
              <a:rPr lang="ro-RO" sz="1600" dirty="0">
                <a:solidFill>
                  <a:schemeClr val="tx2">
                    <a:lumMod val="75000"/>
                  </a:schemeClr>
                </a:solidFill>
              </a:rPr>
              <a:t>Implementarea procesului de certificare a produselor, serviciilor sau</a:t>
            </a:r>
            <a:r>
              <a:rPr lang="en-US" sz="1600" dirty="0">
                <a:solidFill>
                  <a:schemeClr val="tx2">
                    <a:lumMod val="75000"/>
                  </a:schemeClr>
                </a:solidFill>
              </a:rPr>
              <a:t> </a:t>
            </a:r>
            <a:r>
              <a:rPr lang="ro-RO" sz="1600" dirty="0">
                <a:solidFill>
                  <a:schemeClr val="tx2">
                    <a:lumMod val="75000"/>
                  </a:schemeClr>
                </a:solidFill>
              </a:rPr>
              <a:t>diferitelor procese specifice, sistemelor de management al calității, mediului</a:t>
            </a:r>
            <a:r>
              <a:rPr lang="en-US" sz="1600" dirty="0">
                <a:solidFill>
                  <a:schemeClr val="tx2">
                    <a:lumMod val="75000"/>
                  </a:schemeClr>
                </a:solidFill>
              </a:rPr>
              <a:t> </a:t>
            </a:r>
            <a:r>
              <a:rPr lang="ro-RO" sz="1600" dirty="0">
                <a:solidFill>
                  <a:schemeClr val="tx2">
                    <a:lumMod val="75000"/>
                  </a:schemeClr>
                </a:solidFill>
              </a:rPr>
              <a:t>sau sănătății</a:t>
            </a:r>
          </a:p>
          <a:p>
            <a:pPr lvl="1">
              <a:buFont typeface="Courier New" panose="02070309020205020404" pitchFamily="49" charset="0"/>
              <a:buChar char="o"/>
              <a:tabLst>
                <a:tab pos="173038" algn="l"/>
              </a:tabLst>
            </a:pPr>
            <a:r>
              <a:rPr lang="ro-RO" sz="1600" dirty="0">
                <a:solidFill>
                  <a:schemeClr val="tx2">
                    <a:lumMod val="75000"/>
                  </a:schemeClr>
                </a:solidFill>
              </a:rPr>
              <a:t>Internaţionalizare (participarea, la nivel internațional, în afara României, la</a:t>
            </a:r>
            <a:r>
              <a:rPr lang="en-US" sz="1600" dirty="0">
                <a:solidFill>
                  <a:schemeClr val="tx2">
                    <a:lumMod val="75000"/>
                  </a:schemeClr>
                </a:solidFill>
              </a:rPr>
              <a:t> </a:t>
            </a:r>
            <a:r>
              <a:rPr lang="ro-RO" sz="1600" dirty="0">
                <a:solidFill>
                  <a:schemeClr val="tx2">
                    <a:lumMod val="75000"/>
                  </a:schemeClr>
                </a:solidFill>
              </a:rPr>
              <a:t>târguri, </a:t>
            </a:r>
            <a:r>
              <a:rPr lang="ro-RO" sz="1600" dirty="0" smtClean="0">
                <a:solidFill>
                  <a:schemeClr val="tx2">
                    <a:lumMod val="75000"/>
                  </a:schemeClr>
                </a:solidFill>
              </a:rPr>
              <a:t>misiuni </a:t>
            </a:r>
            <a:r>
              <a:rPr lang="ro-RO" sz="1600" dirty="0">
                <a:solidFill>
                  <a:schemeClr val="tx2">
                    <a:lumMod val="75000"/>
                  </a:schemeClr>
                </a:solidFill>
              </a:rPr>
              <a:t>comerciale, expoziţii, în calitate de expozant).</a:t>
            </a:r>
            <a:endParaRPr lang="ro-RO" sz="1600" dirty="0">
              <a:solidFill>
                <a:srgbClr val="FF0000"/>
              </a:solidFill>
            </a:endParaRPr>
          </a:p>
        </p:txBody>
      </p:sp>
      <p:sp>
        <p:nvSpPr>
          <p:cNvPr id="5" name="Title 1"/>
          <p:cNvSpPr txBox="1">
            <a:spLocks/>
          </p:cNvSpPr>
          <p:nvPr/>
        </p:nvSpPr>
        <p:spPr>
          <a:xfrm>
            <a:off x="228600" y="381000"/>
            <a:ext cx="8839200" cy="792162"/>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3200" b="1" kern="0" dirty="0" err="1">
                <a:solidFill>
                  <a:schemeClr val="tx2">
                    <a:lumMod val="50000"/>
                  </a:schemeClr>
                </a:solidFill>
              </a:rPr>
              <a:t>Informa</a:t>
            </a:r>
            <a:r>
              <a:rPr lang="ro-RO" sz="3200" b="1" kern="0" dirty="0">
                <a:solidFill>
                  <a:schemeClr val="tx2">
                    <a:lumMod val="50000"/>
                  </a:schemeClr>
                </a:solidFill>
              </a:rPr>
              <a:t>ț</a:t>
            </a:r>
            <a:r>
              <a:rPr lang="en-US" sz="3200" b="1" kern="0" dirty="0">
                <a:solidFill>
                  <a:schemeClr val="tx2">
                    <a:lumMod val="50000"/>
                  </a:schemeClr>
                </a:solidFill>
              </a:rPr>
              <a:t>ii</a:t>
            </a:r>
            <a:r>
              <a:rPr lang="ro-RO" sz="3200" b="1" kern="0" dirty="0">
                <a:solidFill>
                  <a:schemeClr val="tx2">
                    <a:lumMod val="50000"/>
                  </a:schemeClr>
                </a:solidFill>
              </a:rPr>
              <a:t> despre apelul de proiecte</a:t>
            </a:r>
          </a:p>
        </p:txBody>
      </p:sp>
    </p:spTree>
    <p:extLst>
      <p:ext uri="{BB962C8B-B14F-4D97-AF65-F5344CB8AC3E}">
        <p14:creationId xmlns:p14="http://schemas.microsoft.com/office/powerpoint/2010/main" val="1962338262"/>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1"/>
          <p:cNvSpPr txBox="1">
            <a:spLocks/>
          </p:cNvSpPr>
          <p:nvPr/>
        </p:nvSpPr>
        <p:spPr>
          <a:xfrm>
            <a:off x="228600" y="381000"/>
            <a:ext cx="8839200" cy="792162"/>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3200" b="1" kern="0" dirty="0" err="1">
                <a:solidFill>
                  <a:schemeClr val="tx2">
                    <a:lumMod val="50000"/>
                  </a:schemeClr>
                </a:solidFill>
              </a:rPr>
              <a:t>Informa</a:t>
            </a:r>
            <a:r>
              <a:rPr lang="ro-RO" sz="3200" b="1" kern="0" dirty="0">
                <a:solidFill>
                  <a:schemeClr val="tx2">
                    <a:lumMod val="50000"/>
                  </a:schemeClr>
                </a:solidFill>
              </a:rPr>
              <a:t>ț</a:t>
            </a:r>
            <a:r>
              <a:rPr lang="en-US" sz="3200" b="1" kern="0" dirty="0">
                <a:solidFill>
                  <a:schemeClr val="tx2">
                    <a:lumMod val="50000"/>
                  </a:schemeClr>
                </a:solidFill>
              </a:rPr>
              <a:t>ii</a:t>
            </a:r>
            <a:r>
              <a:rPr lang="ro-RO" sz="3200" b="1" kern="0" dirty="0">
                <a:solidFill>
                  <a:schemeClr val="tx2">
                    <a:lumMod val="50000"/>
                  </a:schemeClr>
                </a:solidFill>
              </a:rPr>
              <a:t> despre apelul de proiecte</a:t>
            </a:r>
          </a:p>
        </p:txBody>
      </p:sp>
      <p:graphicFrame>
        <p:nvGraphicFramePr>
          <p:cNvPr id="3" name="Diagram 2"/>
          <p:cNvGraphicFramePr/>
          <p:nvPr>
            <p:extLst>
              <p:ext uri="{D42A27DB-BD31-4B8C-83A1-F6EECF244321}">
                <p14:modId xmlns:p14="http://schemas.microsoft.com/office/powerpoint/2010/main" val="1890683277"/>
              </p:ext>
            </p:extLst>
          </p:nvPr>
        </p:nvGraphicFramePr>
        <p:xfrm>
          <a:off x="228600" y="685800"/>
          <a:ext cx="83820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Oval Callout 3"/>
          <p:cNvSpPr/>
          <p:nvPr/>
        </p:nvSpPr>
        <p:spPr bwMode="auto">
          <a:xfrm>
            <a:off x="1981200" y="4953000"/>
            <a:ext cx="3124200" cy="1524000"/>
          </a:xfrm>
          <a:prstGeom prst="wedgeEllipseCallout">
            <a:avLst>
              <a:gd name="adj1" fmla="val 61472"/>
              <a:gd name="adj2" fmla="val -38615"/>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100000"/>
              </a:lnSpc>
              <a:spcBef>
                <a:spcPct val="0"/>
              </a:spcBef>
              <a:spcAft>
                <a:spcPct val="0"/>
              </a:spcAft>
              <a:buClrTx/>
              <a:buSzTx/>
              <a:buFontTx/>
              <a:buNone/>
              <a:tabLst/>
            </a:pPr>
            <a:r>
              <a:rPr lang="en-US" sz="1400" dirty="0" err="1">
                <a:solidFill>
                  <a:srgbClr val="FF0000"/>
                </a:solidFill>
                <a:latin typeface="Arial" charset="0"/>
              </a:rPr>
              <a:t>Costurile</a:t>
            </a:r>
            <a:r>
              <a:rPr lang="en-US" sz="1400" dirty="0">
                <a:solidFill>
                  <a:srgbClr val="FF0000"/>
                </a:solidFill>
                <a:latin typeface="Arial" charset="0"/>
              </a:rPr>
              <a:t> </a:t>
            </a:r>
            <a:r>
              <a:rPr lang="en-US" sz="1400" dirty="0" err="1">
                <a:solidFill>
                  <a:srgbClr val="FF0000"/>
                </a:solidFill>
                <a:latin typeface="Arial" charset="0"/>
              </a:rPr>
              <a:t>eligibile</a:t>
            </a:r>
            <a:r>
              <a:rPr lang="en-US" sz="1400" dirty="0">
                <a:solidFill>
                  <a:srgbClr val="FF0000"/>
                </a:solidFill>
                <a:latin typeface="Arial" charset="0"/>
              </a:rPr>
              <a:t> </a:t>
            </a:r>
            <a:r>
              <a:rPr lang="en-US" sz="1400" dirty="0" err="1">
                <a:solidFill>
                  <a:srgbClr val="FF0000"/>
                </a:solidFill>
                <a:latin typeface="Arial" charset="0"/>
              </a:rPr>
              <a:t>trebuie</a:t>
            </a:r>
            <a:endParaRPr lang="en-US" sz="1400" dirty="0">
              <a:solidFill>
                <a:srgbClr val="FF0000"/>
              </a:solidFill>
              <a:latin typeface="Arial" charset="0"/>
            </a:endParaRPr>
          </a:p>
          <a:p>
            <a:pPr marL="342900" marR="0" indent="-342900" algn="ctr" defTabSz="914400" rtl="0" eaLnBrk="1" fontAlgn="base" latinLnBrk="0" hangingPunct="1">
              <a:lnSpc>
                <a:spcPct val="100000"/>
              </a:lnSpc>
              <a:spcBef>
                <a:spcPct val="0"/>
              </a:spcBef>
              <a:spcAft>
                <a:spcPct val="0"/>
              </a:spcAft>
              <a:buClrTx/>
              <a:buSzTx/>
              <a:buFontTx/>
              <a:buNone/>
              <a:tabLst/>
            </a:pPr>
            <a:r>
              <a:rPr lang="en-US" sz="1400" dirty="0">
                <a:solidFill>
                  <a:srgbClr val="FF0000"/>
                </a:solidFill>
                <a:latin typeface="Arial" charset="0"/>
              </a:rPr>
              <a:t> </a:t>
            </a:r>
            <a:r>
              <a:rPr lang="en-US" sz="1400" dirty="0" smtClean="0">
                <a:solidFill>
                  <a:srgbClr val="FF0000"/>
                </a:solidFill>
                <a:latin typeface="Arial" charset="0"/>
              </a:rPr>
              <a:t>s</a:t>
            </a:r>
            <a:r>
              <a:rPr lang="ro-RO" sz="1400" dirty="0" smtClean="0">
                <a:solidFill>
                  <a:srgbClr val="FF0000"/>
                </a:solidFill>
                <a:latin typeface="Arial" charset="0"/>
              </a:rPr>
              <a:t>ă</a:t>
            </a:r>
            <a:r>
              <a:rPr lang="en-US" sz="1400" dirty="0" smtClean="0">
                <a:solidFill>
                  <a:srgbClr val="FF0000"/>
                </a:solidFill>
                <a:latin typeface="Arial" charset="0"/>
              </a:rPr>
              <a:t> dep</a:t>
            </a:r>
            <a:r>
              <a:rPr lang="ro-RO" sz="1400" dirty="0" err="1" smtClean="0">
                <a:solidFill>
                  <a:srgbClr val="FF0000"/>
                </a:solidFill>
                <a:latin typeface="Arial" charset="0"/>
              </a:rPr>
              <a:t>ăș</a:t>
            </a:r>
            <a:r>
              <a:rPr lang="en-US" sz="1400" dirty="0" err="1" smtClean="0">
                <a:solidFill>
                  <a:srgbClr val="FF0000"/>
                </a:solidFill>
                <a:latin typeface="Arial" charset="0"/>
              </a:rPr>
              <a:t>easc</a:t>
            </a:r>
            <a:r>
              <a:rPr lang="ro-RO" sz="1400" dirty="0" smtClean="0">
                <a:solidFill>
                  <a:srgbClr val="FF0000"/>
                </a:solidFill>
                <a:latin typeface="Arial" charset="0"/>
              </a:rPr>
              <a:t>ă</a:t>
            </a:r>
            <a:r>
              <a:rPr lang="en-US" sz="1400" dirty="0" smtClean="0">
                <a:solidFill>
                  <a:srgbClr val="FF0000"/>
                </a:solidFill>
                <a:latin typeface="Arial" charset="0"/>
              </a:rPr>
              <a:t> </a:t>
            </a:r>
            <a:r>
              <a:rPr lang="en-US" sz="1400" dirty="0">
                <a:solidFill>
                  <a:srgbClr val="FF0000"/>
                </a:solidFill>
                <a:latin typeface="Arial" charset="0"/>
              </a:rPr>
              <a:t>c</a:t>
            </a:r>
            <a:r>
              <a:rPr kumimoji="0" lang="en-US" sz="1400" b="1" i="0" u="none" strike="noStrike" cap="none" normalizeH="0" baseline="0" dirty="0">
                <a:ln>
                  <a:noFill/>
                </a:ln>
                <a:solidFill>
                  <a:srgbClr val="FF0000"/>
                </a:solidFill>
                <a:effectLst/>
                <a:latin typeface="Arial" charset="0"/>
              </a:rPr>
              <a:t>u</a:t>
            </a:r>
            <a:r>
              <a:rPr kumimoji="0" lang="en-US" sz="1400" b="1" i="0" u="none" strike="noStrike" cap="none" normalizeH="0" dirty="0">
                <a:ln>
                  <a:noFill/>
                </a:ln>
                <a:solidFill>
                  <a:srgbClr val="FF0000"/>
                </a:solidFill>
                <a:effectLst/>
                <a:latin typeface="Arial" charset="0"/>
              </a:rPr>
              <a:t> </a:t>
            </a:r>
            <a:r>
              <a:rPr kumimoji="0" lang="en-US" sz="1400" b="1" i="0" u="none" strike="noStrike" cap="none" normalizeH="0" dirty="0" err="1">
                <a:ln>
                  <a:noFill/>
                </a:ln>
                <a:solidFill>
                  <a:srgbClr val="FF0000"/>
                </a:solidFill>
                <a:effectLst/>
                <a:latin typeface="Arial" charset="0"/>
              </a:rPr>
              <a:t>cel</a:t>
            </a:r>
            <a:r>
              <a:rPr kumimoji="0" lang="en-US" sz="1400" b="1" i="0" u="none" strike="noStrike" cap="none" normalizeH="0" dirty="0">
                <a:ln>
                  <a:noFill/>
                </a:ln>
                <a:solidFill>
                  <a:srgbClr val="FF0000"/>
                </a:solidFill>
                <a:effectLst/>
                <a:latin typeface="Arial" charset="0"/>
              </a:rPr>
              <a:t> </a:t>
            </a:r>
          </a:p>
          <a:p>
            <a:pPr marL="342900" marR="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dirty="0" smtClean="0">
                <a:ln>
                  <a:noFill/>
                </a:ln>
                <a:solidFill>
                  <a:srgbClr val="FF0000"/>
                </a:solidFill>
                <a:effectLst/>
                <a:latin typeface="Arial" charset="0"/>
              </a:rPr>
              <a:t>Pu</a:t>
            </a:r>
            <a:r>
              <a:rPr kumimoji="0" lang="ro-RO" sz="1400" b="1" i="0" u="none" strike="noStrike" cap="none" normalizeH="0" dirty="0" smtClean="0">
                <a:ln>
                  <a:noFill/>
                </a:ln>
                <a:solidFill>
                  <a:srgbClr val="FF0000"/>
                </a:solidFill>
                <a:effectLst/>
                <a:latin typeface="Arial" charset="0"/>
              </a:rPr>
              <a:t>ț</a:t>
            </a:r>
            <a:r>
              <a:rPr kumimoji="0" lang="en-US" sz="1400" b="1" i="0" u="none" strike="noStrike" cap="none" normalizeH="0" dirty="0" smtClean="0">
                <a:ln>
                  <a:noFill/>
                </a:ln>
                <a:solidFill>
                  <a:srgbClr val="FF0000"/>
                </a:solidFill>
                <a:effectLst/>
                <a:latin typeface="Arial" charset="0"/>
              </a:rPr>
              <a:t>in </a:t>
            </a:r>
            <a:r>
              <a:rPr kumimoji="0" lang="en-US" sz="1400" b="1" i="0" u="none" strike="noStrike" cap="none" normalizeH="0" dirty="0">
                <a:ln>
                  <a:noFill/>
                </a:ln>
                <a:solidFill>
                  <a:srgbClr val="FF0000"/>
                </a:solidFill>
                <a:effectLst/>
                <a:latin typeface="Arial" charset="0"/>
              </a:rPr>
              <a:t>200% </a:t>
            </a:r>
            <a:r>
              <a:rPr kumimoji="0" lang="en-US" sz="1400" b="1" i="0" u="none" strike="noStrike" cap="none" normalizeH="0" dirty="0" err="1">
                <a:ln>
                  <a:noFill/>
                </a:ln>
                <a:solidFill>
                  <a:srgbClr val="FF0000"/>
                </a:solidFill>
                <a:effectLst/>
                <a:latin typeface="Arial" charset="0"/>
              </a:rPr>
              <a:t>valoarea</a:t>
            </a:r>
            <a:r>
              <a:rPr kumimoji="0" lang="en-US" sz="1400" b="1" i="0" u="none" strike="noStrike" cap="none" normalizeH="0" dirty="0">
                <a:ln>
                  <a:noFill/>
                </a:ln>
                <a:solidFill>
                  <a:srgbClr val="FF0000"/>
                </a:solidFill>
                <a:effectLst/>
                <a:latin typeface="Arial" charset="0"/>
              </a:rPr>
              <a:t> </a:t>
            </a:r>
            <a:r>
              <a:rPr kumimoji="0" lang="en-US" sz="1400" b="1" i="0" u="none" strike="noStrike" cap="none" normalizeH="0" dirty="0" err="1" smtClean="0">
                <a:ln>
                  <a:noFill/>
                </a:ln>
                <a:solidFill>
                  <a:srgbClr val="FF0000"/>
                </a:solidFill>
                <a:effectLst/>
                <a:latin typeface="Arial" charset="0"/>
              </a:rPr>
              <a:t>contabil</a:t>
            </a:r>
            <a:r>
              <a:rPr kumimoji="0" lang="ro-RO" sz="1400" b="1" i="0" u="none" strike="noStrike" cap="none" normalizeH="0" dirty="0" smtClean="0">
                <a:ln>
                  <a:noFill/>
                </a:ln>
                <a:solidFill>
                  <a:srgbClr val="FF0000"/>
                </a:solidFill>
                <a:effectLst/>
                <a:latin typeface="Arial" charset="0"/>
              </a:rPr>
              <a:t>ă</a:t>
            </a:r>
            <a:endParaRPr kumimoji="0" lang="en-US" sz="1400" b="1" i="0" u="none" strike="noStrike" cap="none" normalizeH="0" dirty="0">
              <a:ln>
                <a:noFill/>
              </a:ln>
              <a:solidFill>
                <a:srgbClr val="FF0000"/>
              </a:solidFill>
              <a:effectLst/>
              <a:latin typeface="Arial" charset="0"/>
            </a:endParaRPr>
          </a:p>
          <a:p>
            <a:pPr marL="342900" marR="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dirty="0">
                <a:ln>
                  <a:noFill/>
                </a:ln>
                <a:solidFill>
                  <a:srgbClr val="FF0000"/>
                </a:solidFill>
                <a:effectLst/>
                <a:latin typeface="Arial" charset="0"/>
              </a:rPr>
              <a:t> a </a:t>
            </a:r>
            <a:r>
              <a:rPr kumimoji="0" lang="en-US" sz="1400" b="1" i="0" u="none" strike="noStrike" cap="none" normalizeH="0" dirty="0" err="1">
                <a:ln>
                  <a:noFill/>
                </a:ln>
                <a:solidFill>
                  <a:srgbClr val="FF0000"/>
                </a:solidFill>
                <a:effectLst/>
                <a:latin typeface="Arial" charset="0"/>
              </a:rPr>
              <a:t>activelor</a:t>
            </a:r>
            <a:r>
              <a:rPr kumimoji="0" lang="en-US" sz="1400" b="1" i="0" u="none" strike="noStrike" cap="none" normalizeH="0" dirty="0">
                <a:ln>
                  <a:noFill/>
                </a:ln>
                <a:solidFill>
                  <a:srgbClr val="FF0000"/>
                </a:solidFill>
                <a:effectLst/>
                <a:latin typeface="Arial" charset="0"/>
              </a:rPr>
              <a:t> </a:t>
            </a:r>
            <a:r>
              <a:rPr kumimoji="0" lang="en-US" sz="1400" b="1" i="0" u="none" strike="noStrike" cap="none" normalizeH="0" dirty="0" err="1">
                <a:ln>
                  <a:noFill/>
                </a:ln>
                <a:solidFill>
                  <a:srgbClr val="FF0000"/>
                </a:solidFill>
                <a:effectLst/>
                <a:latin typeface="Arial" charset="0"/>
              </a:rPr>
              <a:t>reutilizate</a:t>
            </a:r>
            <a:endParaRPr kumimoji="0" lang="en-US" sz="1400" b="1" i="0" u="none" strike="noStrike" cap="none" normalizeH="0" dirty="0">
              <a:ln>
                <a:noFill/>
              </a:ln>
              <a:solidFill>
                <a:srgbClr val="FF0000"/>
              </a:solidFill>
              <a:effectLst/>
              <a:latin typeface="Arial" charset="0"/>
            </a:endParaRPr>
          </a:p>
          <a:p>
            <a:pPr marL="342900" marR="0" indent="-342900" algn="ctr" defTabSz="914400" rtl="0" eaLnBrk="1" fontAlgn="base" latinLnBrk="0" hangingPunct="1">
              <a:lnSpc>
                <a:spcPct val="100000"/>
              </a:lnSpc>
              <a:spcBef>
                <a:spcPct val="0"/>
              </a:spcBef>
              <a:spcAft>
                <a:spcPct val="0"/>
              </a:spcAft>
              <a:buClrTx/>
              <a:buSzTx/>
              <a:buFontTx/>
              <a:buNone/>
              <a:tabLst/>
            </a:pPr>
            <a:r>
              <a:rPr lang="en-US" sz="1400" dirty="0">
                <a:solidFill>
                  <a:srgbClr val="FF0000"/>
                </a:solidFill>
                <a:latin typeface="Arial" charset="0"/>
              </a:rPr>
              <a:t> (</a:t>
            </a:r>
            <a:r>
              <a:rPr lang="en-US" sz="1400" dirty="0" err="1">
                <a:solidFill>
                  <a:srgbClr val="FF0000"/>
                </a:solidFill>
                <a:latin typeface="Arial" charset="0"/>
              </a:rPr>
              <a:t>tangibile</a:t>
            </a:r>
            <a:r>
              <a:rPr lang="en-US" sz="1400" dirty="0">
                <a:solidFill>
                  <a:srgbClr val="FF0000"/>
                </a:solidFill>
                <a:latin typeface="Arial" charset="0"/>
              </a:rPr>
              <a:t> </a:t>
            </a:r>
            <a:r>
              <a:rPr lang="ro-RO" sz="1400" dirty="0" err="1">
                <a:solidFill>
                  <a:srgbClr val="FF0000"/>
                </a:solidFill>
                <a:latin typeface="Arial" charset="0"/>
              </a:rPr>
              <a:t>ș</a:t>
            </a:r>
            <a:r>
              <a:rPr lang="en-US" sz="1400" dirty="0" err="1" smtClean="0">
                <a:solidFill>
                  <a:srgbClr val="FF0000"/>
                </a:solidFill>
                <a:latin typeface="Arial" charset="0"/>
              </a:rPr>
              <a:t>i</a:t>
            </a:r>
            <a:r>
              <a:rPr lang="en-US" sz="1400" dirty="0" smtClean="0">
                <a:solidFill>
                  <a:srgbClr val="FF0000"/>
                </a:solidFill>
                <a:latin typeface="Arial" charset="0"/>
              </a:rPr>
              <a:t> </a:t>
            </a:r>
            <a:r>
              <a:rPr lang="en-US" sz="1400" dirty="0" err="1">
                <a:solidFill>
                  <a:srgbClr val="FF0000"/>
                </a:solidFill>
                <a:latin typeface="Arial" charset="0"/>
              </a:rPr>
              <a:t>intangibile</a:t>
            </a:r>
            <a:r>
              <a:rPr lang="en-US" sz="1400" dirty="0">
                <a:solidFill>
                  <a:srgbClr val="FF0000"/>
                </a:solidFill>
                <a:latin typeface="Arial" charset="0"/>
              </a:rPr>
              <a:t>)</a:t>
            </a:r>
            <a:endParaRPr kumimoji="0" lang="ro-RO" sz="1600" b="1" i="0" u="none" strike="noStrike" cap="none" normalizeH="0" baseline="0" dirty="0">
              <a:ln>
                <a:noFill/>
              </a:ln>
              <a:solidFill>
                <a:srgbClr val="FF0000"/>
              </a:solidFill>
              <a:effectLst/>
              <a:latin typeface="Arial" charset="0"/>
            </a:endParaRPr>
          </a:p>
        </p:txBody>
      </p:sp>
      <p:sp>
        <p:nvSpPr>
          <p:cNvPr id="6" name="Rounded Rectangular Callout 5"/>
          <p:cNvSpPr/>
          <p:nvPr/>
        </p:nvSpPr>
        <p:spPr bwMode="auto">
          <a:xfrm>
            <a:off x="254000" y="3886200"/>
            <a:ext cx="3146778" cy="990600"/>
          </a:xfrm>
          <a:prstGeom prst="wedgeRoundRectCallout">
            <a:avLst>
              <a:gd name="adj1" fmla="val -15178"/>
              <a:gd name="adj2" fmla="val -105141"/>
              <a:gd name="adj3" fmla="val 16667"/>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non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0000"/>
                </a:solidFill>
                <a:effectLst/>
                <a:latin typeface="Arial" charset="0"/>
              </a:rPr>
              <a:t>Nu </a:t>
            </a:r>
            <a:r>
              <a:rPr kumimoji="0" lang="en-US" sz="1400" b="1" i="0" u="none" strike="noStrike" cap="none" normalizeH="0" baseline="0" dirty="0" err="1">
                <a:ln>
                  <a:noFill/>
                </a:ln>
                <a:solidFill>
                  <a:srgbClr val="FF0000"/>
                </a:solidFill>
                <a:effectLst/>
                <a:latin typeface="Arial" charset="0"/>
              </a:rPr>
              <a:t>poate</a:t>
            </a:r>
            <a:r>
              <a:rPr kumimoji="0" lang="en-US" sz="1400" b="1" i="0" u="none" strike="noStrike" cap="none" normalizeH="0" baseline="0" dirty="0">
                <a:ln>
                  <a:noFill/>
                </a:ln>
                <a:solidFill>
                  <a:srgbClr val="FF0000"/>
                </a:solidFill>
                <a:effectLst/>
                <a:latin typeface="Arial" charset="0"/>
              </a:rPr>
              <a:t> fi </a:t>
            </a:r>
            <a:r>
              <a:rPr kumimoji="0" lang="en-US" sz="1400" b="1" i="0" u="none" strike="noStrike" cap="none" normalizeH="0" baseline="0" dirty="0" err="1">
                <a:ln>
                  <a:noFill/>
                </a:ln>
                <a:solidFill>
                  <a:srgbClr val="FF0000"/>
                </a:solidFill>
                <a:effectLst/>
                <a:latin typeface="Arial" charset="0"/>
              </a:rPr>
              <a:t>acordat</a:t>
            </a:r>
            <a:r>
              <a:rPr kumimoji="0" lang="en-US" sz="1400" b="1" i="0" u="none" strike="noStrike" cap="none" normalizeH="0" baseline="0" dirty="0">
                <a:ln>
                  <a:noFill/>
                </a:ln>
                <a:solidFill>
                  <a:srgbClr val="FF0000"/>
                </a:solidFill>
                <a:effectLst/>
                <a:latin typeface="Arial" charset="0"/>
              </a:rPr>
              <a:t> </a:t>
            </a:r>
            <a:r>
              <a:rPr kumimoji="0" lang="en-US" sz="1400" b="1" i="0" u="none" strike="noStrike" cap="none" normalizeH="0" baseline="0" dirty="0" err="1">
                <a:ln>
                  <a:noFill/>
                </a:ln>
                <a:solidFill>
                  <a:srgbClr val="FF0000"/>
                </a:solidFill>
                <a:effectLst/>
                <a:latin typeface="Arial" charset="0"/>
              </a:rPr>
              <a:t>unui</a:t>
            </a:r>
            <a:r>
              <a:rPr kumimoji="0" lang="en-US" sz="1400" b="1" i="0" u="none" strike="noStrike" cap="none" normalizeH="0" baseline="0" dirty="0">
                <a:ln>
                  <a:noFill/>
                </a:ln>
                <a:solidFill>
                  <a:srgbClr val="FF0000"/>
                </a:solidFill>
                <a:effectLst/>
                <a:latin typeface="Arial" charset="0"/>
              </a:rPr>
              <a:t> </a:t>
            </a:r>
            <a:r>
              <a:rPr kumimoji="0" lang="en-US" sz="1400" b="1" i="0" u="none" strike="noStrike" cap="none" normalizeH="0" baseline="0" dirty="0" err="1">
                <a:ln>
                  <a:noFill/>
                </a:ln>
                <a:solidFill>
                  <a:srgbClr val="FF0000"/>
                </a:solidFill>
                <a:effectLst/>
                <a:latin typeface="Arial" charset="0"/>
              </a:rPr>
              <a:t>beneficiar</a:t>
            </a:r>
            <a:endParaRPr kumimoji="0" lang="en-US" sz="1400" b="1" i="0" u="none" strike="noStrike" cap="none" normalizeH="0" baseline="0" dirty="0">
              <a:ln>
                <a:noFill/>
              </a:ln>
              <a:solidFill>
                <a:srgbClr val="FF0000"/>
              </a:solidFill>
              <a:effectLst/>
              <a:latin typeface="Arial" charset="0"/>
            </a:endParaRPr>
          </a:p>
          <a:p>
            <a:pPr marL="342900" marR="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0000"/>
                </a:solidFill>
                <a:effectLst/>
                <a:latin typeface="Arial" charset="0"/>
              </a:rPr>
              <a:t> care a </a:t>
            </a:r>
            <a:r>
              <a:rPr kumimoji="0" lang="ro-RO" sz="1400" b="1" i="0" u="none" strike="noStrike" cap="none" normalizeH="0" baseline="0" dirty="0" smtClean="0">
                <a:ln>
                  <a:noFill/>
                </a:ln>
                <a:solidFill>
                  <a:srgbClr val="FF0000"/>
                </a:solidFill>
                <a:effectLst/>
                <a:latin typeface="Arial" charset="0"/>
              </a:rPr>
              <a:t>î</a:t>
            </a:r>
            <a:r>
              <a:rPr kumimoji="0" lang="en-US" sz="1400" b="1" i="0" u="none" strike="noStrike" cap="none" normalizeH="0" baseline="0" dirty="0" err="1" smtClean="0">
                <a:ln>
                  <a:noFill/>
                </a:ln>
                <a:solidFill>
                  <a:srgbClr val="FF0000"/>
                </a:solidFill>
                <a:effectLst/>
                <a:latin typeface="Arial" charset="0"/>
              </a:rPr>
              <a:t>nchis</a:t>
            </a:r>
            <a:r>
              <a:rPr kumimoji="0" lang="en-US" sz="1400" b="1" i="0" u="none" strike="noStrike" cap="none" normalizeH="0" baseline="0" dirty="0" smtClean="0">
                <a:ln>
                  <a:noFill/>
                </a:ln>
                <a:solidFill>
                  <a:srgbClr val="FF0000"/>
                </a:solidFill>
                <a:effectLst/>
                <a:latin typeface="Arial" charset="0"/>
              </a:rPr>
              <a:t> </a:t>
            </a:r>
            <a:r>
              <a:rPr kumimoji="0" lang="en-US" sz="1400" b="1" i="0" u="none" strike="noStrike" cap="none" normalizeH="0" baseline="0" dirty="0" err="1" smtClean="0">
                <a:ln>
                  <a:noFill/>
                </a:ln>
                <a:solidFill>
                  <a:srgbClr val="FF0000"/>
                </a:solidFill>
                <a:effectLst/>
                <a:latin typeface="Arial" charset="0"/>
              </a:rPr>
              <a:t>aceea</a:t>
            </a:r>
            <a:r>
              <a:rPr kumimoji="0" lang="ro-RO" sz="1400" b="1" i="0" u="none" strike="noStrike" cap="none" normalizeH="0" baseline="0" dirty="0" smtClean="0">
                <a:ln>
                  <a:noFill/>
                </a:ln>
                <a:solidFill>
                  <a:srgbClr val="FF0000"/>
                </a:solidFill>
                <a:effectLst/>
                <a:latin typeface="Arial" charset="0"/>
              </a:rPr>
              <a:t>ș</a:t>
            </a:r>
            <a:r>
              <a:rPr kumimoji="0" lang="en-US" sz="1400" b="1" i="0" u="none" strike="noStrike" cap="none" normalizeH="0" baseline="0" dirty="0" err="1" smtClean="0">
                <a:ln>
                  <a:noFill/>
                </a:ln>
                <a:solidFill>
                  <a:srgbClr val="FF0000"/>
                </a:solidFill>
                <a:effectLst/>
                <a:latin typeface="Arial" charset="0"/>
              </a:rPr>
              <a:t>i</a:t>
            </a:r>
            <a:r>
              <a:rPr kumimoji="0" lang="en-US" sz="1400" b="1" i="0" u="none" strike="noStrike" cap="none" normalizeH="0" baseline="0" dirty="0" smtClean="0">
                <a:ln>
                  <a:noFill/>
                </a:ln>
                <a:solidFill>
                  <a:srgbClr val="FF0000"/>
                </a:solidFill>
                <a:effectLst/>
                <a:latin typeface="Arial" charset="0"/>
              </a:rPr>
              <a:t> </a:t>
            </a:r>
            <a:r>
              <a:rPr kumimoji="0" lang="en-US" sz="1400" b="1" i="0" u="none" strike="noStrike" cap="none" normalizeH="0" baseline="0" dirty="0" err="1">
                <a:ln>
                  <a:noFill/>
                </a:ln>
                <a:solidFill>
                  <a:srgbClr val="FF0000"/>
                </a:solidFill>
                <a:effectLst/>
                <a:latin typeface="Arial" charset="0"/>
              </a:rPr>
              <a:t>activitate</a:t>
            </a:r>
            <a:endParaRPr kumimoji="0" lang="en-US" sz="1400" b="1" i="0" u="none" strike="noStrike" cap="none" normalizeH="0" baseline="0" dirty="0">
              <a:ln>
                <a:noFill/>
              </a:ln>
              <a:solidFill>
                <a:srgbClr val="FF0000"/>
              </a:solidFill>
              <a:effectLst/>
              <a:latin typeface="Arial" charset="0"/>
            </a:endParaRPr>
          </a:p>
          <a:p>
            <a:pPr marL="342900" marR="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dirty="0">
                <a:ln>
                  <a:noFill/>
                </a:ln>
                <a:solidFill>
                  <a:srgbClr val="FF0000"/>
                </a:solidFill>
                <a:effectLst/>
                <a:latin typeface="Arial" charset="0"/>
              </a:rPr>
              <a:t> </a:t>
            </a:r>
            <a:r>
              <a:rPr kumimoji="0" lang="en-US" sz="1400" b="1" i="0" u="none" strike="noStrike" cap="none" normalizeH="0" dirty="0" err="1">
                <a:ln>
                  <a:noFill/>
                </a:ln>
                <a:solidFill>
                  <a:srgbClr val="FF0000"/>
                </a:solidFill>
                <a:effectLst/>
                <a:latin typeface="Arial" charset="0"/>
              </a:rPr>
              <a:t>sau</a:t>
            </a:r>
            <a:r>
              <a:rPr kumimoji="0" lang="en-US" sz="1400" b="1" i="0" u="none" strike="noStrike" cap="none" normalizeH="0" dirty="0">
                <a:ln>
                  <a:noFill/>
                </a:ln>
                <a:solidFill>
                  <a:srgbClr val="FF0000"/>
                </a:solidFill>
                <a:effectLst/>
                <a:latin typeface="Arial" charset="0"/>
              </a:rPr>
              <a:t> </a:t>
            </a:r>
            <a:r>
              <a:rPr kumimoji="0" lang="en-US" sz="1400" b="1" i="0" u="none" strike="noStrike" cap="none" normalizeH="0" dirty="0" err="1">
                <a:ln>
                  <a:noFill/>
                </a:ln>
                <a:solidFill>
                  <a:srgbClr val="FF0000"/>
                </a:solidFill>
                <a:effectLst/>
                <a:latin typeface="Arial" charset="0"/>
              </a:rPr>
              <a:t>activitate</a:t>
            </a:r>
            <a:r>
              <a:rPr kumimoji="0" lang="en-US" sz="1400" b="1" i="0" u="none" strike="noStrike" cap="none" normalizeH="0" dirty="0">
                <a:ln>
                  <a:noFill/>
                </a:ln>
                <a:solidFill>
                  <a:srgbClr val="FF0000"/>
                </a:solidFill>
                <a:effectLst/>
                <a:latin typeface="Arial" charset="0"/>
              </a:rPr>
              <a:t> </a:t>
            </a:r>
            <a:r>
              <a:rPr kumimoji="0" lang="en-US" sz="1400" b="1" i="0" u="none" strike="noStrike" cap="none" normalizeH="0" dirty="0" smtClean="0">
                <a:ln>
                  <a:noFill/>
                </a:ln>
                <a:solidFill>
                  <a:srgbClr val="FF0000"/>
                </a:solidFill>
                <a:effectLst/>
                <a:latin typeface="Arial" charset="0"/>
              </a:rPr>
              <a:t>similar</a:t>
            </a:r>
            <a:r>
              <a:rPr kumimoji="0" lang="ro-RO" sz="1400" b="1" i="0" u="none" strike="noStrike" cap="none" normalizeH="0" dirty="0" smtClean="0">
                <a:ln>
                  <a:noFill/>
                </a:ln>
                <a:solidFill>
                  <a:srgbClr val="FF0000"/>
                </a:solidFill>
                <a:effectLst/>
                <a:latin typeface="Arial" charset="0"/>
              </a:rPr>
              <a:t>ă</a:t>
            </a:r>
            <a:r>
              <a:rPr kumimoji="0" lang="en-US" sz="1400" b="1" i="0" u="none" strike="noStrike" cap="none" normalizeH="0" dirty="0" smtClean="0">
                <a:ln>
                  <a:noFill/>
                </a:ln>
                <a:solidFill>
                  <a:srgbClr val="FF0000"/>
                </a:solidFill>
                <a:effectLst/>
                <a:latin typeface="Arial" charset="0"/>
              </a:rPr>
              <a:t> </a:t>
            </a:r>
            <a:r>
              <a:rPr lang="ro-RO" sz="1400" dirty="0">
                <a:solidFill>
                  <a:srgbClr val="FF0000"/>
                </a:solidFill>
                <a:latin typeface="Arial" charset="0"/>
              </a:rPr>
              <a:t>î</a:t>
            </a:r>
            <a:r>
              <a:rPr kumimoji="0" lang="en-US" sz="1400" b="1" i="0" u="none" strike="noStrike" cap="none" normalizeH="0" dirty="0" smtClean="0">
                <a:ln>
                  <a:noFill/>
                </a:ln>
                <a:solidFill>
                  <a:srgbClr val="FF0000"/>
                </a:solidFill>
                <a:effectLst/>
                <a:latin typeface="Arial" charset="0"/>
              </a:rPr>
              <a:t>n Spa</a:t>
            </a:r>
            <a:r>
              <a:rPr kumimoji="0" lang="ro-RO" sz="1400" b="1" i="0" u="none" strike="noStrike" cap="none" normalizeH="0" dirty="0" smtClean="0">
                <a:ln>
                  <a:noFill/>
                </a:ln>
                <a:solidFill>
                  <a:srgbClr val="FF0000"/>
                </a:solidFill>
                <a:effectLst/>
                <a:latin typeface="Arial" charset="0"/>
              </a:rPr>
              <a:t>ț</a:t>
            </a:r>
            <a:r>
              <a:rPr kumimoji="0" lang="en-US" sz="1400" b="1" i="0" u="none" strike="noStrike" cap="none" normalizeH="0" dirty="0" err="1" smtClean="0">
                <a:ln>
                  <a:noFill/>
                </a:ln>
                <a:solidFill>
                  <a:srgbClr val="FF0000"/>
                </a:solidFill>
                <a:effectLst/>
                <a:latin typeface="Arial" charset="0"/>
              </a:rPr>
              <a:t>iul</a:t>
            </a:r>
            <a:r>
              <a:rPr kumimoji="0" lang="en-US" sz="1400" b="1" i="0" u="none" strike="noStrike" cap="none" normalizeH="0" dirty="0" smtClean="0">
                <a:ln>
                  <a:noFill/>
                </a:ln>
                <a:solidFill>
                  <a:srgbClr val="FF0000"/>
                </a:solidFill>
                <a:effectLst/>
                <a:latin typeface="Arial" charset="0"/>
              </a:rPr>
              <a:t> </a:t>
            </a:r>
            <a:endParaRPr kumimoji="0" lang="en-US" sz="1400" b="1" i="0" u="none" strike="noStrike" cap="none" normalizeH="0" dirty="0">
              <a:ln>
                <a:noFill/>
              </a:ln>
              <a:solidFill>
                <a:srgbClr val="FF0000"/>
              </a:solidFill>
              <a:effectLst/>
              <a:latin typeface="Arial" charset="0"/>
            </a:endParaRPr>
          </a:p>
          <a:p>
            <a:pPr marL="342900" marR="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dirty="0">
                <a:ln>
                  <a:noFill/>
                </a:ln>
                <a:solidFill>
                  <a:srgbClr val="FF0000"/>
                </a:solidFill>
                <a:effectLst/>
                <a:latin typeface="Arial" charset="0"/>
              </a:rPr>
              <a:t>Economic European.</a:t>
            </a:r>
            <a:endParaRPr kumimoji="0" lang="ro-RO" sz="1400" b="1" i="0" u="none" strike="noStrike" cap="none" normalizeH="0" baseline="0" dirty="0">
              <a:ln>
                <a:noFill/>
              </a:ln>
              <a:solidFill>
                <a:srgbClr val="FF0000"/>
              </a:solidFill>
              <a:effectLst/>
              <a:latin typeface="Arial" charset="0"/>
            </a:endParaRPr>
          </a:p>
        </p:txBody>
      </p:sp>
    </p:spTree>
    <p:extLst>
      <p:ext uri="{BB962C8B-B14F-4D97-AF65-F5344CB8AC3E}">
        <p14:creationId xmlns:p14="http://schemas.microsoft.com/office/powerpoint/2010/main" val="122005029"/>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Content Placeholder 2"/>
          <p:cNvSpPr>
            <a:spLocks noGrp="1"/>
          </p:cNvSpPr>
          <p:nvPr>
            <p:ph idx="1"/>
          </p:nvPr>
        </p:nvSpPr>
        <p:spPr>
          <a:xfrm>
            <a:off x="228600" y="1182686"/>
            <a:ext cx="8686800" cy="5218113"/>
          </a:xfrm>
        </p:spPr>
        <p:txBody>
          <a:bodyPr/>
          <a:lstStyle/>
          <a:p>
            <a:pPr lvl="0">
              <a:lnSpc>
                <a:spcPct val="150000"/>
              </a:lnSpc>
              <a:tabLst>
                <a:tab pos="173038" algn="l"/>
              </a:tabLst>
            </a:pPr>
            <a:r>
              <a:rPr lang="ro-RO" sz="1800" b="1" u="sng" dirty="0">
                <a:solidFill>
                  <a:schemeClr val="tx2">
                    <a:lumMod val="75000"/>
                  </a:schemeClr>
                </a:solidFill>
              </a:rPr>
              <a:t>Reguli de acordare a ajutoarelor de </a:t>
            </a:r>
            <a:r>
              <a:rPr lang="ro-RO" sz="1800" b="1" i="1" u="sng" dirty="0" err="1">
                <a:solidFill>
                  <a:schemeClr val="tx2">
                    <a:lumMod val="75000"/>
                  </a:schemeClr>
                </a:solidFill>
              </a:rPr>
              <a:t>minimis</a:t>
            </a:r>
            <a:r>
              <a:rPr lang="ro-RO" sz="1800" b="1" dirty="0">
                <a:solidFill>
                  <a:schemeClr val="tx2">
                    <a:lumMod val="75000"/>
                  </a:schemeClr>
                </a:solidFill>
              </a:rPr>
              <a:t>:</a:t>
            </a:r>
            <a:endParaRPr lang="ro-RO" sz="1800" dirty="0">
              <a:solidFill>
                <a:schemeClr val="tx2">
                  <a:lumMod val="75000"/>
                </a:schemeClr>
              </a:solidFill>
            </a:endParaRPr>
          </a:p>
          <a:p>
            <a:pPr marL="552450" indent="-285750">
              <a:lnSpc>
                <a:spcPct val="150000"/>
              </a:lnSpc>
              <a:buFont typeface="Courier New" panose="02070309020205020404" pitchFamily="49" charset="0"/>
              <a:buChar char="o"/>
            </a:pPr>
            <a:r>
              <a:rPr lang="ro-RO" sz="1600" b="1" dirty="0">
                <a:solidFill>
                  <a:schemeClr val="tx2">
                    <a:lumMod val="75000"/>
                  </a:schemeClr>
                </a:solidFill>
              </a:rPr>
              <a:t>V</a:t>
            </a:r>
            <a:r>
              <a:rPr lang="vi-VN" sz="1600" b="1" dirty="0">
                <a:solidFill>
                  <a:schemeClr val="tx2">
                    <a:lumMod val="75000"/>
                  </a:schemeClr>
                </a:solidFill>
              </a:rPr>
              <a:t>aloarea maximă </a:t>
            </a:r>
            <a:r>
              <a:rPr lang="vi-VN" sz="1600" dirty="0">
                <a:solidFill>
                  <a:schemeClr val="tx2">
                    <a:lumMod val="75000"/>
                  </a:schemeClr>
                </a:solidFill>
              </a:rPr>
              <a:t>a ajutorului, în regim de minimis, ce poate fi acordată unei întreprinderi unice</a:t>
            </a:r>
            <a:r>
              <a:rPr lang="ro-RO" sz="1600" dirty="0">
                <a:solidFill>
                  <a:schemeClr val="tx2">
                    <a:lumMod val="75000"/>
                  </a:schemeClr>
                </a:solidFill>
              </a:rPr>
              <a:t> </a:t>
            </a:r>
            <a:r>
              <a:rPr lang="it-IT" sz="1600" b="1" dirty="0">
                <a:solidFill>
                  <a:schemeClr val="tx2">
                    <a:lumMod val="75000"/>
                  </a:schemeClr>
                </a:solidFill>
              </a:rPr>
              <a:t>pe o perioadă de 3 ani fiscali consecutivi</a:t>
            </a:r>
            <a:r>
              <a:rPr lang="ro-RO" sz="1600" b="1" dirty="0">
                <a:solidFill>
                  <a:schemeClr val="tx2">
                    <a:lumMod val="75000"/>
                  </a:schemeClr>
                </a:solidFill>
              </a:rPr>
              <a:t> </a:t>
            </a:r>
            <a:r>
              <a:rPr lang="vi-VN" sz="1600" b="1" dirty="0">
                <a:solidFill>
                  <a:schemeClr val="tx2">
                    <a:lumMod val="75000"/>
                  </a:schemeClr>
                </a:solidFill>
              </a:rPr>
              <a:t>este de 200.000 de euro</a:t>
            </a:r>
            <a:r>
              <a:rPr lang="vi-VN" sz="1600" dirty="0">
                <a:solidFill>
                  <a:schemeClr val="tx2">
                    <a:lumMod val="75000"/>
                  </a:schemeClr>
                </a:solidFill>
              </a:rPr>
              <a:t>, echivalent în lei, la cursul de schimb InforEuro valabil la data acordării ajutorului</a:t>
            </a:r>
            <a:endParaRPr lang="ro-RO" sz="1600" dirty="0">
              <a:solidFill>
                <a:schemeClr val="tx2">
                  <a:lumMod val="75000"/>
                </a:schemeClr>
              </a:solidFill>
            </a:endParaRPr>
          </a:p>
          <a:p>
            <a:pPr marL="542925" lvl="1" indent="-276225">
              <a:lnSpc>
                <a:spcPct val="150000"/>
              </a:lnSpc>
              <a:buFont typeface="Courier New" panose="02070309020205020404" pitchFamily="49" charset="0"/>
              <a:buChar char="o"/>
            </a:pPr>
            <a:r>
              <a:rPr lang="ro-RO" sz="1600" dirty="0">
                <a:solidFill>
                  <a:schemeClr val="tx2">
                    <a:lumMod val="75000"/>
                  </a:schemeClr>
                </a:solidFill>
                <a:ea typeface="+mn-ea"/>
                <a:cs typeface="+mn-cs"/>
              </a:rPr>
              <a:t>Plafonul de </a:t>
            </a:r>
            <a:r>
              <a:rPr lang="ro-RO" sz="1600" dirty="0" err="1">
                <a:solidFill>
                  <a:schemeClr val="tx2">
                    <a:lumMod val="75000"/>
                  </a:schemeClr>
                </a:solidFill>
                <a:ea typeface="+mn-ea"/>
                <a:cs typeface="+mn-cs"/>
              </a:rPr>
              <a:t>minimis</a:t>
            </a:r>
            <a:r>
              <a:rPr lang="ro-RO" sz="1600" dirty="0">
                <a:solidFill>
                  <a:schemeClr val="tx2">
                    <a:lumMod val="75000"/>
                  </a:schemeClr>
                </a:solidFill>
                <a:ea typeface="+mn-ea"/>
                <a:cs typeface="+mn-cs"/>
              </a:rPr>
              <a:t> se aplică </a:t>
            </a:r>
            <a:r>
              <a:rPr lang="vi-VN" sz="1600" dirty="0">
                <a:solidFill>
                  <a:schemeClr val="tx2">
                    <a:lumMod val="75000"/>
                  </a:schemeClr>
                </a:solidFill>
                <a:ea typeface="+mn-ea"/>
                <a:cs typeface="+mn-cs"/>
              </a:rPr>
              <a:t>întreprinderii</a:t>
            </a:r>
            <a:r>
              <a:rPr lang="ro-RO" sz="1600" dirty="0">
                <a:solidFill>
                  <a:schemeClr val="tx2">
                    <a:lumMod val="75000"/>
                  </a:schemeClr>
                </a:solidFill>
                <a:ea typeface="+mn-ea"/>
                <a:cs typeface="+mn-cs"/>
              </a:rPr>
              <a:t> </a:t>
            </a:r>
            <a:r>
              <a:rPr lang="vi-VN" sz="1600" dirty="0">
                <a:solidFill>
                  <a:schemeClr val="tx2">
                    <a:lumMod val="75000"/>
                  </a:schemeClr>
                </a:solidFill>
                <a:ea typeface="+mn-ea"/>
                <a:cs typeface="+mn-cs"/>
              </a:rPr>
              <a:t>unice</a:t>
            </a:r>
            <a:r>
              <a:rPr lang="ro-RO" sz="1600" dirty="0">
                <a:solidFill>
                  <a:schemeClr val="tx2">
                    <a:lumMod val="75000"/>
                  </a:schemeClr>
                </a:solidFill>
                <a:ea typeface="+mn-ea"/>
                <a:cs typeface="+mn-cs"/>
              </a:rPr>
              <a:t>, </a:t>
            </a:r>
            <a:r>
              <a:rPr lang="vi-VN" sz="1600" dirty="0">
                <a:solidFill>
                  <a:schemeClr val="tx2">
                    <a:lumMod val="75000"/>
                  </a:schemeClr>
                </a:solidFill>
                <a:ea typeface="+mn-ea"/>
                <a:cs typeface="+mn-cs"/>
              </a:rPr>
              <a:t>adică grupului de întreprinderi legate (din care întreprinderea solicitantă face parte), și nu fiecărei întreprinderi în parte </a:t>
            </a:r>
          </a:p>
          <a:p>
            <a:pPr marL="266700" lvl="0" indent="0">
              <a:lnSpc>
                <a:spcPct val="150000"/>
              </a:lnSpc>
              <a:buNone/>
            </a:pPr>
            <a:endParaRPr lang="ro-RO" sz="1600" dirty="0">
              <a:solidFill>
                <a:schemeClr val="tx2">
                  <a:lumMod val="75000"/>
                </a:schemeClr>
              </a:solidFill>
            </a:endParaRPr>
          </a:p>
          <a:p>
            <a:pPr lvl="0">
              <a:lnSpc>
                <a:spcPct val="150000"/>
              </a:lnSpc>
              <a:buNone/>
            </a:pPr>
            <a:r>
              <a:rPr lang="vi-VN" sz="1600" b="1" dirty="0">
                <a:solidFill>
                  <a:srgbClr val="FF0000"/>
                </a:solidFill>
              </a:rPr>
              <a:t>În cazul în care, după aplicarea regulilor de cumul, valoarea finanțării nerambursabile</a:t>
            </a:r>
            <a:endParaRPr lang="en-US" sz="1600" b="1" dirty="0">
              <a:solidFill>
                <a:srgbClr val="FF0000"/>
              </a:solidFill>
            </a:endParaRPr>
          </a:p>
          <a:p>
            <a:pPr lvl="0">
              <a:lnSpc>
                <a:spcPct val="150000"/>
              </a:lnSpc>
              <a:buNone/>
            </a:pPr>
            <a:r>
              <a:rPr lang="vi-VN" sz="1600" b="1" dirty="0">
                <a:solidFill>
                  <a:srgbClr val="FF0000"/>
                </a:solidFill>
              </a:rPr>
              <a:t>Solicitate</a:t>
            </a:r>
            <a:r>
              <a:rPr lang="en-US" sz="1600" b="1" dirty="0">
                <a:solidFill>
                  <a:srgbClr val="FF0000"/>
                </a:solidFill>
              </a:rPr>
              <a:t> </a:t>
            </a:r>
            <a:r>
              <a:rPr lang="vi-VN" sz="1600" b="1" dirty="0">
                <a:solidFill>
                  <a:srgbClr val="FF0000"/>
                </a:solidFill>
              </a:rPr>
              <a:t>prin cererea de finanțare depășește plafonul de minimis specific (respective</a:t>
            </a:r>
            <a:endParaRPr lang="en-US" sz="1600" b="1" dirty="0">
              <a:solidFill>
                <a:srgbClr val="FF0000"/>
              </a:solidFill>
            </a:endParaRPr>
          </a:p>
          <a:p>
            <a:pPr lvl="0">
              <a:lnSpc>
                <a:spcPct val="150000"/>
              </a:lnSpc>
              <a:buNone/>
            </a:pPr>
            <a:r>
              <a:rPr lang="vi-VN" sz="1600" b="1" dirty="0">
                <a:solidFill>
                  <a:srgbClr val="FF0000"/>
                </a:solidFill>
              </a:rPr>
              <a:t>200.000 euro sau 100.000</a:t>
            </a:r>
            <a:r>
              <a:rPr lang="ro-RO" sz="1600" b="1" dirty="0">
                <a:solidFill>
                  <a:srgbClr val="FF0000"/>
                </a:solidFill>
              </a:rPr>
              <a:t> </a:t>
            </a:r>
            <a:r>
              <a:rPr lang="vi-VN" sz="1600" b="1" dirty="0">
                <a:solidFill>
                  <a:srgbClr val="FF0000"/>
                </a:solidFill>
              </a:rPr>
              <a:t>euro), </a:t>
            </a:r>
            <a:r>
              <a:rPr lang="vi-VN" sz="1600" b="1" u="sng" dirty="0">
                <a:solidFill>
                  <a:srgbClr val="FF0000"/>
                </a:solidFill>
              </a:rPr>
              <a:t>cererea de finanțare va fi respinsă</a:t>
            </a:r>
            <a:r>
              <a:rPr lang="vi-VN" sz="1600" b="1" dirty="0">
                <a:solidFill>
                  <a:srgbClr val="FF0000"/>
                </a:solidFill>
              </a:rPr>
              <a:t>. În acest caz </a:t>
            </a:r>
            <a:r>
              <a:rPr lang="vi-VN" sz="1600" b="1" u="sng" dirty="0">
                <a:solidFill>
                  <a:srgbClr val="FF0000"/>
                </a:solidFill>
              </a:rPr>
              <a:t>nu</a:t>
            </a:r>
            <a:endParaRPr lang="en-US" sz="1600" b="1" u="sng" dirty="0">
              <a:solidFill>
                <a:srgbClr val="FF0000"/>
              </a:solidFill>
            </a:endParaRPr>
          </a:p>
          <a:p>
            <a:pPr lvl="0">
              <a:lnSpc>
                <a:spcPct val="150000"/>
              </a:lnSpc>
              <a:buNone/>
            </a:pPr>
            <a:r>
              <a:rPr lang="vi-VN" sz="1600" b="1" u="sng" dirty="0">
                <a:solidFill>
                  <a:srgbClr val="FF0000"/>
                </a:solidFill>
              </a:rPr>
              <a:t>poate fi acordat </a:t>
            </a:r>
            <a:r>
              <a:rPr lang="vi-VN" sz="1600" b="1" dirty="0">
                <a:solidFill>
                  <a:srgbClr val="FF0000"/>
                </a:solidFill>
              </a:rPr>
              <a:t>un nou ajutor de minimis doar pentru acea parte din finanțarea</a:t>
            </a:r>
            <a:endParaRPr lang="en-US" sz="1600" b="1" dirty="0">
              <a:solidFill>
                <a:srgbClr val="FF0000"/>
              </a:solidFill>
            </a:endParaRPr>
          </a:p>
          <a:p>
            <a:pPr lvl="0">
              <a:lnSpc>
                <a:spcPct val="150000"/>
              </a:lnSpc>
              <a:buNone/>
            </a:pPr>
            <a:r>
              <a:rPr lang="vi-VN" sz="1600" b="1" dirty="0">
                <a:solidFill>
                  <a:srgbClr val="FF0000"/>
                </a:solidFill>
              </a:rPr>
              <a:t>solicitată care s-ar încadra în plafonul de minimis aplicabil.</a:t>
            </a:r>
            <a:endParaRPr lang="ro-RO" sz="1600" b="1" dirty="0">
              <a:solidFill>
                <a:srgbClr val="FF0000"/>
              </a:solidFill>
            </a:endParaRPr>
          </a:p>
        </p:txBody>
      </p:sp>
      <p:sp>
        <p:nvSpPr>
          <p:cNvPr id="5" name="Title 1"/>
          <p:cNvSpPr txBox="1">
            <a:spLocks/>
          </p:cNvSpPr>
          <p:nvPr/>
        </p:nvSpPr>
        <p:spPr>
          <a:xfrm>
            <a:off x="228600" y="381000"/>
            <a:ext cx="8839200" cy="792162"/>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3200" b="1" kern="0" dirty="0" err="1">
                <a:solidFill>
                  <a:schemeClr val="tx2">
                    <a:lumMod val="50000"/>
                  </a:schemeClr>
                </a:solidFill>
              </a:rPr>
              <a:t>Informa</a:t>
            </a:r>
            <a:r>
              <a:rPr lang="ro-RO" sz="3200" b="1" kern="0" dirty="0">
                <a:solidFill>
                  <a:schemeClr val="tx2">
                    <a:lumMod val="50000"/>
                  </a:schemeClr>
                </a:solidFill>
              </a:rPr>
              <a:t>ț</a:t>
            </a:r>
            <a:r>
              <a:rPr lang="en-US" sz="3200" b="1" kern="0" dirty="0">
                <a:solidFill>
                  <a:schemeClr val="tx2">
                    <a:lumMod val="50000"/>
                  </a:schemeClr>
                </a:solidFill>
              </a:rPr>
              <a:t>ii</a:t>
            </a:r>
            <a:r>
              <a:rPr lang="ro-RO" sz="3200" b="1" kern="0" dirty="0">
                <a:solidFill>
                  <a:schemeClr val="tx2">
                    <a:lumMod val="50000"/>
                  </a:schemeClr>
                </a:solidFill>
              </a:rPr>
              <a:t> despre apelul de proiecte</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152400" y="1066800"/>
            <a:ext cx="8686800" cy="5181600"/>
          </a:xfrm>
        </p:spPr>
        <p:txBody>
          <a:bodyPr/>
          <a:lstStyle/>
          <a:p>
            <a:pPr marL="0" indent="0" algn="just">
              <a:lnSpc>
                <a:spcPct val="150000"/>
              </a:lnSpc>
              <a:buNone/>
            </a:pPr>
            <a:r>
              <a:rPr lang="ro-RO" sz="1600" dirty="0">
                <a:solidFill>
                  <a:schemeClr val="tx2">
                    <a:lumMod val="75000"/>
                  </a:schemeClr>
                </a:solidFill>
              </a:rPr>
              <a:t>Criteriile de eligibilitate trebuie respectate de către solicitant începând cu data depunerii cererii de finanţare, pe tot parcursul procesului de evaluare, selecție și contractare, precum și pe perioada de durabilitate a proiectului, în condițiile stipulate de acesta</a:t>
            </a:r>
            <a:r>
              <a:rPr lang="en-US" sz="1600" dirty="0">
                <a:solidFill>
                  <a:schemeClr val="tx2">
                    <a:lumMod val="75000"/>
                  </a:schemeClr>
                </a:solidFill>
              </a:rPr>
              <a:t>.</a:t>
            </a:r>
          </a:p>
          <a:p>
            <a:pPr marL="0" indent="0" algn="just">
              <a:lnSpc>
                <a:spcPct val="150000"/>
              </a:lnSpc>
              <a:buNone/>
            </a:pPr>
            <a:endParaRPr lang="en-US" sz="1600" b="1" dirty="0">
              <a:solidFill>
                <a:srgbClr val="FF0000"/>
              </a:solidFill>
            </a:endParaRPr>
          </a:p>
          <a:p>
            <a:pPr marL="0" indent="0" algn="just">
              <a:lnSpc>
                <a:spcPct val="150000"/>
              </a:lnSpc>
              <a:buNone/>
            </a:pPr>
            <a:r>
              <a:rPr lang="ro-RO" sz="1600" b="1" i="1" u="sng" dirty="0">
                <a:solidFill>
                  <a:srgbClr val="0099CC"/>
                </a:solidFill>
              </a:rPr>
              <a:t>Excepție</a:t>
            </a:r>
            <a:r>
              <a:rPr lang="ro-RO" sz="1600" b="1" i="1" dirty="0">
                <a:solidFill>
                  <a:srgbClr val="0099CC"/>
                </a:solidFill>
              </a:rPr>
              <a:t> </a:t>
            </a:r>
            <a:r>
              <a:rPr lang="en-US" sz="1600" i="1" dirty="0">
                <a:solidFill>
                  <a:srgbClr val="0099CC"/>
                </a:solidFill>
              </a:rPr>
              <a:t>de la </a:t>
            </a:r>
            <a:r>
              <a:rPr lang="en-US" sz="1600" i="1" dirty="0" err="1">
                <a:solidFill>
                  <a:srgbClr val="0099CC"/>
                </a:solidFill>
              </a:rPr>
              <a:t>regula</a:t>
            </a:r>
            <a:r>
              <a:rPr lang="en-US" sz="1600" i="1" dirty="0">
                <a:solidFill>
                  <a:srgbClr val="0099CC"/>
                </a:solidFill>
              </a:rPr>
              <a:t> de </a:t>
            </a:r>
            <a:r>
              <a:rPr lang="en-US" sz="1600" i="1" dirty="0" err="1">
                <a:solidFill>
                  <a:srgbClr val="0099CC"/>
                </a:solidFill>
              </a:rPr>
              <a:t>mai</a:t>
            </a:r>
            <a:r>
              <a:rPr lang="en-US" sz="1600" i="1" dirty="0">
                <a:solidFill>
                  <a:srgbClr val="0099CC"/>
                </a:solidFill>
              </a:rPr>
              <a:t> </a:t>
            </a:r>
            <a:r>
              <a:rPr lang="en-US" sz="1600" i="1" dirty="0" err="1">
                <a:solidFill>
                  <a:srgbClr val="0099CC"/>
                </a:solidFill>
              </a:rPr>
              <a:t>sus</a:t>
            </a:r>
            <a:r>
              <a:rPr lang="en-US" sz="1600" i="1" dirty="0">
                <a:solidFill>
                  <a:srgbClr val="0099CC"/>
                </a:solidFill>
              </a:rPr>
              <a:t>:</a:t>
            </a:r>
            <a:endParaRPr lang="ro-RO" sz="1600" b="1" i="1" dirty="0">
              <a:solidFill>
                <a:srgbClr val="0099CC"/>
              </a:solidFill>
            </a:endParaRPr>
          </a:p>
          <a:p>
            <a:pPr marL="0" indent="0" algn="just">
              <a:lnSpc>
                <a:spcPct val="150000"/>
              </a:lnSpc>
              <a:buNone/>
            </a:pPr>
            <a:r>
              <a:rPr lang="it-IT" sz="1400" i="1" dirty="0">
                <a:solidFill>
                  <a:srgbClr val="0099CC"/>
                </a:solidFill>
              </a:rPr>
              <a:t>Criteriul de </a:t>
            </a:r>
            <a:r>
              <a:rPr lang="en-US" sz="1400" i="1" dirty="0">
                <a:solidFill>
                  <a:srgbClr val="0099CC"/>
                </a:solidFill>
              </a:rPr>
              <a:t>“E</a:t>
            </a:r>
            <a:r>
              <a:rPr lang="it-IT" sz="1400" i="1" dirty="0">
                <a:solidFill>
                  <a:srgbClr val="0099CC"/>
                </a:solidFill>
              </a:rPr>
              <a:t>ligibilitate a solicitantului referitor la încadrarea solicitantului în categoria IMM-urilor</a:t>
            </a:r>
            <a:r>
              <a:rPr lang="en-US" sz="1400" i="1" dirty="0">
                <a:solidFill>
                  <a:srgbClr val="0099CC"/>
                </a:solidFill>
              </a:rPr>
              <a:t>”</a:t>
            </a:r>
          </a:p>
          <a:p>
            <a:pPr marL="0" indent="0" algn="just">
              <a:lnSpc>
                <a:spcPct val="150000"/>
              </a:lnSpc>
              <a:buNone/>
            </a:pPr>
            <a:r>
              <a:rPr lang="en-US" sz="1400" i="1" dirty="0">
                <a:solidFill>
                  <a:srgbClr val="0099CC"/>
                </a:solidFill>
              </a:rPr>
              <a:t> si “C</a:t>
            </a:r>
            <a:r>
              <a:rPr lang="vi-VN" sz="1400" i="1" dirty="0">
                <a:solidFill>
                  <a:srgbClr val="0099CC"/>
                </a:solidFill>
              </a:rPr>
              <a:t>riteriul de eligibilitate a proiectului referitor la valoarea minimă eligibilă</a:t>
            </a:r>
            <a:r>
              <a:rPr lang="en-US" sz="1400" i="1" dirty="0">
                <a:solidFill>
                  <a:srgbClr val="0099CC"/>
                </a:solidFill>
              </a:rPr>
              <a:t>” </a:t>
            </a:r>
            <a:r>
              <a:rPr lang="en-US" sz="1400" i="1" dirty="0" err="1">
                <a:solidFill>
                  <a:srgbClr val="0099CC"/>
                </a:solidFill>
              </a:rPr>
              <a:t>trebuie</a:t>
            </a:r>
            <a:r>
              <a:rPr lang="en-US" sz="1400" i="1" dirty="0">
                <a:solidFill>
                  <a:srgbClr val="0099CC"/>
                </a:solidFill>
              </a:rPr>
              <a:t> </a:t>
            </a:r>
            <a:r>
              <a:rPr lang="ro-RO" sz="1400" i="1" dirty="0" err="1" smtClean="0">
                <a:solidFill>
                  <a:srgbClr val="0099CC"/>
                </a:solidFill>
              </a:rPr>
              <a:t>înd</a:t>
            </a:r>
            <a:r>
              <a:rPr lang="en-US" sz="1400" i="1" dirty="0" err="1" smtClean="0">
                <a:solidFill>
                  <a:srgbClr val="0099CC"/>
                </a:solidFill>
              </a:rPr>
              <a:t>eplinite</a:t>
            </a:r>
            <a:r>
              <a:rPr lang="en-US" sz="1400" i="1" dirty="0" smtClean="0">
                <a:solidFill>
                  <a:srgbClr val="0099CC"/>
                </a:solidFill>
              </a:rPr>
              <a:t> p</a:t>
            </a:r>
            <a:r>
              <a:rPr lang="ro-RO" sz="1400" i="1" dirty="0">
                <a:solidFill>
                  <a:srgbClr val="0099CC"/>
                </a:solidFill>
              </a:rPr>
              <a:t>â</a:t>
            </a:r>
            <a:r>
              <a:rPr lang="en-US" sz="1400" i="1" dirty="0" smtClean="0">
                <a:solidFill>
                  <a:srgbClr val="0099CC"/>
                </a:solidFill>
              </a:rPr>
              <a:t>n</a:t>
            </a:r>
            <a:r>
              <a:rPr lang="ro-RO" sz="1400" i="1" dirty="0" smtClean="0">
                <a:solidFill>
                  <a:srgbClr val="0099CC"/>
                </a:solidFill>
              </a:rPr>
              <a:t>ă</a:t>
            </a:r>
            <a:r>
              <a:rPr lang="en-US" sz="1400" i="1" dirty="0" smtClean="0">
                <a:solidFill>
                  <a:srgbClr val="0099CC"/>
                </a:solidFill>
              </a:rPr>
              <a:t> </a:t>
            </a:r>
            <a:r>
              <a:rPr lang="en-US" sz="1400" i="1" dirty="0">
                <a:solidFill>
                  <a:srgbClr val="0099CC"/>
                </a:solidFill>
              </a:rPr>
              <a:t>la </a:t>
            </a:r>
            <a:r>
              <a:rPr lang="ro-RO" sz="1400" i="1" dirty="0">
                <a:solidFill>
                  <a:srgbClr val="0099CC"/>
                </a:solidFill>
              </a:rPr>
              <a:t>momentul încheierii contractului inclusiv.</a:t>
            </a:r>
            <a:endParaRPr lang="en-US" sz="1400" i="1" dirty="0">
              <a:solidFill>
                <a:srgbClr val="0099CC"/>
              </a:solidFill>
            </a:endParaRPr>
          </a:p>
          <a:p>
            <a:pPr marL="0" indent="0" algn="just">
              <a:lnSpc>
                <a:spcPct val="150000"/>
              </a:lnSpc>
              <a:buNone/>
            </a:pPr>
            <a:endParaRPr lang="en-US" sz="1400" b="1" dirty="0">
              <a:solidFill>
                <a:srgbClr val="0099CC"/>
              </a:solidFill>
            </a:endParaRPr>
          </a:p>
          <a:p>
            <a:pPr marL="0" indent="0" algn="just">
              <a:lnSpc>
                <a:spcPct val="150000"/>
              </a:lnSpc>
              <a:buNone/>
            </a:pPr>
            <a:r>
              <a:rPr lang="en-US" sz="1400" b="1" dirty="0" err="1">
                <a:solidFill>
                  <a:schemeClr val="tx2">
                    <a:lumMod val="75000"/>
                  </a:schemeClr>
                </a:solidFill>
              </a:rPr>
              <a:t>Criteriile</a:t>
            </a:r>
            <a:r>
              <a:rPr lang="en-US" sz="1400" b="1" dirty="0">
                <a:solidFill>
                  <a:schemeClr val="tx2">
                    <a:lumMod val="75000"/>
                  </a:schemeClr>
                </a:solidFill>
              </a:rPr>
              <a:t> de </a:t>
            </a:r>
            <a:r>
              <a:rPr lang="en-US" sz="1400" b="1" dirty="0" err="1">
                <a:solidFill>
                  <a:schemeClr val="tx2">
                    <a:lumMod val="75000"/>
                  </a:schemeClr>
                </a:solidFill>
              </a:rPr>
              <a:t>eligibilitate</a:t>
            </a:r>
            <a:r>
              <a:rPr lang="en-US" sz="1400" b="1" dirty="0">
                <a:solidFill>
                  <a:schemeClr val="tx2">
                    <a:lumMod val="75000"/>
                  </a:schemeClr>
                </a:solidFill>
              </a:rPr>
              <a:t> </a:t>
            </a:r>
            <a:r>
              <a:rPr lang="ro-RO" sz="1400" b="1" dirty="0" err="1">
                <a:solidFill>
                  <a:schemeClr val="tx2">
                    <a:lumMod val="75000"/>
                  </a:schemeClr>
                </a:solidFill>
              </a:rPr>
              <a:t>ș</a:t>
            </a:r>
            <a:r>
              <a:rPr lang="en-US" sz="1400" b="1" dirty="0" err="1" smtClean="0">
                <a:solidFill>
                  <a:schemeClr val="tx2">
                    <a:lumMod val="75000"/>
                  </a:schemeClr>
                </a:solidFill>
              </a:rPr>
              <a:t>i</a:t>
            </a:r>
            <a:r>
              <a:rPr lang="en-US" sz="1400" b="1" dirty="0" smtClean="0">
                <a:solidFill>
                  <a:schemeClr val="tx2">
                    <a:lumMod val="75000"/>
                  </a:schemeClr>
                </a:solidFill>
              </a:rPr>
              <a:t> </a:t>
            </a:r>
            <a:r>
              <a:rPr lang="en-US" sz="1400" b="1" dirty="0" err="1">
                <a:solidFill>
                  <a:schemeClr val="tx2">
                    <a:lumMod val="75000"/>
                  </a:schemeClr>
                </a:solidFill>
              </a:rPr>
              <a:t>selectie</a:t>
            </a:r>
            <a:r>
              <a:rPr lang="ro-RO" sz="1400" b="1" dirty="0">
                <a:solidFill>
                  <a:schemeClr val="tx2">
                    <a:lumMod val="75000"/>
                  </a:schemeClr>
                </a:solidFill>
              </a:rPr>
              <a:t> se referă la</a:t>
            </a:r>
            <a:r>
              <a:rPr lang="en-US" sz="1400" b="1" dirty="0">
                <a:solidFill>
                  <a:schemeClr val="tx2">
                    <a:lumMod val="75000"/>
                  </a:schemeClr>
                </a:solidFill>
              </a:rPr>
              <a:t>:</a:t>
            </a:r>
          </a:p>
          <a:p>
            <a:pPr marL="1101725" lvl="1" algn="just">
              <a:lnSpc>
                <a:spcPct val="150000"/>
              </a:lnSpc>
              <a:buFont typeface="+mj-lt"/>
              <a:buAutoNum type="arabicPeriod"/>
            </a:pPr>
            <a:r>
              <a:rPr lang="ro-RO" sz="1400" dirty="0">
                <a:solidFill>
                  <a:schemeClr val="tx2">
                    <a:lumMod val="75000"/>
                  </a:schemeClr>
                </a:solidFill>
              </a:rPr>
              <a:t>Eligibilitatea solicitantului</a:t>
            </a:r>
          </a:p>
          <a:p>
            <a:pPr marL="1101725" lvl="1" algn="just">
              <a:lnSpc>
                <a:spcPct val="150000"/>
              </a:lnSpc>
              <a:buFont typeface="+mj-lt"/>
              <a:buAutoNum type="arabicPeriod"/>
            </a:pPr>
            <a:r>
              <a:rPr lang="ro-RO" sz="1400" dirty="0">
                <a:solidFill>
                  <a:schemeClr val="tx2">
                    <a:lumMod val="75000"/>
                  </a:schemeClr>
                </a:solidFill>
              </a:rPr>
              <a:t>Eligibilitatea proiectului</a:t>
            </a:r>
          </a:p>
          <a:p>
            <a:pPr marL="1101725" lvl="1" algn="just">
              <a:lnSpc>
                <a:spcPct val="150000"/>
              </a:lnSpc>
              <a:buFont typeface="+mj-lt"/>
              <a:buAutoNum type="arabicPeriod"/>
            </a:pPr>
            <a:r>
              <a:rPr lang="ro-RO" sz="1400" dirty="0">
                <a:solidFill>
                  <a:schemeClr val="tx2">
                    <a:lumMod val="75000"/>
                  </a:schemeClr>
                </a:solidFill>
              </a:rPr>
              <a:t>Eligibilitatea cheltuielilor</a:t>
            </a:r>
            <a:endParaRPr lang="en-US" sz="1400" dirty="0">
              <a:solidFill>
                <a:schemeClr val="tx2">
                  <a:lumMod val="75000"/>
                </a:schemeClr>
              </a:solidFill>
            </a:endParaRPr>
          </a:p>
          <a:p>
            <a:pPr algn="just"/>
            <a:endParaRPr lang="ro-RO" sz="1800" b="1" u="sng" dirty="0">
              <a:solidFill>
                <a:schemeClr val="tx2">
                  <a:lumMod val="75000"/>
                </a:schemeClr>
              </a:solidFill>
            </a:endParaRPr>
          </a:p>
          <a:p>
            <a:pPr algn="just"/>
            <a:endParaRPr lang="ro-RO" sz="1800" b="1" u="sng" dirty="0">
              <a:solidFill>
                <a:schemeClr val="tx2">
                  <a:lumMod val="75000"/>
                </a:schemeClr>
              </a:solidFill>
            </a:endParaRPr>
          </a:p>
          <a:p>
            <a:pPr algn="just"/>
            <a:endParaRPr lang="ro-RO" sz="1800" b="1" u="sng" dirty="0">
              <a:solidFill>
                <a:schemeClr val="tx2">
                  <a:lumMod val="75000"/>
                </a:schemeClr>
              </a:solidFill>
            </a:endParaRPr>
          </a:p>
          <a:p>
            <a:pPr algn="just"/>
            <a:endParaRPr lang="ro-RO" sz="1800" b="1" u="sng" dirty="0">
              <a:solidFill>
                <a:schemeClr val="tx2">
                  <a:lumMod val="75000"/>
                </a:schemeClr>
              </a:solidFill>
            </a:endParaRPr>
          </a:p>
          <a:p>
            <a:pPr algn="just"/>
            <a:endParaRPr lang="ro-RO" sz="1800" b="1" u="sng" dirty="0">
              <a:solidFill>
                <a:schemeClr val="tx2">
                  <a:lumMod val="75000"/>
                </a:schemeClr>
              </a:solidFill>
            </a:endParaRPr>
          </a:p>
          <a:p>
            <a:pPr algn="just"/>
            <a:endParaRPr lang="ro-RO" sz="1800" b="1" u="sng" dirty="0">
              <a:solidFill>
                <a:schemeClr val="tx2">
                  <a:lumMod val="75000"/>
                </a:schemeClr>
              </a:solidFill>
            </a:endParaRPr>
          </a:p>
          <a:p>
            <a:pPr algn="just"/>
            <a:endParaRPr lang="ro-RO" sz="1800" b="1" u="sng" dirty="0">
              <a:solidFill>
                <a:schemeClr val="tx2">
                  <a:lumMod val="75000"/>
                </a:schemeClr>
              </a:solidFill>
            </a:endParaRPr>
          </a:p>
          <a:p>
            <a:pPr algn="just"/>
            <a:endParaRPr lang="ro-RO" sz="1800" dirty="0">
              <a:solidFill>
                <a:schemeClr val="tx2">
                  <a:lumMod val="75000"/>
                </a:schemeClr>
              </a:solidFill>
            </a:endParaRPr>
          </a:p>
        </p:txBody>
      </p:sp>
      <p:sp>
        <p:nvSpPr>
          <p:cNvPr id="5" name="Title 1"/>
          <p:cNvSpPr txBox="1">
            <a:spLocks/>
          </p:cNvSpPr>
          <p:nvPr/>
        </p:nvSpPr>
        <p:spPr>
          <a:xfrm>
            <a:off x="228600" y="381000"/>
            <a:ext cx="8839200" cy="792162"/>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3200" b="1" kern="0" dirty="0" err="1">
                <a:solidFill>
                  <a:schemeClr val="tx2">
                    <a:lumMod val="50000"/>
                  </a:schemeClr>
                </a:solidFill>
              </a:rPr>
              <a:t>Criterii</a:t>
            </a:r>
            <a:r>
              <a:rPr lang="en-US" sz="3200" b="1" kern="0" dirty="0">
                <a:solidFill>
                  <a:schemeClr val="tx2">
                    <a:lumMod val="50000"/>
                  </a:schemeClr>
                </a:solidFill>
              </a:rPr>
              <a:t> de </a:t>
            </a:r>
            <a:r>
              <a:rPr lang="en-US" sz="3200" b="1" kern="0" dirty="0" err="1">
                <a:solidFill>
                  <a:schemeClr val="tx2">
                    <a:lumMod val="50000"/>
                  </a:schemeClr>
                </a:solidFill>
              </a:rPr>
              <a:t>eligibilitate</a:t>
            </a:r>
            <a:endParaRPr lang="ro-RO" sz="3200" b="1" kern="0" dirty="0">
              <a:solidFill>
                <a:schemeClr val="tx2">
                  <a:lumMod val="50000"/>
                </a:schemeClr>
              </a:solidFill>
            </a:endParaRP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228600" y="1066800"/>
            <a:ext cx="8534400" cy="2819400"/>
          </a:xfrm>
        </p:spPr>
        <p:txBody>
          <a:bodyPr/>
          <a:lstStyle/>
          <a:p>
            <a:pPr marL="0" indent="0" algn="just">
              <a:buNone/>
            </a:pPr>
            <a:r>
              <a:rPr lang="vi-VN" altLang="en-US" sz="1600" b="1" dirty="0">
                <a:solidFill>
                  <a:schemeClr val="tx2">
                    <a:lumMod val="75000"/>
                  </a:schemeClr>
                </a:solidFill>
              </a:rPr>
              <a:t>Solicitanții eligibili</a:t>
            </a:r>
            <a:r>
              <a:rPr lang="ro-RO" altLang="en-US" sz="1600" b="1" dirty="0">
                <a:solidFill>
                  <a:schemeClr val="tx2">
                    <a:lumMod val="75000"/>
                  </a:schemeClr>
                </a:solidFill>
              </a:rPr>
              <a:t> </a:t>
            </a:r>
            <a:r>
              <a:rPr lang="ro-RO" altLang="en-US" sz="1600" dirty="0">
                <a:solidFill>
                  <a:schemeClr val="tx2">
                    <a:lumMod val="75000"/>
                  </a:schemeClr>
                </a:solidFill>
              </a:rPr>
              <a:t> </a:t>
            </a:r>
            <a:r>
              <a:rPr lang="en-US" altLang="en-US" sz="1600" dirty="0" err="1">
                <a:solidFill>
                  <a:schemeClr val="tx2">
                    <a:lumMod val="75000"/>
                  </a:schemeClr>
                </a:solidFill>
              </a:rPr>
              <a:t>sunt</a:t>
            </a:r>
            <a:r>
              <a:rPr lang="ro-RO" altLang="en-US" sz="1600" dirty="0">
                <a:solidFill>
                  <a:schemeClr val="tx2">
                    <a:lumMod val="75000"/>
                  </a:schemeClr>
                </a:solidFill>
              </a:rPr>
              <a:t> </a:t>
            </a:r>
            <a:r>
              <a:rPr lang="vi-VN" altLang="en-US" sz="1600" dirty="0">
                <a:solidFill>
                  <a:schemeClr val="tx2">
                    <a:lumMod val="75000"/>
                  </a:schemeClr>
                </a:solidFill>
              </a:rPr>
              <a:t>societățile care se încadrează în categoria IMM-urilor non-agricole din mediul urban, sau a</a:t>
            </a:r>
            <a:r>
              <a:rPr lang="ro-RO" altLang="en-US" sz="1600" dirty="0">
                <a:solidFill>
                  <a:schemeClr val="tx2">
                    <a:lumMod val="75000"/>
                  </a:schemeClr>
                </a:solidFill>
              </a:rPr>
              <a:t> </a:t>
            </a:r>
            <a:r>
              <a:rPr lang="vi-VN" altLang="en-US" sz="1600" dirty="0">
                <a:solidFill>
                  <a:schemeClr val="tx2">
                    <a:lumMod val="75000"/>
                  </a:schemeClr>
                </a:solidFill>
              </a:rPr>
              <a:t>întreprinderilor mijlocii non-agricole din mediul rural</a:t>
            </a:r>
            <a:r>
              <a:rPr lang="en-US" altLang="en-US" sz="1600" dirty="0">
                <a:solidFill>
                  <a:schemeClr val="tx2">
                    <a:lumMod val="75000"/>
                  </a:schemeClr>
                </a:solidFill>
              </a:rPr>
              <a:t> </a:t>
            </a:r>
            <a:r>
              <a:rPr lang="vi-VN" altLang="en-US" sz="1600" dirty="0">
                <a:solidFill>
                  <a:schemeClr val="tx2">
                    <a:lumMod val="75000"/>
                  </a:schemeClr>
                </a:solidFill>
              </a:rPr>
              <a:t>constituite în baza Legi</a:t>
            </a:r>
            <a:r>
              <a:rPr lang="ro-RO" altLang="en-US" sz="1600" dirty="0">
                <a:solidFill>
                  <a:schemeClr val="tx2">
                    <a:lumMod val="75000"/>
                  </a:schemeClr>
                </a:solidFill>
              </a:rPr>
              <a:t>lor:</a:t>
            </a:r>
          </a:p>
          <a:p>
            <a:pPr marL="628650" lvl="0" indent="-285750" algn="just">
              <a:buFont typeface="Arial" panose="020B0604020202020204" pitchFamily="34" charset="0"/>
              <a:buChar char="•"/>
            </a:pPr>
            <a:r>
              <a:rPr lang="vi-VN" altLang="en-US" sz="1600" b="1" dirty="0">
                <a:solidFill>
                  <a:schemeClr val="tx2">
                    <a:lumMod val="75000"/>
                  </a:schemeClr>
                </a:solidFill>
              </a:rPr>
              <a:t>nr.</a:t>
            </a:r>
            <a:r>
              <a:rPr lang="ro-RO" altLang="en-US" sz="1600" b="1" dirty="0">
                <a:solidFill>
                  <a:schemeClr val="tx2">
                    <a:lumMod val="75000"/>
                  </a:schemeClr>
                </a:solidFill>
              </a:rPr>
              <a:t> </a:t>
            </a:r>
            <a:r>
              <a:rPr lang="vi-VN" altLang="en-US" sz="1600" b="1" dirty="0">
                <a:solidFill>
                  <a:schemeClr val="tx2">
                    <a:lumMod val="75000"/>
                  </a:schemeClr>
                </a:solidFill>
              </a:rPr>
              <a:t>31/1990 </a:t>
            </a:r>
            <a:r>
              <a:rPr lang="vi-VN" altLang="en-US" sz="1600" dirty="0">
                <a:solidFill>
                  <a:schemeClr val="tx2">
                    <a:lumMod val="75000"/>
                  </a:schemeClr>
                </a:solidFill>
              </a:rPr>
              <a:t>privind societățile, republicată, cu modificările și completările ulterioare</a:t>
            </a:r>
            <a:r>
              <a:rPr lang="ro-RO" altLang="en-US" sz="1600" dirty="0">
                <a:solidFill>
                  <a:schemeClr val="tx2">
                    <a:lumMod val="75000"/>
                  </a:schemeClr>
                </a:solidFill>
              </a:rPr>
              <a:t>,</a:t>
            </a:r>
          </a:p>
          <a:p>
            <a:pPr marL="628650" lvl="0" indent="-285750" algn="just">
              <a:buFont typeface="Arial" panose="020B0604020202020204" pitchFamily="34" charset="0"/>
              <a:buChar char="•"/>
            </a:pPr>
            <a:r>
              <a:rPr lang="vi-VN" altLang="en-US" sz="1600" b="1" dirty="0">
                <a:solidFill>
                  <a:schemeClr val="tx2">
                    <a:lumMod val="75000"/>
                  </a:schemeClr>
                </a:solidFill>
              </a:rPr>
              <a:t>nr.</a:t>
            </a:r>
            <a:r>
              <a:rPr lang="ro-RO" altLang="en-US" sz="1600" b="1" dirty="0">
                <a:solidFill>
                  <a:schemeClr val="tx2">
                    <a:lumMod val="75000"/>
                  </a:schemeClr>
                </a:solidFill>
              </a:rPr>
              <a:t> </a:t>
            </a:r>
            <a:r>
              <a:rPr lang="vi-VN" altLang="en-US" sz="1600" b="1" dirty="0">
                <a:solidFill>
                  <a:schemeClr val="tx2">
                    <a:lumMod val="75000"/>
                  </a:schemeClr>
                </a:solidFill>
              </a:rPr>
              <a:t>1/2005 </a:t>
            </a:r>
            <a:r>
              <a:rPr lang="vi-VN" altLang="en-US" sz="1600" dirty="0">
                <a:solidFill>
                  <a:schemeClr val="tx2">
                    <a:lumMod val="75000"/>
                  </a:schemeClr>
                </a:solidFill>
              </a:rPr>
              <a:t>privind organizarea şi funcţionarea cooperaţiei, republicată, cu modificările și completările</a:t>
            </a:r>
            <a:r>
              <a:rPr lang="ro-RO" altLang="en-US" sz="1600" dirty="0">
                <a:solidFill>
                  <a:schemeClr val="tx2">
                    <a:lumMod val="75000"/>
                  </a:schemeClr>
                </a:solidFill>
              </a:rPr>
              <a:t> </a:t>
            </a:r>
            <a:r>
              <a:rPr lang="vi-VN" altLang="en-US" sz="1600" dirty="0">
                <a:solidFill>
                  <a:schemeClr val="tx2">
                    <a:lumMod val="75000"/>
                  </a:schemeClr>
                </a:solidFill>
              </a:rPr>
              <a:t>ulterioare</a:t>
            </a:r>
            <a:r>
              <a:rPr lang="en-US" altLang="en-US" sz="1600" dirty="0">
                <a:solidFill>
                  <a:schemeClr val="tx2">
                    <a:lumMod val="75000"/>
                  </a:schemeClr>
                </a:solidFill>
              </a:rPr>
              <a:t>.</a:t>
            </a:r>
            <a:endParaRPr lang="ro-RO" sz="1600" dirty="0"/>
          </a:p>
          <a:p>
            <a:pPr marL="0" indent="0">
              <a:buNone/>
            </a:pPr>
            <a:endParaRPr lang="ro-RO" sz="1600" dirty="0"/>
          </a:p>
          <a:p>
            <a:pPr algn="just"/>
            <a:endParaRPr lang="en-US" sz="1600" dirty="0">
              <a:solidFill>
                <a:schemeClr val="tx2">
                  <a:lumMod val="75000"/>
                </a:schemeClr>
              </a:solidFill>
            </a:endParaRPr>
          </a:p>
          <a:p>
            <a:pPr algn="just"/>
            <a:endParaRPr lang="en-US" sz="1400" dirty="0">
              <a:solidFill>
                <a:schemeClr val="tx2">
                  <a:lumMod val="75000"/>
                </a:schemeClr>
              </a:solidFill>
            </a:endParaRPr>
          </a:p>
          <a:p>
            <a:pPr algn="just"/>
            <a:endParaRPr lang="en-US" sz="1400" dirty="0">
              <a:solidFill>
                <a:schemeClr val="tx2">
                  <a:lumMod val="75000"/>
                </a:schemeClr>
              </a:solidFill>
            </a:endParaRPr>
          </a:p>
          <a:p>
            <a:pPr algn="just"/>
            <a:endParaRPr lang="en-US" sz="1400" dirty="0">
              <a:solidFill>
                <a:schemeClr val="tx2">
                  <a:lumMod val="75000"/>
                </a:schemeClr>
              </a:solidFill>
            </a:endParaRPr>
          </a:p>
          <a:p>
            <a:pPr algn="just"/>
            <a:endParaRPr lang="en-US" sz="1400" dirty="0">
              <a:solidFill>
                <a:schemeClr val="tx2">
                  <a:lumMod val="75000"/>
                </a:schemeClr>
              </a:solidFill>
            </a:endParaRPr>
          </a:p>
          <a:p>
            <a:pPr lvl="1" algn="just">
              <a:buFont typeface="Courier New" panose="02070309020205020404" pitchFamily="49" charset="0"/>
              <a:buChar char="o"/>
            </a:pPr>
            <a:endParaRPr lang="en-US" sz="1000" dirty="0">
              <a:solidFill>
                <a:schemeClr val="tx2">
                  <a:lumMod val="75000"/>
                </a:schemeClr>
              </a:solidFill>
            </a:endParaRPr>
          </a:p>
          <a:p>
            <a:pPr algn="just"/>
            <a:endParaRPr lang="en-US" sz="1400" dirty="0">
              <a:solidFill>
                <a:schemeClr val="tx2">
                  <a:lumMod val="75000"/>
                </a:schemeClr>
              </a:solidFill>
            </a:endParaRPr>
          </a:p>
          <a:p>
            <a:pPr algn="just"/>
            <a:endParaRPr lang="ro-RO" sz="1400" dirty="0">
              <a:solidFill>
                <a:schemeClr val="tx2">
                  <a:lumMod val="75000"/>
                </a:schemeClr>
              </a:solidFill>
            </a:endParaRPr>
          </a:p>
          <a:p>
            <a:pPr algn="just"/>
            <a:endParaRPr lang="en-US" sz="1400" dirty="0">
              <a:solidFill>
                <a:schemeClr val="tx2">
                  <a:lumMod val="75000"/>
                </a:schemeClr>
              </a:solidFill>
            </a:endParaRPr>
          </a:p>
          <a:p>
            <a:pPr algn="just">
              <a:buFontTx/>
              <a:buChar char="-"/>
            </a:pPr>
            <a:endParaRPr lang="ro-RO" sz="1400" dirty="0">
              <a:solidFill>
                <a:schemeClr val="tx2">
                  <a:lumMod val="75000"/>
                </a:schemeClr>
              </a:solidFill>
            </a:endParaRPr>
          </a:p>
          <a:p>
            <a:pPr algn="just">
              <a:buFontTx/>
              <a:buChar char="-"/>
            </a:pPr>
            <a:endParaRPr lang="ro-RO" sz="1400" dirty="0">
              <a:solidFill>
                <a:schemeClr val="tx2">
                  <a:lumMod val="75000"/>
                </a:schemeClr>
              </a:solidFill>
            </a:endParaRPr>
          </a:p>
          <a:p>
            <a:pPr algn="just">
              <a:buFontTx/>
              <a:buChar char="-"/>
            </a:pPr>
            <a:endParaRPr lang="ro-RO" sz="1400" dirty="0">
              <a:solidFill>
                <a:schemeClr val="tx2">
                  <a:lumMod val="75000"/>
                </a:schemeClr>
              </a:solidFill>
            </a:endParaRPr>
          </a:p>
          <a:p>
            <a:pPr algn="just">
              <a:buFontTx/>
              <a:buChar char="-"/>
            </a:pPr>
            <a:endParaRPr lang="ro-RO" sz="1400" dirty="0">
              <a:solidFill>
                <a:schemeClr val="tx2">
                  <a:lumMod val="75000"/>
                </a:schemeClr>
              </a:solidFill>
            </a:endParaRPr>
          </a:p>
          <a:p>
            <a:pPr algn="just">
              <a:buFontTx/>
              <a:buChar char="-"/>
            </a:pPr>
            <a:endParaRPr lang="ro-RO" sz="1400"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algn="just">
              <a:buFontTx/>
              <a:buNone/>
            </a:pPr>
            <a:endParaRPr lang="ro-RO" sz="1400" b="1" dirty="0">
              <a:solidFill>
                <a:schemeClr val="tx2">
                  <a:lumMod val="75000"/>
                </a:schemeClr>
              </a:solidFill>
            </a:endParaRPr>
          </a:p>
        </p:txBody>
      </p:sp>
      <p:sp>
        <p:nvSpPr>
          <p:cNvPr id="5" name="Title 1"/>
          <p:cNvSpPr txBox="1">
            <a:spLocks/>
          </p:cNvSpPr>
          <p:nvPr/>
        </p:nvSpPr>
        <p:spPr>
          <a:xfrm>
            <a:off x="149646" y="2286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b="1" kern="0" dirty="0" err="1">
                <a:solidFill>
                  <a:schemeClr val="tx2">
                    <a:lumMod val="50000"/>
                  </a:schemeClr>
                </a:solidFill>
              </a:rPr>
              <a:t>Criterii</a:t>
            </a:r>
            <a:r>
              <a:rPr lang="en-US" sz="2400" b="1" kern="0" dirty="0">
                <a:solidFill>
                  <a:schemeClr val="tx2">
                    <a:lumMod val="50000"/>
                  </a:schemeClr>
                </a:solidFill>
              </a:rPr>
              <a:t> de </a:t>
            </a:r>
            <a:r>
              <a:rPr lang="en-US" sz="2400" b="1" kern="0" dirty="0" err="1">
                <a:solidFill>
                  <a:schemeClr val="tx2">
                    <a:lumMod val="50000"/>
                  </a:schemeClr>
                </a:solidFill>
              </a:rPr>
              <a:t>eligibilitate</a:t>
            </a:r>
            <a:r>
              <a:rPr lang="en-US" sz="2400" b="1" kern="0" dirty="0">
                <a:solidFill>
                  <a:schemeClr val="tx2">
                    <a:lumMod val="50000"/>
                  </a:schemeClr>
                </a:solidFill>
              </a:rPr>
              <a:t>: </a:t>
            </a:r>
            <a:r>
              <a:rPr lang="en-US" sz="3200" b="1" kern="0" dirty="0">
                <a:solidFill>
                  <a:schemeClr val="tx2">
                    <a:lumMod val="50000"/>
                  </a:schemeClr>
                </a:solidFill>
              </a:rPr>
              <a:t> </a:t>
            </a:r>
            <a:r>
              <a:rPr lang="ro-RO" sz="3200" dirty="0">
                <a:solidFill>
                  <a:schemeClr val="tx2">
                    <a:lumMod val="75000"/>
                  </a:schemeClr>
                </a:solidFill>
              </a:rPr>
              <a:t>Eligibilitatea solicitantului</a:t>
            </a:r>
          </a:p>
        </p:txBody>
      </p:sp>
      <p:sp>
        <p:nvSpPr>
          <p:cNvPr id="3" name="Rounded Rectangle 2"/>
          <p:cNvSpPr/>
          <p:nvPr/>
        </p:nvSpPr>
        <p:spPr bwMode="auto">
          <a:xfrm>
            <a:off x="304800" y="3048000"/>
            <a:ext cx="8458200" cy="3276600"/>
          </a:xfrm>
          <a:prstGeom prst="roundRect">
            <a:avLst/>
          </a:prstGeom>
          <a:solidFill>
            <a:schemeClr val="bg1">
              <a:lumMod val="95000"/>
            </a:schemeClr>
          </a:solidFill>
          <a:ln w="9525" cap="flat" cmpd="dbl"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eaLnBrk="1" hangingPunct="1"/>
            <a:r>
              <a:rPr lang="en-US" dirty="0">
                <a:solidFill>
                  <a:schemeClr val="accent1">
                    <a:lumMod val="75000"/>
                  </a:schemeClr>
                </a:solidFill>
              </a:rPr>
              <a:t>1. </a:t>
            </a:r>
            <a:r>
              <a:rPr lang="en-US" u="sng" dirty="0">
                <a:solidFill>
                  <a:schemeClr val="accent1">
                    <a:lumMod val="75000"/>
                  </a:schemeClr>
                </a:solidFill>
              </a:rPr>
              <a:t> </a:t>
            </a:r>
            <a:r>
              <a:rPr lang="en-US" u="sng" dirty="0" err="1">
                <a:solidFill>
                  <a:schemeClr val="accent1">
                    <a:lumMod val="75000"/>
                  </a:schemeClr>
                </a:solidFill>
              </a:rPr>
              <a:t>Microîntreprinderi</a:t>
            </a:r>
            <a:r>
              <a:rPr lang="en-US" dirty="0">
                <a:solidFill>
                  <a:schemeClr val="accent1">
                    <a:lumMod val="75000"/>
                  </a:schemeClr>
                </a:solidFill>
              </a:rPr>
              <a:t> - au </a:t>
            </a:r>
            <a:r>
              <a:rPr lang="en-US" dirty="0" err="1">
                <a:solidFill>
                  <a:schemeClr val="accent1">
                    <a:lumMod val="75000"/>
                  </a:schemeClr>
                </a:solidFill>
              </a:rPr>
              <a:t>mai</a:t>
            </a:r>
            <a:r>
              <a:rPr lang="en-US" dirty="0">
                <a:solidFill>
                  <a:schemeClr val="accent1">
                    <a:lumMod val="75000"/>
                  </a:schemeClr>
                </a:solidFill>
              </a:rPr>
              <a:t> </a:t>
            </a:r>
            <a:r>
              <a:rPr lang="en-US" dirty="0" err="1">
                <a:solidFill>
                  <a:schemeClr val="accent1">
                    <a:lumMod val="75000"/>
                  </a:schemeClr>
                </a:solidFill>
              </a:rPr>
              <a:t>puțin</a:t>
            </a:r>
            <a:r>
              <a:rPr lang="en-US" dirty="0">
                <a:solidFill>
                  <a:schemeClr val="accent1">
                    <a:lumMod val="75000"/>
                  </a:schemeClr>
                </a:solidFill>
              </a:rPr>
              <a:t> de 10 </a:t>
            </a:r>
            <a:r>
              <a:rPr lang="en-US" dirty="0" err="1">
                <a:solidFill>
                  <a:schemeClr val="accent1">
                    <a:lumMod val="75000"/>
                  </a:schemeClr>
                </a:solidFill>
              </a:rPr>
              <a:t>salariaţi</a:t>
            </a:r>
            <a:r>
              <a:rPr lang="en-US" dirty="0">
                <a:solidFill>
                  <a:schemeClr val="accent1">
                    <a:lumMod val="75000"/>
                  </a:schemeClr>
                </a:solidFill>
              </a:rPr>
              <a:t> </a:t>
            </a:r>
            <a:r>
              <a:rPr lang="en-US" dirty="0" err="1">
                <a:solidFill>
                  <a:schemeClr val="accent1">
                    <a:lumMod val="75000"/>
                  </a:schemeClr>
                </a:solidFill>
              </a:rPr>
              <a:t>şi</a:t>
            </a:r>
            <a:r>
              <a:rPr lang="en-US" dirty="0">
                <a:solidFill>
                  <a:schemeClr val="accent1">
                    <a:lumMod val="75000"/>
                  </a:schemeClr>
                </a:solidFill>
              </a:rPr>
              <a:t> </a:t>
            </a:r>
            <a:r>
              <a:rPr lang="en-US" dirty="0" err="1">
                <a:solidFill>
                  <a:schemeClr val="accent1">
                    <a:lumMod val="75000"/>
                  </a:schemeClr>
                </a:solidFill>
              </a:rPr>
              <a:t>realizează</a:t>
            </a:r>
            <a:r>
              <a:rPr lang="en-US" dirty="0">
                <a:solidFill>
                  <a:schemeClr val="accent1">
                    <a:lumMod val="75000"/>
                  </a:schemeClr>
                </a:solidFill>
              </a:rPr>
              <a:t> o </a:t>
            </a:r>
            <a:r>
              <a:rPr lang="en-US" dirty="0" err="1">
                <a:solidFill>
                  <a:schemeClr val="accent1">
                    <a:lumMod val="75000"/>
                  </a:schemeClr>
                </a:solidFill>
              </a:rPr>
              <a:t>cifră</a:t>
            </a:r>
            <a:r>
              <a:rPr lang="en-US" dirty="0">
                <a:solidFill>
                  <a:schemeClr val="accent1">
                    <a:lumMod val="75000"/>
                  </a:schemeClr>
                </a:solidFill>
              </a:rPr>
              <a:t> de </a:t>
            </a:r>
            <a:r>
              <a:rPr lang="en-US" dirty="0" err="1">
                <a:solidFill>
                  <a:schemeClr val="accent1">
                    <a:lumMod val="75000"/>
                  </a:schemeClr>
                </a:solidFill>
              </a:rPr>
              <a:t>afaceri</a:t>
            </a:r>
            <a:endParaRPr lang="en-US" dirty="0">
              <a:solidFill>
                <a:schemeClr val="accent1">
                  <a:lumMod val="75000"/>
                </a:schemeClr>
              </a:solidFill>
            </a:endParaRPr>
          </a:p>
          <a:p>
            <a:pPr eaLnBrk="1" hangingPunct="1"/>
            <a:r>
              <a:rPr lang="en-US" dirty="0">
                <a:solidFill>
                  <a:schemeClr val="accent1">
                    <a:lumMod val="75000"/>
                  </a:schemeClr>
                </a:solidFill>
              </a:rPr>
              <a:t> </a:t>
            </a:r>
            <a:r>
              <a:rPr lang="en-US" dirty="0" err="1">
                <a:solidFill>
                  <a:schemeClr val="accent1">
                    <a:lumMod val="75000"/>
                  </a:schemeClr>
                </a:solidFill>
              </a:rPr>
              <a:t>anuală</a:t>
            </a:r>
            <a:r>
              <a:rPr lang="en-US" dirty="0">
                <a:solidFill>
                  <a:schemeClr val="accent1">
                    <a:lumMod val="75000"/>
                  </a:schemeClr>
                </a:solidFill>
              </a:rPr>
              <a:t> </a:t>
            </a:r>
            <a:r>
              <a:rPr lang="en-US" dirty="0" err="1">
                <a:solidFill>
                  <a:schemeClr val="accent1">
                    <a:lumMod val="75000"/>
                  </a:schemeClr>
                </a:solidFill>
              </a:rPr>
              <a:t>netă</a:t>
            </a:r>
            <a:r>
              <a:rPr lang="en-US" dirty="0">
                <a:solidFill>
                  <a:schemeClr val="accent1">
                    <a:lumMod val="75000"/>
                  </a:schemeClr>
                </a:solidFill>
              </a:rPr>
              <a:t> </a:t>
            </a:r>
            <a:r>
              <a:rPr lang="en-US" dirty="0" err="1">
                <a:solidFill>
                  <a:schemeClr val="accent1">
                    <a:lumMod val="75000"/>
                  </a:schemeClr>
                </a:solidFill>
              </a:rPr>
              <a:t>sau</a:t>
            </a:r>
            <a:r>
              <a:rPr lang="en-US" dirty="0">
                <a:solidFill>
                  <a:schemeClr val="accent1">
                    <a:lumMod val="75000"/>
                  </a:schemeClr>
                </a:solidFill>
              </a:rPr>
              <a:t> </a:t>
            </a:r>
            <a:r>
              <a:rPr lang="en-US" dirty="0" err="1">
                <a:solidFill>
                  <a:schemeClr val="accent1">
                    <a:lumMod val="75000"/>
                  </a:schemeClr>
                </a:solidFill>
              </a:rPr>
              <a:t>deţin</a:t>
            </a:r>
            <a:r>
              <a:rPr lang="en-US" dirty="0">
                <a:solidFill>
                  <a:schemeClr val="accent1">
                    <a:lumMod val="75000"/>
                  </a:schemeClr>
                </a:solidFill>
              </a:rPr>
              <a:t> active </a:t>
            </a:r>
            <a:r>
              <a:rPr lang="en-US" dirty="0" err="1">
                <a:solidFill>
                  <a:schemeClr val="accent1">
                    <a:lumMod val="75000"/>
                  </a:schemeClr>
                </a:solidFill>
              </a:rPr>
              <a:t>totale</a:t>
            </a:r>
            <a:r>
              <a:rPr lang="en-US" dirty="0">
                <a:solidFill>
                  <a:schemeClr val="accent1">
                    <a:lumMod val="75000"/>
                  </a:schemeClr>
                </a:solidFill>
              </a:rPr>
              <a:t> de </a:t>
            </a:r>
            <a:r>
              <a:rPr lang="en-US" dirty="0" err="1">
                <a:solidFill>
                  <a:schemeClr val="accent1">
                    <a:lumMod val="75000"/>
                  </a:schemeClr>
                </a:solidFill>
              </a:rPr>
              <a:t>până</a:t>
            </a:r>
            <a:r>
              <a:rPr lang="en-US" dirty="0">
                <a:solidFill>
                  <a:schemeClr val="accent1">
                    <a:lumMod val="75000"/>
                  </a:schemeClr>
                </a:solidFill>
              </a:rPr>
              <a:t> la 2 </a:t>
            </a:r>
            <a:r>
              <a:rPr lang="en-US" dirty="0" err="1">
                <a:solidFill>
                  <a:schemeClr val="accent1">
                    <a:lumMod val="75000"/>
                  </a:schemeClr>
                </a:solidFill>
              </a:rPr>
              <a:t>milioane</a:t>
            </a:r>
            <a:r>
              <a:rPr lang="en-US" dirty="0">
                <a:solidFill>
                  <a:schemeClr val="accent1">
                    <a:lumMod val="75000"/>
                  </a:schemeClr>
                </a:solidFill>
              </a:rPr>
              <a:t> euro, </a:t>
            </a:r>
            <a:r>
              <a:rPr lang="en-US" dirty="0" err="1">
                <a:solidFill>
                  <a:schemeClr val="accent1">
                    <a:lumMod val="75000"/>
                  </a:schemeClr>
                </a:solidFill>
              </a:rPr>
              <a:t>echivalent</a:t>
            </a:r>
            <a:r>
              <a:rPr lang="en-US" dirty="0">
                <a:solidFill>
                  <a:schemeClr val="accent1">
                    <a:lumMod val="75000"/>
                  </a:schemeClr>
                </a:solidFill>
              </a:rPr>
              <a:t> </a:t>
            </a:r>
            <a:r>
              <a:rPr lang="en-US" dirty="0" err="1">
                <a:solidFill>
                  <a:schemeClr val="accent1">
                    <a:lumMod val="75000"/>
                  </a:schemeClr>
                </a:solidFill>
              </a:rPr>
              <a:t>în</a:t>
            </a:r>
            <a:r>
              <a:rPr lang="en-US" dirty="0">
                <a:solidFill>
                  <a:schemeClr val="accent1">
                    <a:lumMod val="75000"/>
                  </a:schemeClr>
                </a:solidFill>
              </a:rPr>
              <a:t> lei;</a:t>
            </a:r>
          </a:p>
          <a:p>
            <a:pPr eaLnBrk="1" hangingPunct="1"/>
            <a:endParaRPr lang="en-US" dirty="0">
              <a:solidFill>
                <a:schemeClr val="accent1">
                  <a:lumMod val="75000"/>
                </a:schemeClr>
              </a:solidFill>
            </a:endParaRPr>
          </a:p>
          <a:p>
            <a:pPr eaLnBrk="1" hangingPunct="1"/>
            <a:r>
              <a:rPr lang="en-US" dirty="0">
                <a:solidFill>
                  <a:schemeClr val="accent1">
                    <a:lumMod val="75000"/>
                  </a:schemeClr>
                </a:solidFill>
              </a:rPr>
              <a:t>2.  </a:t>
            </a:r>
            <a:r>
              <a:rPr lang="ro-RO" u="sng" dirty="0" err="1">
                <a:solidFill>
                  <a:schemeClr val="accent1">
                    <a:lumMod val="75000"/>
                  </a:schemeClr>
                </a:solidFill>
              </a:rPr>
              <a:t>Î</a:t>
            </a:r>
            <a:r>
              <a:rPr lang="en-US" u="sng" dirty="0" err="1" smtClean="0">
                <a:solidFill>
                  <a:schemeClr val="accent1">
                    <a:lumMod val="75000"/>
                  </a:schemeClr>
                </a:solidFill>
              </a:rPr>
              <a:t>ntreprinderi</a:t>
            </a:r>
            <a:r>
              <a:rPr lang="en-US" u="sng" dirty="0" smtClean="0">
                <a:solidFill>
                  <a:schemeClr val="accent1">
                    <a:lumMod val="75000"/>
                  </a:schemeClr>
                </a:solidFill>
              </a:rPr>
              <a:t> </a:t>
            </a:r>
            <a:r>
              <a:rPr lang="en-US" u="sng" dirty="0" err="1">
                <a:solidFill>
                  <a:schemeClr val="accent1">
                    <a:lumMod val="75000"/>
                  </a:schemeClr>
                </a:solidFill>
              </a:rPr>
              <a:t>mici</a:t>
            </a:r>
            <a:r>
              <a:rPr lang="en-US" u="sng" dirty="0">
                <a:solidFill>
                  <a:schemeClr val="accent1">
                    <a:lumMod val="75000"/>
                  </a:schemeClr>
                </a:solidFill>
              </a:rPr>
              <a:t> </a:t>
            </a:r>
            <a:r>
              <a:rPr lang="en-US" dirty="0">
                <a:solidFill>
                  <a:schemeClr val="accent1">
                    <a:lumMod val="75000"/>
                  </a:schemeClr>
                </a:solidFill>
              </a:rPr>
              <a:t>- au </a:t>
            </a:r>
            <a:r>
              <a:rPr lang="en-US" dirty="0" err="1">
                <a:solidFill>
                  <a:schemeClr val="accent1">
                    <a:lumMod val="75000"/>
                  </a:schemeClr>
                </a:solidFill>
              </a:rPr>
              <a:t>mai</a:t>
            </a:r>
            <a:r>
              <a:rPr lang="en-US" dirty="0">
                <a:solidFill>
                  <a:schemeClr val="accent1">
                    <a:lumMod val="75000"/>
                  </a:schemeClr>
                </a:solidFill>
              </a:rPr>
              <a:t> </a:t>
            </a:r>
            <a:r>
              <a:rPr lang="en-US" dirty="0" err="1">
                <a:solidFill>
                  <a:schemeClr val="accent1">
                    <a:lumMod val="75000"/>
                  </a:schemeClr>
                </a:solidFill>
              </a:rPr>
              <a:t>puțin</a:t>
            </a:r>
            <a:r>
              <a:rPr lang="en-US" dirty="0">
                <a:solidFill>
                  <a:schemeClr val="accent1">
                    <a:lumMod val="75000"/>
                  </a:schemeClr>
                </a:solidFill>
              </a:rPr>
              <a:t> de 50 de </a:t>
            </a:r>
            <a:r>
              <a:rPr lang="en-US" dirty="0" err="1">
                <a:solidFill>
                  <a:schemeClr val="accent1">
                    <a:lumMod val="75000"/>
                  </a:schemeClr>
                </a:solidFill>
              </a:rPr>
              <a:t>salariaţi</a:t>
            </a:r>
            <a:r>
              <a:rPr lang="en-US" dirty="0">
                <a:solidFill>
                  <a:schemeClr val="accent1">
                    <a:lumMod val="75000"/>
                  </a:schemeClr>
                </a:solidFill>
              </a:rPr>
              <a:t> </a:t>
            </a:r>
            <a:r>
              <a:rPr lang="en-US" dirty="0" err="1">
                <a:solidFill>
                  <a:schemeClr val="accent1">
                    <a:lumMod val="75000"/>
                  </a:schemeClr>
                </a:solidFill>
              </a:rPr>
              <a:t>şi</a:t>
            </a:r>
            <a:r>
              <a:rPr lang="en-US" dirty="0">
                <a:solidFill>
                  <a:schemeClr val="accent1">
                    <a:lumMod val="75000"/>
                  </a:schemeClr>
                </a:solidFill>
              </a:rPr>
              <a:t> </a:t>
            </a:r>
            <a:r>
              <a:rPr lang="en-US" dirty="0" err="1">
                <a:solidFill>
                  <a:schemeClr val="accent1">
                    <a:lumMod val="75000"/>
                  </a:schemeClr>
                </a:solidFill>
              </a:rPr>
              <a:t>realizează</a:t>
            </a:r>
            <a:r>
              <a:rPr lang="en-US" dirty="0">
                <a:solidFill>
                  <a:schemeClr val="accent1">
                    <a:lumMod val="75000"/>
                  </a:schemeClr>
                </a:solidFill>
              </a:rPr>
              <a:t> o </a:t>
            </a:r>
            <a:r>
              <a:rPr lang="en-US" dirty="0" err="1">
                <a:solidFill>
                  <a:schemeClr val="accent1">
                    <a:lumMod val="75000"/>
                  </a:schemeClr>
                </a:solidFill>
              </a:rPr>
              <a:t>cifră</a:t>
            </a:r>
            <a:r>
              <a:rPr lang="en-US" dirty="0">
                <a:solidFill>
                  <a:schemeClr val="accent1">
                    <a:lumMod val="75000"/>
                  </a:schemeClr>
                </a:solidFill>
              </a:rPr>
              <a:t> de </a:t>
            </a:r>
            <a:r>
              <a:rPr lang="en-US" dirty="0" err="1">
                <a:solidFill>
                  <a:schemeClr val="accent1">
                    <a:lumMod val="75000"/>
                  </a:schemeClr>
                </a:solidFill>
              </a:rPr>
              <a:t>afaceri</a:t>
            </a:r>
            <a:r>
              <a:rPr lang="en-US" dirty="0">
                <a:solidFill>
                  <a:schemeClr val="accent1">
                    <a:lumMod val="75000"/>
                  </a:schemeClr>
                </a:solidFill>
              </a:rPr>
              <a:t> </a:t>
            </a:r>
          </a:p>
          <a:p>
            <a:pPr eaLnBrk="1" hangingPunct="1"/>
            <a:r>
              <a:rPr lang="en-US" dirty="0" err="1">
                <a:solidFill>
                  <a:schemeClr val="accent1">
                    <a:lumMod val="75000"/>
                  </a:schemeClr>
                </a:solidFill>
              </a:rPr>
              <a:t>anuală</a:t>
            </a:r>
            <a:r>
              <a:rPr lang="en-US" dirty="0">
                <a:solidFill>
                  <a:schemeClr val="accent1">
                    <a:lumMod val="75000"/>
                  </a:schemeClr>
                </a:solidFill>
              </a:rPr>
              <a:t> </a:t>
            </a:r>
            <a:r>
              <a:rPr lang="en-US" dirty="0" err="1">
                <a:solidFill>
                  <a:schemeClr val="accent1">
                    <a:lumMod val="75000"/>
                  </a:schemeClr>
                </a:solidFill>
              </a:rPr>
              <a:t>netă</a:t>
            </a:r>
            <a:r>
              <a:rPr lang="en-US" dirty="0">
                <a:solidFill>
                  <a:schemeClr val="accent1">
                    <a:lumMod val="75000"/>
                  </a:schemeClr>
                </a:solidFill>
              </a:rPr>
              <a:t> </a:t>
            </a:r>
            <a:r>
              <a:rPr lang="en-US" dirty="0" err="1" smtClean="0">
                <a:solidFill>
                  <a:schemeClr val="accent1">
                    <a:lumMod val="75000"/>
                  </a:schemeClr>
                </a:solidFill>
              </a:rPr>
              <a:t>sau</a:t>
            </a:r>
            <a:r>
              <a:rPr lang="ro-RO" dirty="0" smtClean="0">
                <a:solidFill>
                  <a:schemeClr val="accent1">
                    <a:lumMod val="75000"/>
                  </a:schemeClr>
                </a:solidFill>
              </a:rPr>
              <a:t> </a:t>
            </a:r>
            <a:r>
              <a:rPr lang="en-US" dirty="0" err="1" smtClean="0">
                <a:solidFill>
                  <a:schemeClr val="accent1">
                    <a:lumMod val="75000"/>
                  </a:schemeClr>
                </a:solidFill>
              </a:rPr>
              <a:t>deţin</a:t>
            </a:r>
            <a:r>
              <a:rPr lang="en-US" dirty="0" smtClean="0">
                <a:solidFill>
                  <a:schemeClr val="accent1">
                    <a:lumMod val="75000"/>
                  </a:schemeClr>
                </a:solidFill>
              </a:rPr>
              <a:t> </a:t>
            </a:r>
            <a:r>
              <a:rPr lang="en-US" dirty="0">
                <a:solidFill>
                  <a:schemeClr val="accent1">
                    <a:lumMod val="75000"/>
                  </a:schemeClr>
                </a:solidFill>
              </a:rPr>
              <a:t>active </a:t>
            </a:r>
            <a:r>
              <a:rPr lang="en-US" dirty="0" err="1">
                <a:solidFill>
                  <a:schemeClr val="accent1">
                    <a:lumMod val="75000"/>
                  </a:schemeClr>
                </a:solidFill>
              </a:rPr>
              <a:t>totale</a:t>
            </a:r>
            <a:r>
              <a:rPr lang="en-US" dirty="0">
                <a:solidFill>
                  <a:schemeClr val="accent1">
                    <a:lumMod val="75000"/>
                  </a:schemeClr>
                </a:solidFill>
              </a:rPr>
              <a:t> de </a:t>
            </a:r>
            <a:r>
              <a:rPr lang="en-US" dirty="0" err="1">
                <a:solidFill>
                  <a:schemeClr val="accent1">
                    <a:lumMod val="75000"/>
                  </a:schemeClr>
                </a:solidFill>
              </a:rPr>
              <a:t>până</a:t>
            </a:r>
            <a:r>
              <a:rPr lang="en-US" dirty="0">
                <a:solidFill>
                  <a:schemeClr val="accent1">
                    <a:lumMod val="75000"/>
                  </a:schemeClr>
                </a:solidFill>
              </a:rPr>
              <a:t> la 10 </a:t>
            </a:r>
            <a:r>
              <a:rPr lang="en-US" dirty="0" err="1">
                <a:solidFill>
                  <a:schemeClr val="accent1">
                    <a:lumMod val="75000"/>
                  </a:schemeClr>
                </a:solidFill>
              </a:rPr>
              <a:t>milioane</a:t>
            </a:r>
            <a:r>
              <a:rPr lang="en-US" dirty="0">
                <a:solidFill>
                  <a:schemeClr val="accent1">
                    <a:lumMod val="75000"/>
                  </a:schemeClr>
                </a:solidFill>
              </a:rPr>
              <a:t> euro, </a:t>
            </a:r>
            <a:r>
              <a:rPr lang="en-US" dirty="0" err="1">
                <a:solidFill>
                  <a:schemeClr val="accent1">
                    <a:lumMod val="75000"/>
                  </a:schemeClr>
                </a:solidFill>
              </a:rPr>
              <a:t>echivalent</a:t>
            </a:r>
            <a:r>
              <a:rPr lang="en-US" dirty="0">
                <a:solidFill>
                  <a:schemeClr val="accent1">
                    <a:lumMod val="75000"/>
                  </a:schemeClr>
                </a:solidFill>
              </a:rPr>
              <a:t> </a:t>
            </a:r>
            <a:r>
              <a:rPr lang="en-US" dirty="0" err="1">
                <a:solidFill>
                  <a:schemeClr val="accent1">
                    <a:lumMod val="75000"/>
                  </a:schemeClr>
                </a:solidFill>
              </a:rPr>
              <a:t>în</a:t>
            </a:r>
            <a:r>
              <a:rPr lang="en-US" dirty="0">
                <a:solidFill>
                  <a:schemeClr val="accent1">
                    <a:lumMod val="75000"/>
                  </a:schemeClr>
                </a:solidFill>
              </a:rPr>
              <a:t> lei;</a:t>
            </a:r>
          </a:p>
          <a:p>
            <a:pPr eaLnBrk="1" hangingPunct="1"/>
            <a:endParaRPr lang="en-US" dirty="0">
              <a:solidFill>
                <a:schemeClr val="accent1">
                  <a:lumMod val="75000"/>
                </a:schemeClr>
              </a:solidFill>
            </a:endParaRPr>
          </a:p>
          <a:p>
            <a:pPr marL="342900" indent="-342900" eaLnBrk="1" hangingPunct="1"/>
            <a:r>
              <a:rPr lang="en-US" dirty="0">
                <a:solidFill>
                  <a:schemeClr val="accent1">
                    <a:lumMod val="75000"/>
                  </a:schemeClr>
                </a:solidFill>
              </a:rPr>
              <a:t>3.  </a:t>
            </a:r>
            <a:r>
              <a:rPr lang="en-US" u="sng" dirty="0" err="1">
                <a:solidFill>
                  <a:schemeClr val="accent1">
                    <a:lumMod val="75000"/>
                  </a:schemeClr>
                </a:solidFill>
              </a:rPr>
              <a:t>Intreprinderi</a:t>
            </a:r>
            <a:r>
              <a:rPr lang="en-US" u="sng" dirty="0">
                <a:solidFill>
                  <a:schemeClr val="accent1">
                    <a:lumMod val="75000"/>
                  </a:schemeClr>
                </a:solidFill>
              </a:rPr>
              <a:t> </a:t>
            </a:r>
            <a:r>
              <a:rPr lang="en-US" u="sng" dirty="0" err="1">
                <a:solidFill>
                  <a:schemeClr val="accent1">
                    <a:lumMod val="75000"/>
                  </a:schemeClr>
                </a:solidFill>
              </a:rPr>
              <a:t>mijlocii</a:t>
            </a:r>
            <a:r>
              <a:rPr lang="en-US" u="sng" dirty="0">
                <a:solidFill>
                  <a:schemeClr val="accent1">
                    <a:lumMod val="75000"/>
                  </a:schemeClr>
                </a:solidFill>
              </a:rPr>
              <a:t> </a:t>
            </a:r>
            <a:r>
              <a:rPr lang="en-US" dirty="0">
                <a:solidFill>
                  <a:schemeClr val="accent1">
                    <a:lumMod val="75000"/>
                  </a:schemeClr>
                </a:solidFill>
              </a:rPr>
              <a:t>- au </a:t>
            </a:r>
            <a:r>
              <a:rPr lang="en-US" dirty="0" err="1">
                <a:solidFill>
                  <a:schemeClr val="accent1">
                    <a:lumMod val="75000"/>
                  </a:schemeClr>
                </a:solidFill>
              </a:rPr>
              <a:t>mai</a:t>
            </a:r>
            <a:r>
              <a:rPr lang="en-US" dirty="0">
                <a:solidFill>
                  <a:schemeClr val="accent1">
                    <a:lumMod val="75000"/>
                  </a:schemeClr>
                </a:solidFill>
              </a:rPr>
              <a:t> </a:t>
            </a:r>
            <a:r>
              <a:rPr lang="en-US" dirty="0" err="1">
                <a:solidFill>
                  <a:schemeClr val="accent1">
                    <a:lumMod val="75000"/>
                  </a:schemeClr>
                </a:solidFill>
              </a:rPr>
              <a:t>puțin</a:t>
            </a:r>
            <a:r>
              <a:rPr lang="en-US" dirty="0">
                <a:solidFill>
                  <a:schemeClr val="accent1">
                    <a:lumMod val="75000"/>
                  </a:schemeClr>
                </a:solidFill>
              </a:rPr>
              <a:t> de 250 de </a:t>
            </a:r>
            <a:r>
              <a:rPr lang="en-US" dirty="0" err="1">
                <a:solidFill>
                  <a:schemeClr val="accent1">
                    <a:lumMod val="75000"/>
                  </a:schemeClr>
                </a:solidFill>
              </a:rPr>
              <a:t>salariaţi</a:t>
            </a:r>
            <a:r>
              <a:rPr lang="en-US" dirty="0">
                <a:solidFill>
                  <a:schemeClr val="accent1">
                    <a:lumMod val="75000"/>
                  </a:schemeClr>
                </a:solidFill>
              </a:rPr>
              <a:t> </a:t>
            </a:r>
            <a:r>
              <a:rPr lang="en-US" dirty="0" err="1">
                <a:solidFill>
                  <a:schemeClr val="accent1">
                    <a:lumMod val="75000"/>
                  </a:schemeClr>
                </a:solidFill>
              </a:rPr>
              <a:t>şi</a:t>
            </a:r>
            <a:r>
              <a:rPr lang="en-US" dirty="0">
                <a:solidFill>
                  <a:schemeClr val="accent1">
                    <a:lumMod val="75000"/>
                  </a:schemeClr>
                </a:solidFill>
              </a:rPr>
              <a:t> </a:t>
            </a:r>
            <a:r>
              <a:rPr lang="en-US" dirty="0" err="1">
                <a:solidFill>
                  <a:schemeClr val="accent1">
                    <a:lumMod val="75000"/>
                  </a:schemeClr>
                </a:solidFill>
              </a:rPr>
              <a:t>realizează</a:t>
            </a:r>
            <a:r>
              <a:rPr lang="en-US" dirty="0">
                <a:solidFill>
                  <a:schemeClr val="accent1">
                    <a:lumMod val="75000"/>
                  </a:schemeClr>
                </a:solidFill>
              </a:rPr>
              <a:t> o </a:t>
            </a:r>
            <a:r>
              <a:rPr lang="en-US" dirty="0" err="1">
                <a:solidFill>
                  <a:schemeClr val="accent1">
                    <a:lumMod val="75000"/>
                  </a:schemeClr>
                </a:solidFill>
              </a:rPr>
              <a:t>cifră</a:t>
            </a:r>
            <a:r>
              <a:rPr lang="en-US" dirty="0">
                <a:solidFill>
                  <a:schemeClr val="accent1">
                    <a:lumMod val="75000"/>
                  </a:schemeClr>
                </a:solidFill>
              </a:rPr>
              <a:t> de </a:t>
            </a:r>
          </a:p>
          <a:p>
            <a:pPr marL="342900" indent="-342900" eaLnBrk="1" hangingPunct="1"/>
            <a:r>
              <a:rPr lang="en-US" dirty="0" err="1">
                <a:solidFill>
                  <a:schemeClr val="accent1">
                    <a:lumMod val="75000"/>
                  </a:schemeClr>
                </a:solidFill>
              </a:rPr>
              <a:t>afaceri</a:t>
            </a:r>
            <a:r>
              <a:rPr lang="en-US" dirty="0">
                <a:solidFill>
                  <a:schemeClr val="accent1">
                    <a:lumMod val="75000"/>
                  </a:schemeClr>
                </a:solidFill>
              </a:rPr>
              <a:t> </a:t>
            </a:r>
            <a:r>
              <a:rPr lang="en-US" dirty="0" err="1">
                <a:solidFill>
                  <a:schemeClr val="accent1">
                    <a:lumMod val="75000"/>
                  </a:schemeClr>
                </a:solidFill>
              </a:rPr>
              <a:t>anuală</a:t>
            </a:r>
            <a:r>
              <a:rPr lang="en-US" dirty="0">
                <a:solidFill>
                  <a:schemeClr val="accent1">
                    <a:lumMod val="75000"/>
                  </a:schemeClr>
                </a:solidFill>
              </a:rPr>
              <a:t> </a:t>
            </a:r>
            <a:r>
              <a:rPr lang="en-US" dirty="0" err="1" smtClean="0">
                <a:solidFill>
                  <a:schemeClr val="accent1">
                    <a:lumMod val="75000"/>
                  </a:schemeClr>
                </a:solidFill>
              </a:rPr>
              <a:t>netă</a:t>
            </a:r>
            <a:r>
              <a:rPr lang="ro-RO" dirty="0" smtClean="0">
                <a:solidFill>
                  <a:schemeClr val="accent1">
                    <a:lumMod val="75000"/>
                  </a:schemeClr>
                </a:solidFill>
              </a:rPr>
              <a:t> </a:t>
            </a:r>
            <a:r>
              <a:rPr lang="en-US" dirty="0" smtClean="0">
                <a:solidFill>
                  <a:schemeClr val="accent1">
                    <a:lumMod val="75000"/>
                  </a:schemeClr>
                </a:solidFill>
              </a:rPr>
              <a:t>de </a:t>
            </a:r>
            <a:r>
              <a:rPr lang="en-US" dirty="0" err="1">
                <a:solidFill>
                  <a:schemeClr val="accent1">
                    <a:lumMod val="75000"/>
                  </a:schemeClr>
                </a:solidFill>
              </a:rPr>
              <a:t>până</a:t>
            </a:r>
            <a:r>
              <a:rPr lang="en-US" dirty="0">
                <a:solidFill>
                  <a:schemeClr val="accent1">
                    <a:lumMod val="75000"/>
                  </a:schemeClr>
                </a:solidFill>
              </a:rPr>
              <a:t> la 50 </a:t>
            </a:r>
            <a:r>
              <a:rPr lang="en-US" dirty="0" err="1">
                <a:solidFill>
                  <a:schemeClr val="accent1">
                    <a:lumMod val="75000"/>
                  </a:schemeClr>
                </a:solidFill>
              </a:rPr>
              <a:t>milioane</a:t>
            </a:r>
            <a:r>
              <a:rPr lang="en-US" dirty="0">
                <a:solidFill>
                  <a:schemeClr val="accent1">
                    <a:lumMod val="75000"/>
                  </a:schemeClr>
                </a:solidFill>
              </a:rPr>
              <a:t> euro, </a:t>
            </a:r>
            <a:r>
              <a:rPr lang="en-US" dirty="0" err="1">
                <a:solidFill>
                  <a:schemeClr val="accent1">
                    <a:lumMod val="75000"/>
                  </a:schemeClr>
                </a:solidFill>
              </a:rPr>
              <a:t>echivalent</a:t>
            </a:r>
            <a:r>
              <a:rPr lang="en-US" dirty="0">
                <a:solidFill>
                  <a:schemeClr val="accent1">
                    <a:lumMod val="75000"/>
                  </a:schemeClr>
                </a:solidFill>
              </a:rPr>
              <a:t> </a:t>
            </a:r>
            <a:r>
              <a:rPr lang="en-US" dirty="0" err="1">
                <a:solidFill>
                  <a:schemeClr val="accent1">
                    <a:lumMod val="75000"/>
                  </a:schemeClr>
                </a:solidFill>
              </a:rPr>
              <a:t>în</a:t>
            </a:r>
            <a:r>
              <a:rPr lang="en-US" dirty="0">
                <a:solidFill>
                  <a:schemeClr val="accent1">
                    <a:lumMod val="75000"/>
                  </a:schemeClr>
                </a:solidFill>
              </a:rPr>
              <a:t> lei, </a:t>
            </a:r>
            <a:r>
              <a:rPr lang="en-US" dirty="0" err="1">
                <a:solidFill>
                  <a:schemeClr val="accent1">
                    <a:lumMod val="75000"/>
                  </a:schemeClr>
                </a:solidFill>
              </a:rPr>
              <a:t>sau</a:t>
            </a:r>
            <a:r>
              <a:rPr lang="en-US" dirty="0">
                <a:solidFill>
                  <a:schemeClr val="accent1">
                    <a:lumMod val="75000"/>
                  </a:schemeClr>
                </a:solidFill>
              </a:rPr>
              <a:t> </a:t>
            </a:r>
            <a:r>
              <a:rPr lang="en-US" dirty="0" err="1">
                <a:solidFill>
                  <a:schemeClr val="accent1">
                    <a:lumMod val="75000"/>
                  </a:schemeClr>
                </a:solidFill>
              </a:rPr>
              <a:t>deţin</a:t>
            </a:r>
            <a:r>
              <a:rPr lang="en-US" dirty="0">
                <a:solidFill>
                  <a:schemeClr val="accent1">
                    <a:lumMod val="75000"/>
                  </a:schemeClr>
                </a:solidFill>
              </a:rPr>
              <a:t> </a:t>
            </a:r>
          </a:p>
          <a:p>
            <a:pPr marL="342900" indent="-342900" eaLnBrk="1" hangingPunct="1"/>
            <a:r>
              <a:rPr lang="en-US" dirty="0">
                <a:solidFill>
                  <a:schemeClr val="accent1">
                    <a:lumMod val="75000"/>
                  </a:schemeClr>
                </a:solidFill>
              </a:rPr>
              <a:t>active </a:t>
            </a:r>
            <a:r>
              <a:rPr lang="en-US" dirty="0" err="1">
                <a:solidFill>
                  <a:schemeClr val="accent1">
                    <a:lumMod val="75000"/>
                  </a:schemeClr>
                </a:solidFill>
              </a:rPr>
              <a:t>totale</a:t>
            </a:r>
            <a:r>
              <a:rPr lang="en-US" dirty="0">
                <a:solidFill>
                  <a:schemeClr val="accent1">
                    <a:lumMod val="75000"/>
                  </a:schemeClr>
                </a:solidFill>
              </a:rPr>
              <a:t> care nu </a:t>
            </a:r>
            <a:r>
              <a:rPr lang="en-US" dirty="0" err="1">
                <a:solidFill>
                  <a:schemeClr val="accent1">
                    <a:lumMod val="75000"/>
                  </a:schemeClr>
                </a:solidFill>
              </a:rPr>
              <a:t>depăşesc</a:t>
            </a:r>
            <a:r>
              <a:rPr lang="en-US" dirty="0">
                <a:solidFill>
                  <a:schemeClr val="accent1">
                    <a:lumMod val="75000"/>
                  </a:schemeClr>
                </a:solidFill>
              </a:rPr>
              <a:t> </a:t>
            </a:r>
            <a:r>
              <a:rPr lang="en-US" dirty="0" err="1">
                <a:solidFill>
                  <a:schemeClr val="accent1">
                    <a:lumMod val="75000"/>
                  </a:schemeClr>
                </a:solidFill>
              </a:rPr>
              <a:t>echivalentul</a:t>
            </a:r>
            <a:r>
              <a:rPr lang="en-US" dirty="0">
                <a:solidFill>
                  <a:schemeClr val="accent1">
                    <a:lumMod val="75000"/>
                  </a:schemeClr>
                </a:solidFill>
              </a:rPr>
              <a:t> </a:t>
            </a:r>
            <a:r>
              <a:rPr lang="en-US" dirty="0" err="1">
                <a:solidFill>
                  <a:schemeClr val="accent1">
                    <a:lumMod val="75000"/>
                  </a:schemeClr>
                </a:solidFill>
              </a:rPr>
              <a:t>în</a:t>
            </a:r>
            <a:r>
              <a:rPr lang="en-US" dirty="0">
                <a:solidFill>
                  <a:schemeClr val="accent1">
                    <a:lumMod val="75000"/>
                  </a:schemeClr>
                </a:solidFill>
              </a:rPr>
              <a:t> lei a 43 </a:t>
            </a:r>
            <a:r>
              <a:rPr lang="en-US" dirty="0" err="1">
                <a:solidFill>
                  <a:schemeClr val="accent1">
                    <a:lumMod val="75000"/>
                  </a:schemeClr>
                </a:solidFill>
              </a:rPr>
              <a:t>milioane</a:t>
            </a:r>
            <a:r>
              <a:rPr lang="en-US" dirty="0">
                <a:solidFill>
                  <a:schemeClr val="accent1">
                    <a:lumMod val="75000"/>
                  </a:schemeClr>
                </a:solidFill>
              </a:rPr>
              <a:t> euro.</a:t>
            </a:r>
          </a:p>
          <a:p>
            <a:pPr marL="342900" indent="-342900" eaLnBrk="1" hangingPunct="1"/>
            <a:endParaRPr lang="en-US" sz="1400" b="0" i="1" dirty="0">
              <a:solidFill>
                <a:schemeClr val="accent1">
                  <a:lumMod val="75000"/>
                </a:schemeClr>
              </a:solidFill>
            </a:endParaRPr>
          </a:p>
          <a:p>
            <a:pPr marL="342900" indent="-342900" eaLnBrk="1" hangingPunct="1"/>
            <a:r>
              <a:rPr lang="ro-RO" sz="1400" b="0" i="1" dirty="0">
                <a:solidFill>
                  <a:schemeClr val="tx1"/>
                </a:solidFill>
              </a:rPr>
              <a:t>D</a:t>
            </a:r>
            <a:r>
              <a:rPr lang="en-US" sz="1400" b="0" i="1" dirty="0" err="1">
                <a:solidFill>
                  <a:schemeClr val="tx1"/>
                </a:solidFill>
              </a:rPr>
              <a:t>etalii</a:t>
            </a:r>
            <a:r>
              <a:rPr lang="en-US" sz="1400" b="0" i="1" dirty="0">
                <a:solidFill>
                  <a:schemeClr val="tx1"/>
                </a:solidFill>
              </a:rPr>
              <a:t> </a:t>
            </a:r>
            <a:r>
              <a:rPr lang="ro-RO" sz="1400" b="0" i="1" dirty="0">
                <a:solidFill>
                  <a:schemeClr val="tx1"/>
                </a:solidFill>
              </a:rPr>
              <a:t>privind modul încadrare in categoria IMM găsiți în</a:t>
            </a:r>
            <a:r>
              <a:rPr lang="en-US" sz="1400" b="0" i="1" dirty="0">
                <a:solidFill>
                  <a:schemeClr val="tx1"/>
                </a:solidFill>
              </a:rPr>
              <a:t> </a:t>
            </a:r>
            <a:r>
              <a:rPr lang="en-US" sz="1400" b="0" i="1" dirty="0" err="1">
                <a:solidFill>
                  <a:schemeClr val="tx1"/>
                </a:solidFill>
              </a:rPr>
              <a:t>Anexa</a:t>
            </a:r>
            <a:r>
              <a:rPr lang="en-US" sz="1400" b="0" i="1" dirty="0">
                <a:solidFill>
                  <a:schemeClr val="tx1"/>
                </a:solidFill>
              </a:rPr>
              <a:t> 1.3.a “</a:t>
            </a:r>
            <a:r>
              <a:rPr lang="en-US" sz="1400" b="0" i="1" dirty="0" err="1">
                <a:solidFill>
                  <a:schemeClr val="tx1"/>
                </a:solidFill>
              </a:rPr>
              <a:t>Incadrarea</a:t>
            </a:r>
            <a:r>
              <a:rPr lang="en-US" sz="1400" b="0" i="1" dirty="0">
                <a:solidFill>
                  <a:schemeClr val="tx1"/>
                </a:solidFill>
              </a:rPr>
              <a:t> in </a:t>
            </a:r>
            <a:r>
              <a:rPr lang="en-US" sz="1400" b="0" i="1" dirty="0" err="1">
                <a:solidFill>
                  <a:schemeClr val="tx1"/>
                </a:solidFill>
              </a:rPr>
              <a:t>categoria</a:t>
            </a:r>
            <a:endParaRPr lang="ro-RO" sz="1400" b="0" i="1" dirty="0">
              <a:solidFill>
                <a:schemeClr val="tx1"/>
              </a:solidFill>
            </a:endParaRPr>
          </a:p>
          <a:p>
            <a:pPr marL="342900" indent="-342900" eaLnBrk="1" hangingPunct="1"/>
            <a:r>
              <a:rPr lang="en-US" sz="1400" b="0" i="1" dirty="0">
                <a:solidFill>
                  <a:schemeClr val="tx1"/>
                </a:solidFill>
              </a:rPr>
              <a:t> </a:t>
            </a:r>
            <a:r>
              <a:rPr lang="en-US" sz="1400" b="0" i="1" dirty="0" err="1">
                <a:solidFill>
                  <a:schemeClr val="tx1"/>
                </a:solidFill>
              </a:rPr>
              <a:t>microintreprinderilor</a:t>
            </a:r>
            <a:r>
              <a:rPr lang="en-US" sz="1400" b="0" i="1" dirty="0">
                <a:solidFill>
                  <a:schemeClr val="tx1"/>
                </a:solidFill>
              </a:rPr>
              <a:t>”, </a:t>
            </a:r>
            <a:r>
              <a:rPr lang="en-US" sz="1400" b="0" i="1" dirty="0" err="1">
                <a:solidFill>
                  <a:schemeClr val="tx1"/>
                </a:solidFill>
              </a:rPr>
              <a:t>anexa</a:t>
            </a:r>
            <a:r>
              <a:rPr lang="en-US" sz="1400" b="0" i="1" dirty="0">
                <a:solidFill>
                  <a:schemeClr val="tx1"/>
                </a:solidFill>
              </a:rPr>
              <a:t> la </a:t>
            </a:r>
            <a:r>
              <a:rPr lang="en-US" sz="1400" b="0" i="1" dirty="0" err="1">
                <a:solidFill>
                  <a:schemeClr val="tx1"/>
                </a:solidFill>
              </a:rPr>
              <a:t>Ghidul</a:t>
            </a:r>
            <a:r>
              <a:rPr lang="en-US" sz="1400" b="0" i="1" dirty="0">
                <a:solidFill>
                  <a:schemeClr val="tx1"/>
                </a:solidFill>
              </a:rPr>
              <a:t> </a:t>
            </a:r>
            <a:r>
              <a:rPr lang="en-US" sz="1400" b="0" i="1" dirty="0" err="1">
                <a:solidFill>
                  <a:schemeClr val="tx1"/>
                </a:solidFill>
              </a:rPr>
              <a:t>Solicitantului</a:t>
            </a:r>
            <a:r>
              <a:rPr lang="en-US" sz="1400" b="0" i="1" dirty="0">
                <a:solidFill>
                  <a:schemeClr val="tx1"/>
                </a:solidFill>
              </a:rPr>
              <a:t> </a:t>
            </a:r>
            <a:endParaRPr kumimoji="0" lang="en-US" b="0" i="0" u="none" strike="noStrike" cap="none" normalizeH="0" baseline="0" dirty="0">
              <a:ln>
                <a:noFill/>
              </a:ln>
              <a:solidFill>
                <a:schemeClr val="folHlink"/>
              </a:solidFill>
              <a:effectLst/>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304799" y="914400"/>
            <a:ext cx="8435707" cy="5410200"/>
          </a:xfrm>
        </p:spPr>
        <p:txBody>
          <a:bodyPr/>
          <a:lstStyle/>
          <a:p>
            <a:pPr algn="just">
              <a:buFont typeface="+mj-lt"/>
              <a:buAutoNum type="arabicPeriod" startAt="2"/>
            </a:pPr>
            <a:endParaRPr lang="en-US" sz="1800" dirty="0">
              <a:solidFill>
                <a:schemeClr val="tx2">
                  <a:lumMod val="75000"/>
                </a:schemeClr>
              </a:solidFill>
            </a:endParaRPr>
          </a:p>
          <a:p>
            <a:pPr algn="just">
              <a:buFont typeface="+mj-lt"/>
              <a:buAutoNum type="arabicPeriod" startAt="2"/>
            </a:pPr>
            <a:r>
              <a:rPr lang="vi-VN" sz="1800" dirty="0">
                <a:solidFill>
                  <a:schemeClr val="tx2">
                    <a:lumMod val="75000"/>
                  </a:schemeClr>
                </a:solidFill>
              </a:rPr>
              <a:t>Domeniul de activitate în care se realizează investiţia</a:t>
            </a:r>
            <a:r>
              <a:rPr lang="en-US" sz="1800" dirty="0">
                <a:solidFill>
                  <a:schemeClr val="tx2">
                    <a:lumMod val="75000"/>
                  </a:schemeClr>
                </a:solidFill>
              </a:rPr>
              <a:t>,</a:t>
            </a:r>
            <a:r>
              <a:rPr lang="ro-RO" sz="1800" dirty="0">
                <a:solidFill>
                  <a:schemeClr val="tx2">
                    <a:lumMod val="75000"/>
                  </a:schemeClr>
                </a:solidFill>
              </a:rPr>
              <a:t> </a:t>
            </a:r>
            <a:r>
              <a:rPr lang="ro-RO" sz="1800" b="1" dirty="0">
                <a:solidFill>
                  <a:schemeClr val="tx2">
                    <a:lumMod val="75000"/>
                  </a:schemeClr>
                </a:solidFill>
              </a:rPr>
              <a:t>codurile CAEN eligibile </a:t>
            </a:r>
            <a:r>
              <a:rPr lang="ro-RO" sz="1800" dirty="0">
                <a:solidFill>
                  <a:schemeClr val="tx2">
                    <a:lumMod val="75000"/>
                  </a:schemeClr>
                </a:solidFill>
              </a:rPr>
              <a:t>se regăsesc în Anexa 2 la Ghid</a:t>
            </a:r>
            <a:r>
              <a:rPr lang="en-US" sz="1800" dirty="0" err="1">
                <a:solidFill>
                  <a:schemeClr val="tx2">
                    <a:lumMod val="75000"/>
                  </a:schemeClr>
                </a:solidFill>
              </a:rPr>
              <a:t>ul</a:t>
            </a:r>
            <a:r>
              <a:rPr lang="en-US" sz="1800" dirty="0">
                <a:solidFill>
                  <a:schemeClr val="tx2">
                    <a:lumMod val="75000"/>
                  </a:schemeClr>
                </a:solidFill>
              </a:rPr>
              <a:t> specific</a:t>
            </a:r>
            <a:r>
              <a:rPr lang="ro-RO" sz="1800" dirty="0">
                <a:solidFill>
                  <a:schemeClr val="tx2">
                    <a:lumMod val="75000"/>
                  </a:schemeClr>
                </a:solidFill>
              </a:rPr>
              <a:t>. </a:t>
            </a:r>
            <a:endParaRPr lang="en-US" sz="1800" dirty="0">
              <a:solidFill>
                <a:schemeClr val="tx2">
                  <a:lumMod val="75000"/>
                </a:schemeClr>
              </a:solidFill>
            </a:endParaRPr>
          </a:p>
          <a:p>
            <a:pPr algn="just"/>
            <a:endParaRPr lang="en-US" sz="1600" dirty="0">
              <a:solidFill>
                <a:schemeClr val="tx2">
                  <a:lumMod val="75000"/>
                </a:schemeClr>
              </a:solidFill>
            </a:endParaRPr>
          </a:p>
          <a:p>
            <a:pPr marL="88900" indent="0" algn="just">
              <a:buNone/>
            </a:pPr>
            <a:r>
              <a:rPr lang="en-US" sz="1600" dirty="0">
                <a:solidFill>
                  <a:schemeClr val="tx2">
                    <a:lumMod val="75000"/>
                  </a:schemeClr>
                </a:solidFill>
              </a:rPr>
              <a:t>La data </a:t>
            </a:r>
            <a:r>
              <a:rPr lang="en-US" sz="1600" dirty="0" err="1">
                <a:solidFill>
                  <a:schemeClr val="tx2">
                    <a:lumMod val="75000"/>
                  </a:schemeClr>
                </a:solidFill>
              </a:rPr>
              <a:t>depunerii</a:t>
            </a:r>
            <a:r>
              <a:rPr lang="en-US" sz="1600" dirty="0">
                <a:solidFill>
                  <a:schemeClr val="tx2">
                    <a:lumMod val="75000"/>
                  </a:schemeClr>
                </a:solidFill>
              </a:rPr>
              <a:t> </a:t>
            </a:r>
            <a:r>
              <a:rPr lang="en-US" sz="1600" dirty="0" err="1">
                <a:solidFill>
                  <a:schemeClr val="tx2">
                    <a:lumMod val="75000"/>
                  </a:schemeClr>
                </a:solidFill>
              </a:rPr>
              <a:t>cererii</a:t>
            </a:r>
            <a:r>
              <a:rPr lang="en-US" sz="1600" dirty="0">
                <a:solidFill>
                  <a:schemeClr val="tx2">
                    <a:lumMod val="75000"/>
                  </a:schemeClr>
                </a:solidFill>
              </a:rPr>
              <a:t> de </a:t>
            </a:r>
            <a:r>
              <a:rPr lang="en-US" sz="1600" dirty="0" err="1">
                <a:solidFill>
                  <a:schemeClr val="tx2">
                    <a:lumMod val="75000"/>
                  </a:schemeClr>
                </a:solidFill>
              </a:rPr>
              <a:t>finan</a:t>
            </a:r>
            <a:r>
              <a:rPr lang="ro-RO" sz="1600" dirty="0">
                <a:solidFill>
                  <a:schemeClr val="tx2">
                    <a:lumMod val="75000"/>
                  </a:schemeClr>
                </a:solidFill>
              </a:rPr>
              <a:t>ț</a:t>
            </a:r>
            <a:r>
              <a:rPr lang="en-US" sz="1600" dirty="0">
                <a:solidFill>
                  <a:schemeClr val="tx2">
                    <a:lumMod val="75000"/>
                  </a:schemeClr>
                </a:solidFill>
              </a:rPr>
              <a:t>are, </a:t>
            </a:r>
            <a:r>
              <a:rPr lang="en-US" sz="1600" dirty="0" err="1">
                <a:solidFill>
                  <a:schemeClr val="tx2">
                    <a:lumMod val="75000"/>
                  </a:schemeClr>
                </a:solidFill>
              </a:rPr>
              <a:t>solicitantul</a:t>
            </a:r>
            <a:r>
              <a:rPr lang="en-US" sz="1600" dirty="0">
                <a:solidFill>
                  <a:schemeClr val="tx2">
                    <a:lumMod val="75000"/>
                  </a:schemeClr>
                </a:solidFill>
              </a:rPr>
              <a:t> </a:t>
            </a:r>
            <a:r>
              <a:rPr lang="en-US" sz="1600" dirty="0" err="1">
                <a:solidFill>
                  <a:schemeClr val="tx2">
                    <a:lumMod val="75000"/>
                  </a:schemeClr>
                </a:solidFill>
              </a:rPr>
              <a:t>trebuie</a:t>
            </a:r>
            <a:r>
              <a:rPr lang="en-US" sz="1600" dirty="0">
                <a:solidFill>
                  <a:schemeClr val="tx2">
                    <a:lumMod val="75000"/>
                  </a:schemeClr>
                </a:solidFill>
              </a:rPr>
              <a:t> s</a:t>
            </a:r>
            <a:r>
              <a:rPr lang="ro-RO" sz="1600" dirty="0">
                <a:solidFill>
                  <a:schemeClr val="tx2">
                    <a:lumMod val="75000"/>
                  </a:schemeClr>
                </a:solidFill>
              </a:rPr>
              <a:t>ă</a:t>
            </a:r>
            <a:r>
              <a:rPr lang="en-US" sz="1600" dirty="0">
                <a:solidFill>
                  <a:schemeClr val="tx2">
                    <a:lumMod val="75000"/>
                  </a:schemeClr>
                </a:solidFill>
              </a:rPr>
              <a:t> </a:t>
            </a:r>
            <a:r>
              <a:rPr lang="ro-RO" sz="1600" dirty="0">
                <a:solidFill>
                  <a:schemeClr val="tx2">
                    <a:lumMod val="75000"/>
                  </a:schemeClr>
                </a:solidFill>
              </a:rPr>
              <a:t>î</a:t>
            </a:r>
            <a:r>
              <a:rPr lang="en-US" sz="1600" dirty="0" err="1">
                <a:solidFill>
                  <a:schemeClr val="tx2">
                    <a:lumMod val="75000"/>
                  </a:schemeClr>
                </a:solidFill>
              </a:rPr>
              <a:t>ndeplineasc</a:t>
            </a:r>
            <a:r>
              <a:rPr lang="ro-RO" sz="1600" dirty="0">
                <a:solidFill>
                  <a:schemeClr val="tx2">
                    <a:lumMod val="75000"/>
                  </a:schemeClr>
                </a:solidFill>
              </a:rPr>
              <a:t>ă</a:t>
            </a:r>
            <a:r>
              <a:rPr lang="en-US" sz="1600" dirty="0">
                <a:solidFill>
                  <a:schemeClr val="tx2">
                    <a:lumMod val="75000"/>
                  </a:schemeClr>
                </a:solidFill>
              </a:rPr>
              <a:t> </a:t>
            </a:r>
            <a:r>
              <a:rPr lang="en-US" sz="1600" dirty="0" err="1">
                <a:solidFill>
                  <a:schemeClr val="tx2">
                    <a:lumMod val="75000"/>
                  </a:schemeClr>
                </a:solidFill>
              </a:rPr>
              <a:t>urm</a:t>
            </a:r>
            <a:r>
              <a:rPr lang="ro-RO" sz="1600" dirty="0">
                <a:solidFill>
                  <a:schemeClr val="tx2">
                    <a:lumMod val="75000"/>
                  </a:schemeClr>
                </a:solidFill>
              </a:rPr>
              <a:t>ă</a:t>
            </a:r>
            <a:r>
              <a:rPr lang="en-US" sz="1600" dirty="0" err="1">
                <a:solidFill>
                  <a:schemeClr val="tx2">
                    <a:lumMod val="75000"/>
                  </a:schemeClr>
                </a:solidFill>
              </a:rPr>
              <a:t>toarele</a:t>
            </a:r>
            <a:r>
              <a:rPr lang="en-US" sz="1600" dirty="0">
                <a:solidFill>
                  <a:schemeClr val="tx2">
                    <a:lumMod val="75000"/>
                  </a:schemeClr>
                </a:solidFill>
              </a:rPr>
              <a:t> </a:t>
            </a:r>
            <a:r>
              <a:rPr lang="en-US" sz="1600" dirty="0" err="1">
                <a:solidFill>
                  <a:schemeClr val="tx2">
                    <a:lumMod val="75000"/>
                  </a:schemeClr>
                </a:solidFill>
              </a:rPr>
              <a:t>cerin</a:t>
            </a:r>
            <a:r>
              <a:rPr lang="ro-RO" sz="1600" dirty="0">
                <a:solidFill>
                  <a:schemeClr val="tx2">
                    <a:lumMod val="75000"/>
                  </a:schemeClr>
                </a:solidFill>
              </a:rPr>
              <a:t>ț</a:t>
            </a:r>
            <a:r>
              <a:rPr lang="en-US" sz="1600" dirty="0">
                <a:solidFill>
                  <a:schemeClr val="tx2">
                    <a:lumMod val="75000"/>
                  </a:schemeClr>
                </a:solidFill>
              </a:rPr>
              <a:t>e legate de </a:t>
            </a:r>
            <a:r>
              <a:rPr lang="en-US" sz="1600" dirty="0" err="1">
                <a:solidFill>
                  <a:schemeClr val="tx2">
                    <a:lumMod val="75000"/>
                  </a:schemeClr>
                </a:solidFill>
              </a:rPr>
              <a:t>domeniul</a:t>
            </a:r>
            <a:r>
              <a:rPr lang="en-US" sz="1600" dirty="0">
                <a:solidFill>
                  <a:schemeClr val="tx2">
                    <a:lumMod val="75000"/>
                  </a:schemeClr>
                </a:solidFill>
              </a:rPr>
              <a:t> de </a:t>
            </a:r>
            <a:r>
              <a:rPr lang="en-US" sz="1600" dirty="0" err="1">
                <a:solidFill>
                  <a:schemeClr val="tx2">
                    <a:lumMod val="75000"/>
                  </a:schemeClr>
                </a:solidFill>
              </a:rPr>
              <a:t>activitate</a:t>
            </a:r>
            <a:r>
              <a:rPr lang="en-US" sz="1600" dirty="0">
                <a:solidFill>
                  <a:schemeClr val="tx2">
                    <a:lumMod val="75000"/>
                  </a:schemeClr>
                </a:solidFill>
              </a:rPr>
              <a:t> </a:t>
            </a:r>
            <a:r>
              <a:rPr lang="en-US" sz="1600" dirty="0" err="1">
                <a:solidFill>
                  <a:schemeClr val="tx2"/>
                </a:solidFill>
              </a:rPr>
              <a:t>eligibil</a:t>
            </a:r>
            <a:r>
              <a:rPr lang="en-US" sz="1600" dirty="0">
                <a:solidFill>
                  <a:schemeClr val="tx2"/>
                </a:solidFill>
              </a:rPr>
              <a:t> (</a:t>
            </a:r>
            <a:r>
              <a:rPr lang="en-US" sz="1600" dirty="0" err="1">
                <a:solidFill>
                  <a:schemeClr val="tx2"/>
                </a:solidFill>
              </a:rPr>
              <a:t>clasa</a:t>
            </a:r>
            <a:r>
              <a:rPr lang="en-US" sz="1600" dirty="0">
                <a:solidFill>
                  <a:schemeClr val="tx2"/>
                </a:solidFill>
              </a:rPr>
              <a:t> CAEN) </a:t>
            </a:r>
            <a:r>
              <a:rPr lang="en-US" sz="1600" dirty="0" err="1">
                <a:solidFill>
                  <a:schemeClr val="tx2"/>
                </a:solidFill>
              </a:rPr>
              <a:t>vizat</a:t>
            </a:r>
            <a:r>
              <a:rPr lang="en-US" sz="1600" dirty="0">
                <a:solidFill>
                  <a:schemeClr val="tx2"/>
                </a:solidFill>
              </a:rPr>
              <a:t> de </a:t>
            </a:r>
            <a:r>
              <a:rPr lang="en-US" sz="1600" dirty="0" err="1">
                <a:solidFill>
                  <a:schemeClr val="tx2"/>
                </a:solidFill>
              </a:rPr>
              <a:t>investi</a:t>
            </a:r>
            <a:r>
              <a:rPr lang="ro-RO" sz="1600" dirty="0">
                <a:solidFill>
                  <a:schemeClr val="tx2"/>
                </a:solidFill>
              </a:rPr>
              <a:t>ț</a:t>
            </a:r>
            <a:r>
              <a:rPr lang="en-US" sz="1600" dirty="0" err="1">
                <a:solidFill>
                  <a:schemeClr val="tx2"/>
                </a:solidFill>
              </a:rPr>
              <a:t>ie</a:t>
            </a:r>
            <a:r>
              <a:rPr lang="en-US" sz="1600" dirty="0">
                <a:solidFill>
                  <a:schemeClr val="tx2"/>
                </a:solidFill>
              </a:rPr>
              <a:t>:</a:t>
            </a:r>
          </a:p>
          <a:p>
            <a:pPr lvl="1">
              <a:buFont typeface="Courier New" panose="02070309020205020404" pitchFamily="49" charset="0"/>
              <a:buChar char="o"/>
            </a:pPr>
            <a:r>
              <a:rPr lang="en-US" sz="1600" dirty="0">
                <a:solidFill>
                  <a:schemeClr val="tx2"/>
                </a:solidFill>
              </a:rPr>
              <a:t>S</a:t>
            </a:r>
            <a:r>
              <a:rPr lang="ro-RO" sz="1600" dirty="0">
                <a:solidFill>
                  <a:schemeClr val="tx2"/>
                </a:solidFill>
              </a:rPr>
              <a:t>ă</a:t>
            </a:r>
            <a:r>
              <a:rPr lang="en-US" sz="1600" dirty="0">
                <a:solidFill>
                  <a:schemeClr val="tx2"/>
                </a:solidFill>
              </a:rPr>
              <a:t> fie </a:t>
            </a:r>
            <a:r>
              <a:rPr lang="en-US" sz="1600" u="sng" dirty="0" err="1">
                <a:solidFill>
                  <a:schemeClr val="tx2"/>
                </a:solidFill>
              </a:rPr>
              <a:t>înscris</a:t>
            </a:r>
            <a:r>
              <a:rPr lang="en-US" sz="1600" u="sng" dirty="0">
                <a:solidFill>
                  <a:schemeClr val="tx2"/>
                </a:solidFill>
              </a:rPr>
              <a:t> </a:t>
            </a:r>
            <a:r>
              <a:rPr lang="en-US" sz="1600" u="sng" dirty="0" err="1">
                <a:solidFill>
                  <a:schemeClr val="tx2"/>
                </a:solidFill>
              </a:rPr>
              <a:t>în</a:t>
            </a:r>
            <a:r>
              <a:rPr lang="en-US" sz="1600" u="sng" dirty="0">
                <a:solidFill>
                  <a:schemeClr val="tx2"/>
                </a:solidFill>
              </a:rPr>
              <a:t> </a:t>
            </a:r>
            <a:r>
              <a:rPr lang="en-US" sz="1600" u="sng" dirty="0" err="1">
                <a:solidFill>
                  <a:schemeClr val="tx2"/>
                </a:solidFill>
              </a:rPr>
              <a:t>obiectul</a:t>
            </a:r>
            <a:r>
              <a:rPr lang="en-US" sz="1600" u="sng" dirty="0">
                <a:solidFill>
                  <a:schemeClr val="tx2"/>
                </a:solidFill>
              </a:rPr>
              <a:t> de </a:t>
            </a:r>
            <a:r>
              <a:rPr lang="en-US" sz="1600" u="sng" dirty="0" err="1">
                <a:solidFill>
                  <a:schemeClr val="tx2"/>
                </a:solidFill>
              </a:rPr>
              <a:t>activitate</a:t>
            </a:r>
            <a:r>
              <a:rPr lang="en-US" sz="1600" u="sng" dirty="0">
                <a:solidFill>
                  <a:schemeClr val="tx2"/>
                </a:solidFill>
              </a:rPr>
              <a:t> </a:t>
            </a:r>
            <a:r>
              <a:rPr lang="en-US" sz="1600" dirty="0">
                <a:solidFill>
                  <a:schemeClr val="tx2"/>
                </a:solidFill>
              </a:rPr>
              <a:t>(conform </a:t>
            </a:r>
            <a:r>
              <a:rPr lang="en-US" sz="1600" dirty="0" err="1">
                <a:solidFill>
                  <a:schemeClr val="tx2"/>
                </a:solidFill>
              </a:rPr>
              <a:t>certificatului</a:t>
            </a:r>
            <a:r>
              <a:rPr lang="en-US" sz="1600" dirty="0">
                <a:solidFill>
                  <a:schemeClr val="tx2"/>
                </a:solidFill>
              </a:rPr>
              <a:t> </a:t>
            </a:r>
            <a:r>
              <a:rPr lang="en-US" sz="1600" dirty="0" err="1">
                <a:solidFill>
                  <a:schemeClr val="tx2"/>
                </a:solidFill>
              </a:rPr>
              <a:t>constatator</a:t>
            </a:r>
            <a:r>
              <a:rPr lang="en-US" sz="1600" dirty="0">
                <a:solidFill>
                  <a:schemeClr val="tx2"/>
                </a:solidFill>
              </a:rPr>
              <a:t> ORC) </a:t>
            </a:r>
          </a:p>
          <a:p>
            <a:pPr lvl="1">
              <a:buFont typeface="Courier New" panose="02070309020205020404" pitchFamily="49" charset="0"/>
              <a:buChar char="o"/>
            </a:pPr>
            <a:r>
              <a:rPr lang="en-US" sz="1600" dirty="0">
                <a:solidFill>
                  <a:schemeClr val="tx2"/>
                </a:solidFill>
              </a:rPr>
              <a:t>S</a:t>
            </a:r>
            <a:r>
              <a:rPr lang="ro-RO" sz="1600" dirty="0">
                <a:solidFill>
                  <a:schemeClr val="tx2"/>
                </a:solidFill>
              </a:rPr>
              <a:t>ă</a:t>
            </a:r>
            <a:r>
              <a:rPr lang="en-US" sz="1600" dirty="0">
                <a:solidFill>
                  <a:schemeClr val="tx2"/>
                </a:solidFill>
              </a:rPr>
              <a:t> fie </a:t>
            </a:r>
            <a:r>
              <a:rPr lang="en-US" sz="1600" u="sng" dirty="0" err="1">
                <a:solidFill>
                  <a:schemeClr val="tx2"/>
                </a:solidFill>
              </a:rPr>
              <a:t>autorizat</a:t>
            </a:r>
            <a:r>
              <a:rPr lang="en-US" sz="1600" u="sng" dirty="0">
                <a:solidFill>
                  <a:schemeClr val="tx2"/>
                </a:solidFill>
              </a:rPr>
              <a:t> la </a:t>
            </a:r>
            <a:r>
              <a:rPr lang="en-US" sz="1600" u="sng" dirty="0" err="1">
                <a:solidFill>
                  <a:schemeClr val="tx2"/>
                </a:solidFill>
              </a:rPr>
              <a:t>sediul</a:t>
            </a:r>
            <a:r>
              <a:rPr lang="en-US" sz="1600" u="sng" dirty="0">
                <a:solidFill>
                  <a:schemeClr val="tx2"/>
                </a:solidFill>
              </a:rPr>
              <a:t> </a:t>
            </a:r>
            <a:r>
              <a:rPr lang="en-US" sz="1600" dirty="0">
                <a:solidFill>
                  <a:schemeClr val="tx2"/>
                </a:solidFill>
              </a:rPr>
              <a:t>(principal </a:t>
            </a:r>
            <a:r>
              <a:rPr lang="en-US" sz="1600" dirty="0" err="1">
                <a:solidFill>
                  <a:schemeClr val="tx2"/>
                </a:solidFill>
              </a:rPr>
              <a:t>sau</a:t>
            </a:r>
            <a:r>
              <a:rPr lang="en-US" sz="1600" dirty="0">
                <a:solidFill>
                  <a:schemeClr val="tx2"/>
                </a:solidFill>
              </a:rPr>
              <a:t> </a:t>
            </a:r>
            <a:r>
              <a:rPr lang="en-US" sz="1600" dirty="0" err="1">
                <a:solidFill>
                  <a:schemeClr val="tx2"/>
                </a:solidFill>
              </a:rPr>
              <a:t>secundar</a:t>
            </a:r>
            <a:r>
              <a:rPr lang="en-US" sz="1600" dirty="0">
                <a:solidFill>
                  <a:schemeClr val="tx2"/>
                </a:solidFill>
              </a:rPr>
              <a:t>) </a:t>
            </a:r>
            <a:r>
              <a:rPr lang="en-US" sz="1600" dirty="0" err="1">
                <a:solidFill>
                  <a:schemeClr val="tx2"/>
                </a:solidFill>
              </a:rPr>
              <a:t>identificat</a:t>
            </a:r>
            <a:r>
              <a:rPr lang="en-US" sz="1600" dirty="0">
                <a:solidFill>
                  <a:schemeClr val="tx2"/>
                </a:solidFill>
              </a:rPr>
              <a:t> ca </a:t>
            </a:r>
            <a:r>
              <a:rPr lang="en-US" sz="1600" dirty="0" err="1">
                <a:solidFill>
                  <a:schemeClr val="tx2"/>
                </a:solidFill>
              </a:rPr>
              <a:t>loc</a:t>
            </a:r>
            <a:r>
              <a:rPr lang="en-US" sz="1600" dirty="0">
                <a:solidFill>
                  <a:schemeClr val="tx2"/>
                </a:solidFill>
              </a:rPr>
              <a:t> de </a:t>
            </a:r>
            <a:r>
              <a:rPr lang="en-US" sz="1600" dirty="0" err="1">
                <a:solidFill>
                  <a:schemeClr val="tx2"/>
                </a:solidFill>
              </a:rPr>
              <a:t>implementare</a:t>
            </a:r>
            <a:r>
              <a:rPr lang="en-US" sz="1600" dirty="0">
                <a:solidFill>
                  <a:schemeClr val="tx2"/>
                </a:solidFill>
              </a:rPr>
              <a:t> a </a:t>
            </a:r>
            <a:r>
              <a:rPr lang="en-US" sz="1600" dirty="0" err="1">
                <a:solidFill>
                  <a:schemeClr val="tx2"/>
                </a:solidFill>
              </a:rPr>
              <a:t>proiectului</a:t>
            </a:r>
            <a:endParaRPr lang="ro-RO" sz="1600" dirty="0">
              <a:solidFill>
                <a:schemeClr val="tx2"/>
              </a:solidFill>
            </a:endParaRPr>
          </a:p>
          <a:p>
            <a:pPr lvl="1">
              <a:buFont typeface="Courier New" panose="02070309020205020404" pitchFamily="49" charset="0"/>
              <a:buChar char="o"/>
            </a:pPr>
            <a:r>
              <a:rPr lang="ro-RO" sz="1600" dirty="0">
                <a:solidFill>
                  <a:schemeClr val="tx2"/>
                </a:solidFill>
              </a:rPr>
              <a:t>Investiția propusă prin proiect trebuie să vizeze </a:t>
            </a:r>
            <a:r>
              <a:rPr lang="ro-RO" sz="1600" u="sng" dirty="0">
                <a:solidFill>
                  <a:schemeClr val="tx2"/>
                </a:solidFill>
              </a:rPr>
              <a:t>o singură clasă CAEN</a:t>
            </a:r>
            <a:r>
              <a:rPr lang="en-US" sz="1600" u="sng" dirty="0">
                <a:solidFill>
                  <a:schemeClr val="tx2"/>
                </a:solidFill>
              </a:rPr>
              <a:t> </a:t>
            </a:r>
          </a:p>
          <a:p>
            <a:pPr marL="457200" lvl="1" indent="0">
              <a:buNone/>
            </a:pPr>
            <a:endParaRPr lang="en-US" sz="1400" i="1" dirty="0">
              <a:solidFill>
                <a:srgbClr val="0099CC"/>
              </a:solidFill>
              <a:ea typeface="+mn-ea"/>
              <a:cs typeface="+mn-cs"/>
            </a:endParaRPr>
          </a:p>
          <a:p>
            <a:pPr marL="88900" lvl="1" indent="0">
              <a:buNone/>
            </a:pPr>
            <a:r>
              <a:rPr lang="en-US" sz="1800" b="1" i="1" u="sng" dirty="0">
                <a:solidFill>
                  <a:srgbClr val="0099CC"/>
                </a:solidFill>
                <a:ea typeface="+mn-ea"/>
                <a:cs typeface="+mn-cs"/>
              </a:rPr>
              <a:t>Exceptie</a:t>
            </a:r>
            <a:r>
              <a:rPr lang="en-US" sz="1800" i="1" dirty="0">
                <a:solidFill>
                  <a:srgbClr val="0099CC"/>
                </a:solidFill>
                <a:ea typeface="+mn-ea"/>
                <a:cs typeface="+mn-cs"/>
              </a:rPr>
              <a:t> de la </a:t>
            </a:r>
            <a:r>
              <a:rPr lang="en-US" sz="1800" i="1" dirty="0" err="1">
                <a:solidFill>
                  <a:srgbClr val="0099CC"/>
                </a:solidFill>
                <a:ea typeface="+mn-ea"/>
                <a:cs typeface="+mn-cs"/>
              </a:rPr>
              <a:t>regula</a:t>
            </a:r>
            <a:r>
              <a:rPr lang="en-US" sz="1800" i="1" dirty="0">
                <a:solidFill>
                  <a:srgbClr val="0099CC"/>
                </a:solidFill>
                <a:ea typeface="+mn-ea"/>
                <a:cs typeface="+mn-cs"/>
              </a:rPr>
              <a:t> de </a:t>
            </a:r>
            <a:r>
              <a:rPr lang="en-US" sz="1800" i="1" dirty="0" err="1">
                <a:solidFill>
                  <a:srgbClr val="0099CC"/>
                </a:solidFill>
                <a:ea typeface="+mn-ea"/>
                <a:cs typeface="+mn-cs"/>
              </a:rPr>
              <a:t>mai</a:t>
            </a:r>
            <a:r>
              <a:rPr lang="en-US" sz="1800" i="1" dirty="0">
                <a:solidFill>
                  <a:srgbClr val="0099CC"/>
                </a:solidFill>
                <a:ea typeface="+mn-ea"/>
                <a:cs typeface="+mn-cs"/>
              </a:rPr>
              <a:t> </a:t>
            </a:r>
            <a:r>
              <a:rPr lang="en-US" sz="1800" i="1" dirty="0" err="1">
                <a:solidFill>
                  <a:srgbClr val="0099CC"/>
                </a:solidFill>
                <a:ea typeface="+mn-ea"/>
                <a:cs typeface="+mn-cs"/>
              </a:rPr>
              <a:t>sus</a:t>
            </a:r>
            <a:r>
              <a:rPr lang="en-US" sz="1800" i="1" dirty="0">
                <a:solidFill>
                  <a:srgbClr val="0099CC"/>
                </a:solidFill>
                <a:ea typeface="+mn-ea"/>
                <a:cs typeface="+mn-cs"/>
              </a:rPr>
              <a:t>:</a:t>
            </a:r>
          </a:p>
          <a:p>
            <a:pPr marL="88900" lvl="1" indent="0">
              <a:buNone/>
            </a:pPr>
            <a:r>
              <a:rPr lang="en-US" sz="1600" i="1" dirty="0">
                <a:solidFill>
                  <a:srgbClr val="0099CC"/>
                </a:solidFill>
                <a:ea typeface="+mn-ea"/>
                <a:cs typeface="+mn-cs"/>
              </a:rPr>
              <a:t>In </a:t>
            </a:r>
            <a:r>
              <a:rPr lang="en-US" sz="1600" i="1" dirty="0" err="1">
                <a:solidFill>
                  <a:srgbClr val="0099CC"/>
                </a:solidFill>
                <a:ea typeface="+mn-ea"/>
                <a:cs typeface="+mn-cs"/>
              </a:rPr>
              <a:t>cazul</a:t>
            </a:r>
            <a:r>
              <a:rPr lang="en-US" sz="1600" i="1" dirty="0">
                <a:solidFill>
                  <a:srgbClr val="0099CC"/>
                </a:solidFill>
                <a:ea typeface="+mn-ea"/>
                <a:cs typeface="+mn-cs"/>
              </a:rPr>
              <a:t> </a:t>
            </a:r>
            <a:r>
              <a:rPr lang="en-US" sz="1600" i="1" dirty="0" err="1">
                <a:solidFill>
                  <a:srgbClr val="0099CC"/>
                </a:solidFill>
                <a:ea typeface="+mn-ea"/>
                <a:cs typeface="+mn-cs"/>
              </a:rPr>
              <a:t>unei</a:t>
            </a:r>
            <a:r>
              <a:rPr lang="en-US" sz="1600" i="1" dirty="0">
                <a:solidFill>
                  <a:srgbClr val="0099CC"/>
                </a:solidFill>
                <a:ea typeface="+mn-ea"/>
                <a:cs typeface="+mn-cs"/>
              </a:rPr>
              <a:t> </a:t>
            </a:r>
            <a:r>
              <a:rPr lang="en-US" sz="1600" i="1" dirty="0" err="1">
                <a:solidFill>
                  <a:srgbClr val="0099CC"/>
                </a:solidFill>
                <a:ea typeface="+mn-ea"/>
                <a:cs typeface="+mn-cs"/>
              </a:rPr>
              <a:t>cereri</a:t>
            </a:r>
            <a:r>
              <a:rPr lang="en-US" sz="1600" i="1" dirty="0">
                <a:solidFill>
                  <a:srgbClr val="0099CC"/>
                </a:solidFill>
                <a:ea typeface="+mn-ea"/>
                <a:cs typeface="+mn-cs"/>
              </a:rPr>
              <a:t> de </a:t>
            </a:r>
            <a:r>
              <a:rPr lang="en-US" sz="1600" i="1" dirty="0" err="1">
                <a:solidFill>
                  <a:srgbClr val="0099CC"/>
                </a:solidFill>
                <a:ea typeface="+mn-ea"/>
                <a:cs typeface="+mn-cs"/>
              </a:rPr>
              <a:t>finanțare</a:t>
            </a:r>
            <a:r>
              <a:rPr lang="en-US" sz="1600" i="1" dirty="0">
                <a:solidFill>
                  <a:srgbClr val="0099CC"/>
                </a:solidFill>
                <a:ea typeface="+mn-ea"/>
                <a:cs typeface="+mn-cs"/>
              </a:rPr>
              <a:t> care </a:t>
            </a:r>
            <a:r>
              <a:rPr lang="en-US" sz="1600" i="1" dirty="0" err="1">
                <a:solidFill>
                  <a:srgbClr val="0099CC"/>
                </a:solidFill>
                <a:ea typeface="+mn-ea"/>
                <a:cs typeface="+mn-cs"/>
              </a:rPr>
              <a:t>presupune</a:t>
            </a:r>
            <a:r>
              <a:rPr lang="en-US" sz="1600" i="1" dirty="0">
                <a:solidFill>
                  <a:srgbClr val="0099CC"/>
                </a:solidFill>
                <a:ea typeface="+mn-ea"/>
                <a:cs typeface="+mn-cs"/>
              </a:rPr>
              <a:t> </a:t>
            </a:r>
            <a:r>
              <a:rPr lang="en-US" sz="1600" i="1" dirty="0" err="1">
                <a:solidFill>
                  <a:srgbClr val="0099CC"/>
                </a:solidFill>
                <a:ea typeface="+mn-ea"/>
                <a:cs typeface="+mn-cs"/>
              </a:rPr>
              <a:t>înființarea</a:t>
            </a:r>
            <a:r>
              <a:rPr lang="en-US" sz="1600" i="1" dirty="0">
                <a:solidFill>
                  <a:srgbClr val="0099CC"/>
                </a:solidFill>
                <a:ea typeface="+mn-ea"/>
                <a:cs typeface="+mn-cs"/>
              </a:rPr>
              <a:t> </a:t>
            </a:r>
            <a:r>
              <a:rPr lang="en-US" sz="1600" i="1" dirty="0" err="1">
                <a:solidFill>
                  <a:srgbClr val="0099CC"/>
                </a:solidFill>
                <a:ea typeface="+mn-ea"/>
                <a:cs typeface="+mn-cs"/>
              </a:rPr>
              <a:t>unui</a:t>
            </a:r>
            <a:r>
              <a:rPr lang="en-US" sz="1600" i="1" dirty="0">
                <a:solidFill>
                  <a:srgbClr val="0099CC"/>
                </a:solidFill>
                <a:ea typeface="+mn-ea"/>
                <a:cs typeface="+mn-cs"/>
              </a:rPr>
              <a:t> </a:t>
            </a:r>
            <a:r>
              <a:rPr lang="en-US" sz="1600" i="1" dirty="0" err="1">
                <a:solidFill>
                  <a:srgbClr val="0099CC"/>
                </a:solidFill>
                <a:ea typeface="+mn-ea"/>
                <a:cs typeface="+mn-cs"/>
              </a:rPr>
              <a:t>sediu</a:t>
            </a:r>
            <a:r>
              <a:rPr lang="en-US" sz="1600" i="1" dirty="0">
                <a:solidFill>
                  <a:srgbClr val="0099CC"/>
                </a:solidFill>
                <a:ea typeface="+mn-ea"/>
                <a:cs typeface="+mn-cs"/>
              </a:rPr>
              <a:t> </a:t>
            </a:r>
            <a:r>
              <a:rPr lang="en-US" sz="1600" i="1" dirty="0" err="1">
                <a:solidFill>
                  <a:srgbClr val="0099CC"/>
                </a:solidFill>
                <a:ea typeface="+mn-ea"/>
                <a:cs typeface="+mn-cs"/>
              </a:rPr>
              <a:t>secundar</a:t>
            </a:r>
            <a:r>
              <a:rPr lang="en-US" sz="1600" i="1" dirty="0">
                <a:solidFill>
                  <a:srgbClr val="0099CC"/>
                </a:solidFill>
                <a:ea typeface="+mn-ea"/>
                <a:cs typeface="+mn-cs"/>
              </a:rPr>
              <a:t> (</a:t>
            </a:r>
            <a:r>
              <a:rPr lang="en-US" sz="1600" i="1" dirty="0" err="1">
                <a:solidFill>
                  <a:srgbClr val="0099CC"/>
                </a:solidFill>
                <a:ea typeface="+mn-ea"/>
                <a:cs typeface="+mn-cs"/>
              </a:rPr>
              <a:t>punct</a:t>
            </a:r>
            <a:r>
              <a:rPr lang="en-US" sz="1600" i="1" dirty="0">
                <a:solidFill>
                  <a:srgbClr val="0099CC"/>
                </a:solidFill>
                <a:ea typeface="+mn-ea"/>
                <a:cs typeface="+mn-cs"/>
              </a:rPr>
              <a:t> de </a:t>
            </a:r>
            <a:r>
              <a:rPr lang="en-US" sz="1600" i="1" dirty="0" err="1">
                <a:solidFill>
                  <a:srgbClr val="0099CC"/>
                </a:solidFill>
                <a:ea typeface="+mn-ea"/>
                <a:cs typeface="+mn-cs"/>
              </a:rPr>
              <a:t>lucru</a:t>
            </a:r>
            <a:r>
              <a:rPr lang="en-US" sz="1600" i="1" dirty="0">
                <a:solidFill>
                  <a:srgbClr val="0099CC"/>
                </a:solidFill>
                <a:ea typeface="+mn-ea"/>
                <a:cs typeface="+mn-cs"/>
              </a:rPr>
              <a:t>) </a:t>
            </a:r>
            <a:r>
              <a:rPr lang="en-US" sz="1600" i="1" dirty="0" err="1">
                <a:solidFill>
                  <a:srgbClr val="0099CC"/>
                </a:solidFill>
                <a:ea typeface="+mn-ea"/>
                <a:cs typeface="+mn-cs"/>
              </a:rPr>
              <a:t>ori</a:t>
            </a:r>
            <a:r>
              <a:rPr lang="en-US" sz="1600" i="1" dirty="0">
                <a:solidFill>
                  <a:srgbClr val="0099CC"/>
                </a:solidFill>
                <a:ea typeface="+mn-ea"/>
                <a:cs typeface="+mn-cs"/>
              </a:rPr>
              <a:t> </a:t>
            </a:r>
            <a:r>
              <a:rPr lang="en-US" sz="1600" i="1" dirty="0" err="1">
                <a:solidFill>
                  <a:srgbClr val="0099CC"/>
                </a:solidFill>
                <a:ea typeface="+mn-ea"/>
                <a:cs typeface="+mn-cs"/>
              </a:rPr>
              <a:t>activarea</a:t>
            </a:r>
            <a:r>
              <a:rPr lang="en-US" sz="1600" i="1" dirty="0">
                <a:solidFill>
                  <a:srgbClr val="0099CC"/>
                </a:solidFill>
                <a:ea typeface="+mn-ea"/>
                <a:cs typeface="+mn-cs"/>
              </a:rPr>
              <a:t> </a:t>
            </a:r>
            <a:r>
              <a:rPr lang="en-US" sz="1600" i="1" dirty="0" err="1">
                <a:solidFill>
                  <a:srgbClr val="0099CC"/>
                </a:solidFill>
                <a:ea typeface="+mn-ea"/>
                <a:cs typeface="+mn-cs"/>
              </a:rPr>
              <a:t>într</a:t>
            </a:r>
            <a:r>
              <a:rPr lang="en-US" sz="1600" i="1" dirty="0">
                <a:solidFill>
                  <a:srgbClr val="0099CC"/>
                </a:solidFill>
                <a:ea typeface="+mn-ea"/>
                <a:cs typeface="+mn-cs"/>
              </a:rPr>
              <a:t>-un </a:t>
            </a:r>
            <a:r>
              <a:rPr lang="en-US" sz="1600" i="1" dirty="0" err="1">
                <a:solidFill>
                  <a:srgbClr val="0099CC"/>
                </a:solidFill>
                <a:ea typeface="+mn-ea"/>
                <a:cs typeface="+mn-cs"/>
              </a:rPr>
              <a:t>nou</a:t>
            </a:r>
            <a:r>
              <a:rPr lang="en-US" sz="1600" i="1" dirty="0">
                <a:solidFill>
                  <a:srgbClr val="0099CC"/>
                </a:solidFill>
                <a:ea typeface="+mn-ea"/>
                <a:cs typeface="+mn-cs"/>
              </a:rPr>
              <a:t> </a:t>
            </a:r>
            <a:r>
              <a:rPr lang="en-US" sz="1600" i="1" dirty="0" err="1">
                <a:solidFill>
                  <a:srgbClr val="0099CC"/>
                </a:solidFill>
                <a:ea typeface="+mn-ea"/>
                <a:cs typeface="+mn-cs"/>
              </a:rPr>
              <a:t>domeniu</a:t>
            </a:r>
            <a:r>
              <a:rPr lang="en-US" sz="1600" i="1" dirty="0">
                <a:solidFill>
                  <a:srgbClr val="0099CC"/>
                </a:solidFill>
                <a:ea typeface="+mn-ea"/>
                <a:cs typeface="+mn-cs"/>
              </a:rPr>
              <a:t> de </a:t>
            </a:r>
            <a:r>
              <a:rPr lang="en-US" sz="1600" i="1" dirty="0" err="1">
                <a:solidFill>
                  <a:srgbClr val="0099CC"/>
                </a:solidFill>
                <a:ea typeface="+mn-ea"/>
                <a:cs typeface="+mn-cs"/>
              </a:rPr>
              <a:t>activitate</a:t>
            </a:r>
            <a:r>
              <a:rPr lang="en-US" sz="1600" i="1" dirty="0">
                <a:solidFill>
                  <a:srgbClr val="0099CC"/>
                </a:solidFill>
                <a:ea typeface="+mn-ea"/>
                <a:cs typeface="+mn-cs"/>
              </a:rPr>
              <a:t> CAEN) ca </a:t>
            </a:r>
            <a:r>
              <a:rPr lang="en-US" sz="1600" i="1" dirty="0" err="1">
                <a:solidFill>
                  <a:srgbClr val="0099CC"/>
                </a:solidFill>
                <a:ea typeface="+mn-ea"/>
                <a:cs typeface="+mn-cs"/>
              </a:rPr>
              <a:t>urmare</a:t>
            </a:r>
            <a:r>
              <a:rPr lang="en-US" sz="1600" i="1" dirty="0">
                <a:solidFill>
                  <a:srgbClr val="0099CC"/>
                </a:solidFill>
                <a:ea typeface="+mn-ea"/>
                <a:cs typeface="+mn-cs"/>
              </a:rPr>
              <a:t> a </a:t>
            </a:r>
            <a:r>
              <a:rPr lang="en-US" sz="1600" i="1" dirty="0" err="1">
                <a:solidFill>
                  <a:srgbClr val="0099CC"/>
                </a:solidFill>
                <a:ea typeface="+mn-ea"/>
                <a:cs typeface="+mn-cs"/>
              </a:rPr>
              <a:t>realizării</a:t>
            </a:r>
            <a:r>
              <a:rPr lang="en-US" sz="1600" i="1" dirty="0">
                <a:solidFill>
                  <a:srgbClr val="0099CC"/>
                </a:solidFill>
                <a:ea typeface="+mn-ea"/>
                <a:cs typeface="+mn-cs"/>
              </a:rPr>
              <a:t> </a:t>
            </a:r>
            <a:r>
              <a:rPr lang="en-US" sz="1600" i="1" dirty="0" err="1">
                <a:solidFill>
                  <a:srgbClr val="0099CC"/>
                </a:solidFill>
                <a:ea typeface="+mn-ea"/>
                <a:cs typeface="+mn-cs"/>
              </a:rPr>
              <a:t>investiției</a:t>
            </a:r>
            <a:r>
              <a:rPr lang="en-US" sz="1600" i="1" dirty="0">
                <a:solidFill>
                  <a:srgbClr val="0099CC"/>
                </a:solidFill>
                <a:ea typeface="+mn-ea"/>
                <a:cs typeface="+mn-cs"/>
              </a:rPr>
              <a:t>, </a:t>
            </a:r>
            <a:r>
              <a:rPr lang="en-US" sz="1600" i="1" dirty="0" err="1">
                <a:solidFill>
                  <a:srgbClr val="0099CC"/>
                </a:solidFill>
                <a:ea typeface="+mn-ea"/>
                <a:cs typeface="+mn-cs"/>
              </a:rPr>
              <a:t>solicitantul</a:t>
            </a:r>
            <a:r>
              <a:rPr lang="en-US" sz="1600" i="1" dirty="0">
                <a:solidFill>
                  <a:srgbClr val="0099CC"/>
                </a:solidFill>
                <a:ea typeface="+mn-ea"/>
                <a:cs typeface="+mn-cs"/>
              </a:rPr>
              <a:t> se </a:t>
            </a:r>
            <a:r>
              <a:rPr lang="en-US" sz="1600" i="1" dirty="0" err="1">
                <a:solidFill>
                  <a:srgbClr val="0099CC"/>
                </a:solidFill>
                <a:ea typeface="+mn-ea"/>
                <a:cs typeface="+mn-cs"/>
              </a:rPr>
              <a:t>va</a:t>
            </a:r>
            <a:r>
              <a:rPr lang="en-US" sz="1600" i="1" dirty="0">
                <a:solidFill>
                  <a:srgbClr val="0099CC"/>
                </a:solidFill>
                <a:ea typeface="+mn-ea"/>
                <a:cs typeface="+mn-cs"/>
              </a:rPr>
              <a:t> </a:t>
            </a:r>
            <a:r>
              <a:rPr lang="en-US" sz="1600" i="1" dirty="0" err="1">
                <a:solidFill>
                  <a:srgbClr val="0099CC"/>
                </a:solidFill>
                <a:ea typeface="+mn-ea"/>
                <a:cs typeface="+mn-cs"/>
              </a:rPr>
              <a:t>angaja</a:t>
            </a:r>
            <a:r>
              <a:rPr lang="en-US" sz="1600" i="1" dirty="0">
                <a:solidFill>
                  <a:srgbClr val="0099CC"/>
                </a:solidFill>
                <a:ea typeface="+mn-ea"/>
                <a:cs typeface="+mn-cs"/>
              </a:rPr>
              <a:t> (</a:t>
            </a:r>
            <a:r>
              <a:rPr lang="en-US" sz="1600" i="1" dirty="0" err="1">
                <a:solidFill>
                  <a:srgbClr val="0099CC"/>
                </a:solidFill>
                <a:ea typeface="+mn-ea"/>
                <a:cs typeface="+mn-cs"/>
              </a:rPr>
              <a:t>prin</a:t>
            </a:r>
            <a:r>
              <a:rPr lang="en-US" sz="1600" i="1" dirty="0">
                <a:solidFill>
                  <a:srgbClr val="0099CC"/>
                </a:solidFill>
                <a:ea typeface="+mn-ea"/>
                <a:cs typeface="+mn-cs"/>
              </a:rPr>
              <a:t> </a:t>
            </a:r>
            <a:r>
              <a:rPr lang="en-US" sz="1600" i="1" dirty="0" err="1">
                <a:solidFill>
                  <a:srgbClr val="0099CC"/>
                </a:solidFill>
                <a:ea typeface="+mn-ea"/>
                <a:cs typeface="+mn-cs"/>
              </a:rPr>
              <a:t>declarația</a:t>
            </a:r>
            <a:r>
              <a:rPr lang="en-US" sz="1600" i="1" dirty="0">
                <a:solidFill>
                  <a:srgbClr val="0099CC"/>
                </a:solidFill>
                <a:ea typeface="+mn-ea"/>
                <a:cs typeface="+mn-cs"/>
              </a:rPr>
              <a:t> de </a:t>
            </a:r>
            <a:r>
              <a:rPr lang="en-US" sz="1600" i="1" dirty="0" err="1">
                <a:solidFill>
                  <a:srgbClr val="0099CC"/>
                </a:solidFill>
                <a:ea typeface="+mn-ea"/>
                <a:cs typeface="+mn-cs"/>
              </a:rPr>
              <a:t>angajament</a:t>
            </a:r>
            <a:r>
              <a:rPr lang="en-US" sz="1600" i="1" dirty="0">
                <a:solidFill>
                  <a:srgbClr val="0099CC"/>
                </a:solidFill>
                <a:ea typeface="+mn-ea"/>
                <a:cs typeface="+mn-cs"/>
              </a:rPr>
              <a:t>) ca, </a:t>
            </a:r>
            <a:r>
              <a:rPr lang="en-US" sz="1600" i="1" dirty="0" err="1">
                <a:solidFill>
                  <a:srgbClr val="0099CC"/>
                </a:solidFill>
                <a:ea typeface="+mn-ea"/>
                <a:cs typeface="+mn-cs"/>
              </a:rPr>
              <a:t>până</a:t>
            </a:r>
            <a:r>
              <a:rPr lang="en-US" sz="1600" i="1" dirty="0">
                <a:solidFill>
                  <a:srgbClr val="0099CC"/>
                </a:solidFill>
                <a:ea typeface="+mn-ea"/>
                <a:cs typeface="+mn-cs"/>
              </a:rPr>
              <a:t> la </a:t>
            </a:r>
            <a:r>
              <a:rPr lang="en-US" sz="1600" i="1" dirty="0" err="1">
                <a:solidFill>
                  <a:srgbClr val="0099CC"/>
                </a:solidFill>
                <a:ea typeface="+mn-ea"/>
                <a:cs typeface="+mn-cs"/>
              </a:rPr>
              <a:t>finalizarea</a:t>
            </a:r>
            <a:r>
              <a:rPr lang="en-US" sz="1600" i="1" dirty="0">
                <a:solidFill>
                  <a:srgbClr val="0099CC"/>
                </a:solidFill>
                <a:ea typeface="+mn-ea"/>
                <a:cs typeface="+mn-cs"/>
              </a:rPr>
              <a:t> </a:t>
            </a:r>
            <a:r>
              <a:rPr lang="en-US" sz="1600" i="1" dirty="0" err="1">
                <a:solidFill>
                  <a:srgbClr val="0099CC"/>
                </a:solidFill>
                <a:ea typeface="+mn-ea"/>
                <a:cs typeface="+mn-cs"/>
              </a:rPr>
              <a:t>implementării</a:t>
            </a:r>
            <a:r>
              <a:rPr lang="en-US" sz="1600" i="1" dirty="0">
                <a:solidFill>
                  <a:srgbClr val="0099CC"/>
                </a:solidFill>
                <a:ea typeface="+mn-ea"/>
                <a:cs typeface="+mn-cs"/>
              </a:rPr>
              <a:t> </a:t>
            </a:r>
            <a:r>
              <a:rPr lang="en-US" sz="1600" i="1" dirty="0" err="1">
                <a:solidFill>
                  <a:srgbClr val="0099CC"/>
                </a:solidFill>
                <a:ea typeface="+mn-ea"/>
                <a:cs typeface="+mn-cs"/>
              </a:rPr>
              <a:t>proiectului</a:t>
            </a:r>
            <a:r>
              <a:rPr lang="en-US" sz="1600" i="1" dirty="0">
                <a:solidFill>
                  <a:srgbClr val="0099CC"/>
                </a:solidFill>
                <a:ea typeface="+mn-ea"/>
                <a:cs typeface="+mn-cs"/>
              </a:rPr>
              <a:t>, </a:t>
            </a:r>
            <a:r>
              <a:rPr lang="en-US" sz="1600" i="1" dirty="0" err="1">
                <a:solidFill>
                  <a:srgbClr val="0099CC"/>
                </a:solidFill>
                <a:ea typeface="+mn-ea"/>
                <a:cs typeface="+mn-cs"/>
              </a:rPr>
              <a:t>să</a:t>
            </a:r>
            <a:r>
              <a:rPr lang="en-US" sz="1600" i="1" dirty="0">
                <a:solidFill>
                  <a:srgbClr val="0099CC"/>
                </a:solidFill>
                <a:ea typeface="+mn-ea"/>
                <a:cs typeface="+mn-cs"/>
              </a:rPr>
              <a:t> </a:t>
            </a:r>
            <a:r>
              <a:rPr lang="en-US" sz="1600" i="1" dirty="0" err="1">
                <a:solidFill>
                  <a:srgbClr val="0099CC"/>
                </a:solidFill>
                <a:ea typeface="+mn-ea"/>
                <a:cs typeface="+mn-cs"/>
              </a:rPr>
              <a:t>înregistreze</a:t>
            </a:r>
            <a:r>
              <a:rPr lang="en-US" sz="1600" i="1" dirty="0">
                <a:solidFill>
                  <a:srgbClr val="0099CC"/>
                </a:solidFill>
                <a:ea typeface="+mn-ea"/>
                <a:cs typeface="+mn-cs"/>
              </a:rPr>
              <a:t> </a:t>
            </a:r>
            <a:r>
              <a:rPr lang="en-US" sz="1600" i="1" dirty="0" err="1">
                <a:solidFill>
                  <a:srgbClr val="0099CC"/>
                </a:solidFill>
                <a:ea typeface="+mn-ea"/>
                <a:cs typeface="+mn-cs"/>
              </a:rPr>
              <a:t>locul</a:t>
            </a:r>
            <a:r>
              <a:rPr lang="en-US" sz="1600" i="1" dirty="0">
                <a:solidFill>
                  <a:srgbClr val="0099CC"/>
                </a:solidFill>
                <a:ea typeface="+mn-ea"/>
                <a:cs typeface="+mn-cs"/>
              </a:rPr>
              <a:t> de </a:t>
            </a:r>
            <a:r>
              <a:rPr lang="en-US" sz="1600" i="1" dirty="0" err="1">
                <a:solidFill>
                  <a:srgbClr val="0099CC"/>
                </a:solidFill>
                <a:ea typeface="+mn-ea"/>
                <a:cs typeface="+mn-cs"/>
              </a:rPr>
              <a:t>implementare</a:t>
            </a:r>
            <a:r>
              <a:rPr lang="en-US" sz="1600" i="1" dirty="0">
                <a:solidFill>
                  <a:srgbClr val="0099CC"/>
                </a:solidFill>
                <a:ea typeface="+mn-ea"/>
                <a:cs typeface="+mn-cs"/>
              </a:rPr>
              <a:t> ca </a:t>
            </a:r>
            <a:r>
              <a:rPr lang="en-US" sz="1600" i="1" dirty="0" err="1">
                <a:solidFill>
                  <a:srgbClr val="0099CC"/>
                </a:solidFill>
                <a:ea typeface="+mn-ea"/>
                <a:cs typeface="+mn-cs"/>
              </a:rPr>
              <a:t>punct</a:t>
            </a:r>
            <a:r>
              <a:rPr lang="en-US" sz="1600" i="1" dirty="0">
                <a:solidFill>
                  <a:srgbClr val="0099CC"/>
                </a:solidFill>
                <a:ea typeface="+mn-ea"/>
                <a:cs typeface="+mn-cs"/>
              </a:rPr>
              <a:t> de </a:t>
            </a:r>
            <a:r>
              <a:rPr lang="en-US" sz="1600" i="1" dirty="0" err="1">
                <a:solidFill>
                  <a:srgbClr val="0099CC"/>
                </a:solidFill>
                <a:ea typeface="+mn-ea"/>
                <a:cs typeface="+mn-cs"/>
              </a:rPr>
              <a:t>lucru</a:t>
            </a:r>
            <a:r>
              <a:rPr lang="en-US" sz="1600" i="1" dirty="0">
                <a:solidFill>
                  <a:srgbClr val="0099CC"/>
                </a:solidFill>
                <a:ea typeface="+mn-ea"/>
                <a:cs typeface="+mn-cs"/>
              </a:rPr>
              <a:t> </a:t>
            </a:r>
            <a:r>
              <a:rPr lang="en-US" sz="1600" i="1" dirty="0" err="1">
                <a:solidFill>
                  <a:srgbClr val="0099CC"/>
                </a:solidFill>
                <a:ea typeface="+mn-ea"/>
                <a:cs typeface="+mn-cs"/>
              </a:rPr>
              <a:t>și</a:t>
            </a:r>
            <a:r>
              <a:rPr lang="en-US" sz="1600" i="1" dirty="0">
                <a:solidFill>
                  <a:srgbClr val="0099CC"/>
                </a:solidFill>
                <a:ea typeface="+mn-ea"/>
                <a:cs typeface="+mn-cs"/>
              </a:rPr>
              <a:t>/</a:t>
            </a:r>
            <a:r>
              <a:rPr lang="en-US" sz="1600" i="1" dirty="0" err="1">
                <a:solidFill>
                  <a:srgbClr val="0099CC"/>
                </a:solidFill>
                <a:ea typeface="+mn-ea"/>
                <a:cs typeface="+mn-cs"/>
              </a:rPr>
              <a:t>sau</a:t>
            </a:r>
            <a:r>
              <a:rPr lang="en-US" sz="1600" i="1" dirty="0">
                <a:solidFill>
                  <a:srgbClr val="0099CC"/>
                </a:solidFill>
                <a:ea typeface="+mn-ea"/>
                <a:cs typeface="+mn-cs"/>
              </a:rPr>
              <a:t> </a:t>
            </a:r>
            <a:r>
              <a:rPr lang="en-US" sz="1600" i="1" dirty="0" err="1">
                <a:solidFill>
                  <a:srgbClr val="0099CC"/>
                </a:solidFill>
                <a:ea typeface="+mn-ea"/>
                <a:cs typeface="+mn-cs"/>
              </a:rPr>
              <a:t>să</a:t>
            </a:r>
            <a:r>
              <a:rPr lang="en-US" sz="1600" i="1" dirty="0">
                <a:solidFill>
                  <a:srgbClr val="0099CC"/>
                </a:solidFill>
                <a:ea typeface="+mn-ea"/>
                <a:cs typeface="+mn-cs"/>
              </a:rPr>
              <a:t> </a:t>
            </a:r>
            <a:r>
              <a:rPr lang="en-US" sz="1600" i="1" dirty="0" err="1">
                <a:solidFill>
                  <a:srgbClr val="0099CC"/>
                </a:solidFill>
                <a:ea typeface="+mn-ea"/>
                <a:cs typeface="+mn-cs"/>
              </a:rPr>
              <a:t>autorizeze</a:t>
            </a:r>
            <a:r>
              <a:rPr lang="en-US" sz="1600" i="1" dirty="0">
                <a:solidFill>
                  <a:srgbClr val="0099CC"/>
                </a:solidFill>
                <a:ea typeface="+mn-ea"/>
                <a:cs typeface="+mn-cs"/>
              </a:rPr>
              <a:t> </a:t>
            </a:r>
            <a:r>
              <a:rPr lang="en-US" sz="1600" i="1" dirty="0" err="1">
                <a:solidFill>
                  <a:srgbClr val="0099CC"/>
                </a:solidFill>
                <a:ea typeface="+mn-ea"/>
                <a:cs typeface="+mn-cs"/>
              </a:rPr>
              <a:t>clasa</a:t>
            </a:r>
            <a:r>
              <a:rPr lang="en-US" sz="1600" i="1" dirty="0">
                <a:solidFill>
                  <a:srgbClr val="0099CC"/>
                </a:solidFill>
                <a:ea typeface="+mn-ea"/>
                <a:cs typeface="+mn-cs"/>
              </a:rPr>
              <a:t> CAEN </a:t>
            </a:r>
            <a:r>
              <a:rPr lang="en-US" sz="1600" i="1" dirty="0" err="1">
                <a:solidFill>
                  <a:srgbClr val="0099CC"/>
                </a:solidFill>
                <a:ea typeface="+mn-ea"/>
                <a:cs typeface="+mn-cs"/>
              </a:rPr>
              <a:t>vizată</a:t>
            </a:r>
            <a:r>
              <a:rPr lang="en-US" sz="1600" i="1" dirty="0">
                <a:solidFill>
                  <a:srgbClr val="0099CC"/>
                </a:solidFill>
                <a:ea typeface="+mn-ea"/>
                <a:cs typeface="+mn-cs"/>
              </a:rPr>
              <a:t> de </a:t>
            </a:r>
            <a:r>
              <a:rPr lang="en-US" sz="1600" i="1" dirty="0" err="1">
                <a:solidFill>
                  <a:srgbClr val="0099CC"/>
                </a:solidFill>
                <a:ea typeface="+mn-ea"/>
                <a:cs typeface="+mn-cs"/>
              </a:rPr>
              <a:t>investiție</a:t>
            </a:r>
            <a:r>
              <a:rPr lang="en-US" sz="1600" i="1" dirty="0">
                <a:solidFill>
                  <a:srgbClr val="0099CC"/>
                </a:solidFill>
                <a:ea typeface="+mn-ea"/>
                <a:cs typeface="+mn-cs"/>
              </a:rPr>
              <a:t>, la </a:t>
            </a:r>
            <a:r>
              <a:rPr lang="en-US" sz="1600" i="1" dirty="0" err="1">
                <a:solidFill>
                  <a:srgbClr val="0099CC"/>
                </a:solidFill>
                <a:ea typeface="+mn-ea"/>
                <a:cs typeface="+mn-cs"/>
              </a:rPr>
              <a:t>locul</a:t>
            </a:r>
            <a:r>
              <a:rPr lang="en-US" sz="1600" i="1" dirty="0">
                <a:solidFill>
                  <a:srgbClr val="0099CC"/>
                </a:solidFill>
                <a:ea typeface="+mn-ea"/>
                <a:cs typeface="+mn-cs"/>
              </a:rPr>
              <a:t> de </a:t>
            </a:r>
            <a:r>
              <a:rPr lang="en-US" sz="1600" i="1" dirty="0" err="1">
                <a:solidFill>
                  <a:srgbClr val="0099CC"/>
                </a:solidFill>
                <a:ea typeface="+mn-ea"/>
                <a:cs typeface="+mn-cs"/>
              </a:rPr>
              <a:t>implementare</a:t>
            </a:r>
            <a:r>
              <a:rPr lang="en-US" sz="1600" i="1" dirty="0">
                <a:solidFill>
                  <a:srgbClr val="0099CC"/>
                </a:solidFill>
                <a:ea typeface="+mn-ea"/>
                <a:cs typeface="+mn-cs"/>
              </a:rPr>
              <a:t>.</a:t>
            </a:r>
          </a:p>
          <a:p>
            <a:pPr lvl="1" algn="just">
              <a:buFont typeface="Courier New" panose="02070309020205020404" pitchFamily="49" charset="0"/>
              <a:buChar char="o"/>
            </a:pPr>
            <a:endParaRPr lang="en-US" sz="1000" dirty="0">
              <a:solidFill>
                <a:schemeClr val="tx2">
                  <a:lumMod val="75000"/>
                </a:schemeClr>
              </a:solidFill>
            </a:endParaRPr>
          </a:p>
          <a:p>
            <a:pPr algn="just"/>
            <a:endParaRPr lang="en-US" sz="1400" dirty="0">
              <a:solidFill>
                <a:schemeClr val="tx2">
                  <a:lumMod val="75000"/>
                </a:schemeClr>
              </a:solidFill>
            </a:endParaRPr>
          </a:p>
          <a:p>
            <a:pPr algn="just"/>
            <a:endParaRPr lang="ro-RO" sz="1400" dirty="0">
              <a:solidFill>
                <a:schemeClr val="tx2">
                  <a:lumMod val="75000"/>
                </a:schemeClr>
              </a:solidFill>
            </a:endParaRPr>
          </a:p>
          <a:p>
            <a:pPr algn="just"/>
            <a:endParaRPr lang="en-US" sz="1400" dirty="0">
              <a:solidFill>
                <a:schemeClr val="tx2">
                  <a:lumMod val="75000"/>
                </a:schemeClr>
              </a:solidFill>
            </a:endParaRPr>
          </a:p>
          <a:p>
            <a:pPr algn="just">
              <a:buFontTx/>
              <a:buChar char="-"/>
            </a:pPr>
            <a:endParaRPr lang="ro-RO" sz="1400" dirty="0">
              <a:solidFill>
                <a:schemeClr val="tx2">
                  <a:lumMod val="75000"/>
                </a:schemeClr>
              </a:solidFill>
            </a:endParaRPr>
          </a:p>
          <a:p>
            <a:pPr algn="just">
              <a:buFontTx/>
              <a:buChar char="-"/>
            </a:pPr>
            <a:endParaRPr lang="ro-RO" sz="1400" dirty="0">
              <a:solidFill>
                <a:schemeClr val="tx2">
                  <a:lumMod val="75000"/>
                </a:schemeClr>
              </a:solidFill>
            </a:endParaRPr>
          </a:p>
          <a:p>
            <a:pPr algn="just">
              <a:buFontTx/>
              <a:buChar char="-"/>
            </a:pPr>
            <a:endParaRPr lang="ro-RO" sz="1400" dirty="0">
              <a:solidFill>
                <a:schemeClr val="tx2">
                  <a:lumMod val="75000"/>
                </a:schemeClr>
              </a:solidFill>
            </a:endParaRPr>
          </a:p>
          <a:p>
            <a:pPr algn="just">
              <a:buFontTx/>
              <a:buChar char="-"/>
            </a:pPr>
            <a:endParaRPr lang="ro-RO" sz="1400" dirty="0">
              <a:solidFill>
                <a:schemeClr val="tx2">
                  <a:lumMod val="75000"/>
                </a:schemeClr>
              </a:solidFill>
            </a:endParaRPr>
          </a:p>
          <a:p>
            <a:pPr algn="just">
              <a:buFontTx/>
              <a:buChar char="-"/>
            </a:pPr>
            <a:endParaRPr lang="ro-RO" sz="1400"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algn="just">
              <a:buFontTx/>
              <a:buNone/>
            </a:pPr>
            <a:endParaRPr lang="ro-RO" sz="1400" b="1" dirty="0">
              <a:solidFill>
                <a:schemeClr val="tx2">
                  <a:lumMod val="75000"/>
                </a:schemeClr>
              </a:solidFill>
            </a:endParaRPr>
          </a:p>
        </p:txBody>
      </p:sp>
      <p:sp>
        <p:nvSpPr>
          <p:cNvPr id="5" name="Title 1"/>
          <p:cNvSpPr txBox="1">
            <a:spLocks/>
          </p:cNvSpPr>
          <p:nvPr/>
        </p:nvSpPr>
        <p:spPr>
          <a:xfrm>
            <a:off x="149646" y="2286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b="1" kern="0" dirty="0" err="1">
                <a:solidFill>
                  <a:schemeClr val="tx2">
                    <a:lumMod val="50000"/>
                  </a:schemeClr>
                </a:solidFill>
              </a:rPr>
              <a:t>Criterii</a:t>
            </a:r>
            <a:r>
              <a:rPr lang="en-US" sz="2400" b="1" kern="0" dirty="0">
                <a:solidFill>
                  <a:schemeClr val="tx2">
                    <a:lumMod val="50000"/>
                  </a:schemeClr>
                </a:solidFill>
              </a:rPr>
              <a:t> de </a:t>
            </a:r>
            <a:r>
              <a:rPr lang="en-US" sz="2400" b="1" kern="0" dirty="0" err="1">
                <a:solidFill>
                  <a:schemeClr val="tx2">
                    <a:lumMod val="50000"/>
                  </a:schemeClr>
                </a:solidFill>
              </a:rPr>
              <a:t>eligibilitate</a:t>
            </a:r>
            <a:r>
              <a:rPr lang="en-US" sz="2400" b="1" kern="0" dirty="0">
                <a:solidFill>
                  <a:schemeClr val="tx2">
                    <a:lumMod val="50000"/>
                  </a:schemeClr>
                </a:solidFill>
              </a:rPr>
              <a:t>: </a:t>
            </a:r>
            <a:r>
              <a:rPr lang="en-US" sz="3200" b="1" kern="0" dirty="0">
                <a:solidFill>
                  <a:schemeClr val="tx2">
                    <a:lumMod val="50000"/>
                  </a:schemeClr>
                </a:solidFill>
              </a:rPr>
              <a:t> </a:t>
            </a:r>
            <a:r>
              <a:rPr lang="ro-RO" sz="3200" dirty="0">
                <a:solidFill>
                  <a:schemeClr val="tx2">
                    <a:lumMod val="75000"/>
                  </a:schemeClr>
                </a:solidFill>
              </a:rPr>
              <a:t>Eligibilitatea solicitantului</a:t>
            </a:r>
          </a:p>
        </p:txBody>
      </p:sp>
    </p:spTree>
    <p:extLst>
      <p:ext uri="{BB962C8B-B14F-4D97-AF65-F5344CB8AC3E}">
        <p14:creationId xmlns:p14="http://schemas.microsoft.com/office/powerpoint/2010/main" val="2055912560"/>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228600" y="914400"/>
            <a:ext cx="8610600" cy="5562600"/>
          </a:xfrm>
        </p:spPr>
        <p:txBody>
          <a:bodyPr/>
          <a:lstStyle/>
          <a:p>
            <a:pPr algn="just">
              <a:buFont typeface="+mj-lt"/>
              <a:buAutoNum type="arabicPeriod" startAt="3"/>
            </a:pPr>
            <a:r>
              <a:rPr lang="vi-VN" sz="1800" dirty="0">
                <a:solidFill>
                  <a:schemeClr val="tx2">
                    <a:lumMod val="75000"/>
                  </a:schemeClr>
                </a:solidFill>
              </a:rPr>
              <a:t>Solicitantul</a:t>
            </a:r>
            <a:r>
              <a:rPr lang="en-US" sz="1800" dirty="0">
                <a:solidFill>
                  <a:schemeClr val="tx2">
                    <a:lumMod val="75000"/>
                  </a:schemeClr>
                </a:solidFill>
              </a:rPr>
              <a:t>:</a:t>
            </a:r>
            <a:r>
              <a:rPr lang="vi-VN" sz="2000" dirty="0">
                <a:solidFill>
                  <a:schemeClr val="tx2">
                    <a:lumMod val="75000"/>
                  </a:schemeClr>
                </a:solidFill>
              </a:rPr>
              <a:t> </a:t>
            </a:r>
            <a:endParaRPr lang="en-US" sz="2000" dirty="0">
              <a:solidFill>
                <a:schemeClr val="tx2">
                  <a:lumMod val="75000"/>
                </a:schemeClr>
              </a:solidFill>
            </a:endParaRPr>
          </a:p>
          <a:p>
            <a:pPr lvl="1" algn="just">
              <a:buFont typeface="Arial" panose="020B0604020202020204" pitchFamily="34" charset="0"/>
              <a:buChar char="•"/>
            </a:pPr>
            <a:r>
              <a:rPr lang="ro-RO" sz="1600" dirty="0">
                <a:solidFill>
                  <a:schemeClr val="tx2">
                    <a:lumMod val="75000"/>
                  </a:schemeClr>
                </a:solidFill>
              </a:rPr>
              <a:t>a</a:t>
            </a:r>
            <a:r>
              <a:rPr lang="en-US" sz="1600" dirty="0" smtClean="0">
                <a:solidFill>
                  <a:schemeClr val="tx2">
                    <a:lumMod val="75000"/>
                  </a:schemeClr>
                </a:solidFill>
              </a:rPr>
              <a:t> </a:t>
            </a:r>
            <a:r>
              <a:rPr lang="vi-VN" sz="1600" dirty="0">
                <a:solidFill>
                  <a:schemeClr val="tx2">
                    <a:lumMod val="75000"/>
                  </a:schemeClr>
                </a:solidFill>
              </a:rPr>
              <a:t>desfăşurat activitate pe o perioadă corespunzătoare </a:t>
            </a:r>
            <a:r>
              <a:rPr lang="vi-VN" sz="1600" b="1" dirty="0">
                <a:solidFill>
                  <a:schemeClr val="tx2">
                    <a:lumMod val="75000"/>
                  </a:schemeClr>
                </a:solidFill>
              </a:rPr>
              <a:t>cel puţin unui an fiscal integral</a:t>
            </a:r>
            <a:r>
              <a:rPr lang="vi-VN" sz="1600" dirty="0">
                <a:solidFill>
                  <a:schemeClr val="tx2">
                    <a:lumMod val="75000"/>
                  </a:schemeClr>
                </a:solidFill>
              </a:rPr>
              <a:t>,</a:t>
            </a:r>
            <a:endParaRPr lang="en-US" sz="1600" dirty="0">
              <a:solidFill>
                <a:schemeClr val="tx2">
                  <a:lumMod val="75000"/>
                </a:schemeClr>
              </a:solidFill>
            </a:endParaRPr>
          </a:p>
          <a:p>
            <a:pPr lvl="1" algn="just">
              <a:buFont typeface="Arial" panose="020B0604020202020204" pitchFamily="34" charset="0"/>
              <a:buChar char="•"/>
            </a:pPr>
            <a:r>
              <a:rPr lang="vi-VN" sz="1600" dirty="0">
                <a:solidFill>
                  <a:schemeClr val="tx2">
                    <a:lumMod val="75000"/>
                  </a:schemeClr>
                </a:solidFill>
              </a:rPr>
              <a:t> </a:t>
            </a:r>
            <a:r>
              <a:rPr lang="vi-VN" sz="1600" u="sng" dirty="0">
                <a:solidFill>
                  <a:schemeClr val="tx2">
                    <a:lumMod val="75000"/>
                  </a:schemeClr>
                </a:solidFill>
              </a:rPr>
              <a:t>nu a avut activitatea suspendată temporar oricând în anul curent depunerii cererii de finanțare și în anul fiscal anterior </a:t>
            </a:r>
            <a:endParaRPr lang="en-US" sz="1600" u="sng" dirty="0">
              <a:solidFill>
                <a:schemeClr val="tx2">
                  <a:lumMod val="75000"/>
                </a:schemeClr>
              </a:solidFill>
            </a:endParaRPr>
          </a:p>
          <a:p>
            <a:pPr lvl="1" algn="just">
              <a:buFont typeface="Arial" panose="020B0604020202020204" pitchFamily="34" charset="0"/>
              <a:buChar char="•"/>
            </a:pPr>
            <a:r>
              <a:rPr lang="vi-VN" sz="1600" dirty="0" smtClean="0">
                <a:solidFill>
                  <a:schemeClr val="tx2">
                    <a:lumMod val="75000"/>
                  </a:schemeClr>
                </a:solidFill>
              </a:rPr>
              <a:t>a </a:t>
            </a:r>
            <a:r>
              <a:rPr lang="vi-VN" sz="1600" b="1" dirty="0">
                <a:solidFill>
                  <a:schemeClr val="tx2">
                    <a:lumMod val="75000"/>
                  </a:schemeClr>
                </a:solidFill>
              </a:rPr>
              <a:t>înregistrat profit din exploatare </a:t>
            </a:r>
            <a:r>
              <a:rPr lang="vi-VN" sz="1600" dirty="0">
                <a:solidFill>
                  <a:schemeClr val="tx2">
                    <a:lumMod val="75000"/>
                  </a:schemeClr>
                </a:solidFill>
              </a:rPr>
              <a:t>(&gt;0 lei) în anul fiscal anterior depunerii cererii de finanțare</a:t>
            </a:r>
            <a:endParaRPr lang="ro-RO" sz="1600" dirty="0">
              <a:solidFill>
                <a:schemeClr val="tx2">
                  <a:lumMod val="75000"/>
                </a:schemeClr>
              </a:solidFill>
            </a:endParaRPr>
          </a:p>
          <a:p>
            <a:pPr lvl="1" algn="just">
              <a:buFont typeface="Arial" panose="020B0604020202020204" pitchFamily="34" charset="0"/>
              <a:buChar char="•"/>
            </a:pPr>
            <a:r>
              <a:rPr lang="en-US" sz="1600" dirty="0" err="1">
                <a:solidFill>
                  <a:schemeClr val="tx2">
                    <a:lumMod val="75000"/>
                  </a:schemeClr>
                </a:solidFill>
              </a:rPr>
              <a:t>trebuie</a:t>
            </a:r>
            <a:r>
              <a:rPr lang="en-US" sz="1600" dirty="0">
                <a:solidFill>
                  <a:schemeClr val="tx2">
                    <a:lumMod val="75000"/>
                  </a:schemeClr>
                </a:solidFill>
              </a:rPr>
              <a:t> </a:t>
            </a:r>
            <a:r>
              <a:rPr lang="en-US" sz="1600" dirty="0" err="1">
                <a:solidFill>
                  <a:schemeClr val="tx2">
                    <a:lumMod val="75000"/>
                  </a:schemeClr>
                </a:solidFill>
              </a:rPr>
              <a:t>să</a:t>
            </a:r>
            <a:r>
              <a:rPr lang="en-US" sz="1600" dirty="0">
                <a:solidFill>
                  <a:schemeClr val="tx2">
                    <a:lumMod val="75000"/>
                  </a:schemeClr>
                </a:solidFill>
              </a:rPr>
              <a:t> fi </a:t>
            </a:r>
            <a:r>
              <a:rPr lang="en-US" sz="1600" dirty="0" err="1">
                <a:solidFill>
                  <a:schemeClr val="tx2">
                    <a:lumMod val="75000"/>
                  </a:schemeClr>
                </a:solidFill>
              </a:rPr>
              <a:t>fost</a:t>
            </a:r>
            <a:r>
              <a:rPr lang="en-US" sz="1600" dirty="0">
                <a:solidFill>
                  <a:schemeClr val="tx2">
                    <a:lumMod val="75000"/>
                  </a:schemeClr>
                </a:solidFill>
              </a:rPr>
              <a:t> </a:t>
            </a:r>
            <a:r>
              <a:rPr lang="en-US" sz="1600" dirty="0" err="1">
                <a:solidFill>
                  <a:schemeClr val="tx2">
                    <a:lumMod val="75000"/>
                  </a:schemeClr>
                </a:solidFill>
              </a:rPr>
              <a:t>înfiinţată</a:t>
            </a:r>
            <a:r>
              <a:rPr lang="en-US" sz="1600" dirty="0">
                <a:solidFill>
                  <a:schemeClr val="tx2">
                    <a:lumMod val="75000"/>
                  </a:schemeClr>
                </a:solidFill>
              </a:rPr>
              <a:t> </a:t>
            </a:r>
            <a:r>
              <a:rPr lang="en-US" sz="1600" dirty="0" err="1">
                <a:solidFill>
                  <a:schemeClr val="tx2">
                    <a:lumMod val="75000"/>
                  </a:schemeClr>
                </a:solidFill>
              </a:rPr>
              <a:t>cel</a:t>
            </a:r>
            <a:r>
              <a:rPr lang="en-US" sz="1600" dirty="0">
                <a:solidFill>
                  <a:schemeClr val="tx2">
                    <a:lumMod val="75000"/>
                  </a:schemeClr>
                </a:solidFill>
              </a:rPr>
              <a:t> </a:t>
            </a:r>
            <a:r>
              <a:rPr lang="en-US" sz="1600" dirty="0" err="1">
                <a:solidFill>
                  <a:schemeClr val="tx2">
                    <a:lumMod val="75000"/>
                  </a:schemeClr>
                </a:solidFill>
              </a:rPr>
              <a:t>mai</a:t>
            </a:r>
            <a:r>
              <a:rPr lang="en-US" sz="1600" dirty="0">
                <a:solidFill>
                  <a:schemeClr val="tx2">
                    <a:lumMod val="75000"/>
                  </a:schemeClr>
                </a:solidFill>
              </a:rPr>
              <a:t> </a:t>
            </a:r>
            <a:r>
              <a:rPr lang="en-US" sz="1600" dirty="0" err="1">
                <a:solidFill>
                  <a:schemeClr val="tx2">
                    <a:lumMod val="75000"/>
                  </a:schemeClr>
                </a:solidFill>
              </a:rPr>
              <a:t>târziu</a:t>
            </a:r>
            <a:r>
              <a:rPr lang="en-US" sz="1600" dirty="0">
                <a:solidFill>
                  <a:schemeClr val="tx2">
                    <a:lumMod val="75000"/>
                  </a:schemeClr>
                </a:solidFill>
              </a:rPr>
              <a:t> la 4 </a:t>
            </a:r>
            <a:r>
              <a:rPr lang="en-US" sz="1600" dirty="0" err="1">
                <a:solidFill>
                  <a:schemeClr val="tx2">
                    <a:lumMod val="75000"/>
                  </a:schemeClr>
                </a:solidFill>
              </a:rPr>
              <a:t>ianuarie</a:t>
            </a:r>
            <a:r>
              <a:rPr lang="en-US" sz="1600" dirty="0">
                <a:solidFill>
                  <a:schemeClr val="tx2">
                    <a:lumMod val="75000"/>
                  </a:schemeClr>
                </a:solidFill>
              </a:rPr>
              <a:t> 2016 (prima </a:t>
            </a:r>
            <a:r>
              <a:rPr lang="en-US" sz="1600" dirty="0" err="1">
                <a:solidFill>
                  <a:schemeClr val="tx2">
                    <a:lumMod val="75000"/>
                  </a:schemeClr>
                </a:solidFill>
              </a:rPr>
              <a:t>zi</a:t>
            </a:r>
            <a:r>
              <a:rPr lang="en-US" sz="1600" dirty="0">
                <a:solidFill>
                  <a:schemeClr val="tx2">
                    <a:lumMod val="75000"/>
                  </a:schemeClr>
                </a:solidFill>
              </a:rPr>
              <a:t> </a:t>
            </a:r>
            <a:r>
              <a:rPr lang="en-US" sz="1600" dirty="0" err="1">
                <a:solidFill>
                  <a:schemeClr val="tx2">
                    <a:lumMod val="75000"/>
                  </a:schemeClr>
                </a:solidFill>
              </a:rPr>
              <a:t>lucrătoare</a:t>
            </a:r>
            <a:r>
              <a:rPr lang="en-US" sz="1600" dirty="0">
                <a:solidFill>
                  <a:schemeClr val="tx2">
                    <a:lumMod val="75000"/>
                  </a:schemeClr>
                </a:solidFill>
              </a:rPr>
              <a:t> din </a:t>
            </a:r>
            <a:r>
              <a:rPr lang="en-US" sz="1600" dirty="0" err="1">
                <a:solidFill>
                  <a:schemeClr val="tx2">
                    <a:lumMod val="75000"/>
                  </a:schemeClr>
                </a:solidFill>
              </a:rPr>
              <a:t>anul</a:t>
            </a:r>
            <a:r>
              <a:rPr lang="en-US" sz="1600" dirty="0">
                <a:solidFill>
                  <a:schemeClr val="tx2">
                    <a:lumMod val="75000"/>
                  </a:schemeClr>
                </a:solidFill>
              </a:rPr>
              <a:t> 2016) </a:t>
            </a:r>
          </a:p>
          <a:p>
            <a:pPr lvl="1" algn="just">
              <a:buFont typeface="Arial" panose="020B0604020202020204" pitchFamily="34" charset="0"/>
              <a:buChar char="•"/>
            </a:pPr>
            <a:r>
              <a:rPr lang="en-US" sz="1600" dirty="0" err="1">
                <a:solidFill>
                  <a:schemeClr val="tx2">
                    <a:lumMod val="75000"/>
                  </a:schemeClr>
                </a:solidFill>
              </a:rPr>
              <a:t>să</a:t>
            </a:r>
            <a:r>
              <a:rPr lang="en-US" sz="1600" dirty="0">
                <a:solidFill>
                  <a:schemeClr val="tx2">
                    <a:lumMod val="75000"/>
                  </a:schemeClr>
                </a:solidFill>
              </a:rPr>
              <a:t> fi </a:t>
            </a:r>
            <a:r>
              <a:rPr lang="en-US" sz="1600" dirty="0" err="1">
                <a:solidFill>
                  <a:schemeClr val="tx2">
                    <a:lumMod val="75000"/>
                  </a:schemeClr>
                </a:solidFill>
              </a:rPr>
              <a:t>înregistrat</a:t>
            </a:r>
            <a:r>
              <a:rPr lang="en-US" sz="1600" dirty="0">
                <a:solidFill>
                  <a:schemeClr val="tx2">
                    <a:lumMod val="75000"/>
                  </a:schemeClr>
                </a:solidFill>
              </a:rPr>
              <a:t> profit din </a:t>
            </a:r>
            <a:r>
              <a:rPr lang="en-US" sz="1600" dirty="0" err="1">
                <a:solidFill>
                  <a:schemeClr val="tx2">
                    <a:lumMod val="75000"/>
                  </a:schemeClr>
                </a:solidFill>
              </a:rPr>
              <a:t>exploatare</a:t>
            </a:r>
            <a:r>
              <a:rPr lang="en-US" sz="1600" dirty="0">
                <a:solidFill>
                  <a:schemeClr val="tx2">
                    <a:lumMod val="75000"/>
                  </a:schemeClr>
                </a:solidFill>
              </a:rPr>
              <a:t> la 31 </a:t>
            </a:r>
            <a:r>
              <a:rPr lang="en-US" sz="1600" dirty="0" err="1">
                <a:solidFill>
                  <a:schemeClr val="tx2">
                    <a:lumMod val="75000"/>
                  </a:schemeClr>
                </a:solidFill>
              </a:rPr>
              <a:t>decembrie</a:t>
            </a:r>
            <a:r>
              <a:rPr lang="en-US" sz="1600" dirty="0">
                <a:solidFill>
                  <a:schemeClr val="tx2">
                    <a:lumMod val="75000"/>
                  </a:schemeClr>
                </a:solidFill>
              </a:rPr>
              <a:t> 2016</a:t>
            </a:r>
            <a:endParaRPr lang="ro-RO" sz="1600" dirty="0">
              <a:solidFill>
                <a:schemeClr val="tx2">
                  <a:lumMod val="75000"/>
                </a:schemeClr>
              </a:solidFill>
            </a:endParaRPr>
          </a:p>
          <a:p>
            <a:pPr algn="just">
              <a:buFont typeface="Arial" panose="020B0604020202020204" pitchFamily="34" charset="0"/>
              <a:buChar char="•"/>
            </a:pPr>
            <a:endParaRPr lang="ro-RO" sz="2000" dirty="0">
              <a:solidFill>
                <a:schemeClr val="tx2">
                  <a:lumMod val="75000"/>
                </a:schemeClr>
              </a:solidFill>
            </a:endParaRPr>
          </a:p>
          <a:p>
            <a:pPr lvl="0" algn="just">
              <a:buFont typeface="+mj-lt"/>
              <a:buAutoNum type="arabicPeriod" startAt="4"/>
            </a:pPr>
            <a:r>
              <a:rPr lang="vi-VN" sz="1800" dirty="0">
                <a:solidFill>
                  <a:schemeClr val="tx2">
                    <a:lumMod val="75000"/>
                  </a:schemeClr>
                </a:solidFill>
              </a:rPr>
              <a:t>Solicitantul </a:t>
            </a:r>
            <a:r>
              <a:rPr lang="vi-VN" sz="1800" dirty="0" smtClean="0">
                <a:solidFill>
                  <a:schemeClr val="tx2">
                    <a:lumMod val="75000"/>
                  </a:schemeClr>
                </a:solidFill>
              </a:rPr>
              <a:t>a</a:t>
            </a:r>
            <a:r>
              <a:rPr lang="ro-RO" sz="1800" dirty="0" smtClean="0">
                <a:solidFill>
                  <a:schemeClr val="tx2">
                    <a:lumMod val="75000"/>
                  </a:schemeClr>
                </a:solidFill>
              </a:rPr>
              <a:t> </a:t>
            </a:r>
            <a:r>
              <a:rPr lang="vi-VN" sz="1600" dirty="0" smtClean="0">
                <a:solidFill>
                  <a:schemeClr val="tx2">
                    <a:lumMod val="75000"/>
                  </a:schemeClr>
                </a:solidFill>
              </a:rPr>
              <a:t>înregistrat </a:t>
            </a:r>
            <a:r>
              <a:rPr lang="vi-VN" sz="1600" dirty="0">
                <a:solidFill>
                  <a:schemeClr val="tx2">
                    <a:lumMod val="75000"/>
                  </a:schemeClr>
                </a:solidFill>
              </a:rPr>
              <a:t>un număr mediu </a:t>
            </a:r>
            <a:r>
              <a:rPr lang="vi-VN" sz="1600" b="1" dirty="0">
                <a:solidFill>
                  <a:schemeClr val="tx2">
                    <a:lumMod val="75000"/>
                  </a:schemeClr>
                </a:solidFill>
              </a:rPr>
              <a:t>de cel puțin </a:t>
            </a:r>
            <a:r>
              <a:rPr lang="en-US" sz="1600" b="1" dirty="0">
                <a:solidFill>
                  <a:schemeClr val="tx2">
                    <a:lumMod val="75000"/>
                  </a:schemeClr>
                </a:solidFill>
              </a:rPr>
              <a:t>3 </a:t>
            </a:r>
            <a:r>
              <a:rPr lang="en-US" sz="1600" b="1" dirty="0" err="1" smtClean="0">
                <a:solidFill>
                  <a:schemeClr val="tx2">
                    <a:lumMod val="75000"/>
                  </a:schemeClr>
                </a:solidFill>
              </a:rPr>
              <a:t>salaria</a:t>
            </a:r>
            <a:r>
              <a:rPr lang="ro-RO" sz="1600" b="1" dirty="0" smtClean="0">
                <a:solidFill>
                  <a:schemeClr val="tx2">
                    <a:lumMod val="75000"/>
                  </a:schemeClr>
                </a:solidFill>
              </a:rPr>
              <a:t>ț</a:t>
            </a:r>
            <a:r>
              <a:rPr lang="en-US" sz="1600" b="1" dirty="0" err="1" smtClean="0">
                <a:solidFill>
                  <a:schemeClr val="tx2">
                    <a:lumMod val="75000"/>
                  </a:schemeClr>
                </a:solidFill>
              </a:rPr>
              <a:t>i</a:t>
            </a:r>
            <a:r>
              <a:rPr lang="vi-VN" sz="1600" dirty="0">
                <a:solidFill>
                  <a:schemeClr val="tx2">
                    <a:lumMod val="75000"/>
                  </a:schemeClr>
                </a:solidFill>
              </a:rPr>
              <a:t>, în anul fiscal anterior depunerii cererii de finanțare</a:t>
            </a:r>
          </a:p>
          <a:p>
            <a:pPr algn="just"/>
            <a:endParaRPr lang="ro-RO" sz="1400" b="1" i="1" dirty="0">
              <a:solidFill>
                <a:srgbClr val="FF0000"/>
              </a:solidFill>
            </a:endParaRPr>
          </a:p>
          <a:p>
            <a:pPr algn="just">
              <a:buFont typeface="+mj-lt"/>
              <a:buAutoNum type="arabicPeriod" startAt="5"/>
            </a:pPr>
            <a:r>
              <a:rPr lang="vi-VN" sz="1800" dirty="0">
                <a:solidFill>
                  <a:schemeClr val="tx2">
                    <a:lumMod val="75000"/>
                  </a:schemeClr>
                </a:solidFill>
              </a:rPr>
              <a:t>Solicitantul are </a:t>
            </a:r>
            <a:r>
              <a:rPr lang="vi-VN" sz="1800" b="1" dirty="0">
                <a:solidFill>
                  <a:schemeClr val="tx2">
                    <a:lumMod val="75000"/>
                  </a:schemeClr>
                </a:solidFill>
              </a:rPr>
              <a:t>capacitatea financiară de a implementa proiectul</a:t>
            </a:r>
            <a:endParaRPr lang="ro-RO" sz="1800" b="1" dirty="0">
              <a:solidFill>
                <a:schemeClr val="tx2">
                  <a:lumMod val="75000"/>
                </a:schemeClr>
              </a:solidFill>
            </a:endParaRPr>
          </a:p>
          <a:p>
            <a:pPr marL="0" indent="0" algn="just">
              <a:buNone/>
            </a:pPr>
            <a:r>
              <a:rPr lang="en-US" sz="1400" b="1" i="1" dirty="0" err="1">
                <a:solidFill>
                  <a:srgbClr val="FF0000"/>
                </a:solidFill>
              </a:rPr>
              <a:t>Atentie</a:t>
            </a:r>
            <a:r>
              <a:rPr lang="en-US" sz="1400" b="1" i="1" dirty="0">
                <a:solidFill>
                  <a:srgbClr val="FF0000"/>
                </a:solidFill>
              </a:rPr>
              <a:t>!!! </a:t>
            </a:r>
            <a:r>
              <a:rPr lang="vi-VN" sz="1400" b="1" i="1" dirty="0">
                <a:solidFill>
                  <a:srgbClr val="FF0000"/>
                </a:solidFill>
              </a:rPr>
              <a:t>După etapa de evaluare tehnică și financiară, </a:t>
            </a:r>
            <a:r>
              <a:rPr lang="ro-RO" sz="1400" b="1" i="1" dirty="0" smtClean="0">
                <a:solidFill>
                  <a:srgbClr val="FF0000"/>
                </a:solidFill>
              </a:rPr>
              <a:t>în etapa de precontractare </a:t>
            </a:r>
            <a:r>
              <a:rPr lang="vi-VN" sz="1400" b="1" i="1" dirty="0" smtClean="0">
                <a:solidFill>
                  <a:srgbClr val="FF0000"/>
                </a:solidFill>
              </a:rPr>
              <a:t>solicitantul </a:t>
            </a:r>
            <a:r>
              <a:rPr lang="vi-VN" sz="1400" b="1" i="1" dirty="0">
                <a:solidFill>
                  <a:srgbClr val="FF0000"/>
                </a:solidFill>
              </a:rPr>
              <a:t>va prezenta dovada capacității financiare (extras de cont bancar, dovada unei linii/ contract de credit emise de bancă/ instituţie financiar bancară).</a:t>
            </a:r>
            <a:endParaRPr lang="ro-RO" sz="1400" b="1" i="1" dirty="0">
              <a:solidFill>
                <a:srgbClr val="FF0000"/>
              </a:solidFill>
            </a:endParaRPr>
          </a:p>
          <a:p>
            <a:pPr marL="0" indent="0" algn="just">
              <a:buNone/>
            </a:pPr>
            <a:endParaRPr lang="ro-RO" sz="1600" dirty="0">
              <a:solidFill>
                <a:schemeClr val="tx2">
                  <a:lumMod val="75000"/>
                </a:schemeClr>
              </a:solidFill>
            </a:endParaRPr>
          </a:p>
          <a:p>
            <a:pPr algn="just">
              <a:buFontTx/>
              <a:buChar char="-"/>
            </a:pPr>
            <a:endParaRPr lang="ro-RO" sz="1400" dirty="0">
              <a:solidFill>
                <a:schemeClr val="tx2">
                  <a:lumMod val="75000"/>
                </a:schemeClr>
              </a:solidFill>
            </a:endParaRPr>
          </a:p>
          <a:p>
            <a:pPr algn="just">
              <a:buFontTx/>
              <a:buChar char="-"/>
            </a:pPr>
            <a:endParaRPr lang="ro-RO" sz="1400"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marL="0" indent="0" algn="just">
              <a:buNone/>
            </a:pPr>
            <a:endParaRPr lang="ro-RO" sz="1400" b="1" u="sng" dirty="0">
              <a:solidFill>
                <a:schemeClr val="tx2">
                  <a:lumMod val="75000"/>
                </a:schemeClr>
              </a:solidFill>
            </a:endParaRPr>
          </a:p>
          <a:p>
            <a:pPr algn="just">
              <a:buFontTx/>
              <a:buNone/>
            </a:pPr>
            <a:endParaRPr lang="ro-RO" sz="1400" b="1" dirty="0">
              <a:solidFill>
                <a:schemeClr val="tx2">
                  <a:lumMod val="75000"/>
                </a:schemeClr>
              </a:solidFill>
            </a:endParaRPr>
          </a:p>
        </p:txBody>
      </p:sp>
      <p:sp>
        <p:nvSpPr>
          <p:cNvPr id="5" name="Title 1"/>
          <p:cNvSpPr txBox="1">
            <a:spLocks/>
          </p:cNvSpPr>
          <p:nvPr/>
        </p:nvSpPr>
        <p:spPr>
          <a:xfrm>
            <a:off x="149646" y="2286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b="1" kern="0" dirty="0" err="1">
                <a:solidFill>
                  <a:schemeClr val="tx2">
                    <a:lumMod val="50000"/>
                  </a:schemeClr>
                </a:solidFill>
              </a:rPr>
              <a:t>Criterii</a:t>
            </a:r>
            <a:r>
              <a:rPr lang="en-US" sz="2400" b="1" kern="0" dirty="0">
                <a:solidFill>
                  <a:schemeClr val="tx2">
                    <a:lumMod val="50000"/>
                  </a:schemeClr>
                </a:solidFill>
              </a:rPr>
              <a:t> de </a:t>
            </a:r>
            <a:r>
              <a:rPr lang="en-US" sz="2400" b="1" kern="0" dirty="0" err="1">
                <a:solidFill>
                  <a:schemeClr val="tx2">
                    <a:lumMod val="50000"/>
                  </a:schemeClr>
                </a:solidFill>
              </a:rPr>
              <a:t>eligibilitate</a:t>
            </a:r>
            <a:r>
              <a:rPr lang="en-US" sz="2400" b="1" kern="0" dirty="0">
                <a:solidFill>
                  <a:schemeClr val="tx2">
                    <a:lumMod val="50000"/>
                  </a:schemeClr>
                </a:solidFill>
              </a:rPr>
              <a:t>: </a:t>
            </a:r>
            <a:r>
              <a:rPr lang="en-US" sz="3200" b="1" kern="0" dirty="0">
                <a:solidFill>
                  <a:schemeClr val="tx2">
                    <a:lumMod val="50000"/>
                  </a:schemeClr>
                </a:solidFill>
              </a:rPr>
              <a:t> </a:t>
            </a:r>
            <a:r>
              <a:rPr lang="ro-RO" sz="3200" dirty="0">
                <a:solidFill>
                  <a:schemeClr val="tx2">
                    <a:lumMod val="75000"/>
                  </a:schemeClr>
                </a:solidFill>
              </a:rPr>
              <a:t>Eligibilitatea solicitantului</a:t>
            </a:r>
          </a:p>
        </p:txBody>
      </p:sp>
    </p:spTree>
    <p:extLst>
      <p:ext uri="{BB962C8B-B14F-4D97-AF65-F5344CB8AC3E}">
        <p14:creationId xmlns:p14="http://schemas.microsoft.com/office/powerpoint/2010/main" val="443110518"/>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228600" y="1219200"/>
            <a:ext cx="8534400" cy="4800600"/>
          </a:xfrm>
        </p:spPr>
        <p:txBody>
          <a:bodyPr/>
          <a:lstStyle/>
          <a:p>
            <a:pPr algn="just">
              <a:buFont typeface="+mj-lt"/>
              <a:buAutoNum type="arabicPeriod"/>
            </a:pPr>
            <a:endParaRPr lang="en-US" sz="1400" b="1" u="sng" dirty="0">
              <a:solidFill>
                <a:schemeClr val="tx2">
                  <a:lumMod val="75000"/>
                </a:schemeClr>
              </a:solidFill>
            </a:endParaRPr>
          </a:p>
          <a:p>
            <a:pPr algn="just">
              <a:buFont typeface="+mj-lt"/>
              <a:buAutoNum type="arabicPeriod" startAt="6"/>
            </a:pPr>
            <a:r>
              <a:rPr lang="vi-VN" sz="1600" dirty="0">
                <a:solidFill>
                  <a:schemeClr val="tx2">
                    <a:lumMod val="75000"/>
                  </a:schemeClr>
                </a:solidFill>
              </a:rPr>
              <a:t>Solicitantul și reprezentantul său legal nu se încadrează în situațiile de excludere prezentante în Declarația de eligibilitate</a:t>
            </a:r>
            <a:endParaRPr lang="ro-RO" sz="1600" dirty="0">
              <a:solidFill>
                <a:schemeClr val="tx2">
                  <a:lumMod val="75000"/>
                </a:schemeClr>
              </a:solidFill>
            </a:endParaRPr>
          </a:p>
          <a:p>
            <a:pPr marL="0" indent="0" algn="just">
              <a:buNone/>
            </a:pPr>
            <a:r>
              <a:rPr lang="en-US" sz="1200" b="1" i="1" dirty="0">
                <a:solidFill>
                  <a:schemeClr val="tx2">
                    <a:lumMod val="75000"/>
                  </a:schemeClr>
                </a:solidFill>
              </a:rPr>
              <a:t>      </a:t>
            </a:r>
          </a:p>
          <a:p>
            <a:pPr marL="0" indent="0" algn="just">
              <a:buNone/>
            </a:pPr>
            <a:r>
              <a:rPr lang="en-US" sz="1200" b="1" i="1" dirty="0">
                <a:solidFill>
                  <a:schemeClr val="tx2">
                    <a:lumMod val="75000"/>
                  </a:schemeClr>
                </a:solidFill>
              </a:rPr>
              <a:t>       </a:t>
            </a:r>
            <a:r>
              <a:rPr lang="en-US" sz="1200" b="1" i="1" dirty="0" err="1">
                <a:solidFill>
                  <a:schemeClr val="tx2">
                    <a:lumMod val="75000"/>
                  </a:schemeClr>
                </a:solidFill>
              </a:rPr>
              <a:t>Detalii</a:t>
            </a:r>
            <a:r>
              <a:rPr lang="en-US" sz="1200" b="1" i="1" dirty="0">
                <a:solidFill>
                  <a:schemeClr val="tx2">
                    <a:lumMod val="75000"/>
                  </a:schemeClr>
                </a:solidFill>
              </a:rPr>
              <a:t> </a:t>
            </a:r>
            <a:r>
              <a:rPr lang="en-US" sz="1200" b="1" i="1" dirty="0" err="1">
                <a:solidFill>
                  <a:schemeClr val="tx2">
                    <a:lumMod val="75000"/>
                  </a:schemeClr>
                </a:solidFill>
              </a:rPr>
              <a:t>despre</a:t>
            </a:r>
            <a:r>
              <a:rPr lang="en-US" sz="1200" b="1" i="1" dirty="0">
                <a:solidFill>
                  <a:schemeClr val="tx2">
                    <a:lumMod val="75000"/>
                  </a:schemeClr>
                </a:solidFill>
              </a:rPr>
              <a:t> “Solicitant” se g</a:t>
            </a:r>
            <a:r>
              <a:rPr lang="ro-RO" sz="1200" b="1" i="1" dirty="0">
                <a:solidFill>
                  <a:schemeClr val="tx2">
                    <a:lumMod val="75000"/>
                  </a:schemeClr>
                </a:solidFill>
              </a:rPr>
              <a:t>ă</a:t>
            </a:r>
            <a:r>
              <a:rPr lang="en-US" sz="1200" b="1" i="1" dirty="0" err="1">
                <a:solidFill>
                  <a:schemeClr val="tx2">
                    <a:lumMod val="75000"/>
                  </a:schemeClr>
                </a:solidFill>
              </a:rPr>
              <a:t>sesc</a:t>
            </a:r>
            <a:r>
              <a:rPr lang="en-US" sz="1200" b="1" i="1" dirty="0">
                <a:solidFill>
                  <a:schemeClr val="tx2">
                    <a:lumMod val="75000"/>
                  </a:schemeClr>
                </a:solidFill>
              </a:rPr>
              <a:t> in </a:t>
            </a:r>
            <a:r>
              <a:rPr lang="en-US" sz="1200" b="1" i="1" dirty="0" err="1">
                <a:solidFill>
                  <a:schemeClr val="tx2">
                    <a:lumMod val="75000"/>
                  </a:schemeClr>
                </a:solidFill>
              </a:rPr>
              <a:t>Ghidul</a:t>
            </a:r>
            <a:r>
              <a:rPr lang="en-US" sz="1200" b="1" i="1" dirty="0">
                <a:solidFill>
                  <a:schemeClr val="tx2">
                    <a:lumMod val="75000"/>
                  </a:schemeClr>
                </a:solidFill>
              </a:rPr>
              <a:t> General </a:t>
            </a:r>
            <a:r>
              <a:rPr lang="en-US" sz="1200" b="1" i="1" dirty="0" err="1">
                <a:solidFill>
                  <a:schemeClr val="tx2">
                    <a:lumMod val="75000"/>
                  </a:schemeClr>
                </a:solidFill>
              </a:rPr>
              <a:t>sectiunea</a:t>
            </a:r>
            <a:r>
              <a:rPr lang="en-US" sz="1200" b="1" i="1" dirty="0">
                <a:solidFill>
                  <a:schemeClr val="tx2">
                    <a:lumMod val="75000"/>
                  </a:schemeClr>
                </a:solidFill>
              </a:rPr>
              <a:t> 6.1 </a:t>
            </a:r>
            <a:r>
              <a:rPr lang="en-US" sz="1200" b="1" i="1" dirty="0" err="1">
                <a:solidFill>
                  <a:schemeClr val="tx2">
                    <a:lumMod val="75000"/>
                  </a:schemeClr>
                </a:solidFill>
              </a:rPr>
              <a:t>punctul</a:t>
            </a:r>
            <a:r>
              <a:rPr lang="en-US" sz="1200" b="1" i="1" dirty="0">
                <a:solidFill>
                  <a:schemeClr val="tx2">
                    <a:lumMod val="75000"/>
                  </a:schemeClr>
                </a:solidFill>
              </a:rPr>
              <a:t> 6</a:t>
            </a:r>
            <a:endParaRPr lang="ro-RO" sz="1400" b="1" u="sng" dirty="0">
              <a:solidFill>
                <a:schemeClr val="tx2">
                  <a:lumMod val="75000"/>
                </a:schemeClr>
              </a:solidFill>
            </a:endParaRPr>
          </a:p>
          <a:p>
            <a:pPr algn="just"/>
            <a:endParaRPr lang="ro-RO" sz="1400" b="1" u="sng" dirty="0">
              <a:solidFill>
                <a:schemeClr val="tx2">
                  <a:lumMod val="75000"/>
                </a:schemeClr>
              </a:solidFill>
            </a:endParaRPr>
          </a:p>
          <a:p>
            <a:pPr algn="just"/>
            <a:endParaRPr lang="ro-RO" sz="1400" b="1" u="sng" dirty="0">
              <a:solidFill>
                <a:schemeClr val="tx2">
                  <a:lumMod val="75000"/>
                </a:schemeClr>
              </a:solidFill>
            </a:endParaRPr>
          </a:p>
          <a:p>
            <a:pPr marL="0" indent="0" algn="just">
              <a:buNone/>
            </a:pPr>
            <a:r>
              <a:rPr lang="en-US" sz="1400" dirty="0">
                <a:solidFill>
                  <a:schemeClr val="tx2">
                    <a:lumMod val="75000"/>
                  </a:schemeClr>
                </a:solidFill>
              </a:rPr>
              <a:t>7.    </a:t>
            </a:r>
            <a:r>
              <a:rPr lang="en-US" sz="1600" dirty="0" err="1">
                <a:solidFill>
                  <a:schemeClr val="tx2">
                    <a:lumMod val="75000"/>
                  </a:schemeClr>
                </a:solidFill>
              </a:rPr>
              <a:t>Locul</a:t>
            </a:r>
            <a:r>
              <a:rPr lang="en-US" sz="1600" dirty="0">
                <a:solidFill>
                  <a:schemeClr val="tx2">
                    <a:lumMod val="75000"/>
                  </a:schemeClr>
                </a:solidFill>
              </a:rPr>
              <a:t> de </a:t>
            </a:r>
            <a:r>
              <a:rPr lang="en-US" sz="1600" dirty="0" err="1">
                <a:solidFill>
                  <a:schemeClr val="tx2">
                    <a:lumMod val="75000"/>
                  </a:schemeClr>
                </a:solidFill>
              </a:rPr>
              <a:t>implementare</a:t>
            </a:r>
            <a:r>
              <a:rPr lang="en-US" sz="1600" dirty="0">
                <a:solidFill>
                  <a:schemeClr val="tx2">
                    <a:lumMod val="75000"/>
                  </a:schemeClr>
                </a:solidFill>
              </a:rPr>
              <a:t> a </a:t>
            </a:r>
            <a:r>
              <a:rPr lang="en-US" sz="1600" dirty="0" err="1">
                <a:solidFill>
                  <a:schemeClr val="tx2">
                    <a:lumMod val="75000"/>
                  </a:schemeClr>
                </a:solidFill>
              </a:rPr>
              <a:t>proiectului</a:t>
            </a:r>
            <a:r>
              <a:rPr lang="en-US" sz="1600" dirty="0">
                <a:solidFill>
                  <a:schemeClr val="tx2">
                    <a:lumMod val="75000"/>
                  </a:schemeClr>
                </a:solidFill>
              </a:rPr>
              <a:t> </a:t>
            </a:r>
            <a:r>
              <a:rPr lang="en-US" sz="1600" dirty="0" err="1">
                <a:solidFill>
                  <a:schemeClr val="tx2">
                    <a:lumMod val="75000"/>
                  </a:schemeClr>
                </a:solidFill>
              </a:rPr>
              <a:t>este</a:t>
            </a:r>
            <a:r>
              <a:rPr lang="en-US" sz="1600" dirty="0">
                <a:solidFill>
                  <a:schemeClr val="tx2">
                    <a:lumMod val="75000"/>
                  </a:schemeClr>
                </a:solidFill>
              </a:rPr>
              <a:t> </a:t>
            </a:r>
            <a:r>
              <a:rPr lang="en-US" sz="1600" dirty="0" err="1" smtClean="0">
                <a:solidFill>
                  <a:schemeClr val="tx2">
                    <a:lumMod val="75000"/>
                  </a:schemeClr>
                </a:solidFill>
              </a:rPr>
              <a:t>situat</a:t>
            </a:r>
            <a:r>
              <a:rPr lang="en-US" sz="1600" dirty="0" smtClean="0">
                <a:solidFill>
                  <a:schemeClr val="tx2">
                    <a:lumMod val="75000"/>
                  </a:schemeClr>
                </a:solidFill>
              </a:rPr>
              <a:t>:</a:t>
            </a:r>
            <a:endParaRPr lang="en-US" sz="1600" dirty="0">
              <a:solidFill>
                <a:schemeClr val="tx2">
                  <a:lumMod val="75000"/>
                </a:schemeClr>
              </a:solidFill>
            </a:endParaRPr>
          </a:p>
          <a:p>
            <a:pPr lvl="1" algn="just">
              <a:buFont typeface="Arial" panose="020B0604020202020204" pitchFamily="34" charset="0"/>
              <a:buChar char="•"/>
            </a:pPr>
            <a:r>
              <a:rPr lang="en-US" sz="1400" dirty="0" err="1">
                <a:solidFill>
                  <a:schemeClr val="tx2">
                    <a:lumMod val="75000"/>
                  </a:schemeClr>
                </a:solidFill>
              </a:rPr>
              <a:t>în</a:t>
            </a:r>
            <a:r>
              <a:rPr lang="en-US" sz="1400" dirty="0">
                <a:solidFill>
                  <a:schemeClr val="tx2">
                    <a:lumMod val="75000"/>
                  </a:schemeClr>
                </a:solidFill>
              </a:rPr>
              <a:t> </a:t>
            </a:r>
            <a:r>
              <a:rPr lang="en-US" sz="1400" dirty="0" err="1">
                <a:solidFill>
                  <a:schemeClr val="tx2">
                    <a:lumMod val="75000"/>
                  </a:schemeClr>
                </a:solidFill>
              </a:rPr>
              <a:t>mediul</a:t>
            </a:r>
            <a:r>
              <a:rPr lang="en-US" sz="1400" dirty="0">
                <a:solidFill>
                  <a:schemeClr val="tx2">
                    <a:lumMod val="75000"/>
                  </a:schemeClr>
                </a:solidFill>
              </a:rPr>
              <a:t> </a:t>
            </a:r>
            <a:r>
              <a:rPr lang="en-US" sz="1400" dirty="0" smtClean="0">
                <a:solidFill>
                  <a:schemeClr val="tx2">
                    <a:lumMod val="75000"/>
                  </a:schemeClr>
                </a:solidFill>
              </a:rPr>
              <a:t>urban, </a:t>
            </a:r>
            <a:r>
              <a:rPr lang="en-US" sz="1400" dirty="0" err="1">
                <a:solidFill>
                  <a:schemeClr val="tx2">
                    <a:lumMod val="75000"/>
                  </a:schemeClr>
                </a:solidFill>
              </a:rPr>
              <a:t>în</a:t>
            </a:r>
            <a:r>
              <a:rPr lang="en-US" sz="1400" dirty="0">
                <a:solidFill>
                  <a:schemeClr val="tx2">
                    <a:lumMod val="75000"/>
                  </a:schemeClr>
                </a:solidFill>
              </a:rPr>
              <a:t> </a:t>
            </a:r>
            <a:r>
              <a:rPr lang="en-US" sz="1400" dirty="0" err="1">
                <a:solidFill>
                  <a:schemeClr val="tx2">
                    <a:lumMod val="75000"/>
                  </a:schemeClr>
                </a:solidFill>
              </a:rPr>
              <a:t>regiunea</a:t>
            </a:r>
            <a:r>
              <a:rPr lang="en-US" sz="1400" dirty="0">
                <a:solidFill>
                  <a:schemeClr val="tx2">
                    <a:lumMod val="75000"/>
                  </a:schemeClr>
                </a:solidFill>
              </a:rPr>
              <a:t> de </a:t>
            </a:r>
            <a:r>
              <a:rPr lang="en-US" sz="1400" dirty="0" err="1">
                <a:solidFill>
                  <a:schemeClr val="tx2">
                    <a:lumMod val="75000"/>
                  </a:schemeClr>
                </a:solidFill>
              </a:rPr>
              <a:t>dezvoltare</a:t>
            </a:r>
            <a:r>
              <a:rPr lang="en-US" sz="1400" dirty="0">
                <a:solidFill>
                  <a:schemeClr val="tx2">
                    <a:lumMod val="75000"/>
                  </a:schemeClr>
                </a:solidFill>
              </a:rPr>
              <a:t> </a:t>
            </a:r>
            <a:r>
              <a:rPr lang="en-US" sz="1400" dirty="0" err="1">
                <a:solidFill>
                  <a:schemeClr val="tx2">
                    <a:lumMod val="75000"/>
                  </a:schemeClr>
                </a:solidFill>
              </a:rPr>
              <a:t>în</a:t>
            </a:r>
            <a:r>
              <a:rPr lang="en-US" sz="1400" dirty="0">
                <a:solidFill>
                  <a:schemeClr val="tx2">
                    <a:lumMod val="75000"/>
                  </a:schemeClr>
                </a:solidFill>
              </a:rPr>
              <a:t> care a </a:t>
            </a:r>
            <a:r>
              <a:rPr lang="en-US" sz="1400" dirty="0" err="1">
                <a:solidFill>
                  <a:schemeClr val="tx2">
                    <a:lumMod val="75000"/>
                  </a:schemeClr>
                </a:solidFill>
              </a:rPr>
              <a:t>fost</a:t>
            </a:r>
            <a:r>
              <a:rPr lang="en-US" sz="1400" dirty="0">
                <a:solidFill>
                  <a:schemeClr val="tx2">
                    <a:lumMod val="75000"/>
                  </a:schemeClr>
                </a:solidFill>
              </a:rPr>
              <a:t> </a:t>
            </a:r>
            <a:r>
              <a:rPr lang="en-US" sz="1400" dirty="0" err="1">
                <a:solidFill>
                  <a:schemeClr val="tx2">
                    <a:lumMod val="75000"/>
                  </a:schemeClr>
                </a:solidFill>
              </a:rPr>
              <a:t>depusă</a:t>
            </a:r>
            <a:r>
              <a:rPr lang="en-US" sz="1400" dirty="0">
                <a:solidFill>
                  <a:schemeClr val="tx2">
                    <a:lumMod val="75000"/>
                  </a:schemeClr>
                </a:solidFill>
              </a:rPr>
              <a:t> </a:t>
            </a:r>
            <a:r>
              <a:rPr lang="en-US" sz="1400" dirty="0" err="1">
                <a:solidFill>
                  <a:schemeClr val="tx2">
                    <a:lumMod val="75000"/>
                  </a:schemeClr>
                </a:solidFill>
              </a:rPr>
              <a:t>cererea</a:t>
            </a:r>
            <a:r>
              <a:rPr lang="en-US" sz="1400" dirty="0">
                <a:solidFill>
                  <a:schemeClr val="tx2">
                    <a:lumMod val="75000"/>
                  </a:schemeClr>
                </a:solidFill>
              </a:rPr>
              <a:t> de </a:t>
            </a:r>
            <a:r>
              <a:rPr lang="en-US" sz="1400" dirty="0" err="1">
                <a:solidFill>
                  <a:schemeClr val="tx2">
                    <a:lumMod val="75000"/>
                  </a:schemeClr>
                </a:solidFill>
              </a:rPr>
              <a:t>finanțare</a:t>
            </a:r>
            <a:endParaRPr lang="en-US" sz="1400" dirty="0">
              <a:solidFill>
                <a:schemeClr val="tx2">
                  <a:lumMod val="75000"/>
                </a:schemeClr>
              </a:solidFill>
            </a:endParaRPr>
          </a:p>
          <a:p>
            <a:pPr lvl="1" algn="just">
              <a:buFont typeface="Arial" panose="020B0604020202020204" pitchFamily="34" charset="0"/>
              <a:buChar char="•"/>
            </a:pPr>
            <a:r>
              <a:rPr lang="en-US" sz="1400" dirty="0" err="1">
                <a:solidFill>
                  <a:schemeClr val="tx2">
                    <a:lumMod val="75000"/>
                  </a:schemeClr>
                </a:solidFill>
              </a:rPr>
              <a:t>în</a:t>
            </a:r>
            <a:r>
              <a:rPr lang="en-US" sz="1400" dirty="0">
                <a:solidFill>
                  <a:schemeClr val="tx2">
                    <a:lumMod val="75000"/>
                  </a:schemeClr>
                </a:solidFill>
              </a:rPr>
              <a:t> </a:t>
            </a:r>
            <a:r>
              <a:rPr lang="en-US" sz="1400" dirty="0" err="1">
                <a:solidFill>
                  <a:schemeClr val="tx2">
                    <a:lumMod val="75000"/>
                  </a:schemeClr>
                </a:solidFill>
              </a:rPr>
              <a:t>mediul</a:t>
            </a:r>
            <a:r>
              <a:rPr lang="en-US" sz="1400" dirty="0">
                <a:solidFill>
                  <a:schemeClr val="tx2">
                    <a:lumMod val="75000"/>
                  </a:schemeClr>
                </a:solidFill>
              </a:rPr>
              <a:t> rural </a:t>
            </a:r>
            <a:r>
              <a:rPr lang="en-US" sz="1400" dirty="0" err="1">
                <a:solidFill>
                  <a:schemeClr val="tx2">
                    <a:lumMod val="75000"/>
                  </a:schemeClr>
                </a:solidFill>
              </a:rPr>
              <a:t>pentru</a:t>
            </a:r>
            <a:r>
              <a:rPr lang="en-US" sz="1400" dirty="0">
                <a:solidFill>
                  <a:schemeClr val="tx2">
                    <a:lumMod val="75000"/>
                  </a:schemeClr>
                </a:solidFill>
              </a:rPr>
              <a:t> </a:t>
            </a:r>
            <a:r>
              <a:rPr lang="ro-RO" sz="1400" dirty="0" err="1">
                <a:solidFill>
                  <a:schemeClr val="tx2">
                    <a:lumMod val="75000"/>
                  </a:schemeClr>
                </a:solidFill>
              </a:rPr>
              <a:t>î</a:t>
            </a:r>
            <a:r>
              <a:rPr lang="en-US" sz="1400" dirty="0" err="1" smtClean="0">
                <a:solidFill>
                  <a:schemeClr val="tx2">
                    <a:lumMod val="75000"/>
                  </a:schemeClr>
                </a:solidFill>
              </a:rPr>
              <a:t>ntreprinderi</a:t>
            </a:r>
            <a:r>
              <a:rPr lang="en-US" sz="1400" dirty="0" smtClean="0">
                <a:solidFill>
                  <a:schemeClr val="tx2">
                    <a:lumMod val="75000"/>
                  </a:schemeClr>
                </a:solidFill>
              </a:rPr>
              <a:t> </a:t>
            </a:r>
            <a:r>
              <a:rPr lang="en-US" sz="1400" dirty="0" err="1">
                <a:solidFill>
                  <a:schemeClr val="tx2">
                    <a:lumMod val="75000"/>
                  </a:schemeClr>
                </a:solidFill>
              </a:rPr>
              <a:t>mijlocii</a:t>
            </a:r>
            <a:r>
              <a:rPr lang="en-US" sz="1400" dirty="0">
                <a:solidFill>
                  <a:schemeClr val="tx2">
                    <a:lumMod val="75000"/>
                  </a:schemeClr>
                </a:solidFill>
              </a:rPr>
              <a:t>, </a:t>
            </a:r>
            <a:r>
              <a:rPr lang="en-US" sz="1400" dirty="0" err="1">
                <a:solidFill>
                  <a:schemeClr val="tx2">
                    <a:lumMod val="75000"/>
                  </a:schemeClr>
                </a:solidFill>
              </a:rPr>
              <a:t>în</a:t>
            </a:r>
            <a:r>
              <a:rPr lang="en-US" sz="1400" dirty="0">
                <a:solidFill>
                  <a:schemeClr val="tx2">
                    <a:lumMod val="75000"/>
                  </a:schemeClr>
                </a:solidFill>
              </a:rPr>
              <a:t> </a:t>
            </a:r>
            <a:r>
              <a:rPr lang="en-US" sz="1400" dirty="0" err="1">
                <a:solidFill>
                  <a:schemeClr val="tx2">
                    <a:lumMod val="75000"/>
                  </a:schemeClr>
                </a:solidFill>
              </a:rPr>
              <a:t>regiunea</a:t>
            </a:r>
            <a:r>
              <a:rPr lang="en-US" sz="1400" dirty="0">
                <a:solidFill>
                  <a:schemeClr val="tx2">
                    <a:lumMod val="75000"/>
                  </a:schemeClr>
                </a:solidFill>
              </a:rPr>
              <a:t> de </a:t>
            </a:r>
            <a:r>
              <a:rPr lang="en-US" sz="1400" dirty="0" err="1">
                <a:solidFill>
                  <a:schemeClr val="tx2">
                    <a:lumMod val="75000"/>
                  </a:schemeClr>
                </a:solidFill>
              </a:rPr>
              <a:t>dezvoltare</a:t>
            </a:r>
            <a:r>
              <a:rPr lang="en-US" sz="1400" dirty="0">
                <a:solidFill>
                  <a:schemeClr val="tx2">
                    <a:lumMod val="75000"/>
                  </a:schemeClr>
                </a:solidFill>
              </a:rPr>
              <a:t> </a:t>
            </a:r>
            <a:r>
              <a:rPr lang="en-US" sz="1400" dirty="0" err="1">
                <a:solidFill>
                  <a:schemeClr val="tx2">
                    <a:lumMod val="75000"/>
                  </a:schemeClr>
                </a:solidFill>
              </a:rPr>
              <a:t>în</a:t>
            </a:r>
            <a:r>
              <a:rPr lang="en-US" sz="1400" dirty="0">
                <a:solidFill>
                  <a:schemeClr val="tx2">
                    <a:lumMod val="75000"/>
                  </a:schemeClr>
                </a:solidFill>
              </a:rPr>
              <a:t> care a </a:t>
            </a:r>
            <a:r>
              <a:rPr lang="en-US" sz="1400" dirty="0" err="1">
                <a:solidFill>
                  <a:schemeClr val="tx2">
                    <a:lumMod val="75000"/>
                  </a:schemeClr>
                </a:solidFill>
              </a:rPr>
              <a:t>fost</a:t>
            </a:r>
            <a:r>
              <a:rPr lang="en-US" sz="1400" dirty="0">
                <a:solidFill>
                  <a:schemeClr val="tx2">
                    <a:lumMod val="75000"/>
                  </a:schemeClr>
                </a:solidFill>
              </a:rPr>
              <a:t> </a:t>
            </a:r>
            <a:r>
              <a:rPr lang="en-US" sz="1400" dirty="0" err="1">
                <a:solidFill>
                  <a:schemeClr val="tx2">
                    <a:lumMod val="75000"/>
                  </a:schemeClr>
                </a:solidFill>
              </a:rPr>
              <a:t>depusă</a:t>
            </a:r>
            <a:r>
              <a:rPr lang="en-US" sz="1400" dirty="0">
                <a:solidFill>
                  <a:schemeClr val="tx2">
                    <a:lumMod val="75000"/>
                  </a:schemeClr>
                </a:solidFill>
              </a:rPr>
              <a:t> </a:t>
            </a:r>
            <a:r>
              <a:rPr lang="en-US" sz="1400" dirty="0" err="1">
                <a:solidFill>
                  <a:schemeClr val="tx2">
                    <a:lumMod val="75000"/>
                  </a:schemeClr>
                </a:solidFill>
              </a:rPr>
              <a:t>cererea</a:t>
            </a:r>
            <a:r>
              <a:rPr lang="en-US" sz="1400" dirty="0">
                <a:solidFill>
                  <a:schemeClr val="tx2">
                    <a:lumMod val="75000"/>
                  </a:schemeClr>
                </a:solidFill>
              </a:rPr>
              <a:t> de </a:t>
            </a:r>
            <a:r>
              <a:rPr lang="en-US" sz="1400" dirty="0" err="1">
                <a:solidFill>
                  <a:schemeClr val="tx2">
                    <a:lumMod val="75000"/>
                  </a:schemeClr>
                </a:solidFill>
              </a:rPr>
              <a:t>finanțare</a:t>
            </a:r>
            <a:endParaRPr lang="en-US" sz="1400" dirty="0">
              <a:solidFill>
                <a:schemeClr val="tx2">
                  <a:lumMod val="75000"/>
                </a:schemeClr>
              </a:solidFill>
            </a:endParaRPr>
          </a:p>
          <a:p>
            <a:pPr algn="just"/>
            <a:endParaRPr lang="ro-RO" sz="1400" b="1" u="sng" dirty="0">
              <a:solidFill>
                <a:schemeClr val="tx2">
                  <a:lumMod val="75000"/>
                </a:schemeClr>
              </a:solidFill>
            </a:endParaRPr>
          </a:p>
          <a:p>
            <a:pPr lvl="1" algn="just">
              <a:buFont typeface="Arial" panose="020B0604020202020204" pitchFamily="34" charset="0"/>
              <a:buChar char="•"/>
            </a:pPr>
            <a:r>
              <a:rPr lang="en-US" sz="1400" u="sng" dirty="0" err="1">
                <a:solidFill>
                  <a:schemeClr val="tx2">
                    <a:lumMod val="75000"/>
                  </a:schemeClr>
                </a:solidFill>
              </a:rPr>
              <a:t>Solicitantul</a:t>
            </a:r>
            <a:r>
              <a:rPr lang="en-US" sz="1400" u="sng" dirty="0">
                <a:solidFill>
                  <a:schemeClr val="tx2">
                    <a:lumMod val="75000"/>
                  </a:schemeClr>
                </a:solidFill>
              </a:rPr>
              <a:t> </a:t>
            </a:r>
            <a:r>
              <a:rPr lang="en-US" sz="1400" u="sng" dirty="0" err="1">
                <a:solidFill>
                  <a:schemeClr val="tx2">
                    <a:lumMod val="75000"/>
                  </a:schemeClr>
                </a:solidFill>
              </a:rPr>
              <a:t>trebuie</a:t>
            </a:r>
            <a:r>
              <a:rPr lang="en-US" sz="1400" u="sng" dirty="0">
                <a:solidFill>
                  <a:schemeClr val="tx2">
                    <a:lumMod val="75000"/>
                  </a:schemeClr>
                </a:solidFill>
              </a:rPr>
              <a:t> </a:t>
            </a:r>
            <a:r>
              <a:rPr lang="en-US" sz="1400" u="sng" dirty="0" err="1">
                <a:solidFill>
                  <a:schemeClr val="tx2">
                    <a:lumMod val="75000"/>
                  </a:schemeClr>
                </a:solidFill>
              </a:rPr>
              <a:t>să</a:t>
            </a:r>
            <a:r>
              <a:rPr lang="en-US" sz="1400" u="sng" dirty="0">
                <a:solidFill>
                  <a:schemeClr val="tx2">
                    <a:lumMod val="75000"/>
                  </a:schemeClr>
                </a:solidFill>
              </a:rPr>
              <a:t> </a:t>
            </a:r>
            <a:r>
              <a:rPr lang="en-US" sz="1400" u="sng" dirty="0" err="1">
                <a:solidFill>
                  <a:schemeClr val="tx2">
                    <a:lumMod val="75000"/>
                  </a:schemeClr>
                </a:solidFill>
              </a:rPr>
              <a:t>aibă</a:t>
            </a:r>
            <a:r>
              <a:rPr lang="en-US" sz="1400" u="sng" dirty="0">
                <a:solidFill>
                  <a:schemeClr val="tx2">
                    <a:lumMod val="75000"/>
                  </a:schemeClr>
                </a:solidFill>
              </a:rPr>
              <a:t> </a:t>
            </a:r>
            <a:r>
              <a:rPr lang="en-US" sz="1400" u="sng" dirty="0" err="1">
                <a:solidFill>
                  <a:schemeClr val="tx2">
                    <a:lumMod val="75000"/>
                  </a:schemeClr>
                </a:solidFill>
              </a:rPr>
              <a:t>deja</a:t>
            </a:r>
            <a:r>
              <a:rPr lang="en-US" sz="1400" u="sng" dirty="0">
                <a:solidFill>
                  <a:schemeClr val="tx2">
                    <a:lumMod val="75000"/>
                  </a:schemeClr>
                </a:solidFill>
              </a:rPr>
              <a:t> </a:t>
            </a:r>
            <a:r>
              <a:rPr lang="en-US" sz="1400" u="sng" dirty="0" err="1">
                <a:solidFill>
                  <a:schemeClr val="tx2">
                    <a:lumMod val="75000"/>
                  </a:schemeClr>
                </a:solidFill>
              </a:rPr>
              <a:t>locul</a:t>
            </a:r>
            <a:r>
              <a:rPr lang="en-US" sz="1400" u="sng" dirty="0">
                <a:solidFill>
                  <a:schemeClr val="tx2">
                    <a:lumMod val="75000"/>
                  </a:schemeClr>
                </a:solidFill>
              </a:rPr>
              <a:t> de </a:t>
            </a:r>
            <a:r>
              <a:rPr lang="en-US" sz="1400" u="sng" dirty="0" err="1">
                <a:solidFill>
                  <a:schemeClr val="tx2">
                    <a:lumMod val="75000"/>
                  </a:schemeClr>
                </a:solidFill>
              </a:rPr>
              <a:t>implementare</a:t>
            </a:r>
            <a:r>
              <a:rPr lang="en-US" sz="1400" u="sng" dirty="0">
                <a:solidFill>
                  <a:schemeClr val="tx2">
                    <a:lumMod val="75000"/>
                  </a:schemeClr>
                </a:solidFill>
              </a:rPr>
              <a:t> a </a:t>
            </a:r>
            <a:r>
              <a:rPr lang="en-US" sz="1400" u="sng" dirty="0" err="1">
                <a:solidFill>
                  <a:schemeClr val="tx2">
                    <a:lumMod val="75000"/>
                  </a:schemeClr>
                </a:solidFill>
              </a:rPr>
              <a:t>proiectului</a:t>
            </a:r>
            <a:r>
              <a:rPr lang="en-US" sz="1400" u="sng" dirty="0">
                <a:solidFill>
                  <a:schemeClr val="tx2">
                    <a:lumMod val="75000"/>
                  </a:schemeClr>
                </a:solidFill>
              </a:rPr>
              <a:t> </a:t>
            </a:r>
            <a:r>
              <a:rPr lang="en-US" sz="1400" u="sng" dirty="0" err="1">
                <a:solidFill>
                  <a:schemeClr val="tx2">
                    <a:lumMod val="75000"/>
                  </a:schemeClr>
                </a:solidFill>
              </a:rPr>
              <a:t>înregistrat</a:t>
            </a:r>
            <a:r>
              <a:rPr lang="en-US" sz="1400" u="sng" dirty="0">
                <a:solidFill>
                  <a:schemeClr val="tx2">
                    <a:lumMod val="75000"/>
                  </a:schemeClr>
                </a:solidFill>
              </a:rPr>
              <a:t> ca </a:t>
            </a:r>
            <a:r>
              <a:rPr lang="en-US" sz="1400" u="sng" dirty="0" err="1">
                <a:solidFill>
                  <a:schemeClr val="tx2">
                    <a:lumMod val="75000"/>
                  </a:schemeClr>
                </a:solidFill>
              </a:rPr>
              <a:t>sediu</a:t>
            </a:r>
            <a:r>
              <a:rPr lang="en-US" sz="1400" u="sng" dirty="0">
                <a:solidFill>
                  <a:schemeClr val="tx2">
                    <a:lumMod val="75000"/>
                  </a:schemeClr>
                </a:solidFill>
              </a:rPr>
              <a:t> principal </a:t>
            </a:r>
            <a:r>
              <a:rPr lang="en-US" sz="1400" u="sng" dirty="0" err="1">
                <a:solidFill>
                  <a:schemeClr val="tx2">
                    <a:lumMod val="75000"/>
                  </a:schemeClr>
                </a:solidFill>
              </a:rPr>
              <a:t>sau</a:t>
            </a:r>
            <a:r>
              <a:rPr lang="en-US" sz="1400" u="sng" dirty="0">
                <a:solidFill>
                  <a:schemeClr val="tx2">
                    <a:lumMod val="75000"/>
                  </a:schemeClr>
                </a:solidFill>
              </a:rPr>
              <a:t> </a:t>
            </a:r>
            <a:r>
              <a:rPr lang="en-US" sz="1400" u="sng" dirty="0" err="1">
                <a:solidFill>
                  <a:schemeClr val="tx2">
                    <a:lumMod val="75000"/>
                  </a:schemeClr>
                </a:solidFill>
              </a:rPr>
              <a:t>secundar</a:t>
            </a:r>
            <a:r>
              <a:rPr lang="en-US" sz="1400" u="sng" dirty="0">
                <a:solidFill>
                  <a:schemeClr val="tx2">
                    <a:lumMod val="75000"/>
                  </a:schemeClr>
                </a:solidFill>
              </a:rPr>
              <a:t> (</a:t>
            </a:r>
            <a:r>
              <a:rPr lang="en-US" sz="1400" u="sng" dirty="0" err="1">
                <a:solidFill>
                  <a:schemeClr val="tx2">
                    <a:lumMod val="75000"/>
                  </a:schemeClr>
                </a:solidFill>
              </a:rPr>
              <a:t>punct</a:t>
            </a:r>
            <a:r>
              <a:rPr lang="en-US" sz="1400" u="sng" dirty="0">
                <a:solidFill>
                  <a:schemeClr val="tx2">
                    <a:lumMod val="75000"/>
                  </a:schemeClr>
                </a:solidFill>
              </a:rPr>
              <a:t> de </a:t>
            </a:r>
            <a:r>
              <a:rPr lang="en-US" sz="1400" u="sng" dirty="0" err="1">
                <a:solidFill>
                  <a:schemeClr val="tx2">
                    <a:lumMod val="75000"/>
                  </a:schemeClr>
                </a:solidFill>
              </a:rPr>
              <a:t>lucru</a:t>
            </a:r>
            <a:r>
              <a:rPr lang="en-US" sz="1400" u="sng" dirty="0">
                <a:solidFill>
                  <a:schemeClr val="tx2">
                    <a:lumMod val="75000"/>
                  </a:schemeClr>
                </a:solidFill>
              </a:rPr>
              <a:t>), conform </a:t>
            </a:r>
            <a:r>
              <a:rPr lang="en-US" sz="1400" u="sng" dirty="0" err="1">
                <a:solidFill>
                  <a:schemeClr val="tx2">
                    <a:lumMod val="75000"/>
                  </a:schemeClr>
                </a:solidFill>
              </a:rPr>
              <a:t>certificatului</a:t>
            </a:r>
            <a:r>
              <a:rPr lang="en-US" sz="1400" u="sng" dirty="0">
                <a:solidFill>
                  <a:schemeClr val="tx2">
                    <a:lumMod val="75000"/>
                  </a:schemeClr>
                </a:solidFill>
              </a:rPr>
              <a:t> </a:t>
            </a:r>
            <a:r>
              <a:rPr lang="en-US" sz="1400" u="sng" dirty="0" err="1">
                <a:solidFill>
                  <a:schemeClr val="tx2">
                    <a:lumMod val="75000"/>
                  </a:schemeClr>
                </a:solidFill>
              </a:rPr>
              <a:t>constatator</a:t>
            </a:r>
            <a:r>
              <a:rPr lang="en-US" sz="1400" u="sng" dirty="0">
                <a:solidFill>
                  <a:schemeClr val="tx2">
                    <a:lumMod val="75000"/>
                  </a:schemeClr>
                </a:solidFill>
              </a:rPr>
              <a:t> ORC</a:t>
            </a:r>
            <a:r>
              <a:rPr lang="en-US" sz="1400" dirty="0">
                <a:solidFill>
                  <a:schemeClr val="tx2">
                    <a:lumMod val="75000"/>
                  </a:schemeClr>
                </a:solidFill>
              </a:rPr>
              <a:t>, </a:t>
            </a:r>
            <a:r>
              <a:rPr lang="en-US" sz="1400" dirty="0" err="1">
                <a:solidFill>
                  <a:schemeClr val="tx2">
                    <a:lumMod val="75000"/>
                  </a:schemeClr>
                </a:solidFill>
              </a:rPr>
              <a:t>excepție</a:t>
            </a:r>
            <a:r>
              <a:rPr lang="en-US" sz="1400" dirty="0">
                <a:solidFill>
                  <a:schemeClr val="tx2">
                    <a:lumMod val="75000"/>
                  </a:schemeClr>
                </a:solidFill>
              </a:rPr>
              <a:t> </a:t>
            </a:r>
            <a:r>
              <a:rPr lang="en-US" sz="1400" dirty="0" err="1">
                <a:solidFill>
                  <a:schemeClr val="tx2">
                    <a:lumMod val="75000"/>
                  </a:schemeClr>
                </a:solidFill>
              </a:rPr>
              <a:t>făcând</a:t>
            </a:r>
            <a:r>
              <a:rPr lang="en-US" sz="1400" dirty="0">
                <a:solidFill>
                  <a:schemeClr val="tx2">
                    <a:lumMod val="75000"/>
                  </a:schemeClr>
                </a:solidFill>
              </a:rPr>
              <a:t> </a:t>
            </a:r>
            <a:r>
              <a:rPr lang="en-US" sz="1400" dirty="0" err="1">
                <a:solidFill>
                  <a:schemeClr val="tx2">
                    <a:lumMod val="75000"/>
                  </a:schemeClr>
                </a:solidFill>
              </a:rPr>
              <a:t>cererile</a:t>
            </a:r>
            <a:r>
              <a:rPr lang="en-US" sz="1400" dirty="0">
                <a:solidFill>
                  <a:schemeClr val="tx2">
                    <a:lumMod val="75000"/>
                  </a:schemeClr>
                </a:solidFill>
              </a:rPr>
              <a:t> de </a:t>
            </a:r>
            <a:r>
              <a:rPr lang="en-US" sz="1400" dirty="0" err="1">
                <a:solidFill>
                  <a:schemeClr val="tx2">
                    <a:lumMod val="75000"/>
                  </a:schemeClr>
                </a:solidFill>
              </a:rPr>
              <a:t>finanțare</a:t>
            </a:r>
            <a:r>
              <a:rPr lang="en-US" sz="1400" dirty="0">
                <a:solidFill>
                  <a:schemeClr val="tx2">
                    <a:lumMod val="75000"/>
                  </a:schemeClr>
                </a:solidFill>
              </a:rPr>
              <a:t> care </a:t>
            </a:r>
            <a:r>
              <a:rPr lang="en-US" sz="1400" dirty="0" err="1">
                <a:solidFill>
                  <a:schemeClr val="tx2">
                    <a:lumMod val="75000"/>
                  </a:schemeClr>
                </a:solidFill>
              </a:rPr>
              <a:t>presupun</a:t>
            </a:r>
            <a:r>
              <a:rPr lang="en-US" sz="1400" dirty="0">
                <a:solidFill>
                  <a:schemeClr val="tx2">
                    <a:lumMod val="75000"/>
                  </a:schemeClr>
                </a:solidFill>
              </a:rPr>
              <a:t> </a:t>
            </a:r>
            <a:r>
              <a:rPr lang="en-US" sz="1400" dirty="0" err="1">
                <a:solidFill>
                  <a:schemeClr val="tx2">
                    <a:lumMod val="75000"/>
                  </a:schemeClr>
                </a:solidFill>
              </a:rPr>
              <a:t>înființarea</a:t>
            </a:r>
            <a:r>
              <a:rPr lang="en-US" sz="1400" dirty="0">
                <a:solidFill>
                  <a:schemeClr val="tx2">
                    <a:lumMod val="75000"/>
                  </a:schemeClr>
                </a:solidFill>
              </a:rPr>
              <a:t> </a:t>
            </a:r>
            <a:r>
              <a:rPr lang="en-US" sz="1400" dirty="0" err="1">
                <a:solidFill>
                  <a:schemeClr val="tx2">
                    <a:lumMod val="75000"/>
                  </a:schemeClr>
                </a:solidFill>
              </a:rPr>
              <a:t>unui</a:t>
            </a:r>
            <a:r>
              <a:rPr lang="en-US" sz="1400" dirty="0">
                <a:solidFill>
                  <a:schemeClr val="tx2">
                    <a:lumMod val="75000"/>
                  </a:schemeClr>
                </a:solidFill>
              </a:rPr>
              <a:t> </a:t>
            </a:r>
            <a:r>
              <a:rPr lang="en-US" sz="1400" dirty="0" err="1">
                <a:solidFill>
                  <a:schemeClr val="tx2">
                    <a:lumMod val="75000"/>
                  </a:schemeClr>
                </a:solidFill>
              </a:rPr>
              <a:t>sediu</a:t>
            </a:r>
            <a:r>
              <a:rPr lang="en-US" sz="1400" dirty="0">
                <a:solidFill>
                  <a:schemeClr val="tx2">
                    <a:lumMod val="75000"/>
                  </a:schemeClr>
                </a:solidFill>
              </a:rPr>
              <a:t> </a:t>
            </a:r>
            <a:r>
              <a:rPr lang="en-US" sz="1400" dirty="0" err="1">
                <a:solidFill>
                  <a:schemeClr val="tx2">
                    <a:lumMod val="75000"/>
                  </a:schemeClr>
                </a:solidFill>
              </a:rPr>
              <a:t>secundar</a:t>
            </a:r>
            <a:r>
              <a:rPr lang="en-US" sz="1400" dirty="0">
                <a:solidFill>
                  <a:schemeClr val="tx2">
                    <a:lumMod val="75000"/>
                  </a:schemeClr>
                </a:solidFill>
              </a:rPr>
              <a:t> (</a:t>
            </a:r>
            <a:r>
              <a:rPr lang="en-US" sz="1400" dirty="0" err="1">
                <a:solidFill>
                  <a:schemeClr val="tx2">
                    <a:lumMod val="75000"/>
                  </a:schemeClr>
                </a:solidFill>
              </a:rPr>
              <a:t>punct</a:t>
            </a:r>
            <a:r>
              <a:rPr lang="en-US" sz="1400" dirty="0">
                <a:solidFill>
                  <a:schemeClr val="tx2">
                    <a:lumMod val="75000"/>
                  </a:schemeClr>
                </a:solidFill>
              </a:rPr>
              <a:t> de </a:t>
            </a:r>
            <a:r>
              <a:rPr lang="en-US" sz="1400" dirty="0" err="1">
                <a:solidFill>
                  <a:schemeClr val="tx2">
                    <a:lumMod val="75000"/>
                  </a:schemeClr>
                </a:solidFill>
              </a:rPr>
              <a:t>lucru</a:t>
            </a:r>
            <a:r>
              <a:rPr lang="en-US" sz="1400" dirty="0">
                <a:solidFill>
                  <a:schemeClr val="tx2">
                    <a:lumMod val="75000"/>
                  </a:schemeClr>
                </a:solidFill>
              </a:rPr>
              <a:t>) ca </a:t>
            </a:r>
            <a:r>
              <a:rPr lang="en-US" sz="1400" dirty="0" err="1">
                <a:solidFill>
                  <a:schemeClr val="tx2">
                    <a:lumMod val="75000"/>
                  </a:schemeClr>
                </a:solidFill>
              </a:rPr>
              <a:t>urmare</a:t>
            </a:r>
            <a:r>
              <a:rPr lang="en-US" sz="1400" dirty="0">
                <a:solidFill>
                  <a:schemeClr val="tx2">
                    <a:lumMod val="75000"/>
                  </a:schemeClr>
                </a:solidFill>
              </a:rPr>
              <a:t> a </a:t>
            </a:r>
            <a:r>
              <a:rPr lang="en-US" sz="1400" dirty="0" err="1">
                <a:solidFill>
                  <a:schemeClr val="tx2">
                    <a:lumMod val="75000"/>
                  </a:schemeClr>
                </a:solidFill>
              </a:rPr>
              <a:t>realizării</a:t>
            </a:r>
            <a:r>
              <a:rPr lang="en-US" sz="1400" dirty="0">
                <a:solidFill>
                  <a:schemeClr val="tx2">
                    <a:lumMod val="75000"/>
                  </a:schemeClr>
                </a:solidFill>
              </a:rPr>
              <a:t> </a:t>
            </a:r>
            <a:r>
              <a:rPr lang="en-US" sz="1400" dirty="0" err="1">
                <a:solidFill>
                  <a:schemeClr val="tx2">
                    <a:lumMod val="75000"/>
                  </a:schemeClr>
                </a:solidFill>
              </a:rPr>
              <a:t>investiției</a:t>
            </a:r>
            <a:endParaRPr lang="en-US" sz="1400" dirty="0">
              <a:solidFill>
                <a:schemeClr val="tx2">
                  <a:lumMod val="75000"/>
                </a:schemeClr>
              </a:solidFill>
            </a:endParaRPr>
          </a:p>
          <a:p>
            <a:pPr algn="just"/>
            <a:endParaRPr lang="ro-RO" sz="1400" b="1" u="sng" dirty="0">
              <a:solidFill>
                <a:schemeClr val="tx2">
                  <a:lumMod val="75000"/>
                </a:schemeClr>
              </a:solidFill>
            </a:endParaRPr>
          </a:p>
          <a:p>
            <a:pPr algn="just">
              <a:buFontTx/>
              <a:buNone/>
            </a:pPr>
            <a:r>
              <a:rPr lang="ro-RO" sz="1400" dirty="0">
                <a:solidFill>
                  <a:schemeClr val="tx2">
                    <a:lumMod val="75000"/>
                  </a:schemeClr>
                </a:solidFill>
              </a:rPr>
              <a:t>	</a:t>
            </a:r>
          </a:p>
          <a:p>
            <a:pPr>
              <a:buFontTx/>
              <a:buNone/>
            </a:pPr>
            <a:r>
              <a:rPr lang="ro-RO" sz="1400" b="1" dirty="0">
                <a:solidFill>
                  <a:schemeClr val="tx2">
                    <a:lumMod val="75000"/>
                  </a:schemeClr>
                </a:solidFill>
              </a:rPr>
              <a:t> </a:t>
            </a:r>
            <a:endParaRPr lang="ro-RO" sz="1400" dirty="0">
              <a:solidFill>
                <a:schemeClr val="tx2">
                  <a:lumMod val="75000"/>
                </a:schemeClr>
              </a:solidFill>
            </a:endParaRPr>
          </a:p>
          <a:p>
            <a:pPr algn="just"/>
            <a:endParaRPr lang="ro-RO" sz="1400" dirty="0">
              <a:solidFill>
                <a:schemeClr val="tx2">
                  <a:lumMod val="75000"/>
                </a:schemeClr>
              </a:solidFill>
            </a:endParaRPr>
          </a:p>
        </p:txBody>
      </p:sp>
      <p:sp>
        <p:nvSpPr>
          <p:cNvPr id="5"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b="1" kern="0" dirty="0" err="1">
                <a:solidFill>
                  <a:schemeClr val="tx2">
                    <a:lumMod val="50000"/>
                  </a:schemeClr>
                </a:solidFill>
              </a:rPr>
              <a:t>Criterii</a:t>
            </a:r>
            <a:r>
              <a:rPr lang="en-US" sz="2400" b="1" kern="0" dirty="0">
                <a:solidFill>
                  <a:schemeClr val="tx2">
                    <a:lumMod val="50000"/>
                  </a:schemeClr>
                </a:solidFill>
              </a:rPr>
              <a:t> de </a:t>
            </a:r>
            <a:r>
              <a:rPr lang="en-US" sz="2400" b="1" kern="0" dirty="0" err="1">
                <a:solidFill>
                  <a:schemeClr val="tx2">
                    <a:lumMod val="50000"/>
                  </a:schemeClr>
                </a:solidFill>
              </a:rPr>
              <a:t>eligibilitate</a:t>
            </a:r>
            <a:r>
              <a:rPr lang="en-US" sz="2400" b="1" kern="0" dirty="0">
                <a:solidFill>
                  <a:schemeClr val="tx2">
                    <a:lumMod val="50000"/>
                  </a:schemeClr>
                </a:solidFill>
              </a:rPr>
              <a:t>: </a:t>
            </a:r>
            <a:r>
              <a:rPr lang="en-US" sz="3200" b="1" kern="0" dirty="0">
                <a:solidFill>
                  <a:schemeClr val="tx2">
                    <a:lumMod val="50000"/>
                  </a:schemeClr>
                </a:solidFill>
              </a:rPr>
              <a:t> </a:t>
            </a:r>
            <a:r>
              <a:rPr lang="ro-RO" sz="3200" dirty="0">
                <a:solidFill>
                  <a:schemeClr val="tx2">
                    <a:lumMod val="75000"/>
                  </a:schemeClr>
                </a:solidFill>
              </a:rPr>
              <a:t>Eligibilitatea solicitantului</a:t>
            </a: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228600" y="1066800"/>
            <a:ext cx="8610600" cy="5486400"/>
          </a:xfrm>
        </p:spPr>
        <p:txBody>
          <a:bodyPr/>
          <a:lstStyle/>
          <a:p>
            <a:pPr marL="0" indent="0" algn="just">
              <a:buNone/>
            </a:pPr>
            <a:endParaRPr lang="en-US" sz="1600" dirty="0">
              <a:solidFill>
                <a:schemeClr val="tx2">
                  <a:lumMod val="75000"/>
                </a:schemeClr>
              </a:solidFill>
            </a:endParaRPr>
          </a:p>
          <a:p>
            <a:pPr algn="just"/>
            <a:r>
              <a:rPr lang="en-US" sz="1800" dirty="0" err="1">
                <a:solidFill>
                  <a:schemeClr val="tx2">
                    <a:lumMod val="75000"/>
                  </a:schemeClr>
                </a:solidFill>
              </a:rPr>
              <a:t>Solicitantul</a:t>
            </a:r>
            <a:r>
              <a:rPr lang="en-US" sz="1800" dirty="0">
                <a:solidFill>
                  <a:schemeClr val="tx2">
                    <a:lumMod val="75000"/>
                  </a:schemeClr>
                </a:solidFill>
              </a:rPr>
              <a:t> </a:t>
            </a:r>
            <a:r>
              <a:rPr lang="en-US" sz="1800" dirty="0" err="1">
                <a:solidFill>
                  <a:schemeClr val="tx2">
                    <a:lumMod val="75000"/>
                  </a:schemeClr>
                </a:solidFill>
              </a:rPr>
              <a:t>deține</a:t>
            </a:r>
            <a:r>
              <a:rPr lang="en-US" sz="1800" dirty="0">
                <a:solidFill>
                  <a:schemeClr val="tx2">
                    <a:lumMod val="75000"/>
                  </a:schemeClr>
                </a:solidFill>
              </a:rPr>
              <a:t> </a:t>
            </a:r>
            <a:r>
              <a:rPr lang="en-US" sz="1800" dirty="0" err="1">
                <a:solidFill>
                  <a:schemeClr val="tx2">
                    <a:lumMod val="75000"/>
                  </a:schemeClr>
                </a:solidFill>
              </a:rPr>
              <a:t>unul</a:t>
            </a:r>
            <a:r>
              <a:rPr lang="en-US" sz="1800" dirty="0">
                <a:solidFill>
                  <a:schemeClr val="tx2">
                    <a:lumMod val="75000"/>
                  </a:schemeClr>
                </a:solidFill>
              </a:rPr>
              <a:t> din </a:t>
            </a:r>
            <a:r>
              <a:rPr lang="en-US" sz="1800" dirty="0" err="1">
                <a:solidFill>
                  <a:schemeClr val="tx2">
                    <a:lumMod val="75000"/>
                  </a:schemeClr>
                </a:solidFill>
              </a:rPr>
              <a:t>următoarele</a:t>
            </a:r>
            <a:r>
              <a:rPr lang="en-US" sz="1800" dirty="0">
                <a:solidFill>
                  <a:schemeClr val="tx2">
                    <a:lumMod val="75000"/>
                  </a:schemeClr>
                </a:solidFill>
              </a:rPr>
              <a:t> </a:t>
            </a:r>
            <a:r>
              <a:rPr lang="en-US" sz="1800" dirty="0" err="1">
                <a:solidFill>
                  <a:schemeClr val="tx2">
                    <a:lumMod val="75000"/>
                  </a:schemeClr>
                </a:solidFill>
              </a:rPr>
              <a:t>drepturi</a:t>
            </a:r>
            <a:r>
              <a:rPr lang="en-US" sz="1800" dirty="0">
                <a:solidFill>
                  <a:schemeClr val="tx2">
                    <a:lumMod val="75000"/>
                  </a:schemeClr>
                </a:solidFill>
              </a:rPr>
              <a:t> </a:t>
            </a:r>
            <a:r>
              <a:rPr lang="en-US" sz="1800" dirty="0" err="1">
                <a:solidFill>
                  <a:schemeClr val="tx2">
                    <a:lumMod val="75000"/>
                  </a:schemeClr>
                </a:solidFill>
              </a:rPr>
              <a:t>asupra</a:t>
            </a:r>
            <a:r>
              <a:rPr lang="en-US" sz="1800" dirty="0">
                <a:solidFill>
                  <a:schemeClr val="tx2">
                    <a:lumMod val="75000"/>
                  </a:schemeClr>
                </a:solidFill>
              </a:rPr>
              <a:t> </a:t>
            </a:r>
            <a:r>
              <a:rPr lang="en-US" sz="1800" dirty="0" err="1">
                <a:solidFill>
                  <a:schemeClr val="tx2">
                    <a:lumMod val="75000"/>
                  </a:schemeClr>
                </a:solidFill>
              </a:rPr>
              <a:t>imobilului</a:t>
            </a:r>
            <a:r>
              <a:rPr lang="en-US" sz="1800" dirty="0">
                <a:solidFill>
                  <a:schemeClr val="tx2">
                    <a:lumMod val="75000"/>
                  </a:schemeClr>
                </a:solidFill>
              </a:rPr>
              <a:t> (</a:t>
            </a:r>
            <a:r>
              <a:rPr lang="en-US" sz="1800" dirty="0" err="1">
                <a:solidFill>
                  <a:schemeClr val="tx2">
                    <a:lumMod val="75000"/>
                  </a:schemeClr>
                </a:solidFill>
              </a:rPr>
              <a:t>teren</a:t>
            </a:r>
            <a:r>
              <a:rPr lang="en-US" sz="1800" dirty="0">
                <a:solidFill>
                  <a:schemeClr val="tx2">
                    <a:lumMod val="75000"/>
                  </a:schemeClr>
                </a:solidFill>
              </a:rPr>
              <a:t> </a:t>
            </a:r>
            <a:r>
              <a:rPr lang="en-US" sz="1800" dirty="0" err="1">
                <a:solidFill>
                  <a:schemeClr val="tx2">
                    <a:lumMod val="75000"/>
                  </a:schemeClr>
                </a:solidFill>
              </a:rPr>
              <a:t>și</a:t>
            </a:r>
            <a:r>
              <a:rPr lang="en-US" sz="1800" dirty="0">
                <a:solidFill>
                  <a:schemeClr val="tx2">
                    <a:lumMod val="75000"/>
                  </a:schemeClr>
                </a:solidFill>
              </a:rPr>
              <a:t>/</a:t>
            </a:r>
            <a:r>
              <a:rPr lang="en-US" sz="1800" dirty="0" err="1">
                <a:solidFill>
                  <a:schemeClr val="tx2">
                    <a:lumMod val="75000"/>
                  </a:schemeClr>
                </a:solidFill>
              </a:rPr>
              <a:t>sau</a:t>
            </a:r>
            <a:r>
              <a:rPr lang="en-US" sz="1800" dirty="0">
                <a:solidFill>
                  <a:schemeClr val="tx2">
                    <a:lumMod val="75000"/>
                  </a:schemeClr>
                </a:solidFill>
              </a:rPr>
              <a:t> </a:t>
            </a:r>
            <a:r>
              <a:rPr lang="en-US" sz="1800" dirty="0" err="1">
                <a:solidFill>
                  <a:schemeClr val="tx2">
                    <a:lumMod val="75000"/>
                  </a:schemeClr>
                </a:solidFill>
              </a:rPr>
              <a:t>clădiri</a:t>
            </a:r>
            <a:r>
              <a:rPr lang="en-US" sz="1800" dirty="0">
                <a:solidFill>
                  <a:schemeClr val="tx2">
                    <a:lumMod val="75000"/>
                  </a:schemeClr>
                </a:solidFill>
              </a:rPr>
              <a:t>), la </a:t>
            </a:r>
            <a:r>
              <a:rPr lang="en-US" sz="1800" dirty="0" err="1">
                <a:solidFill>
                  <a:schemeClr val="tx2">
                    <a:lumMod val="75000"/>
                  </a:schemeClr>
                </a:solidFill>
              </a:rPr>
              <a:t>momentul</a:t>
            </a:r>
            <a:r>
              <a:rPr lang="en-US" sz="1800" dirty="0">
                <a:solidFill>
                  <a:schemeClr val="tx2">
                    <a:lumMod val="75000"/>
                  </a:schemeClr>
                </a:solidFill>
              </a:rPr>
              <a:t> </a:t>
            </a:r>
            <a:r>
              <a:rPr lang="en-US" sz="1800" dirty="0" err="1">
                <a:solidFill>
                  <a:schemeClr val="tx2">
                    <a:lumMod val="75000"/>
                  </a:schemeClr>
                </a:solidFill>
              </a:rPr>
              <a:t>depunerii</a:t>
            </a:r>
            <a:r>
              <a:rPr lang="en-US" sz="1800" dirty="0">
                <a:solidFill>
                  <a:schemeClr val="tx2">
                    <a:lumMod val="75000"/>
                  </a:schemeClr>
                </a:solidFill>
              </a:rPr>
              <a:t> </a:t>
            </a:r>
            <a:r>
              <a:rPr lang="en-US" sz="1800" dirty="0" err="1">
                <a:solidFill>
                  <a:schemeClr val="tx2">
                    <a:lumMod val="75000"/>
                  </a:schemeClr>
                </a:solidFill>
              </a:rPr>
              <a:t>cererii</a:t>
            </a:r>
            <a:r>
              <a:rPr lang="en-US" sz="1800" dirty="0">
                <a:solidFill>
                  <a:schemeClr val="tx2">
                    <a:lumMod val="75000"/>
                  </a:schemeClr>
                </a:solidFill>
              </a:rPr>
              <a:t> de </a:t>
            </a:r>
            <a:r>
              <a:rPr lang="en-US" sz="1800" dirty="0" err="1">
                <a:solidFill>
                  <a:schemeClr val="tx2">
                    <a:lumMod val="75000"/>
                  </a:schemeClr>
                </a:solidFill>
              </a:rPr>
              <a:t>finanțare</a:t>
            </a:r>
            <a:r>
              <a:rPr lang="en-US" sz="1800" dirty="0">
                <a:solidFill>
                  <a:schemeClr val="tx2">
                    <a:lumMod val="75000"/>
                  </a:schemeClr>
                </a:solidFill>
              </a:rPr>
              <a:t> </a:t>
            </a:r>
            <a:r>
              <a:rPr lang="en-US" sz="1800" dirty="0" err="1">
                <a:solidFill>
                  <a:schemeClr val="tx2">
                    <a:lumMod val="75000"/>
                  </a:schemeClr>
                </a:solidFill>
              </a:rPr>
              <a:t>și</a:t>
            </a:r>
            <a:r>
              <a:rPr lang="en-US" sz="1800" dirty="0">
                <a:solidFill>
                  <a:schemeClr val="tx2">
                    <a:lumMod val="75000"/>
                  </a:schemeClr>
                </a:solidFill>
              </a:rPr>
              <a:t> </a:t>
            </a:r>
            <a:r>
              <a:rPr lang="en-US" sz="1800" dirty="0" err="1">
                <a:solidFill>
                  <a:schemeClr val="tx2">
                    <a:lumMod val="75000"/>
                  </a:schemeClr>
                </a:solidFill>
              </a:rPr>
              <a:t>pe</a:t>
            </a:r>
            <a:r>
              <a:rPr lang="en-US" sz="1800" dirty="0">
                <a:solidFill>
                  <a:schemeClr val="tx2">
                    <a:lumMod val="75000"/>
                  </a:schemeClr>
                </a:solidFill>
              </a:rPr>
              <a:t> </a:t>
            </a:r>
            <a:r>
              <a:rPr lang="en-US" sz="1800" dirty="0" err="1">
                <a:solidFill>
                  <a:schemeClr val="tx2">
                    <a:lumMod val="75000"/>
                  </a:schemeClr>
                </a:solidFill>
              </a:rPr>
              <a:t>perioada</a:t>
            </a:r>
            <a:r>
              <a:rPr lang="en-US" sz="1800" dirty="0">
                <a:solidFill>
                  <a:schemeClr val="tx2">
                    <a:lumMod val="75000"/>
                  </a:schemeClr>
                </a:solidFill>
              </a:rPr>
              <a:t> de </a:t>
            </a:r>
            <a:r>
              <a:rPr lang="en-US" sz="1800" dirty="0" err="1">
                <a:solidFill>
                  <a:schemeClr val="tx2">
                    <a:lumMod val="75000"/>
                  </a:schemeClr>
                </a:solidFill>
              </a:rPr>
              <a:t>evaluare</a:t>
            </a:r>
            <a:r>
              <a:rPr lang="en-US" sz="1800" dirty="0">
                <a:solidFill>
                  <a:schemeClr val="tx2">
                    <a:lumMod val="75000"/>
                  </a:schemeClr>
                </a:solidFill>
              </a:rPr>
              <a:t>, </a:t>
            </a:r>
            <a:r>
              <a:rPr lang="en-US" sz="1800" dirty="0" err="1">
                <a:solidFill>
                  <a:schemeClr val="tx2">
                    <a:lumMod val="75000"/>
                  </a:schemeClr>
                </a:solidFill>
              </a:rPr>
              <a:t>selecție</a:t>
            </a:r>
            <a:r>
              <a:rPr lang="en-US" sz="1800" dirty="0">
                <a:solidFill>
                  <a:schemeClr val="tx2">
                    <a:lumMod val="75000"/>
                  </a:schemeClr>
                </a:solidFill>
              </a:rPr>
              <a:t> </a:t>
            </a:r>
            <a:r>
              <a:rPr lang="en-US" sz="1800" dirty="0" err="1">
                <a:solidFill>
                  <a:schemeClr val="tx2">
                    <a:lumMod val="75000"/>
                  </a:schemeClr>
                </a:solidFill>
              </a:rPr>
              <a:t>și</a:t>
            </a:r>
            <a:r>
              <a:rPr lang="en-US" sz="1800" dirty="0">
                <a:solidFill>
                  <a:schemeClr val="tx2">
                    <a:lumMod val="75000"/>
                  </a:schemeClr>
                </a:solidFill>
              </a:rPr>
              <a:t> </a:t>
            </a:r>
            <a:r>
              <a:rPr lang="en-US" sz="1800" dirty="0" err="1">
                <a:solidFill>
                  <a:schemeClr val="tx2">
                    <a:lumMod val="75000"/>
                  </a:schemeClr>
                </a:solidFill>
              </a:rPr>
              <a:t>contractare</a:t>
            </a:r>
            <a:r>
              <a:rPr lang="en-US" sz="1800" dirty="0" smtClean="0">
                <a:solidFill>
                  <a:schemeClr val="tx2">
                    <a:lumMod val="75000"/>
                  </a:schemeClr>
                </a:solidFill>
              </a:rPr>
              <a:t>:</a:t>
            </a:r>
            <a:endParaRPr lang="ro-RO" sz="1800" dirty="0" smtClean="0">
              <a:solidFill>
                <a:schemeClr val="tx2">
                  <a:lumMod val="75000"/>
                </a:schemeClr>
              </a:solidFill>
            </a:endParaRPr>
          </a:p>
          <a:p>
            <a:pPr algn="just"/>
            <a:endParaRPr lang="en-US" sz="1800" dirty="0">
              <a:solidFill>
                <a:schemeClr val="tx2">
                  <a:lumMod val="75000"/>
                </a:schemeClr>
              </a:solidFill>
            </a:endParaRPr>
          </a:p>
          <a:p>
            <a:pPr lvl="1" algn="just">
              <a:buFont typeface="Courier New" panose="02070309020205020404" pitchFamily="49" charset="0"/>
              <a:buChar char="o"/>
            </a:pPr>
            <a:r>
              <a:rPr lang="en-US" sz="1400" dirty="0" err="1">
                <a:solidFill>
                  <a:schemeClr val="tx2">
                    <a:lumMod val="75000"/>
                  </a:schemeClr>
                </a:solidFill>
              </a:rPr>
              <a:t>Pentru</a:t>
            </a:r>
            <a:r>
              <a:rPr lang="en-US" sz="1400" dirty="0">
                <a:solidFill>
                  <a:schemeClr val="tx2">
                    <a:lumMod val="75000"/>
                  </a:schemeClr>
                </a:solidFill>
              </a:rPr>
              <a:t> </a:t>
            </a:r>
            <a:r>
              <a:rPr lang="en-US" sz="1400" dirty="0" err="1">
                <a:solidFill>
                  <a:schemeClr val="tx2">
                    <a:lumMod val="75000"/>
                  </a:schemeClr>
                </a:solidFill>
              </a:rPr>
              <a:t>investiții</a:t>
            </a:r>
            <a:r>
              <a:rPr lang="en-US" sz="1400" dirty="0">
                <a:solidFill>
                  <a:schemeClr val="tx2">
                    <a:lumMod val="75000"/>
                  </a:schemeClr>
                </a:solidFill>
              </a:rPr>
              <a:t> care </a:t>
            </a:r>
            <a:r>
              <a:rPr lang="en-US" sz="1400" dirty="0" err="1">
                <a:solidFill>
                  <a:schemeClr val="tx2">
                    <a:lumMod val="75000"/>
                  </a:schemeClr>
                </a:solidFill>
              </a:rPr>
              <a:t>includ</a:t>
            </a:r>
            <a:r>
              <a:rPr lang="en-US" sz="1400" dirty="0">
                <a:solidFill>
                  <a:schemeClr val="tx2">
                    <a:lumMod val="75000"/>
                  </a:schemeClr>
                </a:solidFill>
              </a:rPr>
              <a:t> </a:t>
            </a:r>
            <a:r>
              <a:rPr lang="en-US" sz="1400" dirty="0" err="1">
                <a:solidFill>
                  <a:schemeClr val="tx2">
                    <a:lumMod val="75000"/>
                  </a:schemeClr>
                </a:solidFill>
              </a:rPr>
              <a:t>lucrări</a:t>
            </a:r>
            <a:r>
              <a:rPr lang="en-US" sz="1400" dirty="0">
                <a:solidFill>
                  <a:schemeClr val="tx2">
                    <a:lumMod val="75000"/>
                  </a:schemeClr>
                </a:solidFill>
              </a:rPr>
              <a:t> de </a:t>
            </a:r>
            <a:r>
              <a:rPr lang="en-US" sz="1400" dirty="0" err="1">
                <a:solidFill>
                  <a:schemeClr val="tx2">
                    <a:lumMod val="75000"/>
                  </a:schemeClr>
                </a:solidFill>
              </a:rPr>
              <a:t>construcție</a:t>
            </a:r>
            <a:r>
              <a:rPr lang="en-US" sz="1400" dirty="0">
                <a:solidFill>
                  <a:schemeClr val="tx2">
                    <a:lumMod val="75000"/>
                  </a:schemeClr>
                </a:solidFill>
              </a:rPr>
              <a:t> </a:t>
            </a:r>
            <a:r>
              <a:rPr lang="en-US" sz="1400" dirty="0" err="1">
                <a:solidFill>
                  <a:schemeClr val="tx2">
                    <a:lumMod val="75000"/>
                  </a:schemeClr>
                </a:solidFill>
              </a:rPr>
              <a:t>ce</a:t>
            </a:r>
            <a:r>
              <a:rPr lang="en-US" sz="1400" dirty="0">
                <a:solidFill>
                  <a:schemeClr val="tx2">
                    <a:lumMod val="75000"/>
                  </a:schemeClr>
                </a:solidFill>
              </a:rPr>
              <a:t> se </a:t>
            </a:r>
            <a:r>
              <a:rPr lang="en-US" sz="1400" dirty="0" err="1">
                <a:solidFill>
                  <a:schemeClr val="tx2">
                    <a:lumMod val="75000"/>
                  </a:schemeClr>
                </a:solidFill>
              </a:rPr>
              <a:t>supun</a:t>
            </a:r>
            <a:r>
              <a:rPr lang="en-US" sz="1400" dirty="0">
                <a:solidFill>
                  <a:schemeClr val="tx2">
                    <a:lumMod val="75000"/>
                  </a:schemeClr>
                </a:solidFill>
              </a:rPr>
              <a:t> </a:t>
            </a:r>
            <a:r>
              <a:rPr lang="en-US" sz="1400" dirty="0" err="1">
                <a:solidFill>
                  <a:schemeClr val="tx2">
                    <a:lumMod val="75000"/>
                  </a:schemeClr>
                </a:solidFill>
              </a:rPr>
              <a:t>autorizării</a:t>
            </a:r>
            <a:r>
              <a:rPr lang="en-US" sz="1400" dirty="0">
                <a:solidFill>
                  <a:schemeClr val="tx2">
                    <a:lumMod val="75000"/>
                  </a:schemeClr>
                </a:solidFill>
              </a:rPr>
              <a:t>: </a:t>
            </a:r>
            <a:r>
              <a:rPr lang="en-US" sz="1400" dirty="0" err="1">
                <a:solidFill>
                  <a:schemeClr val="tx2">
                    <a:lumMod val="75000"/>
                  </a:schemeClr>
                </a:solidFill>
              </a:rPr>
              <a:t>dreptul</a:t>
            </a:r>
            <a:r>
              <a:rPr lang="en-US" sz="1400" dirty="0">
                <a:solidFill>
                  <a:schemeClr val="tx2">
                    <a:lumMod val="75000"/>
                  </a:schemeClr>
                </a:solidFill>
              </a:rPr>
              <a:t> de </a:t>
            </a:r>
            <a:r>
              <a:rPr lang="en-US" sz="1400" dirty="0" err="1">
                <a:solidFill>
                  <a:schemeClr val="tx2">
                    <a:lumMod val="75000"/>
                  </a:schemeClr>
                </a:solidFill>
              </a:rPr>
              <a:t>proprietate</a:t>
            </a:r>
            <a:r>
              <a:rPr lang="en-US" sz="1400" dirty="0">
                <a:solidFill>
                  <a:schemeClr val="tx2">
                    <a:lumMod val="75000"/>
                  </a:schemeClr>
                </a:solidFill>
              </a:rPr>
              <a:t> </a:t>
            </a:r>
            <a:r>
              <a:rPr lang="en-US" sz="1400" dirty="0" err="1">
                <a:solidFill>
                  <a:schemeClr val="tx2">
                    <a:lumMod val="75000"/>
                  </a:schemeClr>
                </a:solidFill>
              </a:rPr>
              <a:t>privată</a:t>
            </a:r>
            <a:r>
              <a:rPr lang="en-US" sz="1400" dirty="0">
                <a:solidFill>
                  <a:schemeClr val="tx2">
                    <a:lumMod val="75000"/>
                  </a:schemeClr>
                </a:solidFill>
              </a:rPr>
              <a:t>, </a:t>
            </a:r>
            <a:r>
              <a:rPr lang="en-US" sz="1400" dirty="0" err="1">
                <a:solidFill>
                  <a:schemeClr val="tx2">
                    <a:lumMod val="75000"/>
                  </a:schemeClr>
                </a:solidFill>
              </a:rPr>
              <a:t>dreptul</a:t>
            </a:r>
            <a:r>
              <a:rPr lang="en-US" sz="1400" dirty="0">
                <a:solidFill>
                  <a:schemeClr val="tx2">
                    <a:lumMod val="75000"/>
                  </a:schemeClr>
                </a:solidFill>
              </a:rPr>
              <a:t> de </a:t>
            </a:r>
            <a:r>
              <a:rPr lang="en-US" sz="1400" dirty="0" err="1">
                <a:solidFill>
                  <a:schemeClr val="tx2">
                    <a:lumMod val="75000"/>
                  </a:schemeClr>
                </a:solidFill>
              </a:rPr>
              <a:t>concesiune</a:t>
            </a:r>
            <a:r>
              <a:rPr lang="en-US" sz="1400" dirty="0">
                <a:solidFill>
                  <a:schemeClr val="tx2">
                    <a:lumMod val="75000"/>
                  </a:schemeClr>
                </a:solidFill>
              </a:rPr>
              <a:t> (conform OUG 54/2006) </a:t>
            </a:r>
            <a:r>
              <a:rPr lang="en-US" sz="1400" dirty="0" err="1">
                <a:solidFill>
                  <a:schemeClr val="tx2">
                    <a:lumMod val="75000"/>
                  </a:schemeClr>
                </a:solidFill>
              </a:rPr>
              <a:t>sau</a:t>
            </a:r>
            <a:r>
              <a:rPr lang="en-US" sz="1400" dirty="0">
                <a:solidFill>
                  <a:schemeClr val="tx2">
                    <a:lumMod val="75000"/>
                  </a:schemeClr>
                </a:solidFill>
              </a:rPr>
              <a:t> </a:t>
            </a:r>
            <a:r>
              <a:rPr lang="en-US" sz="1400" dirty="0" err="1">
                <a:solidFill>
                  <a:schemeClr val="tx2">
                    <a:lumMod val="75000"/>
                  </a:schemeClr>
                </a:solidFill>
              </a:rPr>
              <a:t>dreptul</a:t>
            </a:r>
            <a:r>
              <a:rPr lang="en-US" sz="1400" dirty="0">
                <a:solidFill>
                  <a:schemeClr val="tx2">
                    <a:lumMod val="75000"/>
                  </a:schemeClr>
                </a:solidFill>
              </a:rPr>
              <a:t> de </a:t>
            </a:r>
            <a:r>
              <a:rPr lang="en-US" sz="1400" dirty="0" err="1" smtClean="0">
                <a:solidFill>
                  <a:schemeClr val="tx2">
                    <a:lumMod val="75000"/>
                  </a:schemeClr>
                </a:solidFill>
              </a:rPr>
              <a:t>superficie</a:t>
            </a:r>
            <a:endParaRPr lang="ro-RO" sz="1400" dirty="0" smtClean="0">
              <a:solidFill>
                <a:schemeClr val="tx2">
                  <a:lumMod val="75000"/>
                </a:schemeClr>
              </a:solidFill>
            </a:endParaRPr>
          </a:p>
          <a:p>
            <a:pPr lvl="1" algn="just">
              <a:buFont typeface="Courier New" panose="02070309020205020404" pitchFamily="49" charset="0"/>
              <a:buChar char="o"/>
            </a:pPr>
            <a:endParaRPr lang="en-US" sz="1400" dirty="0">
              <a:solidFill>
                <a:schemeClr val="tx2">
                  <a:lumMod val="75000"/>
                </a:schemeClr>
              </a:solidFill>
            </a:endParaRPr>
          </a:p>
          <a:p>
            <a:pPr lvl="1" algn="just">
              <a:buFont typeface="Courier New" panose="02070309020205020404" pitchFamily="49" charset="0"/>
              <a:buChar char="o"/>
            </a:pPr>
            <a:r>
              <a:rPr lang="en-US" sz="1400" dirty="0" err="1">
                <a:solidFill>
                  <a:schemeClr val="tx2">
                    <a:lumMod val="75000"/>
                  </a:schemeClr>
                </a:solidFill>
              </a:rPr>
              <a:t>Pentru</a:t>
            </a:r>
            <a:r>
              <a:rPr lang="en-US" sz="1400" dirty="0">
                <a:solidFill>
                  <a:schemeClr val="tx2">
                    <a:lumMod val="75000"/>
                  </a:schemeClr>
                </a:solidFill>
              </a:rPr>
              <a:t> </a:t>
            </a:r>
            <a:r>
              <a:rPr lang="en-US" sz="1400" dirty="0" err="1">
                <a:solidFill>
                  <a:schemeClr val="tx2">
                    <a:lumMod val="75000"/>
                  </a:schemeClr>
                </a:solidFill>
              </a:rPr>
              <a:t>investiții</a:t>
            </a:r>
            <a:r>
              <a:rPr lang="en-US" sz="1400" dirty="0">
                <a:solidFill>
                  <a:schemeClr val="tx2">
                    <a:lumMod val="75000"/>
                  </a:schemeClr>
                </a:solidFill>
              </a:rPr>
              <a:t> care </a:t>
            </a:r>
            <a:r>
              <a:rPr lang="en-US" sz="1400" dirty="0" err="1">
                <a:solidFill>
                  <a:schemeClr val="tx2">
                    <a:lumMod val="75000"/>
                  </a:schemeClr>
                </a:solidFill>
              </a:rPr>
              <a:t>includ</a:t>
            </a:r>
            <a:r>
              <a:rPr lang="en-US" sz="1400" dirty="0">
                <a:solidFill>
                  <a:schemeClr val="tx2">
                    <a:lumMod val="75000"/>
                  </a:schemeClr>
                </a:solidFill>
              </a:rPr>
              <a:t> </a:t>
            </a:r>
            <a:r>
              <a:rPr lang="en-US" sz="1400" dirty="0" err="1">
                <a:solidFill>
                  <a:schemeClr val="tx2">
                    <a:lumMod val="75000"/>
                  </a:schemeClr>
                </a:solidFill>
              </a:rPr>
              <a:t>doar</a:t>
            </a:r>
            <a:r>
              <a:rPr lang="en-US" sz="1400" dirty="0">
                <a:solidFill>
                  <a:schemeClr val="tx2">
                    <a:lumMod val="75000"/>
                  </a:schemeClr>
                </a:solidFill>
              </a:rPr>
              <a:t> </a:t>
            </a:r>
            <a:r>
              <a:rPr lang="en-US" sz="1400" dirty="0" err="1">
                <a:solidFill>
                  <a:schemeClr val="tx2">
                    <a:lumMod val="75000"/>
                  </a:schemeClr>
                </a:solidFill>
              </a:rPr>
              <a:t>servicii</a:t>
            </a:r>
            <a:r>
              <a:rPr lang="en-US" sz="1400" dirty="0">
                <a:solidFill>
                  <a:schemeClr val="tx2">
                    <a:lumMod val="75000"/>
                  </a:schemeClr>
                </a:solidFill>
              </a:rPr>
              <a:t> </a:t>
            </a:r>
            <a:r>
              <a:rPr lang="en-US" sz="1400" dirty="0" err="1">
                <a:solidFill>
                  <a:schemeClr val="tx2">
                    <a:lumMod val="75000"/>
                  </a:schemeClr>
                </a:solidFill>
              </a:rPr>
              <a:t>și</a:t>
            </a:r>
            <a:r>
              <a:rPr lang="en-US" sz="1400" dirty="0">
                <a:solidFill>
                  <a:schemeClr val="tx2">
                    <a:lumMod val="75000"/>
                  </a:schemeClr>
                </a:solidFill>
              </a:rPr>
              <a:t>/</a:t>
            </a:r>
            <a:r>
              <a:rPr lang="en-US" sz="1400" dirty="0" err="1">
                <a:solidFill>
                  <a:schemeClr val="tx2">
                    <a:lumMod val="75000"/>
                  </a:schemeClr>
                </a:solidFill>
              </a:rPr>
              <a:t>sau</a:t>
            </a:r>
            <a:r>
              <a:rPr lang="en-US" sz="1400" dirty="0">
                <a:solidFill>
                  <a:schemeClr val="tx2">
                    <a:lumMod val="75000"/>
                  </a:schemeClr>
                </a:solidFill>
              </a:rPr>
              <a:t> </a:t>
            </a:r>
            <a:r>
              <a:rPr lang="en-US" sz="1400" dirty="0" err="1">
                <a:solidFill>
                  <a:schemeClr val="tx2">
                    <a:lumMod val="75000"/>
                  </a:schemeClr>
                </a:solidFill>
              </a:rPr>
              <a:t>dotări</a:t>
            </a:r>
            <a:r>
              <a:rPr lang="en-US" sz="1400" dirty="0">
                <a:solidFill>
                  <a:schemeClr val="tx2">
                    <a:lumMod val="75000"/>
                  </a:schemeClr>
                </a:solidFill>
              </a:rPr>
              <a:t> </a:t>
            </a:r>
            <a:r>
              <a:rPr lang="en-US" sz="1400" dirty="0" err="1">
                <a:solidFill>
                  <a:schemeClr val="tx2">
                    <a:lumMod val="75000"/>
                  </a:schemeClr>
                </a:solidFill>
              </a:rPr>
              <a:t>și</a:t>
            </a:r>
            <a:r>
              <a:rPr lang="en-US" sz="1400" dirty="0">
                <a:solidFill>
                  <a:schemeClr val="tx2">
                    <a:lumMod val="75000"/>
                  </a:schemeClr>
                </a:solidFill>
              </a:rPr>
              <a:t> </a:t>
            </a:r>
            <a:r>
              <a:rPr lang="en-US" sz="1400" dirty="0" err="1">
                <a:solidFill>
                  <a:schemeClr val="tx2">
                    <a:lumMod val="75000"/>
                  </a:schemeClr>
                </a:solidFill>
              </a:rPr>
              <a:t>lucrări</a:t>
            </a:r>
            <a:r>
              <a:rPr lang="en-US" sz="1400" dirty="0">
                <a:solidFill>
                  <a:schemeClr val="tx2">
                    <a:lumMod val="75000"/>
                  </a:schemeClr>
                </a:solidFill>
              </a:rPr>
              <a:t> de </a:t>
            </a:r>
            <a:r>
              <a:rPr lang="en-US" sz="1400" dirty="0" err="1">
                <a:solidFill>
                  <a:schemeClr val="tx2">
                    <a:lumMod val="75000"/>
                  </a:schemeClr>
                </a:solidFill>
              </a:rPr>
              <a:t>construcție</a:t>
            </a:r>
            <a:r>
              <a:rPr lang="en-US" sz="1400" dirty="0">
                <a:solidFill>
                  <a:schemeClr val="tx2">
                    <a:lumMod val="75000"/>
                  </a:schemeClr>
                </a:solidFill>
              </a:rPr>
              <a:t> </a:t>
            </a:r>
            <a:r>
              <a:rPr lang="en-US" sz="1400" dirty="0" err="1">
                <a:solidFill>
                  <a:schemeClr val="tx2">
                    <a:lumMod val="75000"/>
                  </a:schemeClr>
                </a:solidFill>
              </a:rPr>
              <a:t>ce</a:t>
            </a:r>
            <a:r>
              <a:rPr lang="en-US" sz="1400" dirty="0">
                <a:solidFill>
                  <a:schemeClr val="tx2">
                    <a:lumMod val="75000"/>
                  </a:schemeClr>
                </a:solidFill>
              </a:rPr>
              <a:t> nu se </a:t>
            </a:r>
            <a:r>
              <a:rPr lang="en-US" sz="1400" dirty="0" err="1">
                <a:solidFill>
                  <a:schemeClr val="tx2">
                    <a:lumMod val="75000"/>
                  </a:schemeClr>
                </a:solidFill>
              </a:rPr>
              <a:t>supun</a:t>
            </a:r>
            <a:r>
              <a:rPr lang="en-US" sz="1400" dirty="0">
                <a:solidFill>
                  <a:schemeClr val="tx2">
                    <a:lumMod val="75000"/>
                  </a:schemeClr>
                </a:solidFill>
              </a:rPr>
              <a:t> </a:t>
            </a:r>
            <a:r>
              <a:rPr lang="en-US" sz="1400" dirty="0" err="1">
                <a:solidFill>
                  <a:schemeClr val="tx2">
                    <a:lumMod val="75000"/>
                  </a:schemeClr>
                </a:solidFill>
              </a:rPr>
              <a:t>autorizării</a:t>
            </a:r>
            <a:r>
              <a:rPr lang="en-US" sz="1400" dirty="0">
                <a:solidFill>
                  <a:schemeClr val="tx2">
                    <a:lumMod val="75000"/>
                  </a:schemeClr>
                </a:solidFill>
              </a:rPr>
              <a:t>: </a:t>
            </a:r>
            <a:r>
              <a:rPr lang="en-US" sz="1400" dirty="0" err="1">
                <a:solidFill>
                  <a:schemeClr val="tx2">
                    <a:lumMod val="75000"/>
                  </a:schemeClr>
                </a:solidFill>
              </a:rPr>
              <a:t>dreptul</a:t>
            </a:r>
            <a:r>
              <a:rPr lang="en-US" sz="1400" dirty="0">
                <a:solidFill>
                  <a:schemeClr val="tx2">
                    <a:lumMod val="75000"/>
                  </a:schemeClr>
                </a:solidFill>
              </a:rPr>
              <a:t> de </a:t>
            </a:r>
            <a:r>
              <a:rPr lang="en-US" sz="1400" dirty="0" err="1">
                <a:solidFill>
                  <a:schemeClr val="tx2">
                    <a:lumMod val="75000"/>
                  </a:schemeClr>
                </a:solidFill>
              </a:rPr>
              <a:t>proprietate</a:t>
            </a:r>
            <a:r>
              <a:rPr lang="en-US" sz="1400" dirty="0">
                <a:solidFill>
                  <a:schemeClr val="tx2">
                    <a:lumMod val="75000"/>
                  </a:schemeClr>
                </a:solidFill>
              </a:rPr>
              <a:t> </a:t>
            </a:r>
            <a:r>
              <a:rPr lang="en-US" sz="1400" dirty="0" err="1">
                <a:solidFill>
                  <a:schemeClr val="tx2">
                    <a:lumMod val="75000"/>
                  </a:schemeClr>
                </a:solidFill>
              </a:rPr>
              <a:t>privată</a:t>
            </a:r>
            <a:r>
              <a:rPr lang="en-US" sz="1400" dirty="0">
                <a:solidFill>
                  <a:schemeClr val="tx2">
                    <a:lumMod val="75000"/>
                  </a:schemeClr>
                </a:solidFill>
              </a:rPr>
              <a:t>, </a:t>
            </a:r>
            <a:r>
              <a:rPr lang="en-US" sz="1400" dirty="0" err="1">
                <a:solidFill>
                  <a:schemeClr val="tx2">
                    <a:lumMod val="75000"/>
                  </a:schemeClr>
                </a:solidFill>
              </a:rPr>
              <a:t>dreptul</a:t>
            </a:r>
            <a:r>
              <a:rPr lang="en-US" sz="1400" dirty="0">
                <a:solidFill>
                  <a:schemeClr val="tx2">
                    <a:lumMod val="75000"/>
                  </a:schemeClr>
                </a:solidFill>
              </a:rPr>
              <a:t> de </a:t>
            </a:r>
            <a:r>
              <a:rPr lang="en-US" sz="1400" dirty="0" err="1">
                <a:solidFill>
                  <a:schemeClr val="tx2">
                    <a:lumMod val="75000"/>
                  </a:schemeClr>
                </a:solidFill>
              </a:rPr>
              <a:t>concesiune</a:t>
            </a:r>
            <a:r>
              <a:rPr lang="en-US" sz="1400" dirty="0">
                <a:solidFill>
                  <a:schemeClr val="tx2">
                    <a:lumMod val="75000"/>
                  </a:schemeClr>
                </a:solidFill>
              </a:rPr>
              <a:t>, </a:t>
            </a:r>
            <a:r>
              <a:rPr lang="en-US" sz="1400" dirty="0" err="1">
                <a:solidFill>
                  <a:schemeClr val="tx2">
                    <a:lumMod val="75000"/>
                  </a:schemeClr>
                </a:solidFill>
              </a:rPr>
              <a:t>dreptul</a:t>
            </a:r>
            <a:r>
              <a:rPr lang="en-US" sz="1400" dirty="0">
                <a:solidFill>
                  <a:schemeClr val="tx2">
                    <a:lumMod val="75000"/>
                  </a:schemeClr>
                </a:solidFill>
              </a:rPr>
              <a:t> de </a:t>
            </a:r>
            <a:r>
              <a:rPr lang="en-US" sz="1400" dirty="0" err="1">
                <a:solidFill>
                  <a:schemeClr val="tx2">
                    <a:lumMod val="75000"/>
                  </a:schemeClr>
                </a:solidFill>
              </a:rPr>
              <a:t>superficie</a:t>
            </a:r>
            <a:r>
              <a:rPr lang="en-US" sz="1400" dirty="0">
                <a:solidFill>
                  <a:schemeClr val="tx2">
                    <a:lumMod val="75000"/>
                  </a:schemeClr>
                </a:solidFill>
              </a:rPr>
              <a:t>, </a:t>
            </a:r>
            <a:r>
              <a:rPr lang="en-US" sz="1400" dirty="0" err="1">
                <a:solidFill>
                  <a:schemeClr val="tx2">
                    <a:lumMod val="75000"/>
                  </a:schemeClr>
                </a:solidFill>
              </a:rPr>
              <a:t>dreptul</a:t>
            </a:r>
            <a:r>
              <a:rPr lang="en-US" sz="1400" dirty="0">
                <a:solidFill>
                  <a:schemeClr val="tx2">
                    <a:lumMod val="75000"/>
                  </a:schemeClr>
                </a:solidFill>
              </a:rPr>
              <a:t> de </a:t>
            </a:r>
            <a:r>
              <a:rPr lang="en-US" sz="1400" dirty="0" err="1">
                <a:solidFill>
                  <a:schemeClr val="tx2">
                    <a:lumMod val="75000"/>
                  </a:schemeClr>
                </a:solidFill>
              </a:rPr>
              <a:t>uzufruct</a:t>
            </a:r>
            <a:r>
              <a:rPr lang="en-US" sz="1400" dirty="0">
                <a:solidFill>
                  <a:schemeClr val="tx2">
                    <a:lumMod val="75000"/>
                  </a:schemeClr>
                </a:solidFill>
              </a:rPr>
              <a:t>, </a:t>
            </a:r>
            <a:r>
              <a:rPr lang="en-US" sz="1400" dirty="0" err="1">
                <a:solidFill>
                  <a:schemeClr val="tx2">
                    <a:lumMod val="75000"/>
                  </a:schemeClr>
                </a:solidFill>
              </a:rPr>
              <a:t>dreptul</a:t>
            </a:r>
            <a:r>
              <a:rPr lang="en-US" sz="1400" dirty="0">
                <a:solidFill>
                  <a:schemeClr val="tx2">
                    <a:lumMod val="75000"/>
                  </a:schemeClr>
                </a:solidFill>
              </a:rPr>
              <a:t> de </a:t>
            </a:r>
            <a:r>
              <a:rPr lang="en-US" sz="1400" dirty="0" err="1">
                <a:solidFill>
                  <a:schemeClr val="tx2">
                    <a:lumMod val="75000"/>
                  </a:schemeClr>
                </a:solidFill>
              </a:rPr>
              <a:t>folosinţă</a:t>
            </a:r>
            <a:r>
              <a:rPr lang="en-US" sz="1400" dirty="0">
                <a:solidFill>
                  <a:schemeClr val="tx2">
                    <a:lumMod val="75000"/>
                  </a:schemeClr>
                </a:solidFill>
              </a:rPr>
              <a:t> cu </a:t>
            </a:r>
            <a:r>
              <a:rPr lang="en-US" sz="1400" dirty="0" err="1">
                <a:solidFill>
                  <a:schemeClr val="tx2">
                    <a:lumMod val="75000"/>
                  </a:schemeClr>
                </a:solidFill>
              </a:rPr>
              <a:t>titlu</a:t>
            </a:r>
            <a:r>
              <a:rPr lang="en-US" sz="1400" dirty="0">
                <a:solidFill>
                  <a:schemeClr val="tx2">
                    <a:lumMod val="75000"/>
                  </a:schemeClr>
                </a:solidFill>
              </a:rPr>
              <a:t> </a:t>
            </a:r>
            <a:r>
              <a:rPr lang="en-US" sz="1400" dirty="0" err="1">
                <a:solidFill>
                  <a:schemeClr val="tx2">
                    <a:lumMod val="75000"/>
                  </a:schemeClr>
                </a:solidFill>
              </a:rPr>
              <a:t>gratuit</a:t>
            </a:r>
            <a:r>
              <a:rPr lang="en-US" sz="1400" dirty="0">
                <a:solidFill>
                  <a:schemeClr val="tx2">
                    <a:lumMod val="75000"/>
                  </a:schemeClr>
                </a:solidFill>
              </a:rPr>
              <a:t>, </a:t>
            </a:r>
            <a:r>
              <a:rPr lang="en-US" sz="1400" dirty="0" err="1">
                <a:solidFill>
                  <a:schemeClr val="tx2">
                    <a:lumMod val="75000"/>
                  </a:schemeClr>
                </a:solidFill>
              </a:rPr>
              <a:t>împrumutul</a:t>
            </a:r>
            <a:r>
              <a:rPr lang="en-US" sz="1400" dirty="0">
                <a:solidFill>
                  <a:schemeClr val="tx2">
                    <a:lumMod val="75000"/>
                  </a:schemeClr>
                </a:solidFill>
              </a:rPr>
              <a:t> de </a:t>
            </a:r>
            <a:r>
              <a:rPr lang="en-US" sz="1400" dirty="0" err="1">
                <a:solidFill>
                  <a:schemeClr val="tx2">
                    <a:lumMod val="75000"/>
                  </a:schemeClr>
                </a:solidFill>
              </a:rPr>
              <a:t>folosință</a:t>
            </a:r>
            <a:r>
              <a:rPr lang="en-US" sz="1400" dirty="0">
                <a:solidFill>
                  <a:schemeClr val="tx2">
                    <a:lumMod val="75000"/>
                  </a:schemeClr>
                </a:solidFill>
              </a:rPr>
              <a:t> (</a:t>
            </a:r>
            <a:r>
              <a:rPr lang="en-US" sz="1400" dirty="0" err="1">
                <a:solidFill>
                  <a:schemeClr val="tx2">
                    <a:lumMod val="75000"/>
                  </a:schemeClr>
                </a:solidFill>
              </a:rPr>
              <a:t>comodat</a:t>
            </a:r>
            <a:r>
              <a:rPr lang="en-US" sz="1400" dirty="0">
                <a:solidFill>
                  <a:schemeClr val="tx2">
                    <a:lumMod val="75000"/>
                  </a:schemeClr>
                </a:solidFill>
              </a:rPr>
              <a:t>) </a:t>
            </a:r>
            <a:r>
              <a:rPr lang="en-US" sz="1400" dirty="0" err="1">
                <a:solidFill>
                  <a:schemeClr val="tx2">
                    <a:lumMod val="75000"/>
                  </a:schemeClr>
                </a:solidFill>
              </a:rPr>
              <a:t>sau</a:t>
            </a:r>
            <a:r>
              <a:rPr lang="en-US" sz="1400" dirty="0">
                <a:solidFill>
                  <a:schemeClr val="tx2">
                    <a:lumMod val="75000"/>
                  </a:schemeClr>
                </a:solidFill>
              </a:rPr>
              <a:t> </a:t>
            </a:r>
            <a:r>
              <a:rPr lang="en-US" sz="1400" dirty="0" err="1">
                <a:solidFill>
                  <a:schemeClr val="tx2">
                    <a:lumMod val="75000"/>
                  </a:schemeClr>
                </a:solidFill>
              </a:rPr>
              <a:t>dreptul</a:t>
            </a:r>
            <a:r>
              <a:rPr lang="en-US" sz="1400" dirty="0">
                <a:solidFill>
                  <a:schemeClr val="tx2">
                    <a:lumMod val="75000"/>
                  </a:schemeClr>
                </a:solidFill>
              </a:rPr>
              <a:t> de </a:t>
            </a:r>
            <a:r>
              <a:rPr lang="en-US" sz="1400" dirty="0" err="1">
                <a:solidFill>
                  <a:schemeClr val="tx2">
                    <a:lumMod val="75000"/>
                  </a:schemeClr>
                </a:solidFill>
              </a:rPr>
              <a:t>închiriere</a:t>
            </a:r>
            <a:r>
              <a:rPr lang="en-US" sz="1400" dirty="0">
                <a:solidFill>
                  <a:schemeClr val="tx2">
                    <a:lumMod val="75000"/>
                  </a:schemeClr>
                </a:solidFill>
              </a:rPr>
              <a:t>/</a:t>
            </a:r>
            <a:r>
              <a:rPr lang="en-US" sz="1400" dirty="0" err="1">
                <a:solidFill>
                  <a:schemeClr val="tx2">
                    <a:lumMod val="75000"/>
                  </a:schemeClr>
                </a:solidFill>
              </a:rPr>
              <a:t>locațiune</a:t>
            </a:r>
            <a:r>
              <a:rPr lang="en-US" sz="1400" dirty="0">
                <a:solidFill>
                  <a:schemeClr val="tx2">
                    <a:lumMod val="75000"/>
                  </a:schemeClr>
                </a:solidFill>
              </a:rPr>
              <a:t> </a:t>
            </a:r>
            <a:r>
              <a:rPr lang="en-US" sz="1400" dirty="0" err="1">
                <a:solidFill>
                  <a:schemeClr val="tx2">
                    <a:lumMod val="75000"/>
                  </a:schemeClr>
                </a:solidFill>
              </a:rPr>
              <a:t>pe</a:t>
            </a:r>
            <a:r>
              <a:rPr lang="en-US" sz="1400" dirty="0">
                <a:solidFill>
                  <a:schemeClr val="tx2">
                    <a:lumMod val="75000"/>
                  </a:schemeClr>
                </a:solidFill>
              </a:rPr>
              <a:t> o </a:t>
            </a:r>
            <a:r>
              <a:rPr lang="en-US" sz="1400" dirty="0" err="1" smtClean="0">
                <a:solidFill>
                  <a:schemeClr val="tx2">
                    <a:lumMod val="75000"/>
                  </a:schemeClr>
                </a:solidFill>
              </a:rPr>
              <a:t>perioad</a:t>
            </a:r>
            <a:r>
              <a:rPr lang="ro-RO" sz="1400" dirty="0" smtClean="0">
                <a:solidFill>
                  <a:schemeClr val="tx2">
                    <a:lumMod val="75000"/>
                  </a:schemeClr>
                </a:solidFill>
              </a:rPr>
              <a:t>ă</a:t>
            </a:r>
            <a:r>
              <a:rPr lang="en-US" sz="1400" dirty="0" smtClean="0">
                <a:solidFill>
                  <a:schemeClr val="tx2">
                    <a:lumMod val="75000"/>
                  </a:schemeClr>
                </a:solidFill>
              </a:rPr>
              <a:t> </a:t>
            </a:r>
            <a:r>
              <a:rPr lang="en-US" sz="1400" dirty="0">
                <a:solidFill>
                  <a:schemeClr val="tx2">
                    <a:lumMod val="75000"/>
                  </a:schemeClr>
                </a:solidFill>
              </a:rPr>
              <a:t>care </a:t>
            </a:r>
            <a:r>
              <a:rPr lang="en-US" sz="1400" dirty="0" err="1" smtClean="0">
                <a:solidFill>
                  <a:schemeClr val="tx2">
                    <a:lumMod val="75000"/>
                  </a:schemeClr>
                </a:solidFill>
              </a:rPr>
              <a:t>acoper</a:t>
            </a:r>
            <a:r>
              <a:rPr lang="ro-RO" sz="1400" dirty="0" smtClean="0">
                <a:solidFill>
                  <a:schemeClr val="tx2">
                    <a:lumMod val="75000"/>
                  </a:schemeClr>
                </a:solidFill>
              </a:rPr>
              <a:t>ă</a:t>
            </a:r>
            <a:r>
              <a:rPr lang="en-US" sz="1400" dirty="0" smtClean="0">
                <a:solidFill>
                  <a:schemeClr val="tx2">
                    <a:lumMod val="75000"/>
                  </a:schemeClr>
                </a:solidFill>
              </a:rPr>
              <a:t> </a:t>
            </a:r>
            <a:r>
              <a:rPr lang="en-US" sz="1400" dirty="0" err="1">
                <a:solidFill>
                  <a:schemeClr val="tx2">
                    <a:lumMod val="75000"/>
                  </a:schemeClr>
                </a:solidFill>
              </a:rPr>
              <a:t>inclusiv</a:t>
            </a:r>
            <a:r>
              <a:rPr lang="en-US" sz="1400" dirty="0">
                <a:solidFill>
                  <a:schemeClr val="tx2">
                    <a:lumMod val="75000"/>
                  </a:schemeClr>
                </a:solidFill>
              </a:rPr>
              <a:t> </a:t>
            </a:r>
            <a:r>
              <a:rPr lang="en-US" sz="1400" dirty="0" err="1">
                <a:solidFill>
                  <a:schemeClr val="tx2">
                    <a:lumMod val="75000"/>
                  </a:schemeClr>
                </a:solidFill>
              </a:rPr>
              <a:t>perioada</a:t>
            </a:r>
            <a:r>
              <a:rPr lang="en-US" sz="1400" dirty="0">
                <a:solidFill>
                  <a:schemeClr val="tx2">
                    <a:lumMod val="75000"/>
                  </a:schemeClr>
                </a:solidFill>
              </a:rPr>
              <a:t> de </a:t>
            </a:r>
            <a:r>
              <a:rPr lang="en-US" sz="1400" dirty="0" err="1">
                <a:solidFill>
                  <a:schemeClr val="tx2">
                    <a:lumMod val="75000"/>
                  </a:schemeClr>
                </a:solidFill>
              </a:rPr>
              <a:t>durabilitate</a:t>
            </a:r>
            <a:endParaRPr lang="en-US" sz="1400" dirty="0">
              <a:solidFill>
                <a:schemeClr val="tx2">
                  <a:lumMod val="75000"/>
                </a:schemeClr>
              </a:solidFill>
            </a:endParaRPr>
          </a:p>
          <a:p>
            <a:pPr lvl="1" algn="just">
              <a:buFont typeface="Courier New" panose="02070309020205020404" pitchFamily="49" charset="0"/>
              <a:buChar char="o"/>
            </a:pPr>
            <a:endParaRPr lang="en-US" sz="1200" dirty="0">
              <a:solidFill>
                <a:schemeClr val="tx2">
                  <a:lumMod val="75000"/>
                </a:schemeClr>
              </a:solidFill>
            </a:endParaRPr>
          </a:p>
          <a:p>
            <a:pPr algn="just"/>
            <a:r>
              <a:rPr lang="en-US" sz="1800" dirty="0" err="1">
                <a:solidFill>
                  <a:schemeClr val="tx2">
                    <a:lumMod val="75000"/>
                  </a:schemeClr>
                </a:solidFill>
              </a:rPr>
              <a:t>Imobilul</a:t>
            </a:r>
            <a:r>
              <a:rPr lang="en-US" sz="1800" dirty="0">
                <a:solidFill>
                  <a:schemeClr val="tx2">
                    <a:lumMod val="75000"/>
                  </a:schemeClr>
                </a:solidFill>
              </a:rPr>
              <a:t> (</a:t>
            </a:r>
            <a:r>
              <a:rPr lang="en-US" sz="1800" dirty="0" err="1">
                <a:solidFill>
                  <a:schemeClr val="tx2">
                    <a:lumMod val="75000"/>
                  </a:schemeClr>
                </a:solidFill>
              </a:rPr>
              <a:t>teren</a:t>
            </a:r>
            <a:r>
              <a:rPr lang="en-US" sz="1800" dirty="0">
                <a:solidFill>
                  <a:schemeClr val="tx2">
                    <a:lumMod val="75000"/>
                  </a:schemeClr>
                </a:solidFill>
              </a:rPr>
              <a:t> </a:t>
            </a:r>
            <a:r>
              <a:rPr lang="en-US" sz="1800" dirty="0" err="1">
                <a:solidFill>
                  <a:schemeClr val="tx2">
                    <a:lumMod val="75000"/>
                  </a:schemeClr>
                </a:solidFill>
              </a:rPr>
              <a:t>și</a:t>
            </a:r>
            <a:r>
              <a:rPr lang="en-US" sz="1800" dirty="0">
                <a:solidFill>
                  <a:schemeClr val="tx2">
                    <a:lumMod val="75000"/>
                  </a:schemeClr>
                </a:solidFill>
              </a:rPr>
              <a:t>/</a:t>
            </a:r>
            <a:r>
              <a:rPr lang="en-US" sz="1800" dirty="0" err="1">
                <a:solidFill>
                  <a:schemeClr val="tx2">
                    <a:lumMod val="75000"/>
                  </a:schemeClr>
                </a:solidFill>
              </a:rPr>
              <a:t>sau</a:t>
            </a:r>
            <a:r>
              <a:rPr lang="en-US" sz="1800" dirty="0">
                <a:solidFill>
                  <a:schemeClr val="tx2">
                    <a:lumMod val="75000"/>
                  </a:schemeClr>
                </a:solidFill>
              </a:rPr>
              <a:t> </a:t>
            </a:r>
            <a:r>
              <a:rPr lang="en-US" sz="1800" dirty="0" err="1">
                <a:solidFill>
                  <a:schemeClr val="tx2">
                    <a:lumMod val="75000"/>
                  </a:schemeClr>
                </a:solidFill>
              </a:rPr>
              <a:t>clădiri</a:t>
            </a:r>
            <a:r>
              <a:rPr lang="en-US" sz="1800" dirty="0">
                <a:solidFill>
                  <a:schemeClr val="tx2">
                    <a:lumMod val="75000"/>
                  </a:schemeClr>
                </a:solidFill>
              </a:rPr>
              <a:t>):</a:t>
            </a:r>
          </a:p>
          <a:p>
            <a:pPr lvl="1" algn="just">
              <a:buFont typeface="Courier New" panose="02070309020205020404" pitchFamily="49" charset="0"/>
              <a:buChar char="o"/>
            </a:pPr>
            <a:r>
              <a:rPr lang="en-US" sz="1400" dirty="0">
                <a:solidFill>
                  <a:schemeClr val="tx2">
                    <a:lumMod val="75000"/>
                  </a:schemeClr>
                </a:solidFill>
              </a:rPr>
              <a:t>Este liber de </a:t>
            </a:r>
            <a:r>
              <a:rPr lang="en-US" sz="1400" dirty="0" err="1">
                <a:solidFill>
                  <a:schemeClr val="tx2">
                    <a:lumMod val="75000"/>
                  </a:schemeClr>
                </a:solidFill>
              </a:rPr>
              <a:t>orice</a:t>
            </a:r>
            <a:r>
              <a:rPr lang="en-US" sz="1400" dirty="0">
                <a:solidFill>
                  <a:schemeClr val="tx2">
                    <a:lumMod val="75000"/>
                  </a:schemeClr>
                </a:solidFill>
              </a:rPr>
              <a:t> </a:t>
            </a:r>
            <a:r>
              <a:rPr lang="en-US" sz="1400" dirty="0" err="1">
                <a:solidFill>
                  <a:schemeClr val="tx2">
                    <a:lumMod val="75000"/>
                  </a:schemeClr>
                </a:solidFill>
              </a:rPr>
              <a:t>sarcini</a:t>
            </a:r>
            <a:r>
              <a:rPr lang="en-US" sz="1400" dirty="0">
                <a:solidFill>
                  <a:schemeClr val="tx2">
                    <a:lumMod val="75000"/>
                  </a:schemeClr>
                </a:solidFill>
              </a:rPr>
              <a:t> </a:t>
            </a:r>
            <a:r>
              <a:rPr lang="en-US" sz="1400" dirty="0" err="1">
                <a:solidFill>
                  <a:schemeClr val="tx2">
                    <a:lumMod val="75000"/>
                  </a:schemeClr>
                </a:solidFill>
              </a:rPr>
              <a:t>sau</a:t>
            </a:r>
            <a:r>
              <a:rPr lang="en-US" sz="1400" dirty="0">
                <a:solidFill>
                  <a:schemeClr val="tx2">
                    <a:lumMod val="75000"/>
                  </a:schemeClr>
                </a:solidFill>
              </a:rPr>
              <a:t> </a:t>
            </a:r>
            <a:r>
              <a:rPr lang="en-US" sz="1400" dirty="0" err="1" smtClean="0">
                <a:solidFill>
                  <a:schemeClr val="tx2">
                    <a:lumMod val="75000"/>
                  </a:schemeClr>
                </a:solidFill>
              </a:rPr>
              <a:t>interdic</a:t>
            </a:r>
            <a:r>
              <a:rPr lang="ro-RO" sz="1400" dirty="0" smtClean="0">
                <a:solidFill>
                  <a:schemeClr val="tx2">
                    <a:lumMod val="75000"/>
                  </a:schemeClr>
                </a:solidFill>
              </a:rPr>
              <a:t>ț</a:t>
            </a:r>
            <a:r>
              <a:rPr lang="en-US" sz="1400" dirty="0" smtClean="0">
                <a:solidFill>
                  <a:schemeClr val="tx2">
                    <a:lumMod val="75000"/>
                  </a:schemeClr>
                </a:solidFill>
              </a:rPr>
              <a:t>ii</a:t>
            </a:r>
            <a:endParaRPr lang="en-US" sz="1400" dirty="0">
              <a:solidFill>
                <a:schemeClr val="tx2">
                  <a:lumMod val="75000"/>
                </a:schemeClr>
              </a:solidFill>
            </a:endParaRPr>
          </a:p>
          <a:p>
            <a:pPr lvl="1" algn="just">
              <a:buFont typeface="Courier New" panose="02070309020205020404" pitchFamily="49" charset="0"/>
              <a:buChar char="o"/>
            </a:pPr>
            <a:r>
              <a:rPr lang="en-US" sz="1400" dirty="0">
                <a:solidFill>
                  <a:schemeClr val="tx2">
                    <a:lumMod val="75000"/>
                  </a:schemeClr>
                </a:solidFill>
              </a:rPr>
              <a:t>Nu face </a:t>
            </a:r>
            <a:r>
              <a:rPr lang="en-US" sz="1400" dirty="0" err="1">
                <a:solidFill>
                  <a:schemeClr val="tx2">
                    <a:lumMod val="75000"/>
                  </a:schemeClr>
                </a:solidFill>
              </a:rPr>
              <a:t>obiectul</a:t>
            </a:r>
            <a:r>
              <a:rPr lang="en-US" sz="1400" dirty="0">
                <a:solidFill>
                  <a:schemeClr val="tx2">
                    <a:lumMod val="75000"/>
                  </a:schemeClr>
                </a:solidFill>
              </a:rPr>
              <a:t> </a:t>
            </a:r>
            <a:r>
              <a:rPr lang="en-US" sz="1400" dirty="0" err="1">
                <a:solidFill>
                  <a:schemeClr val="tx2">
                    <a:lumMod val="75000"/>
                  </a:schemeClr>
                </a:solidFill>
              </a:rPr>
              <a:t>unor</a:t>
            </a:r>
            <a:r>
              <a:rPr lang="en-US" sz="1400" dirty="0">
                <a:solidFill>
                  <a:schemeClr val="tx2">
                    <a:lumMod val="75000"/>
                  </a:schemeClr>
                </a:solidFill>
              </a:rPr>
              <a:t> </a:t>
            </a:r>
            <a:r>
              <a:rPr lang="en-US" sz="1400" dirty="0" err="1">
                <a:solidFill>
                  <a:schemeClr val="tx2">
                    <a:lumMod val="75000"/>
                  </a:schemeClr>
                </a:solidFill>
              </a:rPr>
              <a:t>litigii</a:t>
            </a:r>
            <a:endParaRPr lang="en-US" sz="1400" dirty="0">
              <a:solidFill>
                <a:schemeClr val="tx2">
                  <a:lumMod val="75000"/>
                </a:schemeClr>
              </a:solidFill>
            </a:endParaRPr>
          </a:p>
          <a:p>
            <a:pPr lvl="1" algn="just">
              <a:buFont typeface="Courier New" panose="02070309020205020404" pitchFamily="49" charset="0"/>
              <a:buChar char="o"/>
            </a:pPr>
            <a:r>
              <a:rPr lang="en-US" sz="1400" dirty="0">
                <a:solidFill>
                  <a:schemeClr val="tx2">
                    <a:lumMod val="75000"/>
                  </a:schemeClr>
                </a:solidFill>
              </a:rPr>
              <a:t>Nu face </a:t>
            </a:r>
            <a:r>
              <a:rPr lang="en-US" sz="1400" dirty="0" err="1">
                <a:solidFill>
                  <a:schemeClr val="tx2">
                    <a:lumMod val="75000"/>
                  </a:schemeClr>
                </a:solidFill>
              </a:rPr>
              <a:t>obiectul</a:t>
            </a:r>
            <a:r>
              <a:rPr lang="en-US" sz="1400" dirty="0">
                <a:solidFill>
                  <a:schemeClr val="tx2">
                    <a:lumMod val="75000"/>
                  </a:schemeClr>
                </a:solidFill>
              </a:rPr>
              <a:t> </a:t>
            </a:r>
            <a:r>
              <a:rPr lang="en-US" sz="1400" dirty="0" err="1">
                <a:solidFill>
                  <a:schemeClr val="tx2">
                    <a:lumMod val="75000"/>
                  </a:schemeClr>
                </a:solidFill>
              </a:rPr>
              <a:t>revendicărilor</a:t>
            </a:r>
            <a:endParaRPr lang="en-US" sz="1400" dirty="0">
              <a:solidFill>
                <a:schemeClr val="tx2">
                  <a:lumMod val="75000"/>
                </a:schemeClr>
              </a:solidFill>
            </a:endParaRPr>
          </a:p>
          <a:p>
            <a:pPr marL="0" indent="0" algn="just">
              <a:buNone/>
            </a:pPr>
            <a:endParaRPr lang="en-US" sz="1800" b="1" u="sng" dirty="0">
              <a:solidFill>
                <a:schemeClr val="tx2">
                  <a:lumMod val="75000"/>
                </a:schemeClr>
              </a:solidFill>
            </a:endParaRPr>
          </a:p>
          <a:p>
            <a:pPr algn="just"/>
            <a:endParaRPr lang="ro-RO" sz="1600" b="1" u="sng" dirty="0">
              <a:solidFill>
                <a:schemeClr val="tx2">
                  <a:lumMod val="75000"/>
                </a:schemeClr>
              </a:solidFill>
            </a:endParaRPr>
          </a:p>
          <a:p>
            <a:pPr algn="just"/>
            <a:endParaRPr lang="ro-RO" sz="1600" b="1" u="sng" dirty="0">
              <a:solidFill>
                <a:schemeClr val="tx2">
                  <a:lumMod val="75000"/>
                </a:schemeClr>
              </a:solidFill>
            </a:endParaRPr>
          </a:p>
          <a:p>
            <a:pPr algn="just"/>
            <a:endParaRPr lang="ro-RO" sz="1600" b="1" u="sng" dirty="0">
              <a:solidFill>
                <a:schemeClr val="tx2">
                  <a:lumMod val="75000"/>
                </a:schemeClr>
              </a:solidFill>
            </a:endParaRPr>
          </a:p>
          <a:p>
            <a:pPr algn="just"/>
            <a:endParaRPr lang="ro-RO" sz="1600" b="1" u="sng" dirty="0">
              <a:solidFill>
                <a:schemeClr val="tx2">
                  <a:lumMod val="75000"/>
                </a:schemeClr>
              </a:solidFill>
            </a:endParaRPr>
          </a:p>
          <a:p>
            <a:pPr algn="just">
              <a:buFontTx/>
              <a:buNone/>
            </a:pPr>
            <a:r>
              <a:rPr lang="ro-RO" sz="1600" dirty="0">
                <a:solidFill>
                  <a:schemeClr val="tx2">
                    <a:lumMod val="75000"/>
                  </a:schemeClr>
                </a:solidFill>
              </a:rPr>
              <a:t>	</a:t>
            </a:r>
          </a:p>
          <a:p>
            <a:pPr>
              <a:buFontTx/>
              <a:buNone/>
            </a:pPr>
            <a:r>
              <a:rPr lang="ro-RO" sz="1600" b="1" dirty="0">
                <a:solidFill>
                  <a:schemeClr val="tx2">
                    <a:lumMod val="75000"/>
                  </a:schemeClr>
                </a:solidFill>
              </a:rPr>
              <a:t> </a:t>
            </a:r>
            <a:endParaRPr lang="ro-RO" sz="1600" dirty="0">
              <a:solidFill>
                <a:schemeClr val="tx2">
                  <a:lumMod val="75000"/>
                </a:schemeClr>
              </a:solidFill>
            </a:endParaRPr>
          </a:p>
          <a:p>
            <a:pPr algn="just"/>
            <a:endParaRPr lang="ro-RO" sz="1600" dirty="0">
              <a:solidFill>
                <a:schemeClr val="tx2">
                  <a:lumMod val="75000"/>
                </a:schemeClr>
              </a:solidFill>
            </a:endParaRPr>
          </a:p>
        </p:txBody>
      </p:sp>
      <p:sp>
        <p:nvSpPr>
          <p:cNvPr id="5"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b="1" kern="0" dirty="0" err="1">
                <a:solidFill>
                  <a:schemeClr val="tx2">
                    <a:lumMod val="50000"/>
                  </a:schemeClr>
                </a:solidFill>
              </a:rPr>
              <a:t>Criterii</a:t>
            </a:r>
            <a:r>
              <a:rPr lang="en-US" sz="2400" b="1" kern="0" dirty="0">
                <a:solidFill>
                  <a:schemeClr val="tx2">
                    <a:lumMod val="50000"/>
                  </a:schemeClr>
                </a:solidFill>
              </a:rPr>
              <a:t> de </a:t>
            </a:r>
            <a:r>
              <a:rPr lang="en-US" sz="2400" b="1" kern="0" dirty="0" err="1">
                <a:solidFill>
                  <a:schemeClr val="tx2">
                    <a:lumMod val="50000"/>
                  </a:schemeClr>
                </a:solidFill>
              </a:rPr>
              <a:t>eligibilitate</a:t>
            </a:r>
            <a:r>
              <a:rPr lang="en-US" sz="2400" b="1" kern="0" dirty="0">
                <a:solidFill>
                  <a:schemeClr val="tx2">
                    <a:lumMod val="50000"/>
                  </a:schemeClr>
                </a:solidFill>
              </a:rPr>
              <a:t>: </a:t>
            </a:r>
            <a:r>
              <a:rPr lang="en-US" sz="3200" b="1" kern="0" dirty="0">
                <a:solidFill>
                  <a:schemeClr val="tx2">
                    <a:lumMod val="50000"/>
                  </a:schemeClr>
                </a:solidFill>
              </a:rPr>
              <a:t> </a:t>
            </a:r>
            <a:r>
              <a:rPr lang="ro-RO" sz="3200" dirty="0">
                <a:solidFill>
                  <a:schemeClr val="tx2">
                    <a:lumMod val="75000"/>
                  </a:schemeClr>
                </a:solidFill>
              </a:rPr>
              <a:t>Eligibilitatea solicitantului</a:t>
            </a:r>
          </a:p>
        </p:txBody>
      </p:sp>
    </p:spTree>
    <p:extLst>
      <p:ext uri="{BB962C8B-B14F-4D97-AF65-F5344CB8AC3E}">
        <p14:creationId xmlns:p14="http://schemas.microsoft.com/office/powerpoint/2010/main" val="3637548680"/>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Content Placeholder 2"/>
          <p:cNvSpPr>
            <a:spLocks noGrp="1"/>
          </p:cNvSpPr>
          <p:nvPr>
            <p:ph idx="1"/>
          </p:nvPr>
        </p:nvSpPr>
        <p:spPr>
          <a:xfrm>
            <a:off x="304800" y="1066800"/>
            <a:ext cx="8534400" cy="5486400"/>
          </a:xfrm>
        </p:spPr>
        <p:txBody>
          <a:bodyPr/>
          <a:lstStyle/>
          <a:p>
            <a:pPr marL="0" indent="0" algn="just">
              <a:lnSpc>
                <a:spcPct val="150000"/>
              </a:lnSpc>
              <a:buNone/>
            </a:pPr>
            <a:r>
              <a:rPr lang="vi-VN" sz="1600" dirty="0">
                <a:solidFill>
                  <a:schemeClr val="tx2">
                    <a:lumMod val="75000"/>
                  </a:schemeClr>
                </a:solidFill>
              </a:rPr>
              <a:t>Activităţile propuse în proiect (investiţia) trebuie să vizeze </a:t>
            </a:r>
            <a:r>
              <a:rPr lang="vi-VN" sz="1600" b="1" dirty="0">
                <a:solidFill>
                  <a:schemeClr val="tx2">
                    <a:lumMod val="75000"/>
                  </a:schemeClr>
                </a:solidFill>
              </a:rPr>
              <a:t>domeniul de activitate eligibil </a:t>
            </a:r>
            <a:r>
              <a:rPr lang="vi-VN" sz="1600" dirty="0">
                <a:solidFill>
                  <a:schemeClr val="tx2">
                    <a:lumMod val="75000"/>
                  </a:schemeClr>
                </a:solidFill>
              </a:rPr>
              <a:t>al solicitantului, ce face obiectul proiectului</a:t>
            </a:r>
            <a:r>
              <a:rPr lang="en-US" sz="1600" dirty="0">
                <a:solidFill>
                  <a:schemeClr val="tx2">
                    <a:lumMod val="75000"/>
                  </a:schemeClr>
                </a:solidFill>
              </a:rPr>
              <a:t>.</a:t>
            </a:r>
          </a:p>
          <a:p>
            <a:pPr marL="0" indent="0" algn="just">
              <a:lnSpc>
                <a:spcPct val="150000"/>
              </a:lnSpc>
              <a:buNone/>
            </a:pPr>
            <a:r>
              <a:rPr lang="ro-RO" sz="1600" b="1" dirty="0">
                <a:solidFill>
                  <a:schemeClr val="tx2">
                    <a:lumMod val="75000"/>
                  </a:schemeClr>
                </a:solidFill>
              </a:rPr>
              <a:t>Tipuri de investiții eligibile</a:t>
            </a:r>
            <a:r>
              <a:rPr lang="en-US" sz="1600" b="1" dirty="0">
                <a:solidFill>
                  <a:schemeClr val="tx2">
                    <a:lumMod val="75000"/>
                  </a:schemeClr>
                </a:solidFill>
              </a:rPr>
              <a:t> </a:t>
            </a:r>
            <a:r>
              <a:rPr lang="en-US" sz="1600" b="1" dirty="0" err="1">
                <a:solidFill>
                  <a:schemeClr val="tx2">
                    <a:lumMod val="75000"/>
                  </a:schemeClr>
                </a:solidFill>
              </a:rPr>
              <a:t>finantabile</a:t>
            </a:r>
            <a:r>
              <a:rPr lang="en-US" sz="1600" b="1" dirty="0">
                <a:solidFill>
                  <a:schemeClr val="tx2">
                    <a:lumMod val="75000"/>
                  </a:schemeClr>
                </a:solidFill>
              </a:rPr>
              <a:t> </a:t>
            </a:r>
            <a:r>
              <a:rPr lang="en-US" sz="1600" b="1" dirty="0" err="1">
                <a:solidFill>
                  <a:schemeClr val="tx2">
                    <a:lumMod val="75000"/>
                  </a:schemeClr>
                </a:solidFill>
              </a:rPr>
              <a:t>prin</a:t>
            </a:r>
            <a:r>
              <a:rPr lang="en-US" sz="1600" b="1" dirty="0">
                <a:solidFill>
                  <a:schemeClr val="tx2">
                    <a:lumMod val="75000"/>
                  </a:schemeClr>
                </a:solidFill>
              </a:rPr>
              <a:t> </a:t>
            </a:r>
            <a:r>
              <a:rPr lang="en-US" sz="1600" b="1" dirty="0" err="1">
                <a:solidFill>
                  <a:schemeClr val="tx2">
                    <a:lumMod val="75000"/>
                  </a:schemeClr>
                </a:solidFill>
              </a:rPr>
              <a:t>ajutor</a:t>
            </a:r>
            <a:r>
              <a:rPr lang="en-US" sz="1600" b="1" dirty="0">
                <a:solidFill>
                  <a:schemeClr val="tx2">
                    <a:lumMod val="75000"/>
                  </a:schemeClr>
                </a:solidFill>
              </a:rPr>
              <a:t> de stat regional</a:t>
            </a:r>
            <a:endParaRPr lang="ro-RO" sz="1600" b="1" dirty="0">
              <a:solidFill>
                <a:schemeClr val="tx2">
                  <a:lumMod val="75000"/>
                </a:schemeClr>
              </a:solidFill>
            </a:endParaRPr>
          </a:p>
          <a:p>
            <a:pPr marL="712788" algn="just">
              <a:lnSpc>
                <a:spcPct val="150000"/>
              </a:lnSpc>
              <a:buFont typeface="Arial" panose="020B0604020202020204" pitchFamily="34" charset="0"/>
              <a:buChar char="•"/>
            </a:pPr>
            <a:r>
              <a:rPr lang="vi-VN" sz="1400" b="1" dirty="0">
                <a:solidFill>
                  <a:schemeClr val="tx2">
                    <a:lumMod val="75000"/>
                  </a:schemeClr>
                </a:solidFill>
              </a:rPr>
              <a:t>Investiții în active corporale</a:t>
            </a:r>
            <a:r>
              <a:rPr lang="en-US" sz="1400" dirty="0">
                <a:solidFill>
                  <a:schemeClr val="tx2">
                    <a:lumMod val="75000"/>
                  </a:schemeClr>
                </a:solidFill>
              </a:rPr>
              <a:t>: </a:t>
            </a:r>
            <a:r>
              <a:rPr lang="ro-RO" sz="1400" dirty="0">
                <a:solidFill>
                  <a:schemeClr val="tx2">
                    <a:lumMod val="75000"/>
                  </a:schemeClr>
                </a:solidFill>
              </a:rPr>
              <a:t>lucrări de construire/ extindere</a:t>
            </a:r>
            <a:r>
              <a:rPr lang="en-US" sz="1400" dirty="0">
                <a:solidFill>
                  <a:schemeClr val="tx2">
                    <a:lumMod val="75000"/>
                  </a:schemeClr>
                </a:solidFill>
              </a:rPr>
              <a:t> </a:t>
            </a:r>
            <a:r>
              <a:rPr lang="ro-RO" sz="1400" dirty="0">
                <a:solidFill>
                  <a:schemeClr val="tx2">
                    <a:lumMod val="75000"/>
                  </a:schemeClr>
                </a:solidFill>
              </a:rPr>
              <a:t>a spaţiilor</a:t>
            </a:r>
            <a:r>
              <a:rPr lang="en-US" sz="1400" dirty="0">
                <a:solidFill>
                  <a:schemeClr val="tx2">
                    <a:lumMod val="75000"/>
                  </a:schemeClr>
                </a:solidFill>
              </a:rPr>
              <a:t>, </a:t>
            </a:r>
            <a:r>
              <a:rPr lang="en-US" sz="1400" dirty="0" err="1">
                <a:solidFill>
                  <a:schemeClr val="tx2">
                    <a:lumMod val="75000"/>
                  </a:schemeClr>
                </a:solidFill>
              </a:rPr>
              <a:t>achiziţionarea</a:t>
            </a:r>
            <a:r>
              <a:rPr lang="en-US" sz="1400" dirty="0">
                <a:solidFill>
                  <a:schemeClr val="tx2">
                    <a:lumMod val="75000"/>
                  </a:schemeClr>
                </a:solidFill>
              </a:rPr>
              <a:t> de </a:t>
            </a:r>
            <a:r>
              <a:rPr lang="en-US" sz="1400" dirty="0" err="1">
                <a:solidFill>
                  <a:schemeClr val="tx2">
                    <a:lumMod val="75000"/>
                  </a:schemeClr>
                </a:solidFill>
              </a:rPr>
              <a:t>echipamente</a:t>
            </a:r>
            <a:r>
              <a:rPr lang="en-US" sz="1400" dirty="0">
                <a:solidFill>
                  <a:schemeClr val="tx2">
                    <a:lumMod val="75000"/>
                  </a:schemeClr>
                </a:solidFill>
              </a:rPr>
              <a:t> </a:t>
            </a:r>
            <a:r>
              <a:rPr lang="en-US" sz="1400" dirty="0" err="1">
                <a:solidFill>
                  <a:schemeClr val="tx2">
                    <a:lumMod val="75000"/>
                  </a:schemeClr>
                </a:solidFill>
              </a:rPr>
              <a:t>tehnologice</a:t>
            </a:r>
            <a:r>
              <a:rPr lang="en-US" sz="1400" dirty="0">
                <a:solidFill>
                  <a:schemeClr val="tx2">
                    <a:lumMod val="75000"/>
                  </a:schemeClr>
                </a:solidFill>
              </a:rPr>
              <a:t>, </a:t>
            </a:r>
            <a:r>
              <a:rPr lang="en-US" sz="1400" dirty="0" err="1">
                <a:solidFill>
                  <a:schemeClr val="tx2">
                    <a:lumMod val="75000"/>
                  </a:schemeClr>
                </a:solidFill>
              </a:rPr>
              <a:t>utilaje</a:t>
            </a:r>
            <a:r>
              <a:rPr lang="en-US" sz="1400" dirty="0">
                <a:solidFill>
                  <a:schemeClr val="tx2">
                    <a:lumMod val="75000"/>
                  </a:schemeClr>
                </a:solidFill>
              </a:rPr>
              <a:t>, </a:t>
            </a:r>
            <a:r>
              <a:rPr lang="en-US" sz="1400" dirty="0" err="1">
                <a:solidFill>
                  <a:schemeClr val="tx2">
                    <a:lumMod val="75000"/>
                  </a:schemeClr>
                </a:solidFill>
              </a:rPr>
              <a:t>instalații</a:t>
            </a:r>
            <a:r>
              <a:rPr lang="en-US" sz="1400" dirty="0">
                <a:solidFill>
                  <a:schemeClr val="tx2">
                    <a:lumMod val="75000"/>
                  </a:schemeClr>
                </a:solidFill>
              </a:rPr>
              <a:t> de </a:t>
            </a:r>
            <a:r>
              <a:rPr lang="en-US" sz="1400" dirty="0" err="1">
                <a:solidFill>
                  <a:schemeClr val="tx2">
                    <a:lumMod val="75000"/>
                  </a:schemeClr>
                </a:solidFill>
              </a:rPr>
              <a:t>lucru</a:t>
            </a:r>
            <a:r>
              <a:rPr lang="en-US" sz="1400" dirty="0">
                <a:solidFill>
                  <a:schemeClr val="tx2">
                    <a:lumMod val="75000"/>
                  </a:schemeClr>
                </a:solidFill>
              </a:rPr>
              <a:t>, </a:t>
            </a:r>
            <a:r>
              <a:rPr lang="en-US" sz="1400" dirty="0" err="1">
                <a:solidFill>
                  <a:schemeClr val="tx2">
                    <a:lumMod val="75000"/>
                  </a:schemeClr>
                </a:solidFill>
              </a:rPr>
              <a:t>mobilier</a:t>
            </a:r>
            <a:r>
              <a:rPr lang="en-US" sz="1400" dirty="0">
                <a:solidFill>
                  <a:schemeClr val="tx2">
                    <a:lumMod val="75000"/>
                  </a:schemeClr>
                </a:solidFill>
              </a:rPr>
              <a:t>, </a:t>
            </a:r>
            <a:r>
              <a:rPr lang="en-US" sz="1400" dirty="0" err="1">
                <a:solidFill>
                  <a:schemeClr val="tx2">
                    <a:lumMod val="75000"/>
                  </a:schemeClr>
                </a:solidFill>
              </a:rPr>
              <a:t>echipamente</a:t>
            </a:r>
            <a:r>
              <a:rPr lang="en-US" sz="1400" dirty="0">
                <a:solidFill>
                  <a:schemeClr val="tx2">
                    <a:lumMod val="75000"/>
                  </a:schemeClr>
                </a:solidFill>
              </a:rPr>
              <a:t> </a:t>
            </a:r>
            <a:r>
              <a:rPr lang="en-US" sz="1400" dirty="0" err="1">
                <a:solidFill>
                  <a:schemeClr val="tx2">
                    <a:lumMod val="75000"/>
                  </a:schemeClr>
                </a:solidFill>
              </a:rPr>
              <a:t>informatice</a:t>
            </a:r>
            <a:r>
              <a:rPr lang="en-US" sz="1400" dirty="0">
                <a:solidFill>
                  <a:schemeClr val="tx2">
                    <a:lumMod val="75000"/>
                  </a:schemeClr>
                </a:solidFill>
              </a:rPr>
              <a:t>, </a:t>
            </a:r>
            <a:r>
              <a:rPr lang="en-US" sz="1400" dirty="0" err="1">
                <a:solidFill>
                  <a:schemeClr val="tx2">
                    <a:lumMod val="75000"/>
                  </a:schemeClr>
                </a:solidFill>
              </a:rPr>
              <a:t>birotică</a:t>
            </a:r>
            <a:r>
              <a:rPr lang="en-US" sz="1400" dirty="0">
                <a:solidFill>
                  <a:schemeClr val="tx2">
                    <a:lumMod val="75000"/>
                  </a:schemeClr>
                </a:solidFill>
              </a:rPr>
              <a:t>, de </a:t>
            </a:r>
            <a:r>
              <a:rPr lang="en-US" sz="1400" dirty="0" err="1">
                <a:solidFill>
                  <a:schemeClr val="tx2">
                    <a:lumMod val="75000"/>
                  </a:schemeClr>
                </a:solidFill>
              </a:rPr>
              <a:t>natura</a:t>
            </a:r>
            <a:r>
              <a:rPr lang="en-US" sz="1400" dirty="0">
                <a:solidFill>
                  <a:schemeClr val="tx2">
                    <a:lumMod val="75000"/>
                  </a:schemeClr>
                </a:solidFill>
              </a:rPr>
              <a:t> </a:t>
            </a:r>
            <a:r>
              <a:rPr lang="en-US" sz="1400" dirty="0" err="1">
                <a:solidFill>
                  <a:schemeClr val="tx2">
                    <a:lumMod val="75000"/>
                  </a:schemeClr>
                </a:solidFill>
              </a:rPr>
              <a:t>mijloacelor</a:t>
            </a:r>
            <a:r>
              <a:rPr lang="en-US" sz="1400" dirty="0">
                <a:solidFill>
                  <a:schemeClr val="tx2">
                    <a:lumMod val="75000"/>
                  </a:schemeClr>
                </a:solidFill>
              </a:rPr>
              <a:t> fixe, </a:t>
            </a:r>
            <a:r>
              <a:rPr lang="en-US" sz="1400" dirty="0" err="1">
                <a:solidFill>
                  <a:schemeClr val="tx2">
                    <a:lumMod val="75000"/>
                  </a:schemeClr>
                </a:solidFill>
              </a:rPr>
              <a:t>achiziţionarea</a:t>
            </a:r>
            <a:r>
              <a:rPr lang="en-US" sz="1400" dirty="0">
                <a:solidFill>
                  <a:schemeClr val="tx2">
                    <a:lumMod val="75000"/>
                  </a:schemeClr>
                </a:solidFill>
              </a:rPr>
              <a:t> de </a:t>
            </a:r>
            <a:r>
              <a:rPr lang="en-US" sz="1400" dirty="0" err="1">
                <a:solidFill>
                  <a:schemeClr val="tx2">
                    <a:lumMod val="75000"/>
                  </a:schemeClr>
                </a:solidFill>
              </a:rPr>
              <a:t>instalaţii</a:t>
            </a:r>
            <a:r>
              <a:rPr lang="en-US" sz="1400" dirty="0">
                <a:solidFill>
                  <a:schemeClr val="tx2">
                    <a:lumMod val="75000"/>
                  </a:schemeClr>
                </a:solidFill>
              </a:rPr>
              <a:t>/ </a:t>
            </a:r>
            <a:r>
              <a:rPr lang="en-US" sz="1400" dirty="0" err="1">
                <a:solidFill>
                  <a:schemeClr val="tx2">
                    <a:lumMod val="75000"/>
                  </a:schemeClr>
                </a:solidFill>
              </a:rPr>
              <a:t>echipamente</a:t>
            </a:r>
            <a:r>
              <a:rPr lang="en-US" sz="1400" dirty="0">
                <a:solidFill>
                  <a:schemeClr val="tx2">
                    <a:lumMod val="75000"/>
                  </a:schemeClr>
                </a:solidFill>
              </a:rPr>
              <a:t> </a:t>
            </a:r>
            <a:r>
              <a:rPr lang="en-US" sz="1400" dirty="0" err="1">
                <a:solidFill>
                  <a:schemeClr val="tx2">
                    <a:lumMod val="75000"/>
                  </a:schemeClr>
                </a:solidFill>
              </a:rPr>
              <a:t>specifice</a:t>
            </a:r>
            <a:r>
              <a:rPr lang="en-US" sz="1400" dirty="0">
                <a:solidFill>
                  <a:schemeClr val="tx2">
                    <a:lumMod val="75000"/>
                  </a:schemeClr>
                </a:solidFill>
              </a:rPr>
              <a:t> </a:t>
            </a:r>
            <a:r>
              <a:rPr lang="en-US" sz="1400" dirty="0" err="1">
                <a:solidFill>
                  <a:schemeClr val="tx2">
                    <a:lumMod val="75000"/>
                  </a:schemeClr>
                </a:solidFill>
              </a:rPr>
              <a:t>în</a:t>
            </a:r>
            <a:r>
              <a:rPr lang="en-US" sz="1400" dirty="0">
                <a:solidFill>
                  <a:schemeClr val="tx2">
                    <a:lumMod val="75000"/>
                  </a:schemeClr>
                </a:solidFill>
              </a:rPr>
              <a:t> </a:t>
            </a:r>
            <a:r>
              <a:rPr lang="en-US" sz="1400" dirty="0" err="1">
                <a:solidFill>
                  <a:schemeClr val="tx2">
                    <a:lumMod val="75000"/>
                  </a:schemeClr>
                </a:solidFill>
              </a:rPr>
              <a:t>scopul</a:t>
            </a:r>
            <a:r>
              <a:rPr lang="en-US" sz="1400" dirty="0">
                <a:solidFill>
                  <a:schemeClr val="tx2">
                    <a:lumMod val="75000"/>
                  </a:schemeClr>
                </a:solidFill>
              </a:rPr>
              <a:t> </a:t>
            </a:r>
            <a:r>
              <a:rPr lang="en-US" sz="1400" dirty="0" err="1">
                <a:solidFill>
                  <a:schemeClr val="tx2">
                    <a:lumMod val="75000"/>
                  </a:schemeClr>
                </a:solidFill>
              </a:rPr>
              <a:t>obţinerii</a:t>
            </a:r>
            <a:r>
              <a:rPr lang="en-US" sz="1400" dirty="0">
                <a:solidFill>
                  <a:schemeClr val="tx2">
                    <a:lumMod val="75000"/>
                  </a:schemeClr>
                </a:solidFill>
              </a:rPr>
              <a:t> </a:t>
            </a:r>
            <a:r>
              <a:rPr lang="en-US" sz="1400" dirty="0" err="1">
                <a:solidFill>
                  <a:schemeClr val="tx2">
                    <a:lumMod val="75000"/>
                  </a:schemeClr>
                </a:solidFill>
              </a:rPr>
              <a:t>unei</a:t>
            </a:r>
            <a:r>
              <a:rPr lang="en-US" sz="1400" dirty="0">
                <a:solidFill>
                  <a:schemeClr val="tx2">
                    <a:lumMod val="75000"/>
                  </a:schemeClr>
                </a:solidFill>
              </a:rPr>
              <a:t> </a:t>
            </a:r>
            <a:r>
              <a:rPr lang="en-US" sz="1400" dirty="0" err="1">
                <a:solidFill>
                  <a:schemeClr val="tx2">
                    <a:lumMod val="75000"/>
                  </a:schemeClr>
                </a:solidFill>
              </a:rPr>
              <a:t>economii</a:t>
            </a:r>
            <a:r>
              <a:rPr lang="en-US" sz="1400" dirty="0">
                <a:solidFill>
                  <a:schemeClr val="tx2">
                    <a:lumMod val="75000"/>
                  </a:schemeClr>
                </a:solidFill>
              </a:rPr>
              <a:t> de </a:t>
            </a:r>
            <a:r>
              <a:rPr lang="en-US" sz="1400" dirty="0" err="1">
                <a:solidFill>
                  <a:schemeClr val="tx2">
                    <a:lumMod val="75000"/>
                  </a:schemeClr>
                </a:solidFill>
              </a:rPr>
              <a:t>energie</a:t>
            </a:r>
            <a:r>
              <a:rPr lang="en-US" sz="1400" dirty="0">
                <a:solidFill>
                  <a:schemeClr val="tx2">
                    <a:lumMod val="75000"/>
                  </a:schemeClr>
                </a:solidFill>
              </a:rPr>
              <a:t>, etc.</a:t>
            </a:r>
          </a:p>
          <a:p>
            <a:pPr marL="0" indent="0" algn="just">
              <a:lnSpc>
                <a:spcPct val="150000"/>
              </a:lnSpc>
              <a:buNone/>
            </a:pPr>
            <a:r>
              <a:rPr lang="en-US" sz="1200" b="1" i="1" dirty="0" err="1">
                <a:solidFill>
                  <a:srgbClr val="FF0000"/>
                </a:solidFill>
              </a:rPr>
              <a:t>Atentie</a:t>
            </a:r>
            <a:r>
              <a:rPr lang="en-US" sz="1200" b="1" i="1" dirty="0">
                <a:solidFill>
                  <a:srgbClr val="FF0000"/>
                </a:solidFill>
              </a:rPr>
              <a:t>!!! </a:t>
            </a:r>
            <a:r>
              <a:rPr lang="en-US" sz="1200" b="1" i="1" dirty="0" err="1" smtClean="0">
                <a:solidFill>
                  <a:srgbClr val="FF0000"/>
                </a:solidFill>
              </a:rPr>
              <a:t>Lucr</a:t>
            </a:r>
            <a:r>
              <a:rPr lang="ro-RO" sz="1200" b="1" i="1" dirty="0" smtClean="0">
                <a:solidFill>
                  <a:srgbClr val="FF0000"/>
                </a:solidFill>
              </a:rPr>
              <a:t>ă</a:t>
            </a:r>
            <a:r>
              <a:rPr lang="en-US" sz="1200" b="1" i="1" dirty="0" smtClean="0">
                <a:solidFill>
                  <a:srgbClr val="FF0000"/>
                </a:solidFill>
              </a:rPr>
              <a:t>rile </a:t>
            </a:r>
            <a:r>
              <a:rPr lang="en-US" sz="1200" b="1" i="1" dirty="0">
                <a:solidFill>
                  <a:srgbClr val="FF0000"/>
                </a:solidFill>
              </a:rPr>
              <a:t>de </a:t>
            </a:r>
            <a:r>
              <a:rPr lang="en-US" sz="1200" b="1" i="1" dirty="0" err="1">
                <a:solidFill>
                  <a:srgbClr val="FF0000"/>
                </a:solidFill>
              </a:rPr>
              <a:t>modernizare</a:t>
            </a:r>
            <a:r>
              <a:rPr lang="en-US" sz="1200" b="1" i="1" dirty="0">
                <a:solidFill>
                  <a:srgbClr val="FF0000"/>
                </a:solidFill>
              </a:rPr>
              <a:t> </a:t>
            </a:r>
            <a:r>
              <a:rPr lang="en-US" sz="1200" b="1" i="1" dirty="0" err="1">
                <a:solidFill>
                  <a:srgbClr val="FF0000"/>
                </a:solidFill>
              </a:rPr>
              <a:t>sunt</a:t>
            </a:r>
            <a:r>
              <a:rPr lang="en-US" sz="1200" b="1" i="1" dirty="0">
                <a:solidFill>
                  <a:srgbClr val="FF0000"/>
                </a:solidFill>
              </a:rPr>
              <a:t> </a:t>
            </a:r>
            <a:r>
              <a:rPr lang="en-US" sz="1200" b="1" i="1" dirty="0" err="1">
                <a:solidFill>
                  <a:srgbClr val="FF0000"/>
                </a:solidFill>
              </a:rPr>
              <a:t>eligibile</a:t>
            </a:r>
            <a:r>
              <a:rPr lang="en-US" sz="1200" b="1" i="1" dirty="0">
                <a:solidFill>
                  <a:srgbClr val="FF0000"/>
                </a:solidFill>
              </a:rPr>
              <a:t> </a:t>
            </a:r>
            <a:r>
              <a:rPr lang="en-US" sz="1200" b="1" i="1" dirty="0" err="1">
                <a:solidFill>
                  <a:srgbClr val="FF0000"/>
                </a:solidFill>
              </a:rPr>
              <a:t>doar</a:t>
            </a:r>
            <a:r>
              <a:rPr lang="en-US" sz="1200" b="1" i="1" dirty="0">
                <a:solidFill>
                  <a:srgbClr val="FF0000"/>
                </a:solidFill>
              </a:rPr>
              <a:t> </a:t>
            </a:r>
            <a:r>
              <a:rPr lang="en-US" sz="1200" b="1" i="1" dirty="0" err="1" smtClean="0">
                <a:solidFill>
                  <a:srgbClr val="FF0000"/>
                </a:solidFill>
              </a:rPr>
              <a:t>i</a:t>
            </a:r>
            <a:r>
              <a:rPr lang="ro-RO" sz="1200" b="1" i="1" dirty="0" smtClean="0">
                <a:solidFill>
                  <a:srgbClr val="FF0000"/>
                </a:solidFill>
              </a:rPr>
              <a:t>n </a:t>
            </a:r>
            <a:r>
              <a:rPr lang="en-US" sz="1200" b="1" i="1" dirty="0" smtClean="0">
                <a:solidFill>
                  <a:srgbClr val="FF0000"/>
                </a:solidFill>
              </a:rPr>
              <a:t>m</a:t>
            </a:r>
            <a:r>
              <a:rPr lang="ro-RO" sz="1200" b="1" i="1" dirty="0" smtClean="0">
                <a:solidFill>
                  <a:srgbClr val="FF0000"/>
                </a:solidFill>
              </a:rPr>
              <a:t>ă</a:t>
            </a:r>
            <a:r>
              <a:rPr lang="en-US" sz="1200" b="1" i="1" dirty="0" err="1" smtClean="0">
                <a:solidFill>
                  <a:srgbClr val="FF0000"/>
                </a:solidFill>
              </a:rPr>
              <a:t>sura</a:t>
            </a:r>
            <a:r>
              <a:rPr lang="en-US" sz="1200" b="1" i="1" dirty="0" smtClean="0">
                <a:solidFill>
                  <a:srgbClr val="FF0000"/>
                </a:solidFill>
              </a:rPr>
              <a:t> </a:t>
            </a:r>
            <a:r>
              <a:rPr lang="ro-RO" sz="1200" b="1" i="1" dirty="0">
                <a:solidFill>
                  <a:srgbClr val="FF0000"/>
                </a:solidFill>
              </a:rPr>
              <a:t>î</a:t>
            </a:r>
            <a:r>
              <a:rPr lang="en-US" sz="1200" b="1" i="1" dirty="0" smtClean="0">
                <a:solidFill>
                  <a:srgbClr val="FF0000"/>
                </a:solidFill>
              </a:rPr>
              <a:t>n </a:t>
            </a:r>
            <a:r>
              <a:rPr lang="en-US" sz="1200" b="1" i="1" dirty="0">
                <a:solidFill>
                  <a:srgbClr val="FF0000"/>
                </a:solidFill>
              </a:rPr>
              <a:t>care </a:t>
            </a:r>
            <a:r>
              <a:rPr lang="en-US" sz="1200" b="1" i="1" dirty="0" err="1">
                <a:solidFill>
                  <a:srgbClr val="FF0000"/>
                </a:solidFill>
              </a:rPr>
              <a:t>sunt</a:t>
            </a:r>
            <a:r>
              <a:rPr lang="en-US" sz="1200" b="1" i="1" dirty="0">
                <a:solidFill>
                  <a:srgbClr val="FF0000"/>
                </a:solidFill>
              </a:rPr>
              <a:t> </a:t>
            </a:r>
            <a:r>
              <a:rPr lang="en-US" sz="1200" b="1" i="1" dirty="0" err="1">
                <a:solidFill>
                  <a:srgbClr val="FF0000"/>
                </a:solidFill>
              </a:rPr>
              <a:t>aferente</a:t>
            </a:r>
            <a:r>
              <a:rPr lang="en-US" sz="1200" b="1" i="1" dirty="0">
                <a:solidFill>
                  <a:srgbClr val="FF0000"/>
                </a:solidFill>
              </a:rPr>
              <a:t> </a:t>
            </a:r>
            <a:r>
              <a:rPr lang="en-US" sz="1200" b="1" i="1" dirty="0" err="1">
                <a:solidFill>
                  <a:srgbClr val="FF0000"/>
                </a:solidFill>
              </a:rPr>
              <a:t>unei</a:t>
            </a:r>
            <a:r>
              <a:rPr lang="en-US" sz="1200" b="1" i="1" dirty="0">
                <a:solidFill>
                  <a:srgbClr val="FF0000"/>
                </a:solidFill>
              </a:rPr>
              <a:t> </a:t>
            </a:r>
            <a:r>
              <a:rPr lang="en-US" sz="1200" b="1" i="1" dirty="0" err="1" smtClean="0">
                <a:solidFill>
                  <a:srgbClr val="FF0000"/>
                </a:solidFill>
              </a:rPr>
              <a:t>investi</a:t>
            </a:r>
            <a:r>
              <a:rPr lang="ro-RO" sz="1200" b="1" i="1" dirty="0" smtClean="0">
                <a:solidFill>
                  <a:srgbClr val="FF0000"/>
                </a:solidFill>
              </a:rPr>
              <a:t>ț</a:t>
            </a:r>
            <a:r>
              <a:rPr lang="en-US" sz="1200" b="1" i="1" dirty="0" smtClean="0">
                <a:solidFill>
                  <a:srgbClr val="FF0000"/>
                </a:solidFill>
              </a:rPr>
              <a:t>ii </a:t>
            </a:r>
            <a:r>
              <a:rPr lang="en-US" sz="1200" b="1" i="1" dirty="0" err="1" smtClean="0">
                <a:solidFill>
                  <a:srgbClr val="FF0000"/>
                </a:solidFill>
              </a:rPr>
              <a:t>ini</a:t>
            </a:r>
            <a:r>
              <a:rPr lang="ro-RO" sz="1200" b="1" i="1" dirty="0" smtClean="0">
                <a:solidFill>
                  <a:srgbClr val="FF0000"/>
                </a:solidFill>
              </a:rPr>
              <a:t>ți</a:t>
            </a:r>
            <a:r>
              <a:rPr lang="en-US" sz="1200" b="1" i="1" dirty="0" smtClean="0">
                <a:solidFill>
                  <a:srgbClr val="FF0000"/>
                </a:solidFill>
              </a:rPr>
              <a:t>ale</a:t>
            </a:r>
            <a:endParaRPr lang="en-US" sz="1200" b="1" i="1" dirty="0">
              <a:solidFill>
                <a:srgbClr val="FF0000"/>
              </a:solidFill>
            </a:endParaRPr>
          </a:p>
          <a:p>
            <a:pPr marL="712788" algn="just">
              <a:lnSpc>
                <a:spcPct val="150000"/>
              </a:lnSpc>
              <a:buFont typeface="Arial" panose="020B0604020202020204" pitchFamily="34" charset="0"/>
              <a:buChar char="•"/>
            </a:pPr>
            <a:r>
              <a:rPr lang="ro-RO" sz="1400" b="1" dirty="0">
                <a:solidFill>
                  <a:schemeClr val="tx2">
                    <a:lumMod val="75000"/>
                  </a:schemeClr>
                </a:solidFill>
              </a:rPr>
              <a:t>Investiții în active necorporale</a:t>
            </a:r>
            <a:r>
              <a:rPr lang="en-US" sz="1400" dirty="0">
                <a:solidFill>
                  <a:schemeClr val="tx2">
                    <a:lumMod val="75000"/>
                  </a:schemeClr>
                </a:solidFill>
              </a:rPr>
              <a:t>: </a:t>
            </a:r>
            <a:r>
              <a:rPr lang="it-IT" sz="1400" dirty="0">
                <a:solidFill>
                  <a:schemeClr val="tx2">
                    <a:lumMod val="75000"/>
                  </a:schemeClr>
                </a:solidFill>
              </a:rPr>
              <a:t>brevete, licențe, mărci comerciale, programe informatice, alte drepturi şi active similare</a:t>
            </a:r>
            <a:endParaRPr lang="ro-RO" sz="1400" dirty="0">
              <a:solidFill>
                <a:schemeClr val="tx2">
                  <a:lumMod val="75000"/>
                </a:schemeClr>
              </a:solidFill>
            </a:endParaRPr>
          </a:p>
          <a:p>
            <a:pPr marL="712788" algn="just">
              <a:lnSpc>
                <a:spcPct val="150000"/>
              </a:lnSpc>
              <a:buFont typeface="Arial" panose="020B0604020202020204" pitchFamily="34" charset="0"/>
              <a:buChar char="•"/>
            </a:pPr>
            <a:r>
              <a:rPr lang="ro-RO" sz="1400" dirty="0">
                <a:solidFill>
                  <a:schemeClr val="tx2">
                    <a:lumMod val="75000"/>
                  </a:schemeClr>
                </a:solidFill>
              </a:rPr>
              <a:t>Investiții în realizarea de </a:t>
            </a:r>
            <a:r>
              <a:rPr lang="ro-RO" sz="1400" b="1" dirty="0">
                <a:solidFill>
                  <a:schemeClr val="tx2">
                    <a:lumMod val="75000"/>
                  </a:schemeClr>
                </a:solidFill>
              </a:rPr>
              <a:t>instrumente de comercializare on-line</a:t>
            </a:r>
            <a:r>
              <a:rPr lang="ro-RO" sz="1400" dirty="0">
                <a:solidFill>
                  <a:schemeClr val="tx2">
                    <a:lumMod val="75000"/>
                  </a:schemeClr>
                </a:solidFill>
              </a:rPr>
              <a:t> a serviciilor/ produselor proprii ale solicitantului</a:t>
            </a:r>
            <a:r>
              <a:rPr lang="en-US" sz="1400" dirty="0">
                <a:solidFill>
                  <a:schemeClr val="tx2">
                    <a:lumMod val="75000"/>
                  </a:schemeClr>
                </a:solidFill>
              </a:rPr>
              <a:t>: </a:t>
            </a:r>
            <a:r>
              <a:rPr lang="en-US" sz="1400" dirty="0" err="1">
                <a:solidFill>
                  <a:schemeClr val="tx2">
                    <a:lumMod val="75000"/>
                  </a:schemeClr>
                </a:solidFill>
              </a:rPr>
              <a:t>creare</a:t>
            </a:r>
            <a:r>
              <a:rPr lang="en-US" sz="1400" dirty="0">
                <a:solidFill>
                  <a:schemeClr val="tx2">
                    <a:lumMod val="75000"/>
                  </a:schemeClr>
                </a:solidFill>
              </a:rPr>
              <a:t> </a:t>
            </a:r>
            <a:r>
              <a:rPr lang="ro-RO" sz="1400" dirty="0">
                <a:solidFill>
                  <a:schemeClr val="tx2">
                    <a:lumMod val="75000"/>
                  </a:schemeClr>
                </a:solidFill>
              </a:rPr>
              <a:t>unui </a:t>
            </a:r>
            <a:r>
              <a:rPr lang="en-US" sz="1400" dirty="0" err="1">
                <a:solidFill>
                  <a:schemeClr val="tx2">
                    <a:lumMod val="75000"/>
                  </a:schemeClr>
                </a:solidFill>
              </a:rPr>
              <a:t>magazin</a:t>
            </a:r>
            <a:r>
              <a:rPr lang="en-US" sz="1400" dirty="0">
                <a:solidFill>
                  <a:schemeClr val="tx2">
                    <a:lumMod val="75000"/>
                  </a:schemeClr>
                </a:solidFill>
              </a:rPr>
              <a:t> virtual</a:t>
            </a:r>
            <a:endParaRPr lang="ro-RO" sz="1400" dirty="0">
              <a:solidFill>
                <a:schemeClr val="tx2">
                  <a:lumMod val="75000"/>
                </a:schemeClr>
              </a:solidFill>
            </a:endParaRPr>
          </a:p>
          <a:p>
            <a:pPr marL="0" indent="0" algn="just">
              <a:lnSpc>
                <a:spcPct val="150000"/>
              </a:lnSpc>
              <a:buNone/>
            </a:pPr>
            <a:r>
              <a:rPr lang="en-US" sz="1200" b="1" i="1" dirty="0" err="1">
                <a:solidFill>
                  <a:srgbClr val="FF0000"/>
                </a:solidFill>
              </a:rPr>
              <a:t>Atentie</a:t>
            </a:r>
            <a:r>
              <a:rPr lang="en-US" sz="1200" b="1" i="1" dirty="0">
                <a:solidFill>
                  <a:srgbClr val="FF0000"/>
                </a:solidFill>
              </a:rPr>
              <a:t>!!! </a:t>
            </a:r>
            <a:r>
              <a:rPr lang="ro-RO" sz="1200" b="1" i="1" dirty="0">
                <a:solidFill>
                  <a:srgbClr val="FF0000"/>
                </a:solidFill>
              </a:rPr>
              <a:t>Nu sunt eligibile proiectele care includ doar investiții în active necorporale ori lucrări de modernizare</a:t>
            </a:r>
            <a:r>
              <a:rPr lang="en-US" sz="1200" b="1" i="1" dirty="0">
                <a:solidFill>
                  <a:srgbClr val="FF0000"/>
                </a:solidFill>
              </a:rPr>
              <a:t>.</a:t>
            </a:r>
            <a:endParaRPr lang="ro-RO" sz="1200" dirty="0">
              <a:solidFill>
                <a:srgbClr val="003399"/>
              </a:solidFill>
            </a:endParaRPr>
          </a:p>
          <a:p>
            <a:pPr algn="just">
              <a:lnSpc>
                <a:spcPct val="150000"/>
              </a:lnSpc>
              <a:buFontTx/>
              <a:buChar char="-"/>
            </a:pPr>
            <a:endParaRPr lang="ro-RO" sz="1400" dirty="0">
              <a:solidFill>
                <a:srgbClr val="003399"/>
              </a:solidFill>
            </a:endParaRPr>
          </a:p>
          <a:p>
            <a:pPr algn="just">
              <a:buFontTx/>
              <a:buChar char="-"/>
            </a:pPr>
            <a:endParaRPr lang="ro-RO" sz="1400" dirty="0">
              <a:solidFill>
                <a:srgbClr val="003399"/>
              </a:solidFill>
            </a:endParaRPr>
          </a:p>
          <a:p>
            <a:pPr algn="just"/>
            <a:endParaRPr lang="ro-RO" sz="1400" b="1" dirty="0">
              <a:solidFill>
                <a:srgbClr val="003399"/>
              </a:solidFill>
            </a:endParaRPr>
          </a:p>
        </p:txBody>
      </p:sp>
      <p:sp>
        <p:nvSpPr>
          <p:cNvPr id="5"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b="1" kern="0" dirty="0" err="1">
                <a:solidFill>
                  <a:schemeClr val="tx2">
                    <a:lumMod val="50000"/>
                  </a:schemeClr>
                </a:solidFill>
              </a:rPr>
              <a:t>Criterii</a:t>
            </a:r>
            <a:r>
              <a:rPr lang="en-US" sz="2400" b="1" kern="0" dirty="0">
                <a:solidFill>
                  <a:schemeClr val="tx2">
                    <a:lumMod val="50000"/>
                  </a:schemeClr>
                </a:solidFill>
              </a:rPr>
              <a:t> de </a:t>
            </a:r>
            <a:r>
              <a:rPr lang="en-US" sz="2400" b="1" kern="0" dirty="0" err="1">
                <a:solidFill>
                  <a:schemeClr val="tx2">
                    <a:lumMod val="50000"/>
                  </a:schemeClr>
                </a:solidFill>
              </a:rPr>
              <a:t>eligibilitate</a:t>
            </a:r>
            <a:r>
              <a:rPr lang="en-US" sz="2400" b="1" kern="0" dirty="0">
                <a:solidFill>
                  <a:schemeClr val="tx2">
                    <a:lumMod val="50000"/>
                  </a:schemeClr>
                </a:solidFill>
              </a:rPr>
              <a:t>: </a:t>
            </a:r>
            <a:r>
              <a:rPr lang="en-US" sz="3200" b="1" kern="0" dirty="0">
                <a:solidFill>
                  <a:schemeClr val="tx2">
                    <a:lumMod val="50000"/>
                  </a:schemeClr>
                </a:solidFill>
              </a:rPr>
              <a:t> </a:t>
            </a:r>
            <a:r>
              <a:rPr lang="ro-RO" sz="3200" dirty="0">
                <a:solidFill>
                  <a:schemeClr val="tx2">
                    <a:lumMod val="75000"/>
                  </a:schemeClr>
                </a:solidFill>
              </a:rPr>
              <a:t>Eligibilitatea </a:t>
            </a:r>
            <a:r>
              <a:rPr lang="en-US" sz="3200" dirty="0" err="1">
                <a:solidFill>
                  <a:schemeClr val="tx2">
                    <a:lumMod val="75000"/>
                  </a:schemeClr>
                </a:solidFill>
              </a:rPr>
              <a:t>proiectului</a:t>
            </a:r>
            <a:endParaRPr lang="ro-RO" sz="3200" dirty="0">
              <a:solidFill>
                <a:schemeClr val="tx2">
                  <a:lumMod val="75000"/>
                </a:schemeClr>
              </a:solidFill>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Oval 3"/>
          <p:cNvSpPr/>
          <p:nvPr/>
        </p:nvSpPr>
        <p:spPr bwMode="auto">
          <a:xfrm>
            <a:off x="876300" y="990600"/>
            <a:ext cx="7543800" cy="4953000"/>
          </a:xfrm>
          <a:prstGeom prst="ellipse">
            <a:avLst/>
          </a:prstGeom>
          <a:ln>
            <a:headEnd type="none" w="med" len="med"/>
            <a:tailEnd type="none" w="med" len="med"/>
          </a:ln>
        </p:spPr>
        <p:style>
          <a:lnRef idx="3">
            <a:schemeClr val="lt1"/>
          </a:lnRef>
          <a:fillRef idx="1">
            <a:schemeClr val="accent5"/>
          </a:fillRef>
          <a:effectRef idx="1">
            <a:schemeClr val="accent5"/>
          </a:effectRef>
          <a:fontRef idx="minor">
            <a:schemeClr val="lt1"/>
          </a:fontRef>
        </p:style>
        <p:txBody>
          <a:bodyPr vert="horz" wrap="none" lIns="91440" tIns="45720" rIns="91440" bIns="45720" numCol="1" rtlCol="0" anchor="t" anchorCtr="0" compatLnSpc="1">
            <a:prstTxWarp prst="textNoShape">
              <a:avLst/>
            </a:prstTxWarp>
          </a:bodyPr>
          <a:lstStyle/>
          <a:p>
            <a:pPr marL="342900" indent="-342900" eaLnBrk="1" hangingPunct="1">
              <a:lnSpc>
                <a:spcPct val="150000"/>
              </a:lnSpc>
            </a:pPr>
            <a:r>
              <a:rPr kumimoji="0" lang="en-US" sz="3600" b="1" i="0" u="sng" strike="noStrike" cap="none" normalizeH="0" baseline="0" dirty="0" err="1">
                <a:ln>
                  <a:noFill/>
                </a:ln>
                <a:solidFill>
                  <a:schemeClr val="bg1"/>
                </a:solidFill>
                <a:effectLst/>
              </a:rPr>
              <a:t>Axa</a:t>
            </a:r>
            <a:r>
              <a:rPr kumimoji="0" lang="en-US" sz="3600" b="1" i="0" u="sng" strike="noStrike" cap="none" normalizeH="0" baseline="0" dirty="0">
                <a:ln>
                  <a:noFill/>
                </a:ln>
                <a:solidFill>
                  <a:schemeClr val="bg1"/>
                </a:solidFill>
                <a:effectLst/>
              </a:rPr>
              <a:t> </a:t>
            </a:r>
            <a:r>
              <a:rPr lang="ro-RO" sz="3600" u="sng" dirty="0">
                <a:solidFill>
                  <a:schemeClr val="bg1"/>
                </a:solidFill>
              </a:rPr>
              <a:t>prioritară </a:t>
            </a:r>
            <a:r>
              <a:rPr lang="vi-VN" sz="3600" u="sng" dirty="0">
                <a:solidFill>
                  <a:schemeClr val="bg1"/>
                </a:solidFill>
              </a:rPr>
              <a:t>2 </a:t>
            </a:r>
            <a:endParaRPr lang="en-US" sz="3600" u="sng" dirty="0">
              <a:solidFill>
                <a:schemeClr val="bg1"/>
              </a:solidFill>
            </a:endParaRPr>
          </a:p>
          <a:p>
            <a:pPr marL="342900" indent="-342900" eaLnBrk="1" hangingPunct="1">
              <a:lnSpc>
                <a:spcPct val="150000"/>
              </a:lnSpc>
            </a:pPr>
            <a:endParaRPr lang="en-US" sz="2800" u="sng" dirty="0">
              <a:solidFill>
                <a:schemeClr val="bg1"/>
              </a:solidFill>
            </a:endParaRPr>
          </a:p>
          <a:p>
            <a:pPr marL="342900" indent="-342900" eaLnBrk="1" hangingPunct="1">
              <a:lnSpc>
                <a:spcPct val="150000"/>
              </a:lnSpc>
            </a:pPr>
            <a:r>
              <a:rPr lang="vi-VN" sz="2800" dirty="0">
                <a:solidFill>
                  <a:schemeClr val="bg1"/>
                </a:solidFill>
              </a:rPr>
              <a:t>”Îmbunătăţirea competitivităţii </a:t>
            </a:r>
            <a:endParaRPr lang="en-US" sz="2800" dirty="0">
              <a:solidFill>
                <a:schemeClr val="bg1"/>
              </a:solidFill>
            </a:endParaRPr>
          </a:p>
          <a:p>
            <a:pPr marL="342900" indent="-342900" eaLnBrk="1" hangingPunct="1">
              <a:lnSpc>
                <a:spcPct val="150000"/>
              </a:lnSpc>
            </a:pPr>
            <a:r>
              <a:rPr lang="vi-VN" sz="2800" dirty="0">
                <a:solidFill>
                  <a:schemeClr val="bg1"/>
                </a:solidFill>
              </a:rPr>
              <a:t>întreprinderilor mici şi mijlocii”, </a:t>
            </a:r>
            <a:endParaRPr lang="en-US" sz="2800" dirty="0">
              <a:solidFill>
                <a:schemeClr val="bg1"/>
              </a:solidFill>
            </a:endParaRPr>
          </a:p>
          <a:p>
            <a:pPr marL="342900" indent="-342900" eaLnBrk="1" hangingPunct="1">
              <a:lnSpc>
                <a:spcPct val="150000"/>
              </a:lnSpc>
            </a:pPr>
            <a:endParaRPr kumimoji="0" lang="ro-RO" sz="2800" b="1" i="0" u="none" strike="noStrike" cap="none" normalizeH="0" baseline="0" dirty="0">
              <a:ln>
                <a:noFill/>
              </a:ln>
              <a:solidFill>
                <a:schemeClr val="bg1"/>
              </a:solidFill>
              <a:effectLst/>
            </a:endParaRPr>
          </a:p>
        </p:txBody>
      </p:sp>
      <p:sp>
        <p:nvSpPr>
          <p:cNvPr id="8" name="Oval 7"/>
          <p:cNvSpPr/>
          <p:nvPr/>
        </p:nvSpPr>
        <p:spPr bwMode="auto">
          <a:xfrm>
            <a:off x="932761" y="1066800"/>
            <a:ext cx="7430877" cy="4800600"/>
          </a:xfrm>
          <a:prstGeom prst="ellipse">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t" anchorCtr="0" compatLnSpc="1">
            <a:prstTxWarp prst="textNoShape">
              <a:avLst/>
            </a:prstTxWarp>
          </a:bodyPr>
          <a:lstStyle/>
          <a:p>
            <a:pPr>
              <a:lnSpc>
                <a:spcPct val="150000"/>
              </a:lnSpc>
            </a:pPr>
            <a:r>
              <a:rPr lang="ro-RO" sz="2800" u="sng" dirty="0"/>
              <a:t>Prioritatea de investiții 2.2 </a:t>
            </a:r>
            <a:endParaRPr lang="en-US" sz="2800" u="sng" dirty="0"/>
          </a:p>
          <a:p>
            <a:pPr>
              <a:lnSpc>
                <a:spcPct val="150000"/>
              </a:lnSpc>
            </a:pPr>
            <a:endParaRPr lang="en-US" sz="2800" u="sng" dirty="0"/>
          </a:p>
          <a:p>
            <a:pPr>
              <a:lnSpc>
                <a:spcPct val="150000"/>
              </a:lnSpc>
            </a:pPr>
            <a:r>
              <a:rPr lang="ro-RO" sz="2800" dirty="0"/>
              <a:t>Sprijinirea creării și extinderea</a:t>
            </a:r>
            <a:endParaRPr lang="en-US" sz="2800" dirty="0"/>
          </a:p>
          <a:p>
            <a:pPr>
              <a:lnSpc>
                <a:spcPct val="150000"/>
              </a:lnSpc>
            </a:pPr>
            <a:r>
              <a:rPr lang="ro-RO" sz="2800" dirty="0"/>
              <a:t>capacităților</a:t>
            </a:r>
            <a:r>
              <a:rPr lang="en-US" sz="2800" dirty="0"/>
              <a:t> </a:t>
            </a:r>
            <a:r>
              <a:rPr lang="ro-RO" sz="2800" dirty="0"/>
              <a:t>avansate de</a:t>
            </a:r>
            <a:r>
              <a:rPr lang="en-US" sz="2800" dirty="0"/>
              <a:t> </a:t>
            </a:r>
            <a:r>
              <a:rPr lang="ro-RO" sz="2800" dirty="0"/>
              <a:t>producție </a:t>
            </a:r>
            <a:endParaRPr lang="en-US" sz="2800" dirty="0"/>
          </a:p>
          <a:p>
            <a:pPr>
              <a:lnSpc>
                <a:spcPct val="150000"/>
              </a:lnSpc>
            </a:pPr>
            <a:r>
              <a:rPr lang="ro-RO" sz="2800" dirty="0"/>
              <a:t>și dezvoltarea serviciilor</a:t>
            </a:r>
            <a:endParaRPr kumimoji="0" lang="ro-RO" sz="4800" b="1" i="0" u="none" strike="noStrike" cap="none" normalizeH="0" baseline="0" dirty="0">
              <a:ln>
                <a:noFill/>
              </a:ln>
              <a:solidFill>
                <a:schemeClr val="bg1"/>
              </a:solidFill>
              <a:effectLst/>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Content Placeholder 2"/>
          <p:cNvSpPr>
            <a:spLocks noGrp="1"/>
          </p:cNvSpPr>
          <p:nvPr>
            <p:ph idx="1"/>
          </p:nvPr>
        </p:nvSpPr>
        <p:spPr>
          <a:xfrm>
            <a:off x="304800" y="1066800"/>
            <a:ext cx="8534400" cy="5486400"/>
          </a:xfrm>
        </p:spPr>
        <p:txBody>
          <a:bodyPr/>
          <a:lstStyle/>
          <a:p>
            <a:pPr marL="0" indent="0" algn="just">
              <a:lnSpc>
                <a:spcPct val="150000"/>
              </a:lnSpc>
              <a:buNone/>
            </a:pPr>
            <a:r>
              <a:rPr lang="ro-RO" sz="1600" b="1" dirty="0">
                <a:solidFill>
                  <a:schemeClr val="tx2">
                    <a:lumMod val="75000"/>
                  </a:schemeClr>
                </a:solidFill>
              </a:rPr>
              <a:t>Tipuri de investiții eligibile</a:t>
            </a:r>
            <a:r>
              <a:rPr lang="en-US" sz="1600" b="1" dirty="0">
                <a:solidFill>
                  <a:schemeClr val="tx2">
                    <a:lumMod val="75000"/>
                  </a:schemeClr>
                </a:solidFill>
              </a:rPr>
              <a:t> </a:t>
            </a:r>
            <a:r>
              <a:rPr lang="en-US" sz="1600" b="1" dirty="0" err="1" smtClean="0">
                <a:solidFill>
                  <a:schemeClr val="tx2">
                    <a:lumMod val="75000"/>
                  </a:schemeClr>
                </a:solidFill>
              </a:rPr>
              <a:t>finan</a:t>
            </a:r>
            <a:r>
              <a:rPr lang="ro-RO" sz="1600" b="1" dirty="0" smtClean="0">
                <a:solidFill>
                  <a:schemeClr val="tx2">
                    <a:lumMod val="75000"/>
                  </a:schemeClr>
                </a:solidFill>
              </a:rPr>
              <a:t>ț</a:t>
            </a:r>
            <a:r>
              <a:rPr lang="en-US" sz="1600" b="1" dirty="0" err="1" smtClean="0">
                <a:solidFill>
                  <a:schemeClr val="tx2">
                    <a:lumMod val="75000"/>
                  </a:schemeClr>
                </a:solidFill>
              </a:rPr>
              <a:t>abile</a:t>
            </a:r>
            <a:r>
              <a:rPr lang="en-US" sz="1600" b="1" dirty="0" smtClean="0">
                <a:solidFill>
                  <a:schemeClr val="tx2">
                    <a:lumMod val="75000"/>
                  </a:schemeClr>
                </a:solidFill>
              </a:rPr>
              <a:t> </a:t>
            </a:r>
            <a:r>
              <a:rPr lang="en-US" sz="1600" b="1" dirty="0" err="1">
                <a:solidFill>
                  <a:schemeClr val="tx2">
                    <a:lumMod val="75000"/>
                  </a:schemeClr>
                </a:solidFill>
              </a:rPr>
              <a:t>prin</a:t>
            </a:r>
            <a:r>
              <a:rPr lang="en-US" sz="1600" b="1" dirty="0">
                <a:solidFill>
                  <a:schemeClr val="tx2">
                    <a:lumMod val="75000"/>
                  </a:schemeClr>
                </a:solidFill>
              </a:rPr>
              <a:t> </a:t>
            </a:r>
            <a:r>
              <a:rPr lang="en-US" sz="1600" b="1" dirty="0" err="1">
                <a:solidFill>
                  <a:schemeClr val="tx2">
                    <a:lumMod val="75000"/>
                  </a:schemeClr>
                </a:solidFill>
              </a:rPr>
              <a:t>ajutor</a:t>
            </a:r>
            <a:r>
              <a:rPr lang="en-US" sz="1600" b="1" dirty="0">
                <a:solidFill>
                  <a:schemeClr val="tx2">
                    <a:lumMod val="75000"/>
                  </a:schemeClr>
                </a:solidFill>
              </a:rPr>
              <a:t> de </a:t>
            </a:r>
            <a:r>
              <a:rPr lang="en-US" sz="1600" b="1" dirty="0" err="1">
                <a:solidFill>
                  <a:schemeClr val="tx2">
                    <a:lumMod val="75000"/>
                  </a:schemeClr>
                </a:solidFill>
              </a:rPr>
              <a:t>minimis</a:t>
            </a:r>
            <a:endParaRPr lang="ro-RO" sz="1600" b="1" dirty="0">
              <a:solidFill>
                <a:schemeClr val="tx2">
                  <a:lumMod val="75000"/>
                </a:schemeClr>
              </a:solidFill>
            </a:endParaRPr>
          </a:p>
          <a:p>
            <a:pPr marL="712788" algn="just">
              <a:lnSpc>
                <a:spcPct val="150000"/>
              </a:lnSpc>
              <a:buFont typeface="Arial" panose="020B0604020202020204" pitchFamily="34" charset="0"/>
              <a:buChar char="•"/>
            </a:pPr>
            <a:r>
              <a:rPr lang="vi-VN" sz="1600" dirty="0">
                <a:solidFill>
                  <a:schemeClr val="tx2">
                    <a:lumMod val="75000"/>
                  </a:schemeClr>
                </a:solidFill>
              </a:rPr>
              <a:t>Certificarea/recertificarea produselor, serviciilor, proceselor, de către un organism de</a:t>
            </a:r>
            <a:r>
              <a:rPr lang="en-US" sz="1600" dirty="0">
                <a:solidFill>
                  <a:schemeClr val="tx2">
                    <a:lumMod val="75000"/>
                  </a:schemeClr>
                </a:solidFill>
              </a:rPr>
              <a:t> </a:t>
            </a:r>
            <a:r>
              <a:rPr lang="vi-VN" sz="1600" dirty="0">
                <a:solidFill>
                  <a:schemeClr val="tx2">
                    <a:lumMod val="75000"/>
                  </a:schemeClr>
                </a:solidFill>
              </a:rPr>
              <a:t>certificare acreditat.</a:t>
            </a:r>
          </a:p>
          <a:p>
            <a:pPr marL="712788" algn="just">
              <a:lnSpc>
                <a:spcPct val="150000"/>
              </a:lnSpc>
              <a:buFont typeface="Arial" panose="020B0604020202020204" pitchFamily="34" charset="0"/>
              <a:buChar char="•"/>
            </a:pPr>
            <a:r>
              <a:rPr lang="vi-VN" sz="1600" dirty="0">
                <a:solidFill>
                  <a:schemeClr val="tx2">
                    <a:lumMod val="75000"/>
                  </a:schemeClr>
                </a:solidFill>
              </a:rPr>
              <a:t>Certificarea/recertificarea sistemelor de management al calității (ISO 9001), al mediului (ISO</a:t>
            </a:r>
            <a:r>
              <a:rPr lang="en-US" sz="1600" dirty="0">
                <a:solidFill>
                  <a:schemeClr val="tx2">
                    <a:lumMod val="75000"/>
                  </a:schemeClr>
                </a:solidFill>
              </a:rPr>
              <a:t> </a:t>
            </a:r>
            <a:r>
              <a:rPr lang="vi-VN" sz="1600" dirty="0">
                <a:solidFill>
                  <a:schemeClr val="tx2">
                    <a:lumMod val="75000"/>
                  </a:schemeClr>
                </a:solidFill>
              </a:rPr>
              <a:t>14001), al siguranţei alimentelor (ISO 22000), al sănătăţii şi securităţii ocupaţionale (OHSAS</a:t>
            </a:r>
            <a:r>
              <a:rPr lang="en-US" sz="1600" dirty="0">
                <a:solidFill>
                  <a:schemeClr val="tx2">
                    <a:lumMod val="75000"/>
                  </a:schemeClr>
                </a:solidFill>
              </a:rPr>
              <a:t> </a:t>
            </a:r>
            <a:r>
              <a:rPr lang="vi-VN" sz="1600" dirty="0">
                <a:solidFill>
                  <a:schemeClr val="tx2">
                    <a:lumMod val="75000"/>
                  </a:schemeClr>
                </a:solidFill>
              </a:rPr>
              <a:t>18001), al securității informaţiilor (ISO/IEC 27001), al energiei (ISO 50001), al calității pentru</a:t>
            </a:r>
            <a:r>
              <a:rPr lang="en-US" sz="1600" dirty="0">
                <a:solidFill>
                  <a:schemeClr val="tx2">
                    <a:lumMod val="75000"/>
                  </a:schemeClr>
                </a:solidFill>
              </a:rPr>
              <a:t> </a:t>
            </a:r>
            <a:r>
              <a:rPr lang="vi-VN" sz="1600" dirty="0">
                <a:solidFill>
                  <a:schemeClr val="tx2">
                    <a:lumMod val="75000"/>
                  </a:schemeClr>
                </a:solidFill>
              </a:rPr>
              <a:t>dispozitive medicale (ISO 13485), al serviciilor IT (ISO/IEC 20000), al responsabilității sociale</a:t>
            </a:r>
            <a:r>
              <a:rPr lang="en-US" sz="1600" dirty="0">
                <a:solidFill>
                  <a:schemeClr val="tx2">
                    <a:lumMod val="75000"/>
                  </a:schemeClr>
                </a:solidFill>
              </a:rPr>
              <a:t> </a:t>
            </a:r>
            <a:r>
              <a:rPr lang="vi-VN" sz="1600" dirty="0">
                <a:solidFill>
                  <a:schemeClr val="tx2">
                    <a:lumMod val="75000"/>
                  </a:schemeClr>
                </a:solidFill>
              </a:rPr>
              <a:t>(SA 8000), simple sau integrate.</a:t>
            </a:r>
          </a:p>
          <a:p>
            <a:pPr marL="712788" algn="just">
              <a:lnSpc>
                <a:spcPct val="150000"/>
              </a:lnSpc>
              <a:buFont typeface="Arial" panose="020B0604020202020204" pitchFamily="34" charset="0"/>
              <a:buChar char="•"/>
            </a:pPr>
            <a:r>
              <a:rPr lang="vi-VN" sz="1600" dirty="0">
                <a:solidFill>
                  <a:schemeClr val="tx2">
                    <a:lumMod val="75000"/>
                  </a:schemeClr>
                </a:solidFill>
              </a:rPr>
              <a:t>Investiții specifice procesului de internaţionalizare (participarea, la nivel internațional, în</a:t>
            </a:r>
            <a:r>
              <a:rPr lang="en-US" sz="1600" dirty="0">
                <a:solidFill>
                  <a:schemeClr val="tx2">
                    <a:lumMod val="75000"/>
                  </a:schemeClr>
                </a:solidFill>
              </a:rPr>
              <a:t> </a:t>
            </a:r>
            <a:r>
              <a:rPr lang="vi-VN" sz="1600" dirty="0">
                <a:solidFill>
                  <a:schemeClr val="tx2">
                    <a:lumMod val="75000"/>
                  </a:schemeClr>
                </a:solidFill>
              </a:rPr>
              <a:t>afara României, la târguri, misiuni comerciale, expoziţii, în calitate de expozant).</a:t>
            </a:r>
            <a:endParaRPr lang="en-US" sz="1600" dirty="0">
              <a:solidFill>
                <a:schemeClr val="tx2">
                  <a:lumMod val="75000"/>
                </a:schemeClr>
              </a:solidFill>
            </a:endParaRPr>
          </a:p>
          <a:p>
            <a:pPr marL="0" indent="0" algn="just">
              <a:lnSpc>
                <a:spcPct val="150000"/>
              </a:lnSpc>
              <a:buNone/>
            </a:pPr>
            <a:r>
              <a:rPr lang="en-US" sz="1400" b="1" i="1" dirty="0" err="1">
                <a:solidFill>
                  <a:srgbClr val="FF0000"/>
                </a:solidFill>
              </a:rPr>
              <a:t>Atentie</a:t>
            </a:r>
            <a:r>
              <a:rPr lang="en-US" sz="1400" b="1" i="1" dirty="0">
                <a:solidFill>
                  <a:srgbClr val="FF0000"/>
                </a:solidFill>
              </a:rPr>
              <a:t>!!! </a:t>
            </a:r>
            <a:r>
              <a:rPr lang="ro-RO" sz="1400" b="1" i="1" dirty="0">
                <a:solidFill>
                  <a:srgbClr val="FF0000"/>
                </a:solidFill>
              </a:rPr>
              <a:t>Nu sunt eligibile proiectele care includ doar investiții finanțabile prin ajutor de minimis</a:t>
            </a:r>
            <a:r>
              <a:rPr lang="en-US" sz="1400" b="1" i="1" dirty="0">
                <a:solidFill>
                  <a:srgbClr val="FF0000"/>
                </a:solidFill>
              </a:rPr>
              <a:t>.</a:t>
            </a:r>
            <a:endParaRPr lang="ro-RO" sz="1400" dirty="0">
              <a:solidFill>
                <a:srgbClr val="003399"/>
              </a:solidFill>
            </a:endParaRPr>
          </a:p>
          <a:p>
            <a:pPr marL="0" indent="0" algn="just">
              <a:lnSpc>
                <a:spcPct val="150000"/>
              </a:lnSpc>
              <a:buNone/>
            </a:pPr>
            <a:r>
              <a:rPr lang="ro-RO" sz="1400" b="1" i="1" dirty="0">
                <a:solidFill>
                  <a:srgbClr val="FF0000"/>
                </a:solidFill>
              </a:rPr>
              <a:t>Nu sunt eligibile proiectele care includ investiții demarate (i.e. a fost începută execuția lucrărilor de</a:t>
            </a:r>
          </a:p>
          <a:p>
            <a:pPr marL="0" indent="0" algn="just">
              <a:lnSpc>
                <a:spcPct val="150000"/>
              </a:lnSpc>
              <a:buNone/>
            </a:pPr>
            <a:r>
              <a:rPr lang="ro-RO" sz="1400" b="1" i="1" dirty="0">
                <a:solidFill>
                  <a:srgbClr val="FF0000"/>
                </a:solidFill>
              </a:rPr>
              <a:t>construcții sau a fost dată o comandă fermă de bunuri) înainte de depunerea cererii de finanțare.</a:t>
            </a:r>
          </a:p>
          <a:p>
            <a:pPr algn="just">
              <a:buFontTx/>
              <a:buChar char="-"/>
            </a:pPr>
            <a:endParaRPr lang="ro-RO" sz="1400" dirty="0">
              <a:solidFill>
                <a:srgbClr val="003399"/>
              </a:solidFill>
            </a:endParaRPr>
          </a:p>
          <a:p>
            <a:pPr algn="just"/>
            <a:endParaRPr lang="ro-RO" sz="1400" b="1" dirty="0">
              <a:solidFill>
                <a:srgbClr val="003399"/>
              </a:solidFill>
            </a:endParaRPr>
          </a:p>
        </p:txBody>
      </p:sp>
      <p:sp>
        <p:nvSpPr>
          <p:cNvPr id="5"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b="1" kern="0" dirty="0" err="1">
                <a:solidFill>
                  <a:schemeClr val="tx2">
                    <a:lumMod val="50000"/>
                  </a:schemeClr>
                </a:solidFill>
              </a:rPr>
              <a:t>Criterii</a:t>
            </a:r>
            <a:r>
              <a:rPr lang="en-US" sz="2400" b="1" kern="0" dirty="0">
                <a:solidFill>
                  <a:schemeClr val="tx2">
                    <a:lumMod val="50000"/>
                  </a:schemeClr>
                </a:solidFill>
              </a:rPr>
              <a:t> de </a:t>
            </a:r>
            <a:r>
              <a:rPr lang="en-US" sz="2400" b="1" kern="0" dirty="0" err="1">
                <a:solidFill>
                  <a:schemeClr val="tx2">
                    <a:lumMod val="50000"/>
                  </a:schemeClr>
                </a:solidFill>
              </a:rPr>
              <a:t>eligibilitate</a:t>
            </a:r>
            <a:r>
              <a:rPr lang="en-US" sz="2400" b="1" kern="0" dirty="0">
                <a:solidFill>
                  <a:schemeClr val="tx2">
                    <a:lumMod val="50000"/>
                  </a:schemeClr>
                </a:solidFill>
              </a:rPr>
              <a:t>: </a:t>
            </a:r>
            <a:r>
              <a:rPr lang="en-US" sz="3200" b="1" kern="0" dirty="0">
                <a:solidFill>
                  <a:schemeClr val="tx2">
                    <a:lumMod val="50000"/>
                  </a:schemeClr>
                </a:solidFill>
              </a:rPr>
              <a:t> </a:t>
            </a:r>
            <a:r>
              <a:rPr lang="ro-RO" sz="3200" dirty="0">
                <a:solidFill>
                  <a:schemeClr val="tx2">
                    <a:lumMod val="75000"/>
                  </a:schemeClr>
                </a:solidFill>
              </a:rPr>
              <a:t>Eligibilitatea </a:t>
            </a:r>
            <a:r>
              <a:rPr lang="en-US" sz="3200" dirty="0" err="1">
                <a:solidFill>
                  <a:schemeClr val="tx2">
                    <a:lumMod val="75000"/>
                  </a:schemeClr>
                </a:solidFill>
              </a:rPr>
              <a:t>proiectului</a:t>
            </a:r>
            <a:endParaRPr lang="ro-RO" sz="3200" dirty="0">
              <a:solidFill>
                <a:schemeClr val="tx2">
                  <a:lumMod val="75000"/>
                </a:schemeClr>
              </a:solidFill>
            </a:endParaRPr>
          </a:p>
        </p:txBody>
      </p:sp>
    </p:spTree>
    <p:extLst>
      <p:ext uri="{BB962C8B-B14F-4D97-AF65-F5344CB8AC3E}">
        <p14:creationId xmlns:p14="http://schemas.microsoft.com/office/powerpoint/2010/main" val="619527236"/>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Content Placeholder 2"/>
          <p:cNvSpPr>
            <a:spLocks noGrp="1"/>
          </p:cNvSpPr>
          <p:nvPr>
            <p:ph idx="1"/>
          </p:nvPr>
        </p:nvSpPr>
        <p:spPr>
          <a:xfrm>
            <a:off x="228600" y="914400"/>
            <a:ext cx="8763000" cy="5791200"/>
          </a:xfrm>
        </p:spPr>
        <p:txBody>
          <a:bodyPr/>
          <a:lstStyle/>
          <a:p>
            <a:pPr algn="just">
              <a:lnSpc>
                <a:spcPct val="150000"/>
              </a:lnSpc>
              <a:buFont typeface="+mj-lt"/>
              <a:buAutoNum type="arabicPeriod" startAt="3"/>
            </a:pPr>
            <a:r>
              <a:rPr lang="vi-VN" sz="1200" dirty="0">
                <a:solidFill>
                  <a:schemeClr val="tx2">
                    <a:lumMod val="75000"/>
                  </a:schemeClr>
                </a:solidFill>
              </a:rPr>
              <a:t>(pentru proiecte care implică execuţia de lucrări de construcţii, indiferent dacă se supun sau nu autorizării) </a:t>
            </a:r>
            <a:r>
              <a:rPr lang="vi-VN" sz="1400" dirty="0">
                <a:solidFill>
                  <a:schemeClr val="tx2">
                    <a:lumMod val="75000"/>
                  </a:schemeClr>
                </a:solidFill>
              </a:rPr>
              <a:t>Proiectul propus prin cererea de finanţare nu a mai beneficiat de finanţare publică în ultimii 5 ani înainte de data depunerii cererii de finanţare, pentru acelaşi tip de activităţi (construcţie/ extindere/ modernizare) realizate asupra aceleiaşi infrastructuri/ aceluiaşi segment de infrastructură şi nu beneficiază de fonduri publice din alte surse de finanţare</a:t>
            </a:r>
            <a:endParaRPr lang="en-US" sz="1400" dirty="0">
              <a:solidFill>
                <a:schemeClr val="tx2">
                  <a:lumMod val="75000"/>
                </a:schemeClr>
              </a:solidFill>
            </a:endParaRPr>
          </a:p>
          <a:p>
            <a:pPr algn="just">
              <a:lnSpc>
                <a:spcPct val="150000"/>
              </a:lnSpc>
              <a:buFont typeface="+mj-lt"/>
              <a:buAutoNum type="arabicPeriod" startAt="3"/>
            </a:pPr>
            <a:endParaRPr lang="en-US" sz="800" dirty="0">
              <a:solidFill>
                <a:schemeClr val="tx2">
                  <a:lumMod val="75000"/>
                </a:schemeClr>
              </a:solidFill>
            </a:endParaRPr>
          </a:p>
          <a:p>
            <a:pPr algn="just">
              <a:lnSpc>
                <a:spcPct val="150000"/>
              </a:lnSpc>
              <a:buFont typeface="+mj-lt"/>
              <a:buAutoNum type="arabicPeriod" startAt="3"/>
            </a:pPr>
            <a:r>
              <a:rPr lang="vi-VN" sz="1400" b="1" dirty="0">
                <a:solidFill>
                  <a:schemeClr val="tx2">
                    <a:lumMod val="75000"/>
                  </a:schemeClr>
                </a:solidFill>
              </a:rPr>
              <a:t>Valoarea eligibilă a proiectului este de minimum 2</a:t>
            </a:r>
            <a:r>
              <a:rPr lang="en-US" sz="1400" b="1" dirty="0">
                <a:solidFill>
                  <a:schemeClr val="tx2">
                    <a:lumMod val="75000"/>
                  </a:schemeClr>
                </a:solidFill>
              </a:rPr>
              <a:t>00</a:t>
            </a:r>
            <a:r>
              <a:rPr lang="vi-VN" sz="1400" b="1" dirty="0">
                <a:solidFill>
                  <a:schemeClr val="tx2">
                    <a:lumMod val="75000"/>
                  </a:schemeClr>
                </a:solidFill>
              </a:rPr>
              <a:t>.000 euro</a:t>
            </a:r>
            <a:r>
              <a:rPr lang="en-US" sz="1400" b="1" dirty="0">
                <a:solidFill>
                  <a:schemeClr val="tx2">
                    <a:lumMod val="75000"/>
                  </a:schemeClr>
                </a:solidFill>
              </a:rPr>
              <a:t>  </a:t>
            </a:r>
            <a:r>
              <a:rPr lang="ro-RO" sz="1400" b="1" dirty="0" err="1">
                <a:solidFill>
                  <a:schemeClr val="tx2">
                    <a:lumMod val="75000"/>
                  </a:schemeClr>
                </a:solidFill>
              </a:rPr>
              <a:t>ș</a:t>
            </a:r>
            <a:r>
              <a:rPr lang="en-US" sz="1400" b="1" dirty="0" err="1" smtClean="0">
                <a:solidFill>
                  <a:schemeClr val="tx2">
                    <a:lumMod val="75000"/>
                  </a:schemeClr>
                </a:solidFill>
              </a:rPr>
              <a:t>i</a:t>
            </a:r>
            <a:r>
              <a:rPr lang="en-US" sz="1400" b="1" dirty="0" smtClean="0">
                <a:solidFill>
                  <a:schemeClr val="tx2">
                    <a:lumMod val="75000"/>
                  </a:schemeClr>
                </a:solidFill>
              </a:rPr>
              <a:t> </a:t>
            </a:r>
            <a:r>
              <a:rPr lang="en-US" sz="1400" b="1" dirty="0">
                <a:solidFill>
                  <a:schemeClr val="tx2">
                    <a:lumMod val="75000"/>
                  </a:schemeClr>
                </a:solidFill>
              </a:rPr>
              <a:t>maxim 1.000.000 euro</a:t>
            </a:r>
            <a:r>
              <a:rPr lang="vi-VN" sz="1400" dirty="0">
                <a:solidFill>
                  <a:schemeClr val="tx2">
                    <a:lumMod val="75000"/>
                  </a:schemeClr>
                </a:solidFill>
              </a:rPr>
              <a:t>, echivalent în lei la cursul de schimb InforEuro valabil la data lansării apelului de proiecte</a:t>
            </a:r>
            <a:endParaRPr lang="en-US" sz="1400" dirty="0">
              <a:solidFill>
                <a:schemeClr val="tx2">
                  <a:lumMod val="75000"/>
                </a:schemeClr>
              </a:solidFill>
            </a:endParaRPr>
          </a:p>
          <a:p>
            <a:pPr algn="just">
              <a:lnSpc>
                <a:spcPct val="150000"/>
              </a:lnSpc>
              <a:buFont typeface="+mj-lt"/>
              <a:buAutoNum type="arabicPeriod" startAt="3"/>
            </a:pPr>
            <a:endParaRPr lang="en-US" sz="900" dirty="0">
              <a:solidFill>
                <a:schemeClr val="tx2">
                  <a:lumMod val="75000"/>
                </a:schemeClr>
              </a:solidFill>
            </a:endParaRPr>
          </a:p>
          <a:p>
            <a:pPr algn="just">
              <a:lnSpc>
                <a:spcPct val="150000"/>
              </a:lnSpc>
              <a:buFont typeface="+mj-lt"/>
              <a:buAutoNum type="arabicPeriod" startAt="3"/>
            </a:pPr>
            <a:r>
              <a:rPr lang="it-IT" sz="1400" b="1" dirty="0">
                <a:solidFill>
                  <a:schemeClr val="tx2">
                    <a:lumMod val="75000"/>
                  </a:schemeClr>
                </a:solidFill>
              </a:rPr>
              <a:t>Contribuţia proprie minimă a solicitantului </a:t>
            </a:r>
            <a:r>
              <a:rPr lang="it-IT" sz="1400" dirty="0">
                <a:solidFill>
                  <a:schemeClr val="tx2">
                    <a:lumMod val="75000"/>
                  </a:schemeClr>
                </a:solidFill>
              </a:rPr>
              <a:t>la valoarea eligibilă a proiectului reprezintă minimum </a:t>
            </a:r>
            <a:r>
              <a:rPr lang="it-IT" sz="1400" b="1" dirty="0">
                <a:solidFill>
                  <a:schemeClr val="tx2">
                    <a:lumMod val="75000"/>
                  </a:schemeClr>
                </a:solidFill>
              </a:rPr>
              <a:t>30,00% </a:t>
            </a:r>
            <a:r>
              <a:rPr lang="ro-RO" sz="1400" b="1" dirty="0" smtClean="0">
                <a:solidFill>
                  <a:schemeClr val="tx2">
                    <a:lumMod val="75000"/>
                  </a:schemeClr>
                </a:solidFill>
              </a:rPr>
              <a:t>pentru microîntreprinderi și minimum 40% pentru întreprinderi mijlocii </a:t>
            </a:r>
            <a:r>
              <a:rPr lang="it-IT" sz="1400" b="1" dirty="0" smtClean="0">
                <a:solidFill>
                  <a:schemeClr val="tx2">
                    <a:lumMod val="75000"/>
                  </a:schemeClr>
                </a:solidFill>
              </a:rPr>
              <a:t>pentru </a:t>
            </a:r>
            <a:r>
              <a:rPr lang="it-IT" sz="1400" b="1" dirty="0">
                <a:solidFill>
                  <a:schemeClr val="tx2">
                    <a:lumMod val="75000"/>
                  </a:schemeClr>
                </a:solidFill>
              </a:rPr>
              <a:t>ajutor de stat regional </a:t>
            </a:r>
            <a:r>
              <a:rPr lang="ro-RO" sz="1400" b="1" dirty="0" smtClean="0">
                <a:solidFill>
                  <a:schemeClr val="tx2">
                    <a:lumMod val="75000"/>
                  </a:schemeClr>
                </a:solidFill>
              </a:rPr>
              <a:t>ș</a:t>
            </a:r>
            <a:r>
              <a:rPr lang="it-IT" sz="1400" b="1" dirty="0" smtClean="0">
                <a:solidFill>
                  <a:schemeClr val="tx2">
                    <a:lumMod val="75000"/>
                  </a:schemeClr>
                </a:solidFill>
              </a:rPr>
              <a:t>i minim</a:t>
            </a:r>
            <a:r>
              <a:rPr lang="ro-RO" sz="1400" b="1" dirty="0" err="1" smtClean="0">
                <a:solidFill>
                  <a:schemeClr val="tx2">
                    <a:lumMod val="75000"/>
                  </a:schemeClr>
                </a:solidFill>
              </a:rPr>
              <a:t>um</a:t>
            </a:r>
            <a:r>
              <a:rPr lang="it-IT" sz="1400" b="1" dirty="0" smtClean="0">
                <a:solidFill>
                  <a:schemeClr val="tx2">
                    <a:lumMod val="75000"/>
                  </a:schemeClr>
                </a:solidFill>
              </a:rPr>
              <a:t> </a:t>
            </a:r>
            <a:r>
              <a:rPr lang="it-IT" sz="1400" b="1" dirty="0">
                <a:solidFill>
                  <a:schemeClr val="tx2">
                    <a:lumMod val="75000"/>
                  </a:schemeClr>
                </a:solidFill>
              </a:rPr>
              <a:t>10% pentru ajutor de minimis</a:t>
            </a:r>
          </a:p>
          <a:p>
            <a:pPr algn="just">
              <a:lnSpc>
                <a:spcPct val="150000"/>
              </a:lnSpc>
              <a:buFont typeface="+mj-lt"/>
              <a:buAutoNum type="arabicPeriod" startAt="3"/>
            </a:pPr>
            <a:endParaRPr lang="en-US" sz="700" b="1" dirty="0">
              <a:solidFill>
                <a:schemeClr val="tx2">
                  <a:lumMod val="75000"/>
                </a:schemeClr>
              </a:solidFill>
            </a:endParaRPr>
          </a:p>
          <a:p>
            <a:pPr algn="just">
              <a:lnSpc>
                <a:spcPct val="150000"/>
              </a:lnSpc>
              <a:buFont typeface="+mj-lt"/>
              <a:buAutoNum type="arabicPeriod" startAt="3"/>
            </a:pPr>
            <a:r>
              <a:rPr lang="pt-BR" sz="1400" dirty="0">
                <a:solidFill>
                  <a:schemeClr val="tx2">
                    <a:lumMod val="75000"/>
                  </a:schemeClr>
                </a:solidFill>
              </a:rPr>
              <a:t>Perioada de implementare a activităților proiectului este de maxim 36 luni </a:t>
            </a:r>
            <a:r>
              <a:rPr lang="ro-RO" sz="1400" dirty="0" smtClean="0">
                <a:solidFill>
                  <a:schemeClr val="tx2">
                    <a:lumMod val="75000"/>
                  </a:schemeClr>
                </a:solidFill>
              </a:rPr>
              <a:t>ș</a:t>
            </a:r>
            <a:r>
              <a:rPr lang="pt-BR" sz="1400" dirty="0" smtClean="0">
                <a:solidFill>
                  <a:schemeClr val="tx2">
                    <a:lumMod val="75000"/>
                  </a:schemeClr>
                </a:solidFill>
              </a:rPr>
              <a:t>i </a:t>
            </a:r>
            <a:r>
              <a:rPr lang="pt-BR" sz="1400" dirty="0">
                <a:solidFill>
                  <a:schemeClr val="tx2">
                    <a:lumMod val="75000"/>
                  </a:schemeClr>
                </a:solidFill>
              </a:rPr>
              <a:t>nu depășește data de 31.12.2023</a:t>
            </a:r>
          </a:p>
          <a:p>
            <a:pPr marL="457200" lvl="1" indent="0" algn="just">
              <a:lnSpc>
                <a:spcPct val="150000"/>
              </a:lnSpc>
              <a:buNone/>
            </a:pPr>
            <a:endParaRPr lang="en-US" sz="600" b="1" i="1" dirty="0"/>
          </a:p>
          <a:p>
            <a:pPr algn="just">
              <a:lnSpc>
                <a:spcPct val="150000"/>
              </a:lnSpc>
              <a:buFont typeface="+mj-lt"/>
              <a:buAutoNum type="arabicPeriod" startAt="7"/>
            </a:pPr>
            <a:r>
              <a:rPr lang="vi-VN" sz="1400" dirty="0">
                <a:solidFill>
                  <a:schemeClr val="tx2">
                    <a:lumMod val="75000"/>
                  </a:schemeClr>
                </a:solidFill>
              </a:rPr>
              <a:t>Respectarea </a:t>
            </a:r>
            <a:r>
              <a:rPr lang="vi-VN" sz="1400" b="1" dirty="0">
                <a:solidFill>
                  <a:schemeClr val="tx2">
                    <a:lumMod val="75000"/>
                  </a:schemeClr>
                </a:solidFill>
              </a:rPr>
              <a:t>principiilor privind dezvoltarea durabilă, egalitatea de şanse, de gen și nediscriminarea</a:t>
            </a:r>
            <a:endParaRPr lang="ro-RO" sz="1400" b="1" dirty="0">
              <a:solidFill>
                <a:schemeClr val="tx2">
                  <a:lumMod val="75000"/>
                </a:schemeClr>
              </a:solidFill>
            </a:endParaRPr>
          </a:p>
        </p:txBody>
      </p:sp>
      <p:sp>
        <p:nvSpPr>
          <p:cNvPr id="5"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b="1" kern="0" dirty="0" err="1">
                <a:solidFill>
                  <a:schemeClr val="tx2">
                    <a:lumMod val="50000"/>
                  </a:schemeClr>
                </a:solidFill>
              </a:rPr>
              <a:t>Criterii</a:t>
            </a:r>
            <a:r>
              <a:rPr lang="en-US" sz="2400" b="1" kern="0" dirty="0">
                <a:solidFill>
                  <a:schemeClr val="tx2">
                    <a:lumMod val="50000"/>
                  </a:schemeClr>
                </a:solidFill>
              </a:rPr>
              <a:t> de </a:t>
            </a:r>
            <a:r>
              <a:rPr lang="en-US" sz="2400" b="1" kern="0" dirty="0" err="1">
                <a:solidFill>
                  <a:schemeClr val="tx2">
                    <a:lumMod val="50000"/>
                  </a:schemeClr>
                </a:solidFill>
              </a:rPr>
              <a:t>eligibilitate</a:t>
            </a:r>
            <a:r>
              <a:rPr lang="en-US" sz="2400" b="1" kern="0" dirty="0">
                <a:solidFill>
                  <a:schemeClr val="tx2">
                    <a:lumMod val="50000"/>
                  </a:schemeClr>
                </a:solidFill>
              </a:rPr>
              <a:t>: </a:t>
            </a:r>
            <a:r>
              <a:rPr lang="en-US" sz="3200" b="1" kern="0" dirty="0">
                <a:solidFill>
                  <a:schemeClr val="tx2">
                    <a:lumMod val="50000"/>
                  </a:schemeClr>
                </a:solidFill>
              </a:rPr>
              <a:t> </a:t>
            </a:r>
            <a:r>
              <a:rPr lang="ro-RO" sz="3200" dirty="0">
                <a:solidFill>
                  <a:schemeClr val="tx2">
                    <a:lumMod val="75000"/>
                  </a:schemeClr>
                </a:solidFill>
              </a:rPr>
              <a:t>Eligibilitatea </a:t>
            </a:r>
            <a:r>
              <a:rPr lang="en-US" sz="3200" dirty="0" err="1">
                <a:solidFill>
                  <a:schemeClr val="tx2">
                    <a:lumMod val="75000"/>
                  </a:schemeClr>
                </a:solidFill>
              </a:rPr>
              <a:t>proiectului</a:t>
            </a:r>
            <a:endParaRPr lang="ro-RO" sz="3200" dirty="0">
              <a:solidFill>
                <a:schemeClr val="tx2">
                  <a:lumMod val="75000"/>
                </a:schemeClr>
              </a:solidFill>
            </a:endParaRPr>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Content Placeholder 2"/>
          <p:cNvSpPr>
            <a:spLocks noGrp="1"/>
          </p:cNvSpPr>
          <p:nvPr>
            <p:ph idx="1"/>
          </p:nvPr>
        </p:nvSpPr>
        <p:spPr>
          <a:xfrm>
            <a:off x="228600" y="1143000"/>
            <a:ext cx="8534400" cy="5181600"/>
          </a:xfrm>
        </p:spPr>
        <p:txBody>
          <a:bodyPr/>
          <a:lstStyle/>
          <a:p>
            <a:pPr marL="0" indent="0" algn="just">
              <a:buNone/>
            </a:pPr>
            <a:r>
              <a:rPr lang="en-US" sz="1600" b="1" dirty="0">
                <a:solidFill>
                  <a:schemeClr val="tx2">
                    <a:lumMod val="75000"/>
                  </a:schemeClr>
                </a:solidFill>
              </a:rPr>
              <a:t>C</a:t>
            </a:r>
            <a:r>
              <a:rPr lang="ro-RO" sz="1600" b="1" dirty="0" err="1" smtClean="0">
                <a:solidFill>
                  <a:schemeClr val="tx2">
                    <a:lumMod val="75000"/>
                  </a:schemeClr>
                </a:solidFill>
              </a:rPr>
              <a:t>heltuielile</a:t>
            </a:r>
            <a:r>
              <a:rPr lang="ro-RO" sz="1600" b="1" dirty="0" smtClean="0">
                <a:solidFill>
                  <a:schemeClr val="tx2">
                    <a:lumMod val="75000"/>
                  </a:schemeClr>
                </a:solidFill>
              </a:rPr>
              <a:t> </a:t>
            </a:r>
            <a:r>
              <a:rPr lang="ro-RO" sz="1600" b="1" dirty="0">
                <a:solidFill>
                  <a:schemeClr val="tx2">
                    <a:lumMod val="75000"/>
                  </a:schemeClr>
                </a:solidFill>
              </a:rPr>
              <a:t>eligibile în cadrul acestui apel de proiecte</a:t>
            </a:r>
            <a:r>
              <a:rPr lang="en-US" sz="1600" b="1" dirty="0">
                <a:solidFill>
                  <a:schemeClr val="tx2">
                    <a:lumMod val="75000"/>
                  </a:schemeClr>
                </a:solidFill>
              </a:rPr>
              <a:t> </a:t>
            </a:r>
            <a:r>
              <a:rPr lang="en-US" sz="1600" b="1" dirty="0" err="1">
                <a:solidFill>
                  <a:schemeClr val="tx2">
                    <a:lumMod val="75000"/>
                  </a:schemeClr>
                </a:solidFill>
              </a:rPr>
              <a:t>sunt</a:t>
            </a:r>
            <a:r>
              <a:rPr lang="en-US" sz="1600" b="1" dirty="0">
                <a:solidFill>
                  <a:schemeClr val="tx2">
                    <a:lumMod val="75000"/>
                  </a:schemeClr>
                </a:solidFill>
              </a:rPr>
              <a:t> </a:t>
            </a:r>
            <a:r>
              <a:rPr lang="en-US" sz="1600" b="1" dirty="0" err="1">
                <a:solidFill>
                  <a:schemeClr val="tx2">
                    <a:lumMod val="75000"/>
                  </a:schemeClr>
                </a:solidFill>
              </a:rPr>
              <a:t>grupate</a:t>
            </a:r>
            <a:r>
              <a:rPr lang="en-US" sz="1600" b="1" dirty="0">
                <a:solidFill>
                  <a:schemeClr val="tx2">
                    <a:lumMod val="75000"/>
                  </a:schemeClr>
                </a:solidFill>
              </a:rPr>
              <a:t> </a:t>
            </a:r>
            <a:r>
              <a:rPr lang="en-US" sz="1600" b="1" dirty="0" err="1">
                <a:solidFill>
                  <a:schemeClr val="tx2">
                    <a:lumMod val="75000"/>
                  </a:schemeClr>
                </a:solidFill>
              </a:rPr>
              <a:t>pe</a:t>
            </a:r>
            <a:r>
              <a:rPr lang="en-US" sz="1600" b="1" dirty="0">
                <a:solidFill>
                  <a:schemeClr val="tx2">
                    <a:lumMod val="75000"/>
                  </a:schemeClr>
                </a:solidFill>
              </a:rPr>
              <a:t> </a:t>
            </a:r>
            <a:r>
              <a:rPr lang="en-US" sz="1600" b="1" dirty="0" err="1">
                <a:solidFill>
                  <a:schemeClr val="tx2">
                    <a:lumMod val="75000"/>
                  </a:schemeClr>
                </a:solidFill>
              </a:rPr>
              <a:t>capitole</a:t>
            </a:r>
            <a:r>
              <a:rPr lang="en-US" sz="1600" b="1" dirty="0">
                <a:solidFill>
                  <a:schemeClr val="tx2">
                    <a:lumMod val="75000"/>
                  </a:schemeClr>
                </a:solidFill>
              </a:rPr>
              <a:t> </a:t>
            </a:r>
            <a:r>
              <a:rPr lang="en-US" sz="1600" b="1" dirty="0" smtClean="0">
                <a:solidFill>
                  <a:schemeClr val="tx2">
                    <a:lumMod val="75000"/>
                  </a:schemeClr>
                </a:solidFill>
              </a:rPr>
              <a:t>dup</a:t>
            </a:r>
            <a:r>
              <a:rPr lang="ro-RO" sz="1600" b="1" dirty="0" smtClean="0">
                <a:solidFill>
                  <a:schemeClr val="tx2">
                    <a:lumMod val="75000"/>
                  </a:schemeClr>
                </a:solidFill>
              </a:rPr>
              <a:t>ă</a:t>
            </a:r>
            <a:r>
              <a:rPr lang="en-US" sz="1600" b="1" dirty="0" smtClean="0">
                <a:solidFill>
                  <a:schemeClr val="tx2">
                    <a:lumMod val="75000"/>
                  </a:schemeClr>
                </a:solidFill>
              </a:rPr>
              <a:t> </a:t>
            </a:r>
            <a:r>
              <a:rPr lang="en-US" sz="1600" b="1" dirty="0">
                <a:solidFill>
                  <a:schemeClr val="tx2">
                    <a:lumMod val="75000"/>
                  </a:schemeClr>
                </a:solidFill>
              </a:rPr>
              <a:t>cum </a:t>
            </a:r>
            <a:r>
              <a:rPr lang="en-US" sz="1600" b="1" dirty="0" err="1" smtClean="0">
                <a:solidFill>
                  <a:schemeClr val="tx2">
                    <a:lumMod val="75000"/>
                  </a:schemeClr>
                </a:solidFill>
              </a:rPr>
              <a:t>urmeaz</a:t>
            </a:r>
            <a:r>
              <a:rPr lang="ro-RO" sz="1600" b="1" dirty="0" smtClean="0">
                <a:solidFill>
                  <a:schemeClr val="tx2">
                    <a:lumMod val="75000"/>
                  </a:schemeClr>
                </a:solidFill>
              </a:rPr>
              <a:t>ă:</a:t>
            </a:r>
            <a:endParaRPr lang="en-US" sz="1600" b="1" dirty="0">
              <a:solidFill>
                <a:schemeClr val="tx2">
                  <a:lumMod val="75000"/>
                </a:schemeClr>
              </a:solidFill>
            </a:endParaRPr>
          </a:p>
          <a:p>
            <a:pPr marL="0" indent="0" algn="just">
              <a:buNone/>
            </a:pPr>
            <a:endParaRPr lang="en-US" sz="1600" b="1" dirty="0">
              <a:solidFill>
                <a:schemeClr val="tx2">
                  <a:lumMod val="75000"/>
                </a:schemeClr>
              </a:solidFill>
            </a:endParaRPr>
          </a:p>
          <a:p>
            <a:pPr marL="269875" indent="-269875" algn="just">
              <a:buNone/>
              <a:tabLst>
                <a:tab pos="269875" algn="l"/>
              </a:tabLst>
            </a:pPr>
            <a:r>
              <a:rPr lang="it-IT" sz="1600" b="1" dirty="0">
                <a:solidFill>
                  <a:schemeClr val="tx2">
                    <a:lumMod val="75000"/>
                  </a:schemeClr>
                </a:solidFill>
              </a:rPr>
              <a:t>	Capitolul 1. Cheltuieli pentru amenajarea terenului</a:t>
            </a:r>
          </a:p>
          <a:p>
            <a:pPr marL="0" indent="0" algn="just" defTabSz="179388">
              <a:buNone/>
            </a:pPr>
            <a:r>
              <a:rPr lang="it-IT" sz="1400" b="1" dirty="0">
                <a:solidFill>
                  <a:schemeClr val="tx2">
                    <a:lumMod val="75000"/>
                  </a:schemeClr>
                </a:solidFill>
              </a:rPr>
              <a:t>	1.1 </a:t>
            </a:r>
            <a:r>
              <a:rPr lang="it-IT" sz="1400" dirty="0">
                <a:solidFill>
                  <a:schemeClr val="tx2">
                    <a:lumMod val="75000"/>
                  </a:schemeClr>
                </a:solidFill>
              </a:rPr>
              <a:t>Amenajarea terenului - </a:t>
            </a:r>
            <a:r>
              <a:rPr lang="vi-VN" sz="1400" dirty="0">
                <a:solidFill>
                  <a:schemeClr val="tx2">
                    <a:lumMod val="75000"/>
                  </a:schemeClr>
                </a:solidFill>
              </a:rPr>
              <a:t>se includ cheltuielile efectuate la începutul lucrărilor pentru pregătirea amplasamentului</a:t>
            </a:r>
            <a:endParaRPr lang="it-IT" sz="1400" dirty="0">
              <a:solidFill>
                <a:schemeClr val="tx2">
                  <a:lumMod val="75000"/>
                </a:schemeClr>
              </a:solidFill>
            </a:endParaRPr>
          </a:p>
          <a:p>
            <a:pPr marL="0" indent="0" algn="just" defTabSz="179388">
              <a:buNone/>
            </a:pPr>
            <a:r>
              <a:rPr lang="en-US" sz="1400" dirty="0">
                <a:solidFill>
                  <a:schemeClr val="tx2">
                    <a:lumMod val="75000"/>
                  </a:schemeClr>
                </a:solidFill>
              </a:rPr>
              <a:t>	</a:t>
            </a:r>
            <a:r>
              <a:rPr lang="en-US" sz="1400" b="1" dirty="0">
                <a:solidFill>
                  <a:schemeClr val="tx2">
                    <a:lumMod val="75000"/>
                  </a:schemeClr>
                </a:solidFill>
              </a:rPr>
              <a:t>1.2</a:t>
            </a:r>
            <a:r>
              <a:rPr lang="en-US" sz="1400" dirty="0">
                <a:solidFill>
                  <a:schemeClr val="tx2">
                    <a:lumMod val="75000"/>
                  </a:schemeClr>
                </a:solidFill>
              </a:rPr>
              <a:t> </a:t>
            </a:r>
            <a:r>
              <a:rPr lang="vi-VN" sz="1400" dirty="0">
                <a:solidFill>
                  <a:schemeClr val="tx2">
                    <a:lumMod val="75000"/>
                  </a:schemeClr>
                </a:solidFill>
              </a:rPr>
              <a:t>Amenajări pentru protecţia mediului şi aducerea la starea iniţială</a:t>
            </a:r>
            <a:r>
              <a:rPr lang="en-US" sz="1400" dirty="0">
                <a:solidFill>
                  <a:schemeClr val="tx2">
                    <a:lumMod val="75000"/>
                  </a:schemeClr>
                </a:solidFill>
              </a:rPr>
              <a:t> - </a:t>
            </a:r>
            <a:r>
              <a:rPr lang="vi-VN" sz="1400" dirty="0">
                <a:solidFill>
                  <a:schemeClr val="tx2">
                    <a:lumMod val="75000"/>
                  </a:schemeClr>
                </a:solidFill>
              </a:rPr>
              <a:t>se includ cheltuielile efectuate pentru lucrări şi acţiuni de protecţia mediului</a:t>
            </a:r>
            <a:endParaRPr lang="en-US" sz="1400" dirty="0">
              <a:solidFill>
                <a:schemeClr val="tx2">
                  <a:lumMod val="75000"/>
                </a:schemeClr>
              </a:solidFill>
            </a:endParaRPr>
          </a:p>
          <a:p>
            <a:pPr marL="0" indent="0" algn="just">
              <a:buNone/>
            </a:pPr>
            <a:endParaRPr lang="en-US" sz="1400" dirty="0">
              <a:solidFill>
                <a:schemeClr val="tx2">
                  <a:lumMod val="75000"/>
                </a:schemeClr>
              </a:solidFill>
            </a:endParaRPr>
          </a:p>
          <a:p>
            <a:pPr marL="984250" indent="-984250" algn="just">
              <a:buNone/>
            </a:pPr>
            <a:r>
              <a:rPr lang="en-US" sz="1600" b="1" dirty="0">
                <a:solidFill>
                  <a:schemeClr val="tx2">
                    <a:lumMod val="75000"/>
                  </a:schemeClr>
                </a:solidFill>
              </a:rPr>
              <a:t>   </a:t>
            </a:r>
            <a:r>
              <a:rPr lang="vi-VN" sz="1600" b="1" dirty="0">
                <a:solidFill>
                  <a:schemeClr val="tx2">
                    <a:lumMod val="75000"/>
                  </a:schemeClr>
                </a:solidFill>
              </a:rPr>
              <a:t>Capitolul 2. Cheltuieli pentru asigurarea utilităţilor necesare obiectivului</a:t>
            </a:r>
            <a:r>
              <a:rPr lang="en-US" sz="1600" b="1" dirty="0">
                <a:solidFill>
                  <a:schemeClr val="tx2">
                    <a:lumMod val="75000"/>
                  </a:schemeClr>
                </a:solidFill>
              </a:rPr>
              <a:t> </a:t>
            </a:r>
            <a:endParaRPr lang="en-US" sz="1400" b="1" dirty="0">
              <a:solidFill>
                <a:schemeClr val="tx2">
                  <a:lumMod val="75000"/>
                </a:schemeClr>
              </a:solidFill>
            </a:endParaRPr>
          </a:p>
          <a:p>
            <a:pPr marL="984250" indent="-984250" algn="just">
              <a:buNone/>
            </a:pPr>
            <a:r>
              <a:rPr lang="en-US" sz="1400" dirty="0">
                <a:solidFill>
                  <a:schemeClr val="tx2">
                    <a:lumMod val="75000"/>
                  </a:schemeClr>
                </a:solidFill>
              </a:rPr>
              <a:t>C</a:t>
            </a:r>
            <a:r>
              <a:rPr lang="vi-VN" sz="1400" dirty="0">
                <a:solidFill>
                  <a:schemeClr val="tx2">
                    <a:lumMod val="75000"/>
                  </a:schemeClr>
                </a:solidFill>
              </a:rPr>
              <a:t>heltuielile aferente asigurării cu utilităţile necesare funcţionării obiectivului de investiţie</a:t>
            </a:r>
            <a:r>
              <a:rPr lang="en-US" sz="1400" dirty="0">
                <a:solidFill>
                  <a:schemeClr val="tx2">
                    <a:lumMod val="75000"/>
                  </a:schemeClr>
                </a:solidFill>
              </a:rPr>
              <a:t>, </a:t>
            </a:r>
            <a:r>
              <a:rPr lang="vi-VN" sz="1400" dirty="0">
                <a:solidFill>
                  <a:schemeClr val="tx2">
                    <a:lumMod val="75000"/>
                  </a:schemeClr>
                </a:solidFill>
              </a:rPr>
              <a:t>pe</a:t>
            </a:r>
            <a:r>
              <a:rPr lang="en-US" sz="1400" dirty="0">
                <a:solidFill>
                  <a:schemeClr val="tx2">
                    <a:lumMod val="75000"/>
                  </a:schemeClr>
                </a:solidFill>
              </a:rPr>
              <a:t> </a:t>
            </a:r>
          </a:p>
          <a:p>
            <a:pPr marL="984250" indent="-984250" algn="just">
              <a:buNone/>
            </a:pPr>
            <a:r>
              <a:rPr lang="vi-VN" sz="1400" dirty="0">
                <a:solidFill>
                  <a:schemeClr val="tx2">
                    <a:lumMod val="75000"/>
                  </a:schemeClr>
                </a:solidFill>
              </a:rPr>
              <a:t>amplasamentul delimitat din punct de vedere juridic, ca aparţinând obiectivului de investiţie, precum şi</a:t>
            </a:r>
            <a:endParaRPr lang="en-US" sz="1400" dirty="0">
              <a:solidFill>
                <a:schemeClr val="tx2">
                  <a:lumMod val="75000"/>
                </a:schemeClr>
              </a:solidFill>
            </a:endParaRPr>
          </a:p>
          <a:p>
            <a:pPr marL="984250" indent="-984250" algn="just">
              <a:buNone/>
            </a:pPr>
            <a:r>
              <a:rPr lang="vi-VN" sz="1400" dirty="0">
                <a:solidFill>
                  <a:schemeClr val="tx2">
                    <a:lumMod val="75000"/>
                  </a:schemeClr>
                </a:solidFill>
              </a:rPr>
              <a:t>cheltuielile aferente racordării la reţelele de utilităţi.</a:t>
            </a:r>
            <a:endParaRPr lang="en-US" sz="1400" dirty="0">
              <a:solidFill>
                <a:schemeClr val="tx2">
                  <a:lumMod val="75000"/>
                </a:schemeClr>
              </a:solidFill>
            </a:endParaRPr>
          </a:p>
          <a:p>
            <a:pPr marL="984250" indent="-984250" algn="just">
              <a:buNone/>
            </a:pPr>
            <a:endParaRPr lang="en-US" sz="1400" dirty="0">
              <a:solidFill>
                <a:schemeClr val="tx2">
                  <a:lumMod val="75000"/>
                </a:schemeClr>
              </a:solidFill>
            </a:endParaRPr>
          </a:p>
          <a:p>
            <a:pPr marL="984250" indent="-984250" algn="just">
              <a:buNone/>
            </a:pPr>
            <a:r>
              <a:rPr lang="en-US" sz="1600" b="1" dirty="0">
                <a:solidFill>
                  <a:schemeClr val="tx2">
                    <a:lumMod val="75000"/>
                  </a:schemeClr>
                </a:solidFill>
              </a:rPr>
              <a:t>   </a:t>
            </a:r>
            <a:r>
              <a:rPr lang="vi-VN" sz="1600" b="1" dirty="0">
                <a:solidFill>
                  <a:schemeClr val="tx2">
                    <a:lumMod val="75000"/>
                  </a:schemeClr>
                </a:solidFill>
              </a:rPr>
              <a:t>Capitolul 3. Cheltuieli pentru proiectare şi asistenţă tehnică</a:t>
            </a:r>
            <a:endParaRPr lang="en-US" sz="1600" b="1" dirty="0">
              <a:solidFill>
                <a:schemeClr val="tx2">
                  <a:lumMod val="75000"/>
                </a:schemeClr>
              </a:solidFill>
            </a:endParaRPr>
          </a:p>
          <a:p>
            <a:pPr marL="182563" indent="-182563" algn="just">
              <a:buNone/>
            </a:pPr>
            <a:r>
              <a:rPr lang="en-US" sz="1400" b="1" dirty="0">
                <a:solidFill>
                  <a:schemeClr val="tx2">
                    <a:lumMod val="75000"/>
                  </a:schemeClr>
                </a:solidFill>
              </a:rPr>
              <a:t>	3.1</a:t>
            </a:r>
            <a:r>
              <a:rPr lang="en-US" sz="1400" dirty="0">
                <a:solidFill>
                  <a:schemeClr val="tx2">
                    <a:lumMod val="75000"/>
                  </a:schemeClr>
                </a:solidFill>
              </a:rPr>
              <a:t>. </a:t>
            </a:r>
            <a:r>
              <a:rPr lang="en-US" sz="1400" dirty="0" err="1">
                <a:solidFill>
                  <a:schemeClr val="tx2">
                    <a:lumMod val="75000"/>
                  </a:schemeClr>
                </a:solidFill>
              </a:rPr>
              <a:t>Studii</a:t>
            </a:r>
            <a:r>
              <a:rPr lang="en-US" sz="1400" dirty="0">
                <a:solidFill>
                  <a:schemeClr val="tx2">
                    <a:lumMod val="75000"/>
                  </a:schemeClr>
                </a:solidFill>
              </a:rPr>
              <a:t> de </a:t>
            </a:r>
            <a:r>
              <a:rPr lang="en-US" sz="1400" dirty="0" err="1">
                <a:solidFill>
                  <a:schemeClr val="tx2">
                    <a:lumMod val="75000"/>
                  </a:schemeClr>
                </a:solidFill>
              </a:rPr>
              <a:t>teren</a:t>
            </a:r>
            <a:r>
              <a:rPr lang="en-US" sz="1400" dirty="0">
                <a:solidFill>
                  <a:schemeClr val="tx2">
                    <a:lumMod val="75000"/>
                  </a:schemeClr>
                </a:solidFill>
              </a:rPr>
              <a:t> - </a:t>
            </a:r>
            <a:r>
              <a:rPr lang="vi-VN" sz="1400" dirty="0">
                <a:solidFill>
                  <a:schemeClr val="tx2">
                    <a:lumMod val="75000"/>
                  </a:schemeClr>
                </a:solidFill>
              </a:rPr>
              <a:t>se cuprind cheltuielile pentru studii geotehnice, geologice, hidrologice,</a:t>
            </a:r>
            <a:endParaRPr lang="en-US" sz="1400" dirty="0">
              <a:solidFill>
                <a:schemeClr val="tx2">
                  <a:lumMod val="75000"/>
                </a:schemeClr>
              </a:solidFill>
            </a:endParaRPr>
          </a:p>
          <a:p>
            <a:pPr marL="182563" indent="-182563" algn="just">
              <a:buNone/>
            </a:pPr>
            <a:r>
              <a:rPr lang="vi-VN" sz="1400" dirty="0">
                <a:solidFill>
                  <a:schemeClr val="tx2">
                    <a:lumMod val="75000"/>
                  </a:schemeClr>
                </a:solidFill>
              </a:rPr>
              <a:t>hidrogeotehnice, fotogrammetrice, topografice şi de stabilitate ale terenului pe care se amplasează</a:t>
            </a:r>
            <a:endParaRPr lang="en-US" sz="1400" dirty="0">
              <a:solidFill>
                <a:schemeClr val="tx2">
                  <a:lumMod val="75000"/>
                </a:schemeClr>
              </a:solidFill>
            </a:endParaRPr>
          </a:p>
          <a:p>
            <a:pPr marL="182563" indent="-182563" algn="just">
              <a:buNone/>
            </a:pPr>
            <a:r>
              <a:rPr lang="vi-VN" sz="1400" dirty="0">
                <a:solidFill>
                  <a:schemeClr val="tx2">
                    <a:lumMod val="75000"/>
                  </a:schemeClr>
                </a:solidFill>
              </a:rPr>
              <a:t>obiectivul de investiţie</a:t>
            </a:r>
            <a:endParaRPr lang="ro-RO" sz="1400" dirty="0">
              <a:solidFill>
                <a:schemeClr val="tx2">
                  <a:lumMod val="75000"/>
                </a:schemeClr>
              </a:solidFill>
            </a:endParaRPr>
          </a:p>
        </p:txBody>
      </p:sp>
      <p:sp>
        <p:nvSpPr>
          <p:cNvPr id="5"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b="1" kern="0" dirty="0" err="1">
                <a:solidFill>
                  <a:schemeClr val="tx2">
                    <a:lumMod val="50000"/>
                  </a:schemeClr>
                </a:solidFill>
              </a:rPr>
              <a:t>Criterii</a:t>
            </a:r>
            <a:r>
              <a:rPr lang="en-US" sz="2400" b="1" kern="0" dirty="0">
                <a:solidFill>
                  <a:schemeClr val="tx2">
                    <a:lumMod val="50000"/>
                  </a:schemeClr>
                </a:solidFill>
              </a:rPr>
              <a:t> de </a:t>
            </a:r>
            <a:r>
              <a:rPr lang="en-US" sz="2400" b="1" kern="0" dirty="0" err="1">
                <a:solidFill>
                  <a:schemeClr val="tx2">
                    <a:lumMod val="50000"/>
                  </a:schemeClr>
                </a:solidFill>
              </a:rPr>
              <a:t>eligibilitate</a:t>
            </a:r>
            <a:r>
              <a:rPr lang="en-US" sz="2400" b="1" kern="0" dirty="0">
                <a:solidFill>
                  <a:schemeClr val="tx2">
                    <a:lumMod val="50000"/>
                  </a:schemeClr>
                </a:solidFill>
              </a:rPr>
              <a:t>: </a:t>
            </a:r>
            <a:r>
              <a:rPr lang="en-US" sz="3200" b="1" kern="0" dirty="0">
                <a:solidFill>
                  <a:schemeClr val="tx2">
                    <a:lumMod val="50000"/>
                  </a:schemeClr>
                </a:solidFill>
              </a:rPr>
              <a:t> </a:t>
            </a:r>
            <a:r>
              <a:rPr lang="ro-RO" sz="3200" dirty="0">
                <a:solidFill>
                  <a:schemeClr val="tx2">
                    <a:lumMod val="75000"/>
                  </a:schemeClr>
                </a:solidFill>
              </a:rPr>
              <a:t>Eligibilitatea </a:t>
            </a:r>
            <a:r>
              <a:rPr lang="en-US" sz="3200" dirty="0" err="1">
                <a:solidFill>
                  <a:schemeClr val="tx2">
                    <a:lumMod val="75000"/>
                  </a:schemeClr>
                </a:solidFill>
              </a:rPr>
              <a:t>cheltuielilor</a:t>
            </a:r>
            <a:endParaRPr lang="ro-RO" sz="3200" dirty="0">
              <a:solidFill>
                <a:schemeClr val="tx2">
                  <a:lumMod val="75000"/>
                </a:schemeClr>
              </a:solidFill>
            </a:endParaRP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Content Placeholder 2"/>
          <p:cNvSpPr>
            <a:spLocks noGrp="1"/>
          </p:cNvSpPr>
          <p:nvPr>
            <p:ph idx="1"/>
          </p:nvPr>
        </p:nvSpPr>
        <p:spPr>
          <a:xfrm>
            <a:off x="228600" y="914400"/>
            <a:ext cx="8763000" cy="5562600"/>
          </a:xfrm>
        </p:spPr>
        <p:txBody>
          <a:bodyPr/>
          <a:lstStyle/>
          <a:p>
            <a:pPr marL="358775" indent="-358775" algn="just">
              <a:buNone/>
            </a:pPr>
            <a:r>
              <a:rPr lang="en-US" sz="1400" b="1" dirty="0">
                <a:solidFill>
                  <a:schemeClr val="tx2">
                    <a:lumMod val="75000"/>
                  </a:schemeClr>
                </a:solidFill>
              </a:rPr>
              <a:t>	</a:t>
            </a:r>
            <a:endParaRPr lang="ro-RO" sz="1000" dirty="0">
              <a:solidFill>
                <a:schemeClr val="tx2">
                  <a:lumMod val="75000"/>
                </a:schemeClr>
              </a:solidFill>
            </a:endParaRPr>
          </a:p>
          <a:p>
            <a:pPr marL="0" indent="0" algn="just">
              <a:buNone/>
            </a:pPr>
            <a:r>
              <a:rPr lang="en-US" sz="1400" dirty="0">
                <a:solidFill>
                  <a:schemeClr val="tx2">
                    <a:lumMod val="75000"/>
                  </a:schemeClr>
                </a:solidFill>
              </a:rPr>
              <a:t>3.2. </a:t>
            </a:r>
            <a:r>
              <a:rPr lang="en-US" sz="1400" b="1" dirty="0" err="1">
                <a:solidFill>
                  <a:schemeClr val="tx2">
                    <a:lumMod val="75000"/>
                  </a:schemeClr>
                </a:solidFill>
              </a:rPr>
              <a:t>Obţinere</a:t>
            </a:r>
            <a:r>
              <a:rPr lang="en-US" sz="1400" b="1" dirty="0">
                <a:solidFill>
                  <a:schemeClr val="tx2">
                    <a:lumMod val="75000"/>
                  </a:schemeClr>
                </a:solidFill>
              </a:rPr>
              <a:t> </a:t>
            </a:r>
            <a:r>
              <a:rPr lang="en-US" sz="1400" b="1" dirty="0" err="1">
                <a:solidFill>
                  <a:schemeClr val="tx2">
                    <a:lumMod val="75000"/>
                  </a:schemeClr>
                </a:solidFill>
              </a:rPr>
              <a:t>avize</a:t>
            </a:r>
            <a:r>
              <a:rPr lang="en-US" sz="1400" b="1" dirty="0">
                <a:solidFill>
                  <a:schemeClr val="tx2">
                    <a:lumMod val="75000"/>
                  </a:schemeClr>
                </a:solidFill>
              </a:rPr>
              <a:t>, </a:t>
            </a:r>
            <a:r>
              <a:rPr lang="en-US" sz="1400" b="1" dirty="0" err="1">
                <a:solidFill>
                  <a:schemeClr val="tx2">
                    <a:lumMod val="75000"/>
                  </a:schemeClr>
                </a:solidFill>
              </a:rPr>
              <a:t>acorduri</a:t>
            </a:r>
            <a:r>
              <a:rPr lang="en-US" sz="1400" b="1" dirty="0">
                <a:solidFill>
                  <a:schemeClr val="tx2">
                    <a:lumMod val="75000"/>
                  </a:schemeClr>
                </a:solidFill>
              </a:rPr>
              <a:t>, </a:t>
            </a:r>
            <a:r>
              <a:rPr lang="en-US" sz="1400" b="1" dirty="0" err="1">
                <a:solidFill>
                  <a:schemeClr val="tx2">
                    <a:lumMod val="75000"/>
                  </a:schemeClr>
                </a:solidFill>
              </a:rPr>
              <a:t>autorizaţii</a:t>
            </a:r>
            <a:r>
              <a:rPr lang="en-US" sz="1400" b="1" dirty="0">
                <a:solidFill>
                  <a:schemeClr val="tx2">
                    <a:lumMod val="75000"/>
                  </a:schemeClr>
                </a:solidFill>
              </a:rPr>
              <a:t> </a:t>
            </a:r>
            <a:r>
              <a:rPr lang="en-US" sz="1400" dirty="0">
                <a:solidFill>
                  <a:schemeClr val="tx2">
                    <a:lumMod val="75000"/>
                  </a:schemeClr>
                </a:solidFill>
              </a:rPr>
              <a:t>- </a:t>
            </a:r>
            <a:r>
              <a:rPr lang="vi-VN" sz="1400" dirty="0">
                <a:solidFill>
                  <a:schemeClr val="tx2">
                    <a:lumMod val="75000"/>
                  </a:schemeClr>
                </a:solidFill>
              </a:rPr>
              <a:t>obţinerea/prelungirea valabilităţii</a:t>
            </a:r>
            <a:r>
              <a:rPr lang="en-US" sz="1400" dirty="0">
                <a:solidFill>
                  <a:schemeClr val="tx2">
                    <a:lumMod val="75000"/>
                  </a:schemeClr>
                </a:solidFill>
              </a:rPr>
              <a:t>  </a:t>
            </a:r>
            <a:r>
              <a:rPr lang="en-US" sz="1400" dirty="0" err="1">
                <a:solidFill>
                  <a:schemeClr val="tx2">
                    <a:lumMod val="75000"/>
                  </a:schemeClr>
                </a:solidFill>
              </a:rPr>
              <a:t>certificatului</a:t>
            </a:r>
            <a:r>
              <a:rPr lang="en-US" sz="1400" dirty="0">
                <a:solidFill>
                  <a:schemeClr val="tx2">
                    <a:lumMod val="75000"/>
                  </a:schemeClr>
                </a:solidFill>
              </a:rPr>
              <a:t> de urbanism, </a:t>
            </a:r>
            <a:r>
              <a:rPr lang="en-US" sz="1400" dirty="0" err="1">
                <a:solidFill>
                  <a:schemeClr val="tx2">
                    <a:lumMod val="75000"/>
                  </a:schemeClr>
                </a:solidFill>
              </a:rPr>
              <a:t>autorizaţiei</a:t>
            </a:r>
            <a:r>
              <a:rPr lang="en-US" sz="1400" dirty="0">
                <a:solidFill>
                  <a:schemeClr val="tx2">
                    <a:lumMod val="75000"/>
                  </a:schemeClr>
                </a:solidFill>
              </a:rPr>
              <a:t> de </a:t>
            </a:r>
            <a:r>
              <a:rPr lang="en-US" sz="1400" dirty="0" err="1">
                <a:solidFill>
                  <a:schemeClr val="tx2">
                    <a:lumMod val="75000"/>
                  </a:schemeClr>
                </a:solidFill>
              </a:rPr>
              <a:t>construire</a:t>
            </a:r>
            <a:r>
              <a:rPr lang="en-US" sz="1400" dirty="0">
                <a:solidFill>
                  <a:schemeClr val="tx2">
                    <a:lumMod val="75000"/>
                  </a:schemeClr>
                </a:solidFill>
              </a:rPr>
              <a:t>/</a:t>
            </a:r>
            <a:r>
              <a:rPr lang="en-US" sz="1400" dirty="0" err="1">
                <a:solidFill>
                  <a:schemeClr val="tx2">
                    <a:lumMod val="75000"/>
                  </a:schemeClr>
                </a:solidFill>
              </a:rPr>
              <a:t>desfiinţare</a:t>
            </a:r>
            <a:r>
              <a:rPr lang="en-US" sz="1400" dirty="0">
                <a:solidFill>
                  <a:schemeClr val="tx2">
                    <a:lumMod val="75000"/>
                  </a:schemeClr>
                </a:solidFill>
              </a:rPr>
              <a:t>, </a:t>
            </a:r>
            <a:r>
              <a:rPr lang="en-US" sz="1400" dirty="0" err="1">
                <a:solidFill>
                  <a:schemeClr val="tx2">
                    <a:lumMod val="75000"/>
                  </a:schemeClr>
                </a:solidFill>
              </a:rPr>
              <a:t>avizelor</a:t>
            </a:r>
            <a:r>
              <a:rPr lang="en-US" sz="1400" dirty="0">
                <a:solidFill>
                  <a:schemeClr val="tx2">
                    <a:lumMod val="75000"/>
                  </a:schemeClr>
                </a:solidFill>
              </a:rPr>
              <a:t> </a:t>
            </a:r>
            <a:r>
              <a:rPr lang="en-US" sz="1400" dirty="0" err="1">
                <a:solidFill>
                  <a:schemeClr val="tx2">
                    <a:lumMod val="75000"/>
                  </a:schemeClr>
                </a:solidFill>
              </a:rPr>
              <a:t>şi</a:t>
            </a:r>
            <a:r>
              <a:rPr lang="en-US" sz="1400" dirty="0">
                <a:solidFill>
                  <a:schemeClr val="tx2">
                    <a:lumMod val="75000"/>
                  </a:schemeClr>
                </a:solidFill>
              </a:rPr>
              <a:t> </a:t>
            </a:r>
            <a:r>
              <a:rPr lang="en-US" sz="1400" dirty="0" err="1">
                <a:solidFill>
                  <a:schemeClr val="tx2">
                    <a:lumMod val="75000"/>
                  </a:schemeClr>
                </a:solidFill>
              </a:rPr>
              <a:t>acordurilor</a:t>
            </a:r>
            <a:r>
              <a:rPr lang="en-US" sz="1400" dirty="0">
                <a:solidFill>
                  <a:schemeClr val="tx2">
                    <a:lumMod val="75000"/>
                  </a:schemeClr>
                </a:solidFill>
              </a:rPr>
              <a:t> </a:t>
            </a:r>
            <a:r>
              <a:rPr lang="en-US" sz="1400" dirty="0" err="1">
                <a:solidFill>
                  <a:schemeClr val="tx2">
                    <a:lumMod val="75000"/>
                  </a:schemeClr>
                </a:solidFill>
              </a:rPr>
              <a:t>pentru</a:t>
            </a:r>
            <a:r>
              <a:rPr lang="en-US" sz="1400" dirty="0">
                <a:solidFill>
                  <a:schemeClr val="tx2">
                    <a:lumMod val="75000"/>
                  </a:schemeClr>
                </a:solidFill>
              </a:rPr>
              <a:t> </a:t>
            </a:r>
            <a:r>
              <a:rPr lang="en-US" sz="1400" dirty="0" err="1">
                <a:solidFill>
                  <a:schemeClr val="tx2">
                    <a:lumMod val="75000"/>
                  </a:schemeClr>
                </a:solidFill>
              </a:rPr>
              <a:t>racorduri</a:t>
            </a:r>
            <a:r>
              <a:rPr lang="en-US" sz="1400" dirty="0">
                <a:solidFill>
                  <a:schemeClr val="tx2">
                    <a:lumMod val="75000"/>
                  </a:schemeClr>
                </a:solidFill>
              </a:rPr>
              <a:t> </a:t>
            </a:r>
            <a:r>
              <a:rPr lang="en-US" sz="1400" dirty="0" err="1">
                <a:solidFill>
                  <a:schemeClr val="tx2">
                    <a:lumMod val="75000"/>
                  </a:schemeClr>
                </a:solidFill>
              </a:rPr>
              <a:t>şi</a:t>
            </a:r>
            <a:r>
              <a:rPr lang="en-US" sz="1400" dirty="0">
                <a:solidFill>
                  <a:schemeClr val="tx2">
                    <a:lumMod val="75000"/>
                  </a:schemeClr>
                </a:solidFill>
              </a:rPr>
              <a:t> </a:t>
            </a:r>
            <a:r>
              <a:rPr lang="en-US" sz="1400" dirty="0" err="1">
                <a:solidFill>
                  <a:schemeClr val="tx2">
                    <a:lumMod val="75000"/>
                  </a:schemeClr>
                </a:solidFill>
              </a:rPr>
              <a:t>branşamente</a:t>
            </a:r>
            <a:r>
              <a:rPr lang="en-US" sz="1400" dirty="0">
                <a:solidFill>
                  <a:schemeClr val="tx2">
                    <a:lumMod val="75000"/>
                  </a:schemeClr>
                </a:solidFill>
              </a:rPr>
              <a:t> la </a:t>
            </a:r>
            <a:r>
              <a:rPr lang="en-US" sz="1400" dirty="0" err="1">
                <a:solidFill>
                  <a:schemeClr val="tx2">
                    <a:lumMod val="75000"/>
                  </a:schemeClr>
                </a:solidFill>
              </a:rPr>
              <a:t>reţele</a:t>
            </a:r>
            <a:r>
              <a:rPr lang="en-US" sz="1400" dirty="0">
                <a:solidFill>
                  <a:schemeClr val="tx2">
                    <a:lumMod val="75000"/>
                  </a:schemeClr>
                </a:solidFill>
              </a:rPr>
              <a:t>, </a:t>
            </a:r>
            <a:r>
              <a:rPr lang="vi-VN" sz="1400" dirty="0">
                <a:solidFill>
                  <a:schemeClr val="tx2">
                    <a:lumMod val="75000"/>
                  </a:schemeClr>
                </a:solidFill>
              </a:rPr>
              <a:t>certificatului de nomenclatură stradală şi adresă</a:t>
            </a:r>
            <a:r>
              <a:rPr lang="en-US" sz="1400" dirty="0">
                <a:solidFill>
                  <a:schemeClr val="tx2">
                    <a:lumMod val="75000"/>
                  </a:schemeClr>
                </a:solidFill>
              </a:rPr>
              <a:t>, </a:t>
            </a:r>
            <a:r>
              <a:rPr lang="vi-VN" sz="1400" dirty="0">
                <a:solidFill>
                  <a:schemeClr val="tx2">
                    <a:lumMod val="75000"/>
                  </a:schemeClr>
                </a:solidFill>
              </a:rPr>
              <a:t>întocmirea documentaţiei, obţinerea numărului cadastral provizoriu şi înregistrarea terenului în cartea funciară</a:t>
            </a:r>
            <a:r>
              <a:rPr lang="en-US" sz="1400" dirty="0">
                <a:solidFill>
                  <a:schemeClr val="tx2">
                    <a:lumMod val="75000"/>
                  </a:schemeClr>
                </a:solidFill>
              </a:rPr>
              <a:t>, </a:t>
            </a:r>
            <a:r>
              <a:rPr lang="en-US" sz="1400" dirty="0" err="1">
                <a:solidFill>
                  <a:schemeClr val="tx2">
                    <a:lumMod val="75000"/>
                  </a:schemeClr>
                </a:solidFill>
              </a:rPr>
              <a:t>acordului</a:t>
            </a:r>
            <a:r>
              <a:rPr lang="en-US" sz="1400" dirty="0">
                <a:solidFill>
                  <a:schemeClr val="tx2">
                    <a:lumMod val="75000"/>
                  </a:schemeClr>
                </a:solidFill>
              </a:rPr>
              <a:t> de </a:t>
            </a:r>
            <a:r>
              <a:rPr lang="en-US" sz="1400" dirty="0" err="1">
                <a:solidFill>
                  <a:schemeClr val="tx2">
                    <a:lumMod val="75000"/>
                  </a:schemeClr>
                </a:solidFill>
              </a:rPr>
              <a:t>mediu</a:t>
            </a:r>
            <a:r>
              <a:rPr lang="en-US" sz="1400" dirty="0">
                <a:solidFill>
                  <a:schemeClr val="tx2">
                    <a:lumMod val="75000"/>
                  </a:schemeClr>
                </a:solidFill>
              </a:rPr>
              <a:t>, </a:t>
            </a:r>
            <a:r>
              <a:rPr lang="en-US" sz="1400" dirty="0" err="1">
                <a:solidFill>
                  <a:schemeClr val="tx2">
                    <a:lumMod val="75000"/>
                  </a:schemeClr>
                </a:solidFill>
              </a:rPr>
              <a:t>avizului</a:t>
            </a:r>
            <a:r>
              <a:rPr lang="en-US" sz="1400" dirty="0">
                <a:solidFill>
                  <a:schemeClr val="tx2">
                    <a:lumMod val="75000"/>
                  </a:schemeClr>
                </a:solidFill>
              </a:rPr>
              <a:t> P.S.I, </a:t>
            </a:r>
            <a:r>
              <a:rPr lang="en-US" sz="1400" dirty="0" err="1">
                <a:solidFill>
                  <a:schemeClr val="tx2">
                    <a:lumMod val="75000"/>
                  </a:schemeClr>
                </a:solidFill>
              </a:rPr>
              <a:t>alte</a:t>
            </a:r>
            <a:r>
              <a:rPr lang="en-US" sz="1400" dirty="0">
                <a:solidFill>
                  <a:schemeClr val="tx2">
                    <a:lumMod val="75000"/>
                  </a:schemeClr>
                </a:solidFill>
              </a:rPr>
              <a:t> </a:t>
            </a:r>
            <a:r>
              <a:rPr lang="en-US" sz="1400" dirty="0" err="1">
                <a:solidFill>
                  <a:schemeClr val="tx2">
                    <a:lumMod val="75000"/>
                  </a:schemeClr>
                </a:solidFill>
              </a:rPr>
              <a:t>avize</a:t>
            </a:r>
            <a:r>
              <a:rPr lang="en-US" sz="1400" dirty="0">
                <a:solidFill>
                  <a:schemeClr val="tx2">
                    <a:lumMod val="75000"/>
                  </a:schemeClr>
                </a:solidFill>
              </a:rPr>
              <a:t>, </a:t>
            </a:r>
            <a:r>
              <a:rPr lang="en-US" sz="1400" dirty="0" err="1">
                <a:solidFill>
                  <a:schemeClr val="tx2">
                    <a:lumMod val="75000"/>
                  </a:schemeClr>
                </a:solidFill>
              </a:rPr>
              <a:t>acorduri</a:t>
            </a:r>
            <a:r>
              <a:rPr lang="en-US" sz="1400" dirty="0">
                <a:solidFill>
                  <a:schemeClr val="tx2">
                    <a:lumMod val="75000"/>
                  </a:schemeClr>
                </a:solidFill>
              </a:rPr>
              <a:t> </a:t>
            </a:r>
            <a:r>
              <a:rPr lang="en-US" sz="1400" dirty="0" err="1">
                <a:solidFill>
                  <a:schemeClr val="tx2">
                    <a:lumMod val="75000"/>
                  </a:schemeClr>
                </a:solidFill>
              </a:rPr>
              <a:t>şi</a:t>
            </a:r>
            <a:r>
              <a:rPr lang="en-US" sz="1400" dirty="0">
                <a:solidFill>
                  <a:schemeClr val="tx2">
                    <a:lumMod val="75000"/>
                  </a:schemeClr>
                </a:solidFill>
              </a:rPr>
              <a:t> </a:t>
            </a:r>
            <a:r>
              <a:rPr lang="en-US" sz="1400" dirty="0" err="1" smtClean="0">
                <a:solidFill>
                  <a:schemeClr val="tx2">
                    <a:lumMod val="75000"/>
                  </a:schemeClr>
                </a:solidFill>
              </a:rPr>
              <a:t>autorizaţii</a:t>
            </a:r>
            <a:endParaRPr lang="ro-RO" sz="1400" dirty="0" smtClean="0">
              <a:solidFill>
                <a:schemeClr val="tx2">
                  <a:lumMod val="75000"/>
                </a:schemeClr>
              </a:solidFill>
            </a:endParaRPr>
          </a:p>
          <a:p>
            <a:pPr marL="0" indent="0" algn="just">
              <a:buNone/>
            </a:pPr>
            <a:endParaRPr lang="en-US" sz="1400" dirty="0">
              <a:solidFill>
                <a:schemeClr val="tx2">
                  <a:lumMod val="75000"/>
                </a:schemeClr>
              </a:solidFill>
            </a:endParaRPr>
          </a:p>
          <a:p>
            <a:pPr marL="0" indent="0" algn="just">
              <a:buNone/>
            </a:pPr>
            <a:endParaRPr lang="en-US" sz="1000" dirty="0">
              <a:solidFill>
                <a:schemeClr val="tx2">
                  <a:lumMod val="75000"/>
                </a:schemeClr>
              </a:solidFill>
            </a:endParaRPr>
          </a:p>
          <a:p>
            <a:pPr marL="0" indent="0" algn="just">
              <a:buNone/>
              <a:tabLst>
                <a:tab pos="0" algn="l"/>
              </a:tabLst>
            </a:pPr>
            <a:r>
              <a:rPr lang="en-US" sz="1400" dirty="0">
                <a:solidFill>
                  <a:schemeClr val="tx2">
                    <a:lumMod val="75000"/>
                  </a:schemeClr>
                </a:solidFill>
              </a:rPr>
              <a:t>	3.3. </a:t>
            </a:r>
            <a:r>
              <a:rPr lang="en-US" sz="1400" b="1" dirty="0">
                <a:solidFill>
                  <a:schemeClr val="tx2">
                    <a:lumMod val="75000"/>
                  </a:schemeClr>
                </a:solidFill>
              </a:rPr>
              <a:t>Proiectare </a:t>
            </a:r>
            <a:r>
              <a:rPr lang="en-US" sz="1400" b="1" dirty="0" err="1">
                <a:solidFill>
                  <a:schemeClr val="tx2">
                    <a:lumMod val="75000"/>
                  </a:schemeClr>
                </a:solidFill>
              </a:rPr>
              <a:t>şi</a:t>
            </a:r>
            <a:r>
              <a:rPr lang="en-US" sz="1400" b="1" dirty="0">
                <a:solidFill>
                  <a:schemeClr val="tx2">
                    <a:lumMod val="75000"/>
                  </a:schemeClr>
                </a:solidFill>
              </a:rPr>
              <a:t> </a:t>
            </a:r>
            <a:r>
              <a:rPr lang="en-US" sz="1400" b="1" dirty="0" err="1">
                <a:solidFill>
                  <a:schemeClr val="tx2">
                    <a:lumMod val="75000"/>
                  </a:schemeClr>
                </a:solidFill>
              </a:rPr>
              <a:t>inginerie</a:t>
            </a:r>
            <a:r>
              <a:rPr lang="en-US" sz="1400" b="1" dirty="0">
                <a:solidFill>
                  <a:schemeClr val="tx2">
                    <a:lumMod val="75000"/>
                  </a:schemeClr>
                </a:solidFill>
              </a:rPr>
              <a:t> </a:t>
            </a:r>
            <a:r>
              <a:rPr lang="en-US" sz="1400" dirty="0">
                <a:solidFill>
                  <a:schemeClr val="tx2">
                    <a:lumMod val="75000"/>
                  </a:schemeClr>
                </a:solidFill>
              </a:rPr>
              <a:t>- se </a:t>
            </a:r>
            <a:r>
              <a:rPr lang="en-US" sz="1400" dirty="0" err="1">
                <a:solidFill>
                  <a:schemeClr val="tx2">
                    <a:lumMod val="75000"/>
                  </a:schemeClr>
                </a:solidFill>
              </a:rPr>
              <a:t>includ</a:t>
            </a:r>
            <a:r>
              <a:rPr lang="en-US" sz="1400" dirty="0">
                <a:solidFill>
                  <a:schemeClr val="tx2">
                    <a:lumMod val="75000"/>
                  </a:schemeClr>
                </a:solidFill>
              </a:rPr>
              <a:t> </a:t>
            </a:r>
            <a:r>
              <a:rPr lang="en-US" sz="1400" dirty="0" err="1">
                <a:solidFill>
                  <a:schemeClr val="tx2">
                    <a:lumMod val="75000"/>
                  </a:schemeClr>
                </a:solidFill>
              </a:rPr>
              <a:t>cheltuielile</a:t>
            </a:r>
            <a:r>
              <a:rPr lang="en-US" sz="1400" dirty="0">
                <a:solidFill>
                  <a:schemeClr val="tx2">
                    <a:lumMod val="75000"/>
                  </a:schemeClr>
                </a:solidFill>
              </a:rPr>
              <a:t> </a:t>
            </a:r>
            <a:r>
              <a:rPr lang="en-US" sz="1400" dirty="0" err="1">
                <a:solidFill>
                  <a:schemeClr val="tx2">
                    <a:lumMod val="75000"/>
                  </a:schemeClr>
                </a:solidFill>
              </a:rPr>
              <a:t>pentru</a:t>
            </a:r>
            <a:r>
              <a:rPr lang="en-US" sz="1400" dirty="0">
                <a:solidFill>
                  <a:schemeClr val="tx2">
                    <a:lumMod val="75000"/>
                  </a:schemeClr>
                </a:solidFill>
              </a:rPr>
              <a:t> </a:t>
            </a:r>
            <a:r>
              <a:rPr lang="en-US" sz="1400" dirty="0" err="1">
                <a:solidFill>
                  <a:schemeClr val="tx2">
                    <a:lumMod val="75000"/>
                  </a:schemeClr>
                </a:solidFill>
              </a:rPr>
              <a:t>elaborarea</a:t>
            </a:r>
            <a:r>
              <a:rPr lang="en-US" sz="1400" dirty="0">
                <a:solidFill>
                  <a:schemeClr val="tx2">
                    <a:lumMod val="75000"/>
                  </a:schemeClr>
                </a:solidFill>
              </a:rPr>
              <a:t> </a:t>
            </a:r>
            <a:r>
              <a:rPr lang="en-US" sz="1400" dirty="0" err="1">
                <a:solidFill>
                  <a:schemeClr val="tx2">
                    <a:lumMod val="75000"/>
                  </a:schemeClr>
                </a:solidFill>
              </a:rPr>
              <a:t>documentaţiilor</a:t>
            </a:r>
            <a:r>
              <a:rPr lang="en-US" sz="1400" dirty="0">
                <a:solidFill>
                  <a:schemeClr val="tx2">
                    <a:lumMod val="75000"/>
                  </a:schemeClr>
                </a:solidFill>
              </a:rPr>
              <a:t> </a:t>
            </a:r>
            <a:r>
              <a:rPr lang="en-US" sz="1400" dirty="0" err="1">
                <a:solidFill>
                  <a:schemeClr val="tx2">
                    <a:lumMod val="75000"/>
                  </a:schemeClr>
                </a:solidFill>
              </a:rPr>
              <a:t>necesare</a:t>
            </a:r>
            <a:r>
              <a:rPr lang="en-US" sz="1400" dirty="0">
                <a:solidFill>
                  <a:schemeClr val="tx2">
                    <a:lumMod val="75000"/>
                  </a:schemeClr>
                </a:solidFill>
              </a:rPr>
              <a:t> </a:t>
            </a:r>
            <a:r>
              <a:rPr lang="en-US" sz="1400" dirty="0" err="1">
                <a:solidFill>
                  <a:schemeClr val="tx2">
                    <a:lumMod val="75000"/>
                  </a:schemeClr>
                </a:solidFill>
              </a:rPr>
              <a:t>obţinerii</a:t>
            </a:r>
            <a:r>
              <a:rPr lang="en-US" sz="1400" dirty="0">
                <a:solidFill>
                  <a:schemeClr val="tx2">
                    <a:lumMod val="75000"/>
                  </a:schemeClr>
                </a:solidFill>
              </a:rPr>
              <a:t> </a:t>
            </a:r>
            <a:r>
              <a:rPr lang="en-US" sz="1400" dirty="0" err="1">
                <a:solidFill>
                  <a:schemeClr val="tx2">
                    <a:lumMod val="75000"/>
                  </a:schemeClr>
                </a:solidFill>
              </a:rPr>
              <a:t>acordurilor</a:t>
            </a:r>
            <a:r>
              <a:rPr lang="en-US" sz="1400" dirty="0">
                <a:solidFill>
                  <a:schemeClr val="tx2">
                    <a:lumMod val="75000"/>
                  </a:schemeClr>
                </a:solidFill>
              </a:rPr>
              <a:t>, </a:t>
            </a:r>
            <a:r>
              <a:rPr lang="en-US" sz="1400" dirty="0" err="1">
                <a:solidFill>
                  <a:schemeClr val="tx2">
                    <a:lumMod val="75000"/>
                  </a:schemeClr>
                </a:solidFill>
              </a:rPr>
              <a:t>avizelor</a:t>
            </a:r>
            <a:r>
              <a:rPr lang="en-US" sz="1400" dirty="0">
                <a:solidFill>
                  <a:schemeClr val="tx2">
                    <a:lumMod val="75000"/>
                  </a:schemeClr>
                </a:solidFill>
              </a:rPr>
              <a:t> </a:t>
            </a:r>
            <a:r>
              <a:rPr lang="en-US" sz="1400" dirty="0" err="1">
                <a:solidFill>
                  <a:schemeClr val="tx2">
                    <a:lumMod val="75000"/>
                  </a:schemeClr>
                </a:solidFill>
              </a:rPr>
              <a:t>şi</a:t>
            </a:r>
            <a:r>
              <a:rPr lang="en-US" sz="1400" dirty="0">
                <a:solidFill>
                  <a:schemeClr val="tx2">
                    <a:lumMod val="75000"/>
                  </a:schemeClr>
                </a:solidFill>
              </a:rPr>
              <a:t> </a:t>
            </a:r>
            <a:r>
              <a:rPr lang="en-US" sz="1400" dirty="0" err="1">
                <a:solidFill>
                  <a:schemeClr val="tx2">
                    <a:lumMod val="75000"/>
                  </a:schemeClr>
                </a:solidFill>
              </a:rPr>
              <a:t>autorizaţiilor</a:t>
            </a:r>
            <a:r>
              <a:rPr lang="en-US" sz="1400" dirty="0">
                <a:solidFill>
                  <a:schemeClr val="tx2">
                    <a:lumMod val="75000"/>
                  </a:schemeClr>
                </a:solidFill>
              </a:rPr>
              <a:t> </a:t>
            </a:r>
            <a:r>
              <a:rPr lang="en-US" sz="1400" dirty="0" err="1">
                <a:solidFill>
                  <a:schemeClr val="tx2">
                    <a:lumMod val="75000"/>
                  </a:schemeClr>
                </a:solidFill>
              </a:rPr>
              <a:t>aferente</a:t>
            </a:r>
            <a:r>
              <a:rPr lang="en-US" sz="1400" dirty="0">
                <a:solidFill>
                  <a:schemeClr val="tx2">
                    <a:lumMod val="75000"/>
                  </a:schemeClr>
                </a:solidFill>
              </a:rPr>
              <a:t> </a:t>
            </a:r>
            <a:r>
              <a:rPr lang="en-US" sz="1400" dirty="0" err="1">
                <a:solidFill>
                  <a:schemeClr val="tx2">
                    <a:lumMod val="75000"/>
                  </a:schemeClr>
                </a:solidFill>
              </a:rPr>
              <a:t>obiectivului</a:t>
            </a:r>
            <a:r>
              <a:rPr lang="en-US" sz="1400" dirty="0">
                <a:solidFill>
                  <a:schemeClr val="tx2">
                    <a:lumMod val="75000"/>
                  </a:schemeClr>
                </a:solidFill>
              </a:rPr>
              <a:t> de </a:t>
            </a:r>
            <a:r>
              <a:rPr lang="en-US" sz="1400" dirty="0" err="1">
                <a:solidFill>
                  <a:schemeClr val="tx2">
                    <a:lumMod val="75000"/>
                  </a:schemeClr>
                </a:solidFill>
              </a:rPr>
              <a:t>investiţie</a:t>
            </a:r>
            <a:r>
              <a:rPr lang="en-US" sz="1400" dirty="0">
                <a:solidFill>
                  <a:schemeClr val="tx2">
                    <a:lumMod val="75000"/>
                  </a:schemeClr>
                </a:solidFill>
              </a:rPr>
              <a:t>, expertize </a:t>
            </a:r>
            <a:r>
              <a:rPr lang="en-US" sz="1400" dirty="0" err="1">
                <a:solidFill>
                  <a:schemeClr val="tx2">
                    <a:lumMod val="75000"/>
                  </a:schemeClr>
                </a:solidFill>
              </a:rPr>
              <a:t>tehnice</a:t>
            </a:r>
            <a:r>
              <a:rPr lang="en-US" sz="1400" dirty="0">
                <a:solidFill>
                  <a:schemeClr val="tx2">
                    <a:lumMod val="75000"/>
                  </a:schemeClr>
                </a:solidFill>
              </a:rPr>
              <a:t>. </a:t>
            </a:r>
            <a:endParaRPr lang="ro-RO" sz="1400" dirty="0" smtClean="0">
              <a:solidFill>
                <a:schemeClr val="tx2">
                  <a:lumMod val="75000"/>
                </a:schemeClr>
              </a:solidFill>
            </a:endParaRPr>
          </a:p>
          <a:p>
            <a:pPr marL="0" indent="0" algn="just">
              <a:buNone/>
              <a:tabLst>
                <a:tab pos="0" algn="l"/>
              </a:tabLst>
            </a:pPr>
            <a:endParaRPr lang="en-US" sz="1400" dirty="0">
              <a:solidFill>
                <a:schemeClr val="tx2">
                  <a:lumMod val="75000"/>
                </a:schemeClr>
              </a:solidFill>
            </a:endParaRPr>
          </a:p>
          <a:p>
            <a:pPr marL="0" indent="0" algn="just">
              <a:buNone/>
            </a:pPr>
            <a:endParaRPr lang="en-US" sz="1000" dirty="0">
              <a:solidFill>
                <a:schemeClr val="tx2">
                  <a:lumMod val="75000"/>
                </a:schemeClr>
              </a:solidFill>
            </a:endParaRPr>
          </a:p>
          <a:p>
            <a:pPr marL="0" indent="0" algn="just">
              <a:buNone/>
            </a:pPr>
            <a:r>
              <a:rPr lang="vi-VN" sz="1400" dirty="0">
                <a:solidFill>
                  <a:schemeClr val="tx2">
                    <a:lumMod val="75000"/>
                  </a:schemeClr>
                </a:solidFill>
              </a:rPr>
              <a:t>3.4. </a:t>
            </a:r>
            <a:r>
              <a:rPr lang="vi-VN" sz="1400" b="1" dirty="0">
                <a:solidFill>
                  <a:schemeClr val="tx2">
                    <a:lumMod val="75000"/>
                  </a:schemeClr>
                </a:solidFill>
              </a:rPr>
              <a:t>Consultanţă</a:t>
            </a:r>
            <a:r>
              <a:rPr lang="en-US" sz="1400" dirty="0">
                <a:solidFill>
                  <a:schemeClr val="tx2">
                    <a:lumMod val="75000"/>
                  </a:schemeClr>
                </a:solidFill>
              </a:rPr>
              <a:t> -  </a:t>
            </a:r>
            <a:r>
              <a:rPr lang="en-US" sz="1400" dirty="0" err="1">
                <a:solidFill>
                  <a:schemeClr val="tx2">
                    <a:lumMod val="75000"/>
                  </a:schemeClr>
                </a:solidFill>
              </a:rPr>
              <a:t>cheltuielile</a:t>
            </a:r>
            <a:r>
              <a:rPr lang="en-US" sz="1400" dirty="0">
                <a:solidFill>
                  <a:schemeClr val="tx2">
                    <a:lumMod val="75000"/>
                  </a:schemeClr>
                </a:solidFill>
              </a:rPr>
              <a:t> </a:t>
            </a:r>
            <a:r>
              <a:rPr lang="en-US" sz="1400" dirty="0" err="1">
                <a:solidFill>
                  <a:schemeClr val="tx2">
                    <a:lumMod val="75000"/>
                  </a:schemeClr>
                </a:solidFill>
              </a:rPr>
              <a:t>efectuate</a:t>
            </a:r>
            <a:r>
              <a:rPr lang="en-US" sz="1400" dirty="0">
                <a:solidFill>
                  <a:schemeClr val="tx2">
                    <a:lumMod val="75000"/>
                  </a:schemeClr>
                </a:solidFill>
              </a:rPr>
              <a:t> </a:t>
            </a:r>
            <a:r>
              <a:rPr lang="en-US" sz="1400" dirty="0" err="1">
                <a:solidFill>
                  <a:schemeClr val="tx2">
                    <a:lumMod val="75000"/>
                  </a:schemeClr>
                </a:solidFill>
              </a:rPr>
              <a:t>pentru</a:t>
            </a:r>
            <a:r>
              <a:rPr lang="en-US" sz="1400" dirty="0">
                <a:solidFill>
                  <a:schemeClr val="tx2">
                    <a:lumMod val="75000"/>
                  </a:schemeClr>
                </a:solidFill>
              </a:rPr>
              <a:t> </a:t>
            </a:r>
            <a:r>
              <a:rPr lang="en-US" sz="1400" dirty="0" err="1">
                <a:solidFill>
                  <a:schemeClr val="tx2">
                    <a:lumMod val="75000"/>
                  </a:schemeClr>
                </a:solidFill>
              </a:rPr>
              <a:t>servicii</a:t>
            </a:r>
            <a:r>
              <a:rPr lang="en-US" sz="1400" dirty="0">
                <a:solidFill>
                  <a:schemeClr val="tx2">
                    <a:lumMod val="75000"/>
                  </a:schemeClr>
                </a:solidFill>
              </a:rPr>
              <a:t> de </a:t>
            </a:r>
            <a:r>
              <a:rPr lang="en-US" sz="1400" dirty="0" err="1">
                <a:solidFill>
                  <a:schemeClr val="tx2">
                    <a:lumMod val="75000"/>
                  </a:schemeClr>
                </a:solidFill>
              </a:rPr>
              <a:t>consultan</a:t>
            </a:r>
            <a:r>
              <a:rPr lang="ro-RO" sz="1400" dirty="0" err="1">
                <a:solidFill>
                  <a:schemeClr val="tx2">
                    <a:lumMod val="75000"/>
                  </a:schemeClr>
                </a:solidFill>
              </a:rPr>
              <a:t>ță</a:t>
            </a:r>
            <a:r>
              <a:rPr lang="ro-RO" sz="1400" dirty="0">
                <a:solidFill>
                  <a:schemeClr val="tx2">
                    <a:lumMod val="75000"/>
                  </a:schemeClr>
                </a:solidFill>
              </a:rPr>
              <a:t> la </a:t>
            </a:r>
            <a:r>
              <a:rPr lang="pt-BR" sz="1400" dirty="0">
                <a:solidFill>
                  <a:schemeClr val="tx2">
                    <a:lumMod val="75000"/>
                  </a:schemeClr>
                </a:solidFill>
              </a:rPr>
              <a:t>elaborarea cererii de finanțare/ a planului de afaceri</a:t>
            </a:r>
            <a:r>
              <a:rPr lang="ro-RO" sz="1400" dirty="0">
                <a:solidFill>
                  <a:schemeClr val="tx2">
                    <a:lumMod val="75000"/>
                  </a:schemeClr>
                </a:solidFill>
              </a:rPr>
              <a:t>, în domeniul managementului execuţiei investiţiei sau administrarea contractului de execuţie, la elaborarea, organizarea si derularea procedurilor de achiziţii</a:t>
            </a:r>
            <a:r>
              <a:rPr lang="ro-RO" sz="1400" dirty="0" smtClean="0">
                <a:solidFill>
                  <a:schemeClr val="tx2">
                    <a:lumMod val="75000"/>
                  </a:schemeClr>
                </a:solidFill>
              </a:rPr>
              <a:t>.</a:t>
            </a:r>
          </a:p>
          <a:p>
            <a:pPr marL="0" indent="0" algn="just">
              <a:buNone/>
            </a:pPr>
            <a:endParaRPr lang="ro-RO" sz="1400" dirty="0">
              <a:solidFill>
                <a:schemeClr val="tx2">
                  <a:lumMod val="75000"/>
                </a:schemeClr>
              </a:solidFill>
            </a:endParaRPr>
          </a:p>
          <a:p>
            <a:pPr marL="0" indent="0" algn="just">
              <a:buNone/>
            </a:pPr>
            <a:endParaRPr lang="ro-RO" sz="1000" dirty="0">
              <a:solidFill>
                <a:schemeClr val="tx2">
                  <a:lumMod val="75000"/>
                </a:schemeClr>
              </a:solidFill>
            </a:endParaRPr>
          </a:p>
          <a:p>
            <a:pPr marL="0" indent="0" algn="just">
              <a:buNone/>
            </a:pPr>
            <a:r>
              <a:rPr lang="vi-VN" sz="1400" dirty="0">
                <a:solidFill>
                  <a:schemeClr val="tx2">
                    <a:lumMod val="75000"/>
                  </a:schemeClr>
                </a:solidFill>
              </a:rPr>
              <a:t>3.5. </a:t>
            </a:r>
            <a:r>
              <a:rPr lang="vi-VN" sz="1400" b="1" dirty="0">
                <a:solidFill>
                  <a:schemeClr val="tx2">
                    <a:lumMod val="75000"/>
                  </a:schemeClr>
                </a:solidFill>
              </a:rPr>
              <a:t>Asistenţă tehnică</a:t>
            </a:r>
            <a:r>
              <a:rPr lang="ro-RO" sz="1400" b="1" dirty="0">
                <a:solidFill>
                  <a:schemeClr val="tx2">
                    <a:lumMod val="75000"/>
                  </a:schemeClr>
                </a:solidFill>
              </a:rPr>
              <a:t> </a:t>
            </a:r>
            <a:r>
              <a:rPr lang="ro-RO" sz="1400" dirty="0">
                <a:solidFill>
                  <a:schemeClr val="tx2">
                    <a:lumMod val="75000"/>
                  </a:schemeClr>
                </a:solidFill>
              </a:rPr>
              <a:t>- </a:t>
            </a:r>
            <a:r>
              <a:rPr lang="vi-VN" sz="1400" dirty="0">
                <a:solidFill>
                  <a:schemeClr val="tx2">
                    <a:lumMod val="75000"/>
                  </a:schemeClr>
                </a:solidFill>
              </a:rPr>
              <a:t>asistenţă tehnică din partea proiectantului pe perioada de execuţie a lucrărilor (în cazul în care aceasta nu intră în tarifarea proiectului)</a:t>
            </a:r>
            <a:r>
              <a:rPr lang="ro-RO" sz="1400" dirty="0">
                <a:solidFill>
                  <a:schemeClr val="tx2">
                    <a:lumMod val="75000"/>
                  </a:schemeClr>
                </a:solidFill>
              </a:rPr>
              <a:t>, </a:t>
            </a:r>
            <a:r>
              <a:rPr lang="vi-VN" sz="1400" dirty="0">
                <a:solidFill>
                  <a:schemeClr val="tx2">
                    <a:lumMod val="75000"/>
                  </a:schemeClr>
                </a:solidFill>
              </a:rPr>
              <a:t>plata diriginţilor de şantier, desemnaţi de autoritatea contractantă</a:t>
            </a:r>
            <a:endParaRPr lang="ro-RO" sz="1400" dirty="0">
              <a:solidFill>
                <a:schemeClr val="tx2">
                  <a:lumMod val="75000"/>
                </a:schemeClr>
              </a:solidFill>
            </a:endParaRPr>
          </a:p>
        </p:txBody>
      </p:sp>
      <p:sp>
        <p:nvSpPr>
          <p:cNvPr id="5"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b="1" kern="0" dirty="0" err="1">
                <a:solidFill>
                  <a:schemeClr val="tx2">
                    <a:lumMod val="50000"/>
                  </a:schemeClr>
                </a:solidFill>
              </a:rPr>
              <a:t>Criterii</a:t>
            </a:r>
            <a:r>
              <a:rPr lang="en-US" sz="2400" b="1" kern="0" dirty="0">
                <a:solidFill>
                  <a:schemeClr val="tx2">
                    <a:lumMod val="50000"/>
                  </a:schemeClr>
                </a:solidFill>
              </a:rPr>
              <a:t> de </a:t>
            </a:r>
            <a:r>
              <a:rPr lang="en-US" sz="2400" b="1" kern="0" dirty="0" err="1">
                <a:solidFill>
                  <a:schemeClr val="tx2">
                    <a:lumMod val="50000"/>
                  </a:schemeClr>
                </a:solidFill>
              </a:rPr>
              <a:t>eligibilitate</a:t>
            </a:r>
            <a:r>
              <a:rPr lang="en-US" sz="2400" b="1" kern="0" dirty="0">
                <a:solidFill>
                  <a:schemeClr val="tx2">
                    <a:lumMod val="50000"/>
                  </a:schemeClr>
                </a:solidFill>
              </a:rPr>
              <a:t>: </a:t>
            </a:r>
            <a:r>
              <a:rPr lang="en-US" sz="3200" b="1" kern="0" dirty="0">
                <a:solidFill>
                  <a:schemeClr val="tx2">
                    <a:lumMod val="50000"/>
                  </a:schemeClr>
                </a:solidFill>
              </a:rPr>
              <a:t> </a:t>
            </a:r>
            <a:r>
              <a:rPr lang="ro-RO" sz="3200" dirty="0">
                <a:solidFill>
                  <a:schemeClr val="tx2">
                    <a:lumMod val="75000"/>
                  </a:schemeClr>
                </a:solidFill>
              </a:rPr>
              <a:t>Eligibilitatea </a:t>
            </a:r>
            <a:r>
              <a:rPr lang="en-US" sz="3200" dirty="0" err="1">
                <a:solidFill>
                  <a:schemeClr val="tx2">
                    <a:lumMod val="75000"/>
                  </a:schemeClr>
                </a:solidFill>
              </a:rPr>
              <a:t>cheltuielilor</a:t>
            </a:r>
            <a:endParaRPr lang="ro-RO" sz="3200" dirty="0">
              <a:solidFill>
                <a:schemeClr val="tx2">
                  <a:lumMod val="75000"/>
                </a:schemeClr>
              </a:solidFill>
            </a:endParaRP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Content Placeholder 2"/>
          <p:cNvSpPr>
            <a:spLocks noGrp="1"/>
          </p:cNvSpPr>
          <p:nvPr>
            <p:ph idx="1"/>
          </p:nvPr>
        </p:nvSpPr>
        <p:spPr>
          <a:xfrm>
            <a:off x="228600" y="914400"/>
            <a:ext cx="8458200" cy="5562600"/>
          </a:xfrm>
        </p:spPr>
        <p:txBody>
          <a:bodyPr/>
          <a:lstStyle/>
          <a:p>
            <a:pPr marL="0" indent="0" algn="just">
              <a:buNone/>
            </a:pPr>
            <a:r>
              <a:rPr lang="it-IT" sz="1600" b="1" dirty="0">
                <a:solidFill>
                  <a:schemeClr val="tx2">
                    <a:lumMod val="75000"/>
                  </a:schemeClr>
                </a:solidFill>
              </a:rPr>
              <a:t>     Capitolul 4. Cheltuieli pentru investiţia de bază</a:t>
            </a:r>
            <a:endParaRPr lang="ro-RO" sz="1600" b="1" dirty="0">
              <a:solidFill>
                <a:schemeClr val="tx2">
                  <a:lumMod val="75000"/>
                </a:schemeClr>
              </a:solidFill>
            </a:endParaRPr>
          </a:p>
          <a:p>
            <a:pPr marL="0" indent="0" algn="just">
              <a:buNone/>
            </a:pPr>
            <a:endParaRPr lang="ro-RO" sz="1400" b="1" dirty="0">
              <a:solidFill>
                <a:schemeClr val="tx2">
                  <a:lumMod val="75000"/>
                </a:schemeClr>
              </a:solidFill>
            </a:endParaRPr>
          </a:p>
          <a:p>
            <a:pPr marL="0" indent="0" algn="just">
              <a:buNone/>
              <a:tabLst>
                <a:tab pos="88900" algn="l"/>
              </a:tabLst>
            </a:pPr>
            <a:r>
              <a:rPr lang="ro-RO" sz="1400" b="1" dirty="0">
                <a:solidFill>
                  <a:schemeClr val="tx2">
                    <a:lumMod val="75000"/>
                  </a:schemeClr>
                </a:solidFill>
              </a:rPr>
              <a:t>	</a:t>
            </a:r>
            <a:r>
              <a:rPr lang="vi-VN" sz="1400" b="1" dirty="0">
                <a:solidFill>
                  <a:schemeClr val="tx2">
                    <a:lumMod val="75000"/>
                  </a:schemeClr>
                </a:solidFill>
              </a:rPr>
              <a:t>4.1</a:t>
            </a:r>
            <a:r>
              <a:rPr lang="vi-VN" sz="1400" dirty="0">
                <a:solidFill>
                  <a:schemeClr val="tx2">
                    <a:lumMod val="75000"/>
                  </a:schemeClr>
                </a:solidFill>
              </a:rPr>
              <a:t>. </a:t>
            </a:r>
            <a:r>
              <a:rPr lang="vi-VN" sz="1400" b="1" dirty="0">
                <a:solidFill>
                  <a:schemeClr val="tx2">
                    <a:lumMod val="75000"/>
                  </a:schemeClr>
                </a:solidFill>
              </a:rPr>
              <a:t>Construcţii şi instalaţii </a:t>
            </a:r>
            <a:r>
              <a:rPr lang="vi-VN" sz="1400" dirty="0">
                <a:solidFill>
                  <a:schemeClr val="tx2">
                    <a:lumMod val="75000"/>
                  </a:schemeClr>
                </a:solidFill>
              </a:rPr>
              <a:t>- se cuprind cheltuieli aferente activităților de construire/ extindere/ modernizare a spaţiilor de producţie/ prestare de servicii ale microîntreprinderilor</a:t>
            </a:r>
            <a:r>
              <a:rPr lang="ro-RO" sz="1400" dirty="0">
                <a:solidFill>
                  <a:schemeClr val="tx2">
                    <a:lumMod val="75000"/>
                  </a:schemeClr>
                </a:solidFill>
              </a:rPr>
              <a:t>, respectiv cheltuielile aferente execuţiei tuturor obiectelor cuprinse în obiectivul de investiţie</a:t>
            </a:r>
          </a:p>
          <a:p>
            <a:pPr marL="0" indent="0" algn="just">
              <a:buNone/>
            </a:pPr>
            <a:endParaRPr lang="ro-RO" sz="1400" dirty="0">
              <a:solidFill>
                <a:schemeClr val="tx2">
                  <a:lumMod val="75000"/>
                </a:schemeClr>
              </a:solidFill>
            </a:endParaRPr>
          </a:p>
          <a:p>
            <a:pPr marL="0" indent="0" algn="just" defTabSz="179388">
              <a:buNone/>
              <a:tabLst>
                <a:tab pos="85725" algn="l"/>
              </a:tabLst>
            </a:pPr>
            <a:r>
              <a:rPr lang="ro-RO" sz="1400" dirty="0">
                <a:solidFill>
                  <a:schemeClr val="tx2">
                    <a:lumMod val="75000"/>
                  </a:schemeClr>
                </a:solidFill>
              </a:rPr>
              <a:t>	</a:t>
            </a:r>
            <a:r>
              <a:rPr lang="ro-RO" sz="1400" b="1" dirty="0">
                <a:solidFill>
                  <a:schemeClr val="tx2">
                    <a:lumMod val="75000"/>
                  </a:schemeClr>
                </a:solidFill>
              </a:rPr>
              <a:t>4.2. </a:t>
            </a:r>
            <a:r>
              <a:rPr lang="vi-VN" sz="1400" b="1" dirty="0">
                <a:solidFill>
                  <a:schemeClr val="tx2">
                    <a:lumMod val="75000"/>
                  </a:schemeClr>
                </a:solidFill>
              </a:rPr>
              <a:t>Dotări </a:t>
            </a:r>
            <a:r>
              <a:rPr lang="vi-VN" sz="1400" dirty="0">
                <a:solidFill>
                  <a:schemeClr val="tx2">
                    <a:lumMod val="75000"/>
                  </a:schemeClr>
                </a:solidFill>
              </a:rPr>
              <a:t>(utilaje, echipamente tehnologice şi funcţionale cu si fara montaj, dotari)</a:t>
            </a:r>
            <a:r>
              <a:rPr lang="en-US" sz="1400" dirty="0">
                <a:solidFill>
                  <a:schemeClr val="tx2">
                    <a:lumMod val="75000"/>
                  </a:schemeClr>
                </a:solidFill>
              </a:rPr>
              <a:t>:</a:t>
            </a:r>
            <a:endParaRPr lang="ro-RO" sz="1400" dirty="0">
              <a:solidFill>
                <a:schemeClr val="tx2">
                  <a:lumMod val="75000"/>
                </a:schemeClr>
              </a:solidFill>
            </a:endParaRPr>
          </a:p>
          <a:p>
            <a:pPr algn="just">
              <a:tabLst>
                <a:tab pos="180975" algn="l"/>
              </a:tabLst>
            </a:pPr>
            <a:r>
              <a:rPr lang="vi-VN" sz="1400" dirty="0">
                <a:solidFill>
                  <a:schemeClr val="tx2">
                    <a:lumMod val="75000"/>
                  </a:schemeClr>
                </a:solidFill>
              </a:rPr>
              <a:t>Cheltuieli cu achiziţionarea de echipamente tehnologice, utilaje, instalații de lucru, mobilier, echipamente informatice, birotică, de natura mijloacelor fixe, respectiv care se regăsesc în Subgrupa 2.1. „Echipamente tehnologice (mașini, utilaje și instalații de lucru)”, Subgrupa 2.2. „Aparate și instalatii de masurare, control și reglare”, Clasa 2.3.6. ”Utilaje şi instalaţii de transportat şi ridicat”, sau Grupa 3 „Mobilier, aparatura birotica, sisteme de protecție a valorilor umane și materiale și alte active corporale” din Hotărârea Guvernului nr. 2139/ 2004 pentru aprobarea Catalogului privind clasificarea și duratele normale de funcţionare a mijloacelor fixe, cu modificările şi completările ulterioare și </a:t>
            </a:r>
            <a:r>
              <a:rPr lang="vi-VN" sz="1400" u="sng" dirty="0">
                <a:solidFill>
                  <a:schemeClr val="tx2">
                    <a:lumMod val="75000"/>
                  </a:schemeClr>
                </a:solidFill>
              </a:rPr>
              <a:t>care se încadrează în limita valorică aferentă mijloacelor fixe</a:t>
            </a:r>
            <a:r>
              <a:rPr lang="ro-RO" sz="1400" dirty="0">
                <a:solidFill>
                  <a:schemeClr val="tx2">
                    <a:lumMod val="75000"/>
                  </a:schemeClr>
                </a:solidFill>
              </a:rPr>
              <a:t>.</a:t>
            </a:r>
          </a:p>
          <a:p>
            <a:pPr algn="just"/>
            <a:r>
              <a:rPr lang="vi-VN" sz="1400" dirty="0">
                <a:solidFill>
                  <a:schemeClr val="tx2">
                    <a:lumMod val="75000"/>
                  </a:schemeClr>
                </a:solidFill>
              </a:rPr>
              <a:t>Cheltuieli cu achiziţionarea de instalaţii/ echipamente specifice în scopul obţinerii unei economii de energie, precum şi sisteme care utilizează surse regenerabile/ alternative de energie pentru eficientizarea activităţilor pentru care a solicitat finanţare, în limita a 15% din valoarea eligibilă a proiectului</a:t>
            </a:r>
            <a:endParaRPr lang="ro-RO" sz="1400" dirty="0">
              <a:solidFill>
                <a:schemeClr val="tx2">
                  <a:lumMod val="75000"/>
                </a:schemeClr>
              </a:solidFill>
            </a:endParaRPr>
          </a:p>
          <a:p>
            <a:pPr marL="0" indent="0" algn="just">
              <a:buNone/>
            </a:pPr>
            <a:r>
              <a:rPr lang="en-US" sz="1200" b="1" i="1" dirty="0" err="1">
                <a:solidFill>
                  <a:srgbClr val="FF0000"/>
                </a:solidFill>
                <a:ea typeface="MingLiU_HKSCS-ExtB"/>
              </a:rPr>
              <a:t>Atentie</a:t>
            </a:r>
            <a:r>
              <a:rPr lang="en-US" sz="1200" b="1" i="1" dirty="0">
                <a:solidFill>
                  <a:srgbClr val="FF0000"/>
                </a:solidFill>
                <a:ea typeface="MingLiU_HKSCS-ExtB"/>
              </a:rPr>
              <a:t>!!! </a:t>
            </a:r>
            <a:r>
              <a:rPr lang="vi-VN" sz="1200" b="1" i="1" dirty="0">
                <a:solidFill>
                  <a:srgbClr val="FF0000"/>
                </a:solidFill>
              </a:rPr>
              <a:t>Nu sunt eligibile cheltuielile pentru procurarea de bunuri care, conform legii, intră în categoria obiectelor de inventar.</a:t>
            </a:r>
            <a:endParaRPr lang="en-US" sz="1200" b="1" i="1" dirty="0">
              <a:solidFill>
                <a:srgbClr val="FF0000"/>
              </a:solidFill>
            </a:endParaRPr>
          </a:p>
          <a:p>
            <a:pPr marL="0" indent="0" algn="just">
              <a:buNone/>
            </a:pPr>
            <a:r>
              <a:rPr lang="en-US" sz="1400" dirty="0">
                <a:solidFill>
                  <a:schemeClr val="tx2">
                    <a:lumMod val="75000"/>
                  </a:schemeClr>
                </a:solidFill>
              </a:rPr>
              <a:t>  </a:t>
            </a:r>
            <a:r>
              <a:rPr lang="ro-RO" sz="1400" b="1" dirty="0">
                <a:solidFill>
                  <a:schemeClr val="tx2">
                    <a:lumMod val="75000"/>
                  </a:schemeClr>
                </a:solidFill>
              </a:rPr>
              <a:t>4.3. Active necorporale </a:t>
            </a:r>
          </a:p>
          <a:p>
            <a:pPr algn="just">
              <a:buFontTx/>
              <a:buChar char="-"/>
            </a:pPr>
            <a:r>
              <a:rPr lang="it-IT" sz="1400" dirty="0">
                <a:solidFill>
                  <a:schemeClr val="tx2">
                    <a:lumMod val="75000"/>
                  </a:schemeClr>
                </a:solidFill>
              </a:rPr>
              <a:t>achiziționarea de brevete, licențe, mărci comerciale, programe informatice, alte drepturi şi active </a:t>
            </a:r>
            <a:endParaRPr lang="ro-RO" sz="1400" dirty="0">
              <a:solidFill>
                <a:schemeClr val="tx2">
                  <a:lumMod val="75000"/>
                </a:schemeClr>
              </a:solidFill>
            </a:endParaRPr>
          </a:p>
          <a:p>
            <a:pPr algn="just">
              <a:buFontTx/>
              <a:buChar char="-"/>
            </a:pPr>
            <a:r>
              <a:rPr lang="pt-BR" sz="1400" dirty="0">
                <a:solidFill>
                  <a:schemeClr val="tx2">
                    <a:lumMod val="75000"/>
                  </a:schemeClr>
                </a:solidFill>
              </a:rPr>
              <a:t>activități de realizare a instrumentelor de comercializare on-line</a:t>
            </a:r>
            <a:endParaRPr lang="ro-RO" sz="1400" dirty="0">
              <a:solidFill>
                <a:schemeClr val="tx2">
                  <a:lumMod val="75000"/>
                </a:schemeClr>
              </a:solidFill>
            </a:endParaRPr>
          </a:p>
          <a:p>
            <a:pPr algn="just">
              <a:buFontTx/>
              <a:buChar char="-"/>
            </a:pPr>
            <a:endParaRPr lang="ro-RO" sz="1200" dirty="0">
              <a:solidFill>
                <a:srgbClr val="003399"/>
              </a:solidFill>
            </a:endParaRPr>
          </a:p>
          <a:p>
            <a:pPr marL="0" indent="0" algn="just">
              <a:buNone/>
            </a:pPr>
            <a:endParaRPr lang="ro-RO" sz="1200" b="1" i="1" dirty="0">
              <a:solidFill>
                <a:srgbClr val="FF0000"/>
              </a:solidFill>
            </a:endParaRPr>
          </a:p>
        </p:txBody>
      </p:sp>
      <p:sp>
        <p:nvSpPr>
          <p:cNvPr id="5"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b="1" kern="0" dirty="0" err="1">
                <a:solidFill>
                  <a:schemeClr val="tx2">
                    <a:lumMod val="50000"/>
                  </a:schemeClr>
                </a:solidFill>
              </a:rPr>
              <a:t>Criterii</a:t>
            </a:r>
            <a:r>
              <a:rPr lang="en-US" sz="2400" b="1" kern="0" dirty="0">
                <a:solidFill>
                  <a:schemeClr val="tx2">
                    <a:lumMod val="50000"/>
                  </a:schemeClr>
                </a:solidFill>
              </a:rPr>
              <a:t> de </a:t>
            </a:r>
            <a:r>
              <a:rPr lang="en-US" sz="2400" b="1" kern="0" dirty="0" err="1">
                <a:solidFill>
                  <a:schemeClr val="tx2">
                    <a:lumMod val="50000"/>
                  </a:schemeClr>
                </a:solidFill>
              </a:rPr>
              <a:t>eligibilitate</a:t>
            </a:r>
            <a:r>
              <a:rPr lang="en-US" sz="2400" b="1" kern="0" dirty="0">
                <a:solidFill>
                  <a:schemeClr val="tx2">
                    <a:lumMod val="50000"/>
                  </a:schemeClr>
                </a:solidFill>
              </a:rPr>
              <a:t>: </a:t>
            </a:r>
            <a:r>
              <a:rPr lang="en-US" sz="3200" b="1" kern="0" dirty="0">
                <a:solidFill>
                  <a:schemeClr val="tx2">
                    <a:lumMod val="50000"/>
                  </a:schemeClr>
                </a:solidFill>
              </a:rPr>
              <a:t> </a:t>
            </a:r>
            <a:r>
              <a:rPr lang="ro-RO" sz="3200" dirty="0">
                <a:solidFill>
                  <a:schemeClr val="tx2">
                    <a:lumMod val="75000"/>
                  </a:schemeClr>
                </a:solidFill>
              </a:rPr>
              <a:t>Eligibilitatea </a:t>
            </a:r>
            <a:r>
              <a:rPr lang="en-US" sz="3200" dirty="0" err="1">
                <a:solidFill>
                  <a:schemeClr val="tx2">
                    <a:lumMod val="75000"/>
                  </a:schemeClr>
                </a:solidFill>
              </a:rPr>
              <a:t>cheltuielilor</a:t>
            </a:r>
            <a:endParaRPr lang="ro-RO" sz="3200" dirty="0">
              <a:solidFill>
                <a:schemeClr val="tx2">
                  <a:lumMod val="75000"/>
                </a:schemeClr>
              </a:solidFill>
            </a:endParaRPr>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Content Placeholder 2"/>
          <p:cNvSpPr>
            <a:spLocks noGrp="1"/>
          </p:cNvSpPr>
          <p:nvPr>
            <p:ph idx="1"/>
          </p:nvPr>
        </p:nvSpPr>
        <p:spPr>
          <a:xfrm>
            <a:off x="228600" y="1295400"/>
            <a:ext cx="8534400" cy="5029200"/>
          </a:xfrm>
        </p:spPr>
        <p:txBody>
          <a:bodyPr/>
          <a:lstStyle/>
          <a:p>
            <a:pPr marL="0" indent="0" algn="just" defTabSz="269875">
              <a:buNone/>
            </a:pPr>
            <a:r>
              <a:rPr lang="ro-RO" sz="1600" b="1" dirty="0">
                <a:solidFill>
                  <a:schemeClr val="tx2">
                    <a:lumMod val="75000"/>
                  </a:schemeClr>
                </a:solidFill>
              </a:rPr>
              <a:t>	</a:t>
            </a:r>
            <a:r>
              <a:rPr lang="en-US" sz="1600" b="1" dirty="0">
                <a:solidFill>
                  <a:schemeClr val="tx2">
                    <a:lumMod val="75000"/>
                  </a:schemeClr>
                </a:solidFill>
              </a:rPr>
              <a:t>     </a:t>
            </a:r>
            <a:r>
              <a:rPr lang="ro-RO" sz="1600" b="1" dirty="0">
                <a:solidFill>
                  <a:schemeClr val="tx2">
                    <a:lumMod val="75000"/>
                  </a:schemeClr>
                </a:solidFill>
              </a:rPr>
              <a:t>Capitolul 5. Alte cheltuieli</a:t>
            </a:r>
            <a:endParaRPr lang="en-US" sz="1800" b="1" dirty="0">
              <a:solidFill>
                <a:schemeClr val="tx2">
                  <a:lumMod val="75000"/>
                </a:schemeClr>
              </a:solidFill>
            </a:endParaRPr>
          </a:p>
          <a:p>
            <a:pPr marL="0" indent="0" algn="just" defTabSz="269875">
              <a:buNone/>
            </a:pPr>
            <a:endParaRPr lang="ro-RO" sz="1600" b="1" dirty="0">
              <a:solidFill>
                <a:schemeClr val="tx2">
                  <a:lumMod val="75000"/>
                </a:schemeClr>
              </a:solidFill>
            </a:endParaRPr>
          </a:p>
          <a:p>
            <a:pPr marL="0" indent="0" algn="just">
              <a:buNone/>
            </a:pPr>
            <a:r>
              <a:rPr lang="en-US" sz="1600" dirty="0">
                <a:solidFill>
                  <a:schemeClr val="tx2">
                    <a:lumMod val="75000"/>
                  </a:schemeClr>
                </a:solidFill>
              </a:rPr>
              <a:t> </a:t>
            </a:r>
            <a:r>
              <a:rPr lang="ro-RO" sz="1600" b="1" dirty="0">
                <a:solidFill>
                  <a:schemeClr val="tx2">
                    <a:lumMod val="75000"/>
                  </a:schemeClr>
                </a:solidFill>
              </a:rPr>
              <a:t>5.1. Organizare de şantier </a:t>
            </a:r>
          </a:p>
          <a:p>
            <a:pPr marL="715963" indent="-357188" algn="just">
              <a:buFont typeface="Arial" panose="020B0604020202020204" pitchFamily="34" charset="0"/>
              <a:buChar char="•"/>
            </a:pPr>
            <a:r>
              <a:rPr lang="vi-VN" sz="1400" dirty="0">
                <a:solidFill>
                  <a:schemeClr val="tx2">
                    <a:lumMod val="75000"/>
                  </a:schemeClr>
                </a:solidFill>
              </a:rPr>
              <a:t>Lucrări de construcţii şi instalaţii aferente organizării de şantier</a:t>
            </a:r>
            <a:endParaRPr lang="ro-RO" sz="1400" dirty="0">
              <a:solidFill>
                <a:schemeClr val="tx2">
                  <a:lumMod val="75000"/>
                </a:schemeClr>
              </a:solidFill>
            </a:endParaRPr>
          </a:p>
          <a:p>
            <a:pPr marL="715963" indent="-357188" algn="just">
              <a:buFont typeface="Arial" panose="020B0604020202020204" pitchFamily="34" charset="0"/>
              <a:buChar char="•"/>
            </a:pPr>
            <a:r>
              <a:rPr lang="vi-VN" sz="1400" dirty="0">
                <a:solidFill>
                  <a:schemeClr val="tx2">
                    <a:lumMod val="75000"/>
                  </a:schemeClr>
                </a:solidFill>
              </a:rPr>
              <a:t>Cheltuieli conexe organizării de şantier</a:t>
            </a:r>
            <a:endParaRPr lang="en-US" sz="1400" dirty="0">
              <a:solidFill>
                <a:schemeClr val="tx2">
                  <a:lumMod val="75000"/>
                </a:schemeClr>
              </a:solidFill>
            </a:endParaRPr>
          </a:p>
          <a:p>
            <a:pPr marL="715963" indent="-357188" algn="just">
              <a:buFont typeface="Arial" panose="020B0604020202020204" pitchFamily="34" charset="0"/>
              <a:buChar char="•"/>
            </a:pPr>
            <a:endParaRPr lang="ro-RO" sz="1600" dirty="0">
              <a:solidFill>
                <a:schemeClr val="tx2">
                  <a:lumMod val="75000"/>
                </a:schemeClr>
              </a:solidFill>
            </a:endParaRPr>
          </a:p>
          <a:p>
            <a:pPr marL="0" indent="0" algn="just">
              <a:buNone/>
            </a:pPr>
            <a:r>
              <a:rPr lang="en-US" sz="1600" dirty="0">
                <a:solidFill>
                  <a:schemeClr val="tx2">
                    <a:lumMod val="75000"/>
                  </a:schemeClr>
                </a:solidFill>
              </a:rPr>
              <a:t> </a:t>
            </a:r>
            <a:r>
              <a:rPr lang="it-IT" sz="1600" b="1" dirty="0">
                <a:solidFill>
                  <a:schemeClr val="tx2">
                    <a:lumMod val="75000"/>
                  </a:schemeClr>
                </a:solidFill>
              </a:rPr>
              <a:t>5.2. Cheltuieli diverse şi neprevăzute</a:t>
            </a:r>
            <a:r>
              <a:rPr lang="ro-RO" sz="1600" b="1" dirty="0">
                <a:solidFill>
                  <a:schemeClr val="tx2">
                    <a:lumMod val="75000"/>
                  </a:schemeClr>
                </a:solidFill>
              </a:rPr>
              <a:t> </a:t>
            </a:r>
            <a:r>
              <a:rPr lang="ro-RO" sz="1600" dirty="0">
                <a:solidFill>
                  <a:schemeClr val="tx2">
                    <a:lumMod val="75000"/>
                  </a:schemeClr>
                </a:solidFill>
              </a:rPr>
              <a:t>- </a:t>
            </a:r>
            <a:r>
              <a:rPr lang="vi-VN" sz="1400" dirty="0">
                <a:solidFill>
                  <a:schemeClr val="tx2">
                    <a:lumMod val="75000"/>
                  </a:schemeClr>
                </a:solidFill>
              </a:rPr>
              <a:t>se consideră eligibile dacă sunt detaliate corespunzător prin documente justificative şi doar în limita a 10% din valoarea eligibilă a cheltuielilor eligibile cuprinse la </a:t>
            </a:r>
            <a:r>
              <a:rPr lang="en-US" sz="1400" dirty="0" err="1">
                <a:solidFill>
                  <a:schemeClr val="tx2">
                    <a:lumMod val="75000"/>
                  </a:schemeClr>
                </a:solidFill>
              </a:rPr>
              <a:t>Capitolul</a:t>
            </a:r>
            <a:r>
              <a:rPr lang="en-US" sz="1400" dirty="0">
                <a:solidFill>
                  <a:schemeClr val="tx2">
                    <a:lumMod val="75000"/>
                  </a:schemeClr>
                </a:solidFill>
              </a:rPr>
              <a:t> 4 </a:t>
            </a:r>
            <a:r>
              <a:rPr lang="vi-VN" sz="1400" dirty="0">
                <a:solidFill>
                  <a:schemeClr val="tx2">
                    <a:lumMod val="75000"/>
                  </a:schemeClr>
                </a:solidFill>
              </a:rPr>
              <a:t>”Cheltuieli pentru investiţia de bază”, punctul </a:t>
            </a:r>
            <a:r>
              <a:rPr lang="en-US" sz="1400" dirty="0">
                <a:solidFill>
                  <a:schemeClr val="tx2">
                    <a:lumMod val="75000"/>
                  </a:schemeClr>
                </a:solidFill>
              </a:rPr>
              <a:t>4.1</a:t>
            </a:r>
            <a:r>
              <a:rPr lang="vi-VN" sz="1400" dirty="0">
                <a:solidFill>
                  <a:schemeClr val="tx2">
                    <a:lumMod val="75000"/>
                  </a:schemeClr>
                </a:solidFill>
              </a:rPr>
              <a:t> ”Construcţii şi instalaţii”</a:t>
            </a:r>
            <a:r>
              <a:rPr lang="en-US" sz="1400" dirty="0">
                <a:solidFill>
                  <a:schemeClr val="tx2">
                    <a:lumMod val="75000"/>
                  </a:schemeClr>
                </a:solidFill>
              </a:rPr>
              <a:t>.</a:t>
            </a:r>
          </a:p>
          <a:p>
            <a:pPr marL="0" indent="0" algn="just">
              <a:buFontTx/>
              <a:buNone/>
            </a:pPr>
            <a:endParaRPr lang="en-US" sz="1400" b="1" dirty="0">
              <a:solidFill>
                <a:schemeClr val="tx2">
                  <a:lumMod val="75000"/>
                </a:schemeClr>
              </a:solidFill>
            </a:endParaRPr>
          </a:p>
          <a:p>
            <a:pPr marL="0" indent="0" algn="just">
              <a:buFontTx/>
              <a:buNone/>
            </a:pPr>
            <a:r>
              <a:rPr lang="ro-RO" sz="1600" b="1" dirty="0">
                <a:solidFill>
                  <a:schemeClr val="tx2">
                    <a:lumMod val="75000"/>
                  </a:schemeClr>
                </a:solidFill>
              </a:rPr>
              <a:t>Cap. 6  Cheltuieli de informare și publicitate</a:t>
            </a:r>
            <a:r>
              <a:rPr lang="ro-RO" sz="1400" b="1" dirty="0">
                <a:solidFill>
                  <a:schemeClr val="tx2">
                    <a:lumMod val="75000"/>
                  </a:schemeClr>
                </a:solidFill>
              </a:rPr>
              <a:t> - </a:t>
            </a:r>
            <a:r>
              <a:rPr lang="ro-RO" sz="1400" dirty="0">
                <a:solidFill>
                  <a:schemeClr val="tx2">
                    <a:lumMod val="75000"/>
                  </a:schemeClr>
                </a:solidFill>
              </a:rPr>
              <a:t>Cheltuieli cu activitățile obligatorii de informare și publicitate aferente proiectului  sunt eligibile în conformitate cu prevederile contractului de finanţare, în limita a 5</a:t>
            </a:r>
            <a:r>
              <a:rPr lang="ro-RO" sz="1400" b="1" dirty="0">
                <a:solidFill>
                  <a:schemeClr val="tx2">
                    <a:lumMod val="75000"/>
                  </a:schemeClr>
                </a:solidFill>
              </a:rPr>
              <a:t>000</a:t>
            </a:r>
            <a:r>
              <a:rPr lang="ro-RO" sz="1400" dirty="0">
                <a:solidFill>
                  <a:schemeClr val="tx2">
                    <a:lumMod val="75000"/>
                  </a:schemeClr>
                </a:solidFill>
              </a:rPr>
              <a:t> lei fără TVA. – conform manualului de identitate vizuală</a:t>
            </a:r>
          </a:p>
          <a:p>
            <a:pPr algn="just">
              <a:buFontTx/>
              <a:buNone/>
            </a:pPr>
            <a:endParaRPr lang="ro-RO" sz="1400" dirty="0">
              <a:solidFill>
                <a:schemeClr val="tx2">
                  <a:lumMod val="75000"/>
                </a:schemeClr>
              </a:solidFill>
            </a:endParaRPr>
          </a:p>
          <a:p>
            <a:pPr marL="0" indent="0" algn="just">
              <a:buFontTx/>
              <a:buNone/>
            </a:pPr>
            <a:r>
              <a:rPr lang="ro-RO" sz="1600" b="1" dirty="0">
                <a:solidFill>
                  <a:schemeClr val="tx2">
                    <a:lumMod val="75000"/>
                  </a:schemeClr>
                </a:solidFill>
              </a:rPr>
              <a:t>Cap. 7  Cheltuielile cu activitatea de audit financiar extern </a:t>
            </a:r>
            <a:r>
              <a:rPr lang="ro-RO" sz="1400" b="1" dirty="0">
                <a:solidFill>
                  <a:schemeClr val="tx2">
                    <a:lumMod val="75000"/>
                  </a:schemeClr>
                </a:solidFill>
              </a:rPr>
              <a:t>- </a:t>
            </a:r>
            <a:r>
              <a:rPr lang="ro-RO" sz="1400" dirty="0">
                <a:solidFill>
                  <a:schemeClr val="tx2">
                    <a:lumMod val="75000"/>
                  </a:schemeClr>
                </a:solidFill>
              </a:rPr>
              <a:t>Cheltuielile de audit financiar extern în limita maximă a </a:t>
            </a:r>
            <a:r>
              <a:rPr lang="ro-RO" sz="1400" b="1" dirty="0">
                <a:solidFill>
                  <a:schemeClr val="tx2">
                    <a:lumMod val="75000"/>
                  </a:schemeClr>
                </a:solidFill>
              </a:rPr>
              <a:t>5000</a:t>
            </a:r>
            <a:r>
              <a:rPr lang="ro-RO" sz="1400" dirty="0">
                <a:solidFill>
                  <a:schemeClr val="tx2">
                    <a:lumMod val="75000"/>
                  </a:schemeClr>
                </a:solidFill>
              </a:rPr>
              <a:t> lei trimestrial (aferent activităţilor ce pot fi auditate în trimestrul respectiv)</a:t>
            </a:r>
          </a:p>
          <a:p>
            <a:pPr marL="0" indent="0" algn="just">
              <a:buNone/>
            </a:pPr>
            <a:endParaRPr lang="ro-RO" sz="1400" dirty="0">
              <a:solidFill>
                <a:schemeClr val="tx2">
                  <a:lumMod val="75000"/>
                </a:schemeClr>
              </a:solidFill>
            </a:endParaRPr>
          </a:p>
        </p:txBody>
      </p:sp>
      <p:sp>
        <p:nvSpPr>
          <p:cNvPr id="5"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b="1" kern="0" dirty="0" err="1">
                <a:solidFill>
                  <a:schemeClr val="tx2">
                    <a:lumMod val="50000"/>
                  </a:schemeClr>
                </a:solidFill>
              </a:rPr>
              <a:t>Criterii</a:t>
            </a:r>
            <a:r>
              <a:rPr lang="en-US" sz="2400" b="1" kern="0" dirty="0">
                <a:solidFill>
                  <a:schemeClr val="tx2">
                    <a:lumMod val="50000"/>
                  </a:schemeClr>
                </a:solidFill>
              </a:rPr>
              <a:t> de </a:t>
            </a:r>
            <a:r>
              <a:rPr lang="en-US" sz="2400" b="1" kern="0" dirty="0" err="1">
                <a:solidFill>
                  <a:schemeClr val="tx2">
                    <a:lumMod val="50000"/>
                  </a:schemeClr>
                </a:solidFill>
              </a:rPr>
              <a:t>eligibilitate</a:t>
            </a:r>
            <a:r>
              <a:rPr lang="en-US" sz="2400" b="1" kern="0" dirty="0">
                <a:solidFill>
                  <a:schemeClr val="tx2">
                    <a:lumMod val="50000"/>
                  </a:schemeClr>
                </a:solidFill>
              </a:rPr>
              <a:t>: </a:t>
            </a:r>
            <a:r>
              <a:rPr lang="en-US" sz="3200" b="1" kern="0" dirty="0">
                <a:solidFill>
                  <a:schemeClr val="tx2">
                    <a:lumMod val="50000"/>
                  </a:schemeClr>
                </a:solidFill>
              </a:rPr>
              <a:t> </a:t>
            </a:r>
            <a:r>
              <a:rPr lang="ro-RO" sz="3200" dirty="0">
                <a:solidFill>
                  <a:schemeClr val="tx2">
                    <a:lumMod val="75000"/>
                  </a:schemeClr>
                </a:solidFill>
              </a:rPr>
              <a:t>Eligibilitatea </a:t>
            </a:r>
            <a:r>
              <a:rPr lang="en-US" sz="3200" dirty="0" err="1">
                <a:solidFill>
                  <a:schemeClr val="tx2">
                    <a:lumMod val="75000"/>
                  </a:schemeClr>
                </a:solidFill>
              </a:rPr>
              <a:t>cheltuielilor</a:t>
            </a:r>
            <a:endParaRPr lang="ro-RO" sz="3200" dirty="0">
              <a:solidFill>
                <a:schemeClr val="tx2">
                  <a:lumMod val="75000"/>
                </a:schemeClr>
              </a:solidFill>
            </a:endParaRPr>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3" name="Content Placeholder 2"/>
          <p:cNvSpPr>
            <a:spLocks noGrp="1"/>
          </p:cNvSpPr>
          <p:nvPr>
            <p:ph idx="1"/>
          </p:nvPr>
        </p:nvSpPr>
        <p:spPr>
          <a:xfrm>
            <a:off x="228600" y="1524000"/>
            <a:ext cx="8534400" cy="4800600"/>
          </a:xfrm>
        </p:spPr>
        <p:txBody>
          <a:bodyPr/>
          <a:lstStyle/>
          <a:p>
            <a:pPr algn="just">
              <a:buFontTx/>
              <a:buNone/>
            </a:pPr>
            <a:endParaRPr lang="ro-RO" sz="1600" dirty="0">
              <a:solidFill>
                <a:schemeClr val="tx2">
                  <a:lumMod val="75000"/>
                </a:schemeClr>
              </a:solidFill>
            </a:endParaRPr>
          </a:p>
          <a:p>
            <a:pPr marL="0" indent="0" algn="just">
              <a:buFontTx/>
              <a:buNone/>
            </a:pPr>
            <a:r>
              <a:rPr lang="en-US" sz="1800" b="1" dirty="0" err="1">
                <a:solidFill>
                  <a:schemeClr val="tx2">
                    <a:lumMod val="75000"/>
                  </a:schemeClr>
                </a:solidFill>
              </a:rPr>
              <a:t>Capitolul</a:t>
            </a:r>
            <a:r>
              <a:rPr lang="en-US" sz="1800" b="1" dirty="0">
                <a:solidFill>
                  <a:schemeClr val="tx2">
                    <a:lumMod val="75000"/>
                  </a:schemeClr>
                </a:solidFill>
              </a:rPr>
              <a:t> 8. </a:t>
            </a:r>
            <a:r>
              <a:rPr lang="en-US" sz="1800" b="1" dirty="0" err="1">
                <a:solidFill>
                  <a:schemeClr val="tx2">
                    <a:lumMod val="75000"/>
                  </a:schemeClr>
                </a:solidFill>
              </a:rPr>
              <a:t>Cheltuieli</a:t>
            </a:r>
            <a:r>
              <a:rPr lang="en-US" sz="1800" b="1" dirty="0">
                <a:solidFill>
                  <a:schemeClr val="tx2">
                    <a:lumMod val="75000"/>
                  </a:schemeClr>
                </a:solidFill>
              </a:rPr>
              <a:t> cu </a:t>
            </a:r>
            <a:r>
              <a:rPr lang="en-US" sz="1800" b="1" dirty="0" err="1">
                <a:solidFill>
                  <a:schemeClr val="tx2">
                    <a:lumMod val="75000"/>
                  </a:schemeClr>
                </a:solidFill>
              </a:rPr>
              <a:t>activități</a:t>
            </a:r>
            <a:r>
              <a:rPr lang="en-US" sz="1800" b="1" dirty="0">
                <a:solidFill>
                  <a:schemeClr val="tx2">
                    <a:lumMod val="75000"/>
                  </a:schemeClr>
                </a:solidFill>
              </a:rPr>
              <a:t> </a:t>
            </a:r>
            <a:r>
              <a:rPr lang="en-US" sz="1800" b="1" dirty="0" err="1">
                <a:solidFill>
                  <a:schemeClr val="tx2">
                    <a:lumMod val="75000"/>
                  </a:schemeClr>
                </a:solidFill>
              </a:rPr>
              <a:t>specifice</a:t>
            </a:r>
            <a:r>
              <a:rPr lang="en-US" sz="1800" b="1" dirty="0">
                <a:solidFill>
                  <a:schemeClr val="tx2">
                    <a:lumMod val="75000"/>
                  </a:schemeClr>
                </a:solidFill>
              </a:rPr>
              <a:t> </a:t>
            </a:r>
            <a:r>
              <a:rPr lang="en-US" sz="1800" b="1" dirty="0" err="1">
                <a:solidFill>
                  <a:schemeClr val="tx2">
                    <a:lumMod val="75000"/>
                  </a:schemeClr>
                </a:solidFill>
              </a:rPr>
              <a:t>priorității</a:t>
            </a:r>
            <a:r>
              <a:rPr lang="en-US" sz="1800" b="1" dirty="0">
                <a:solidFill>
                  <a:schemeClr val="tx2">
                    <a:lumMod val="75000"/>
                  </a:schemeClr>
                </a:solidFill>
              </a:rPr>
              <a:t> de </a:t>
            </a:r>
            <a:r>
              <a:rPr lang="en-US" sz="1800" b="1" dirty="0" err="1">
                <a:solidFill>
                  <a:schemeClr val="tx2">
                    <a:lumMod val="75000"/>
                  </a:schemeClr>
                </a:solidFill>
              </a:rPr>
              <a:t>investiție</a:t>
            </a:r>
            <a:r>
              <a:rPr lang="en-US" sz="1800" b="1" dirty="0">
                <a:solidFill>
                  <a:schemeClr val="tx2">
                    <a:lumMod val="75000"/>
                  </a:schemeClr>
                </a:solidFill>
              </a:rPr>
              <a:t> </a:t>
            </a:r>
            <a:r>
              <a:rPr lang="en-US" sz="1400" dirty="0">
                <a:solidFill>
                  <a:schemeClr val="tx2">
                    <a:lumMod val="75000"/>
                  </a:schemeClr>
                </a:solidFill>
              </a:rPr>
              <a:t>(</a:t>
            </a:r>
            <a:r>
              <a:rPr lang="en-US" sz="1400" dirty="0" err="1">
                <a:solidFill>
                  <a:schemeClr val="tx2">
                    <a:lumMod val="75000"/>
                  </a:schemeClr>
                </a:solidFill>
              </a:rPr>
              <a:t>finanțabile</a:t>
            </a:r>
            <a:r>
              <a:rPr lang="en-US" sz="1400" dirty="0">
                <a:solidFill>
                  <a:schemeClr val="tx2">
                    <a:lumMod val="75000"/>
                  </a:schemeClr>
                </a:solidFill>
              </a:rPr>
              <a:t> </a:t>
            </a:r>
            <a:r>
              <a:rPr lang="en-US" sz="1400" dirty="0" err="1">
                <a:solidFill>
                  <a:schemeClr val="tx2">
                    <a:lumMod val="75000"/>
                  </a:schemeClr>
                </a:solidFill>
              </a:rPr>
              <a:t>prin</a:t>
            </a:r>
            <a:r>
              <a:rPr lang="en-US" sz="1400" dirty="0">
                <a:solidFill>
                  <a:schemeClr val="tx2">
                    <a:lumMod val="75000"/>
                  </a:schemeClr>
                </a:solidFill>
              </a:rPr>
              <a:t> </a:t>
            </a:r>
            <a:r>
              <a:rPr lang="en-US" sz="1400" dirty="0" err="1">
                <a:solidFill>
                  <a:schemeClr val="tx2">
                    <a:lumMod val="75000"/>
                  </a:schemeClr>
                </a:solidFill>
              </a:rPr>
              <a:t>ajutor</a:t>
            </a:r>
            <a:r>
              <a:rPr lang="en-US" sz="1400" dirty="0">
                <a:solidFill>
                  <a:schemeClr val="tx2">
                    <a:lumMod val="75000"/>
                  </a:schemeClr>
                </a:solidFill>
              </a:rPr>
              <a:t> de </a:t>
            </a:r>
            <a:r>
              <a:rPr lang="en-US" sz="1400" dirty="0" err="1">
                <a:solidFill>
                  <a:schemeClr val="tx2">
                    <a:lumMod val="75000"/>
                  </a:schemeClr>
                </a:solidFill>
              </a:rPr>
              <a:t>minimis</a:t>
            </a:r>
            <a:r>
              <a:rPr lang="en-US" sz="1400" dirty="0" smtClean="0">
                <a:solidFill>
                  <a:schemeClr val="tx2">
                    <a:lumMod val="75000"/>
                  </a:schemeClr>
                </a:solidFill>
              </a:rPr>
              <a:t>)</a:t>
            </a:r>
            <a:endParaRPr lang="ro-RO" sz="1400" dirty="0" smtClean="0">
              <a:solidFill>
                <a:schemeClr val="tx2">
                  <a:lumMod val="75000"/>
                </a:schemeClr>
              </a:solidFill>
            </a:endParaRPr>
          </a:p>
          <a:p>
            <a:pPr marL="0" indent="0" algn="just">
              <a:buFontTx/>
              <a:buNone/>
            </a:pPr>
            <a:endParaRPr lang="en-US" sz="1400" dirty="0">
              <a:solidFill>
                <a:schemeClr val="tx2">
                  <a:lumMod val="75000"/>
                </a:schemeClr>
              </a:solidFill>
            </a:endParaRPr>
          </a:p>
          <a:p>
            <a:pPr marL="0" indent="0" algn="just">
              <a:buFontTx/>
              <a:buNone/>
            </a:pPr>
            <a:r>
              <a:rPr lang="en-US" sz="1400" b="1" dirty="0">
                <a:solidFill>
                  <a:schemeClr val="tx2">
                    <a:lumMod val="75000"/>
                  </a:schemeClr>
                </a:solidFill>
              </a:rPr>
              <a:t>8.1. </a:t>
            </a:r>
            <a:r>
              <a:rPr lang="en-US" sz="1400" b="1" dirty="0" err="1">
                <a:solidFill>
                  <a:schemeClr val="tx2">
                    <a:lumMod val="75000"/>
                  </a:schemeClr>
                </a:solidFill>
              </a:rPr>
              <a:t>Cheltuieli</a:t>
            </a:r>
            <a:r>
              <a:rPr lang="en-US" sz="1400" b="1" dirty="0">
                <a:solidFill>
                  <a:schemeClr val="tx2">
                    <a:lumMod val="75000"/>
                  </a:schemeClr>
                </a:solidFill>
              </a:rPr>
              <a:t> cu </a:t>
            </a:r>
            <a:r>
              <a:rPr lang="en-US" sz="1400" b="1" dirty="0" err="1">
                <a:solidFill>
                  <a:schemeClr val="tx2">
                    <a:lumMod val="75000"/>
                  </a:schemeClr>
                </a:solidFill>
              </a:rPr>
              <a:t>activități</a:t>
            </a:r>
            <a:r>
              <a:rPr lang="en-US" sz="1400" b="1" dirty="0">
                <a:solidFill>
                  <a:schemeClr val="tx2">
                    <a:lumMod val="75000"/>
                  </a:schemeClr>
                </a:solidFill>
              </a:rPr>
              <a:t> de </a:t>
            </a:r>
            <a:r>
              <a:rPr lang="en-US" sz="1400" b="1" dirty="0" err="1">
                <a:solidFill>
                  <a:schemeClr val="tx2">
                    <a:lumMod val="75000"/>
                  </a:schemeClr>
                </a:solidFill>
              </a:rPr>
              <a:t>certificare</a:t>
            </a:r>
            <a:r>
              <a:rPr lang="en-US" sz="1400" b="1" dirty="0">
                <a:solidFill>
                  <a:schemeClr val="tx2">
                    <a:lumMod val="75000"/>
                  </a:schemeClr>
                </a:solidFill>
              </a:rPr>
              <a:t>/</a:t>
            </a:r>
            <a:r>
              <a:rPr lang="en-US" sz="1400" b="1" dirty="0" err="1">
                <a:solidFill>
                  <a:schemeClr val="tx2">
                    <a:lumMod val="75000"/>
                  </a:schemeClr>
                </a:solidFill>
              </a:rPr>
              <a:t>recertificare</a:t>
            </a:r>
            <a:r>
              <a:rPr lang="en-US" sz="1400" b="1" dirty="0">
                <a:solidFill>
                  <a:schemeClr val="tx2">
                    <a:lumMod val="75000"/>
                  </a:schemeClr>
                </a:solidFill>
              </a:rPr>
              <a:t> a </a:t>
            </a:r>
            <a:r>
              <a:rPr lang="en-US" sz="1400" b="1" dirty="0" err="1">
                <a:solidFill>
                  <a:schemeClr val="tx2">
                    <a:lumMod val="75000"/>
                  </a:schemeClr>
                </a:solidFill>
              </a:rPr>
              <a:t>produselor</a:t>
            </a:r>
            <a:r>
              <a:rPr lang="en-US" sz="1400" b="1" dirty="0">
                <a:solidFill>
                  <a:schemeClr val="tx2">
                    <a:lumMod val="75000"/>
                  </a:schemeClr>
                </a:solidFill>
              </a:rPr>
              <a:t>, </a:t>
            </a:r>
            <a:r>
              <a:rPr lang="en-US" sz="1400" b="1" dirty="0" err="1">
                <a:solidFill>
                  <a:schemeClr val="tx2">
                    <a:lumMod val="75000"/>
                  </a:schemeClr>
                </a:solidFill>
              </a:rPr>
              <a:t>serviciilor</a:t>
            </a:r>
            <a:r>
              <a:rPr lang="en-US" sz="1400" b="1" dirty="0">
                <a:solidFill>
                  <a:schemeClr val="tx2">
                    <a:lumMod val="75000"/>
                  </a:schemeClr>
                </a:solidFill>
              </a:rPr>
              <a:t>, </a:t>
            </a:r>
            <a:r>
              <a:rPr lang="en-US" sz="1400" b="1" dirty="0" err="1" smtClean="0">
                <a:solidFill>
                  <a:schemeClr val="tx2">
                    <a:lumMod val="75000"/>
                  </a:schemeClr>
                </a:solidFill>
              </a:rPr>
              <a:t>proceselor</a:t>
            </a:r>
            <a:endParaRPr lang="ro-RO" sz="1400" b="1" dirty="0" smtClean="0">
              <a:solidFill>
                <a:schemeClr val="tx2">
                  <a:lumMod val="75000"/>
                </a:schemeClr>
              </a:solidFill>
            </a:endParaRPr>
          </a:p>
          <a:p>
            <a:pPr marL="0" indent="0" algn="just">
              <a:buFontTx/>
              <a:buNone/>
            </a:pPr>
            <a:endParaRPr lang="en-US" sz="1400" b="1" dirty="0">
              <a:solidFill>
                <a:schemeClr val="tx2">
                  <a:lumMod val="75000"/>
                </a:schemeClr>
              </a:solidFill>
            </a:endParaRPr>
          </a:p>
          <a:p>
            <a:pPr marL="0" indent="0" algn="just">
              <a:buFontTx/>
              <a:buNone/>
            </a:pPr>
            <a:r>
              <a:rPr lang="en-US" sz="1400" b="1" dirty="0">
                <a:solidFill>
                  <a:schemeClr val="tx2">
                    <a:lumMod val="75000"/>
                  </a:schemeClr>
                </a:solidFill>
              </a:rPr>
              <a:t>8.2. </a:t>
            </a:r>
            <a:r>
              <a:rPr lang="en-US" sz="1400" b="1" dirty="0" err="1">
                <a:solidFill>
                  <a:schemeClr val="tx2">
                    <a:lumMod val="75000"/>
                  </a:schemeClr>
                </a:solidFill>
              </a:rPr>
              <a:t>Cheltuieli</a:t>
            </a:r>
            <a:r>
              <a:rPr lang="en-US" sz="1400" b="1" dirty="0">
                <a:solidFill>
                  <a:schemeClr val="tx2">
                    <a:lumMod val="75000"/>
                  </a:schemeClr>
                </a:solidFill>
              </a:rPr>
              <a:t> cu </a:t>
            </a:r>
            <a:r>
              <a:rPr lang="en-US" sz="1400" b="1" dirty="0" err="1">
                <a:solidFill>
                  <a:schemeClr val="tx2">
                    <a:lumMod val="75000"/>
                  </a:schemeClr>
                </a:solidFill>
              </a:rPr>
              <a:t>activități</a:t>
            </a:r>
            <a:r>
              <a:rPr lang="en-US" sz="1400" b="1" dirty="0">
                <a:solidFill>
                  <a:schemeClr val="tx2">
                    <a:lumMod val="75000"/>
                  </a:schemeClr>
                </a:solidFill>
              </a:rPr>
              <a:t> de </a:t>
            </a:r>
            <a:r>
              <a:rPr lang="en-US" sz="1400" b="1" dirty="0" err="1">
                <a:solidFill>
                  <a:schemeClr val="tx2">
                    <a:lumMod val="75000"/>
                  </a:schemeClr>
                </a:solidFill>
              </a:rPr>
              <a:t>certificare</a:t>
            </a:r>
            <a:r>
              <a:rPr lang="en-US" sz="1400" b="1" dirty="0">
                <a:solidFill>
                  <a:schemeClr val="tx2">
                    <a:lumMod val="75000"/>
                  </a:schemeClr>
                </a:solidFill>
              </a:rPr>
              <a:t>/</a:t>
            </a:r>
            <a:r>
              <a:rPr lang="en-US" sz="1400" b="1" dirty="0" err="1">
                <a:solidFill>
                  <a:schemeClr val="tx2">
                    <a:lumMod val="75000"/>
                  </a:schemeClr>
                </a:solidFill>
              </a:rPr>
              <a:t>recertificare</a:t>
            </a:r>
            <a:r>
              <a:rPr lang="en-US" sz="1400" b="1" dirty="0">
                <a:solidFill>
                  <a:schemeClr val="tx2">
                    <a:lumMod val="75000"/>
                  </a:schemeClr>
                </a:solidFill>
              </a:rPr>
              <a:t> a </a:t>
            </a:r>
            <a:r>
              <a:rPr lang="en-US" sz="1400" b="1" dirty="0" err="1">
                <a:solidFill>
                  <a:schemeClr val="tx2">
                    <a:lumMod val="75000"/>
                  </a:schemeClr>
                </a:solidFill>
              </a:rPr>
              <a:t>sistemelor</a:t>
            </a:r>
            <a:r>
              <a:rPr lang="en-US" sz="1400" b="1" dirty="0">
                <a:solidFill>
                  <a:schemeClr val="tx2">
                    <a:lumMod val="75000"/>
                  </a:schemeClr>
                </a:solidFill>
              </a:rPr>
              <a:t> de </a:t>
            </a:r>
            <a:r>
              <a:rPr lang="en-US" sz="1400" b="1" dirty="0" smtClean="0">
                <a:solidFill>
                  <a:schemeClr val="tx2">
                    <a:lumMod val="75000"/>
                  </a:schemeClr>
                </a:solidFill>
              </a:rPr>
              <a:t>management</a:t>
            </a:r>
            <a:endParaRPr lang="ro-RO" sz="1400" b="1" dirty="0" smtClean="0">
              <a:solidFill>
                <a:schemeClr val="tx2">
                  <a:lumMod val="75000"/>
                </a:schemeClr>
              </a:solidFill>
            </a:endParaRPr>
          </a:p>
          <a:p>
            <a:pPr marL="0" indent="0" algn="just">
              <a:buFontTx/>
              <a:buNone/>
            </a:pPr>
            <a:endParaRPr lang="en-US" sz="1400" b="1" dirty="0">
              <a:solidFill>
                <a:schemeClr val="tx2">
                  <a:lumMod val="75000"/>
                </a:schemeClr>
              </a:solidFill>
            </a:endParaRPr>
          </a:p>
          <a:p>
            <a:pPr marL="0" indent="0" algn="just">
              <a:buFontTx/>
              <a:buNone/>
            </a:pPr>
            <a:r>
              <a:rPr lang="en-US" sz="1400" b="1" dirty="0">
                <a:solidFill>
                  <a:schemeClr val="tx2">
                    <a:lumMod val="75000"/>
                  </a:schemeClr>
                </a:solidFill>
              </a:rPr>
              <a:t>8.3. </a:t>
            </a:r>
            <a:r>
              <a:rPr lang="en-US" sz="1400" b="1" dirty="0" err="1">
                <a:solidFill>
                  <a:schemeClr val="tx2">
                    <a:lumMod val="75000"/>
                  </a:schemeClr>
                </a:solidFill>
              </a:rPr>
              <a:t>Cheltuieli</a:t>
            </a:r>
            <a:r>
              <a:rPr lang="en-US" sz="1400" b="1" dirty="0">
                <a:solidFill>
                  <a:schemeClr val="tx2">
                    <a:lumMod val="75000"/>
                  </a:schemeClr>
                </a:solidFill>
              </a:rPr>
              <a:t> cu </a:t>
            </a:r>
            <a:r>
              <a:rPr lang="en-US" sz="1400" b="1" dirty="0" err="1">
                <a:solidFill>
                  <a:schemeClr val="tx2">
                    <a:lumMod val="75000"/>
                  </a:schemeClr>
                </a:solidFill>
              </a:rPr>
              <a:t>activități</a:t>
            </a:r>
            <a:r>
              <a:rPr lang="en-US" sz="1400" b="1" dirty="0">
                <a:solidFill>
                  <a:schemeClr val="tx2">
                    <a:lumMod val="75000"/>
                  </a:schemeClr>
                </a:solidFill>
              </a:rPr>
              <a:t> de </a:t>
            </a:r>
            <a:r>
              <a:rPr lang="en-US" sz="1400" b="1" dirty="0" err="1">
                <a:solidFill>
                  <a:schemeClr val="tx2">
                    <a:lumMod val="75000"/>
                  </a:schemeClr>
                </a:solidFill>
              </a:rPr>
              <a:t>internaţionalizare</a:t>
            </a:r>
            <a:r>
              <a:rPr lang="en-US" sz="1400" b="1" dirty="0">
                <a:solidFill>
                  <a:schemeClr val="tx2">
                    <a:lumMod val="75000"/>
                  </a:schemeClr>
                </a:solidFill>
              </a:rPr>
              <a:t> </a:t>
            </a:r>
          </a:p>
          <a:p>
            <a:pPr marL="0" indent="0" algn="just">
              <a:buFontTx/>
              <a:buNone/>
            </a:pPr>
            <a:endParaRPr lang="en-US" sz="1400" b="1" i="1" dirty="0">
              <a:solidFill>
                <a:srgbClr val="FF0000"/>
              </a:solidFill>
            </a:endParaRPr>
          </a:p>
          <a:p>
            <a:pPr algn="just">
              <a:buFontTx/>
              <a:buNone/>
            </a:pPr>
            <a:endParaRPr lang="ro-RO" sz="1600" dirty="0">
              <a:solidFill>
                <a:schemeClr val="tx2">
                  <a:lumMod val="75000"/>
                </a:schemeClr>
              </a:solidFill>
            </a:endParaRPr>
          </a:p>
          <a:p>
            <a:pPr algn="just">
              <a:buFontTx/>
              <a:buNone/>
            </a:pPr>
            <a:endParaRPr lang="ro-RO" sz="1600" dirty="0">
              <a:solidFill>
                <a:schemeClr val="tx2">
                  <a:lumMod val="75000"/>
                </a:schemeClr>
              </a:solidFill>
            </a:endParaRPr>
          </a:p>
          <a:p>
            <a:endParaRPr lang="vi-VN" altLang="en-US" sz="1600" i="1" dirty="0">
              <a:solidFill>
                <a:schemeClr val="tx2">
                  <a:lumMod val="75000"/>
                </a:schemeClr>
              </a:solidFill>
            </a:endParaRPr>
          </a:p>
        </p:txBody>
      </p:sp>
      <p:sp>
        <p:nvSpPr>
          <p:cNvPr id="6"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b="1" kern="0" dirty="0" err="1">
                <a:solidFill>
                  <a:schemeClr val="tx2">
                    <a:lumMod val="50000"/>
                  </a:schemeClr>
                </a:solidFill>
              </a:rPr>
              <a:t>Criterii</a:t>
            </a:r>
            <a:r>
              <a:rPr lang="en-US" sz="2400" b="1" kern="0" dirty="0">
                <a:solidFill>
                  <a:schemeClr val="tx2">
                    <a:lumMod val="50000"/>
                  </a:schemeClr>
                </a:solidFill>
              </a:rPr>
              <a:t> de </a:t>
            </a:r>
            <a:r>
              <a:rPr lang="en-US" sz="2400" b="1" kern="0" dirty="0" err="1">
                <a:solidFill>
                  <a:schemeClr val="tx2">
                    <a:lumMod val="50000"/>
                  </a:schemeClr>
                </a:solidFill>
              </a:rPr>
              <a:t>eligibilitate</a:t>
            </a:r>
            <a:r>
              <a:rPr lang="en-US" sz="2400" b="1" kern="0" dirty="0">
                <a:solidFill>
                  <a:schemeClr val="tx2">
                    <a:lumMod val="50000"/>
                  </a:schemeClr>
                </a:solidFill>
              </a:rPr>
              <a:t>: </a:t>
            </a:r>
            <a:r>
              <a:rPr lang="en-US" sz="3200" b="1" kern="0" dirty="0">
                <a:solidFill>
                  <a:schemeClr val="tx2">
                    <a:lumMod val="50000"/>
                  </a:schemeClr>
                </a:solidFill>
              </a:rPr>
              <a:t> </a:t>
            </a:r>
            <a:r>
              <a:rPr lang="ro-RO" sz="3200" dirty="0">
                <a:solidFill>
                  <a:schemeClr val="tx2">
                    <a:lumMod val="75000"/>
                  </a:schemeClr>
                </a:solidFill>
              </a:rPr>
              <a:t>Eligibilitatea </a:t>
            </a:r>
            <a:r>
              <a:rPr lang="en-US" sz="3200" dirty="0" err="1">
                <a:solidFill>
                  <a:schemeClr val="tx2">
                    <a:lumMod val="75000"/>
                  </a:schemeClr>
                </a:solidFill>
              </a:rPr>
              <a:t>cheltuielilor</a:t>
            </a:r>
            <a:endParaRPr lang="ro-RO" sz="3200" dirty="0">
              <a:solidFill>
                <a:schemeClr val="tx2">
                  <a:lumMod val="75000"/>
                </a:schemeClr>
              </a:solidFill>
            </a:endParaRPr>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Content Placeholder 2"/>
          <p:cNvSpPr>
            <a:spLocks noGrp="1"/>
          </p:cNvSpPr>
          <p:nvPr>
            <p:ph idx="1"/>
          </p:nvPr>
        </p:nvSpPr>
        <p:spPr>
          <a:xfrm>
            <a:off x="228600" y="1066800"/>
            <a:ext cx="8534400" cy="4800600"/>
          </a:xfrm>
        </p:spPr>
        <p:txBody>
          <a:bodyPr/>
          <a:lstStyle/>
          <a:p>
            <a:pPr algn="just">
              <a:buFontTx/>
              <a:buNone/>
            </a:pPr>
            <a:r>
              <a:rPr lang="ro-RO" sz="1600" dirty="0">
                <a:solidFill>
                  <a:schemeClr val="tx2">
                    <a:lumMod val="75000"/>
                  </a:schemeClr>
                </a:solidFill>
              </a:rPr>
              <a:t>	</a:t>
            </a:r>
            <a:r>
              <a:rPr lang="ro-RO" sz="1800" dirty="0">
                <a:solidFill>
                  <a:schemeClr val="tx2">
                    <a:lumMod val="75000"/>
                  </a:schemeClr>
                </a:solidFill>
              </a:rPr>
              <a:t>Sunt considerate </a:t>
            </a:r>
            <a:r>
              <a:rPr lang="ro-RO" sz="2000" b="1" u="sng" dirty="0">
                <a:solidFill>
                  <a:schemeClr val="tx2">
                    <a:lumMod val="75000"/>
                  </a:schemeClr>
                </a:solidFill>
              </a:rPr>
              <a:t>cheltuieli neeligibile</a:t>
            </a:r>
            <a:r>
              <a:rPr lang="ro-RO" sz="1800" dirty="0">
                <a:solidFill>
                  <a:schemeClr val="tx2">
                    <a:lumMod val="75000"/>
                  </a:schemeClr>
                </a:solidFill>
              </a:rPr>
              <a:t>: </a:t>
            </a:r>
          </a:p>
          <a:p>
            <a:pPr algn="just">
              <a:buFontTx/>
              <a:buNone/>
            </a:pPr>
            <a:endParaRPr lang="ro-RO" sz="1600" dirty="0">
              <a:solidFill>
                <a:schemeClr val="tx2">
                  <a:lumMod val="75000"/>
                </a:schemeClr>
              </a:solidFill>
            </a:endParaRPr>
          </a:p>
          <a:p>
            <a:pPr algn="just">
              <a:buFont typeface="Arial" panose="020B0604020202020204" pitchFamily="34" charset="0"/>
              <a:buChar char="•"/>
            </a:pPr>
            <a:r>
              <a:rPr lang="it-IT" sz="1600" dirty="0">
                <a:solidFill>
                  <a:schemeClr val="tx2">
                    <a:lumMod val="75000"/>
                  </a:schemeClr>
                </a:solidFill>
              </a:rPr>
              <a:t>Achiziționarea de terenuri si/sau construcții,</a:t>
            </a:r>
            <a:endParaRPr lang="ro-RO" sz="1600" dirty="0">
              <a:solidFill>
                <a:schemeClr val="tx2">
                  <a:lumMod val="75000"/>
                </a:schemeClr>
              </a:solidFill>
            </a:endParaRPr>
          </a:p>
          <a:p>
            <a:pPr algn="just">
              <a:buFont typeface="Arial" panose="020B0604020202020204" pitchFamily="34" charset="0"/>
              <a:buChar char="•"/>
            </a:pPr>
            <a:endParaRPr lang="ro-RO" sz="1600" dirty="0">
              <a:solidFill>
                <a:schemeClr val="tx2">
                  <a:lumMod val="75000"/>
                </a:schemeClr>
              </a:solidFill>
            </a:endParaRPr>
          </a:p>
          <a:p>
            <a:pPr algn="just">
              <a:buFont typeface="Arial" panose="020B0604020202020204" pitchFamily="34" charset="0"/>
              <a:buChar char="•"/>
            </a:pPr>
            <a:r>
              <a:rPr lang="vi-VN" altLang="en-US" sz="1600" u="sng" dirty="0">
                <a:solidFill>
                  <a:schemeClr val="tx2">
                    <a:lumMod val="75000"/>
                  </a:schemeClr>
                </a:solidFill>
              </a:rPr>
              <a:t>Cheltuieli cu elaborarea studiilor de prefezabilitate, a studiilor de fezabilitate, a documentațiilor de avizare a lucrărilor de intervenții</a:t>
            </a:r>
            <a:endParaRPr lang="ro-RO" altLang="en-US" sz="1600" u="sng" dirty="0">
              <a:solidFill>
                <a:schemeClr val="tx2">
                  <a:lumMod val="75000"/>
                </a:schemeClr>
              </a:solidFill>
            </a:endParaRPr>
          </a:p>
          <a:p>
            <a:pPr algn="just">
              <a:buFont typeface="Arial" panose="020B0604020202020204" pitchFamily="34" charset="0"/>
              <a:buChar char="•"/>
            </a:pPr>
            <a:endParaRPr lang="ro-RO" altLang="en-US" sz="1600" dirty="0">
              <a:solidFill>
                <a:schemeClr val="tx2">
                  <a:lumMod val="75000"/>
                </a:schemeClr>
              </a:solidFill>
            </a:endParaRPr>
          </a:p>
          <a:p>
            <a:pPr algn="just">
              <a:buFont typeface="Arial" panose="020B0604020202020204" pitchFamily="34" charset="0"/>
              <a:buChar char="•"/>
            </a:pPr>
            <a:r>
              <a:rPr lang="en-US" altLang="en-US" sz="1600" dirty="0">
                <a:solidFill>
                  <a:schemeClr val="tx2">
                    <a:lumMod val="75000"/>
                  </a:schemeClr>
                </a:solidFill>
              </a:rPr>
              <a:t>C</a:t>
            </a:r>
            <a:r>
              <a:rPr lang="ro-RO" altLang="en-US" sz="1600" dirty="0">
                <a:solidFill>
                  <a:schemeClr val="tx2">
                    <a:lumMod val="75000"/>
                  </a:schemeClr>
                </a:solidFill>
              </a:rPr>
              <a:t>heltuieli financiare, respectiv prime de asigurare, taxe, comisioane, rata și dobânzi aferente creditelor,</a:t>
            </a:r>
          </a:p>
          <a:p>
            <a:pPr algn="just">
              <a:buFont typeface="Arial" panose="020B0604020202020204" pitchFamily="34" charset="0"/>
              <a:buChar char="•"/>
            </a:pPr>
            <a:endParaRPr lang="ro-RO" altLang="en-US" sz="1600" dirty="0">
              <a:solidFill>
                <a:schemeClr val="tx2">
                  <a:lumMod val="75000"/>
                </a:schemeClr>
              </a:solidFill>
            </a:endParaRPr>
          </a:p>
          <a:p>
            <a:pPr algn="just">
              <a:buFont typeface="Arial" panose="020B0604020202020204" pitchFamily="34" charset="0"/>
              <a:buChar char="•"/>
            </a:pPr>
            <a:r>
              <a:rPr lang="vi-VN" altLang="en-US" sz="1600" u="sng" dirty="0">
                <a:solidFill>
                  <a:schemeClr val="tx2">
                    <a:lumMod val="75000"/>
                  </a:schemeClr>
                </a:solidFill>
              </a:rPr>
              <a:t>Cheltuielile efectuate înainte de semnarea contractului de finanțare a proiectului, cu excepția celor aferente Capitolului 3 ”Cheltuieli pentru proiectare şi asistenţă tehnică” de mai sus</a:t>
            </a:r>
            <a:endParaRPr lang="en-US" altLang="en-US" sz="1600" u="sng" dirty="0">
              <a:solidFill>
                <a:schemeClr val="tx2">
                  <a:lumMod val="75000"/>
                </a:schemeClr>
              </a:solidFill>
            </a:endParaRPr>
          </a:p>
          <a:p>
            <a:pPr algn="just">
              <a:buFont typeface="Arial" panose="020B0604020202020204" pitchFamily="34" charset="0"/>
              <a:buChar char="•"/>
            </a:pPr>
            <a:endParaRPr lang="en-US" altLang="en-US" sz="1600" dirty="0">
              <a:solidFill>
                <a:schemeClr val="tx2">
                  <a:lumMod val="75000"/>
                </a:schemeClr>
              </a:solidFill>
            </a:endParaRPr>
          </a:p>
          <a:p>
            <a:pPr algn="just">
              <a:buFont typeface="Arial" panose="020B0604020202020204" pitchFamily="34" charset="0"/>
              <a:buChar char="•"/>
            </a:pPr>
            <a:r>
              <a:rPr lang="en-US" altLang="en-US" sz="1600" dirty="0">
                <a:solidFill>
                  <a:schemeClr val="tx2">
                    <a:lumMod val="75000"/>
                  </a:schemeClr>
                </a:solidFill>
              </a:rPr>
              <a:t>C</a:t>
            </a:r>
            <a:r>
              <a:rPr lang="vi-VN" altLang="en-US" sz="1600" dirty="0">
                <a:solidFill>
                  <a:schemeClr val="tx2">
                    <a:lumMod val="75000"/>
                  </a:schemeClr>
                </a:solidFill>
              </a:rPr>
              <a:t>osturi de personal</a:t>
            </a:r>
          </a:p>
          <a:p>
            <a:pPr algn="just">
              <a:buFont typeface="Arial" panose="020B0604020202020204" pitchFamily="34" charset="0"/>
              <a:buChar char="•"/>
            </a:pPr>
            <a:endParaRPr lang="en-US" altLang="en-US" sz="1600" dirty="0">
              <a:solidFill>
                <a:schemeClr val="tx2">
                  <a:lumMod val="75000"/>
                </a:schemeClr>
              </a:solidFill>
            </a:endParaRPr>
          </a:p>
          <a:p>
            <a:pPr algn="just">
              <a:buFont typeface="Arial" panose="020B0604020202020204" pitchFamily="34" charset="0"/>
              <a:buChar char="•"/>
            </a:pPr>
            <a:r>
              <a:rPr lang="en-US" altLang="en-US" sz="1600" dirty="0">
                <a:solidFill>
                  <a:schemeClr val="tx2">
                    <a:lumMod val="75000"/>
                  </a:schemeClr>
                </a:solidFill>
              </a:rPr>
              <a:t>C</a:t>
            </a:r>
            <a:r>
              <a:rPr lang="vi-VN" altLang="en-US" sz="1600" dirty="0">
                <a:solidFill>
                  <a:schemeClr val="tx2">
                    <a:lumMod val="75000"/>
                  </a:schemeClr>
                </a:solidFill>
              </a:rPr>
              <a:t>ontribu</a:t>
            </a:r>
            <a:r>
              <a:rPr lang="ro-RO" altLang="en-US" sz="1600" dirty="0">
                <a:solidFill>
                  <a:schemeClr val="tx2">
                    <a:lumMod val="75000"/>
                  </a:schemeClr>
                </a:solidFill>
              </a:rPr>
              <a:t>ț</a:t>
            </a:r>
            <a:r>
              <a:rPr lang="vi-VN" altLang="en-US" sz="1600" dirty="0">
                <a:solidFill>
                  <a:schemeClr val="tx2">
                    <a:lumMod val="75000"/>
                  </a:schemeClr>
                </a:solidFill>
              </a:rPr>
              <a:t>ia </a:t>
            </a:r>
            <a:r>
              <a:rPr lang="ro-RO" altLang="en-US" sz="1600" dirty="0">
                <a:solidFill>
                  <a:schemeClr val="tx2">
                    <a:lumMod val="75000"/>
                  </a:schemeClr>
                </a:solidFill>
              </a:rPr>
              <a:t>î</a:t>
            </a:r>
            <a:r>
              <a:rPr lang="vi-VN" altLang="en-US" sz="1600" dirty="0">
                <a:solidFill>
                  <a:schemeClr val="tx2">
                    <a:lumMod val="75000"/>
                  </a:schemeClr>
                </a:solidFill>
              </a:rPr>
              <a:t>n natur</a:t>
            </a:r>
            <a:r>
              <a:rPr lang="ro-RO" altLang="en-US" sz="1600" dirty="0">
                <a:solidFill>
                  <a:schemeClr val="tx2">
                    <a:lumMod val="75000"/>
                  </a:schemeClr>
                </a:solidFill>
              </a:rPr>
              <a:t>ă</a:t>
            </a:r>
            <a:endParaRPr lang="en-US" altLang="en-US" sz="1600" dirty="0">
              <a:solidFill>
                <a:schemeClr val="tx2">
                  <a:lumMod val="75000"/>
                </a:schemeClr>
              </a:solidFill>
            </a:endParaRPr>
          </a:p>
          <a:p>
            <a:pPr algn="just">
              <a:buFont typeface="Arial" panose="020B0604020202020204" pitchFamily="34" charset="0"/>
              <a:buChar char="•"/>
            </a:pPr>
            <a:endParaRPr lang="en-US" altLang="en-US" sz="1600" dirty="0">
              <a:solidFill>
                <a:schemeClr val="tx2">
                  <a:lumMod val="75000"/>
                </a:schemeClr>
              </a:solidFill>
            </a:endParaRPr>
          </a:p>
        </p:txBody>
      </p:sp>
      <p:sp>
        <p:nvSpPr>
          <p:cNvPr id="5"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b="1" kern="0" dirty="0" err="1">
                <a:solidFill>
                  <a:schemeClr val="tx2">
                    <a:lumMod val="50000"/>
                  </a:schemeClr>
                </a:solidFill>
              </a:rPr>
              <a:t>Criterii</a:t>
            </a:r>
            <a:r>
              <a:rPr lang="en-US" sz="2400" b="1" kern="0" dirty="0">
                <a:solidFill>
                  <a:schemeClr val="tx2">
                    <a:lumMod val="50000"/>
                  </a:schemeClr>
                </a:solidFill>
              </a:rPr>
              <a:t> de </a:t>
            </a:r>
            <a:r>
              <a:rPr lang="en-US" sz="2400" b="1" kern="0" dirty="0" err="1">
                <a:solidFill>
                  <a:schemeClr val="tx2">
                    <a:lumMod val="50000"/>
                  </a:schemeClr>
                </a:solidFill>
              </a:rPr>
              <a:t>eligibilitate</a:t>
            </a:r>
            <a:r>
              <a:rPr lang="en-US" sz="2400" b="1" kern="0" dirty="0">
                <a:solidFill>
                  <a:schemeClr val="tx2">
                    <a:lumMod val="50000"/>
                  </a:schemeClr>
                </a:solidFill>
              </a:rPr>
              <a:t>: </a:t>
            </a:r>
            <a:r>
              <a:rPr lang="en-US" sz="3200" b="1" kern="0" dirty="0">
                <a:solidFill>
                  <a:schemeClr val="tx2">
                    <a:lumMod val="50000"/>
                  </a:schemeClr>
                </a:solidFill>
              </a:rPr>
              <a:t> </a:t>
            </a:r>
            <a:r>
              <a:rPr lang="ro-RO" sz="3200" dirty="0">
                <a:solidFill>
                  <a:schemeClr val="tx2">
                    <a:lumMod val="75000"/>
                  </a:schemeClr>
                </a:solidFill>
              </a:rPr>
              <a:t>Eligibilitatea </a:t>
            </a:r>
            <a:r>
              <a:rPr lang="en-US" sz="3200" dirty="0" err="1">
                <a:solidFill>
                  <a:schemeClr val="tx2">
                    <a:lumMod val="75000"/>
                  </a:schemeClr>
                </a:solidFill>
              </a:rPr>
              <a:t>cheltuielilor</a:t>
            </a:r>
            <a:endParaRPr lang="ro-RO" sz="3200" dirty="0">
              <a:solidFill>
                <a:schemeClr val="tx2">
                  <a:lumMod val="75000"/>
                </a:schemeClr>
              </a:solidFill>
            </a:endParaRPr>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Content Placeholder 2"/>
          <p:cNvSpPr>
            <a:spLocks noGrp="1"/>
          </p:cNvSpPr>
          <p:nvPr>
            <p:ph idx="1"/>
          </p:nvPr>
        </p:nvSpPr>
        <p:spPr>
          <a:xfrm>
            <a:off x="228600" y="1066800"/>
            <a:ext cx="8534400" cy="4800600"/>
          </a:xfrm>
        </p:spPr>
        <p:txBody>
          <a:bodyPr/>
          <a:lstStyle/>
          <a:p>
            <a:pPr algn="just">
              <a:buFontTx/>
              <a:buNone/>
            </a:pPr>
            <a:r>
              <a:rPr lang="ro-RO" sz="1600" dirty="0">
                <a:solidFill>
                  <a:schemeClr val="tx2">
                    <a:lumMod val="75000"/>
                  </a:schemeClr>
                </a:solidFill>
              </a:rPr>
              <a:t>	</a:t>
            </a:r>
            <a:r>
              <a:rPr lang="ro-RO" sz="1800" dirty="0">
                <a:solidFill>
                  <a:schemeClr val="tx2">
                    <a:lumMod val="75000"/>
                  </a:schemeClr>
                </a:solidFill>
              </a:rPr>
              <a:t>Sunt considerate </a:t>
            </a:r>
            <a:r>
              <a:rPr lang="ro-RO" sz="2000" b="1" u="sng" dirty="0">
                <a:solidFill>
                  <a:schemeClr val="tx2">
                    <a:lumMod val="75000"/>
                  </a:schemeClr>
                </a:solidFill>
              </a:rPr>
              <a:t>cheltuieli neeligibile</a:t>
            </a:r>
            <a:r>
              <a:rPr lang="ro-RO" sz="1800" dirty="0">
                <a:solidFill>
                  <a:schemeClr val="tx2">
                    <a:lumMod val="75000"/>
                  </a:schemeClr>
                </a:solidFill>
              </a:rPr>
              <a:t>: </a:t>
            </a:r>
          </a:p>
          <a:p>
            <a:pPr algn="just">
              <a:buFontTx/>
              <a:buNone/>
            </a:pPr>
            <a:endParaRPr lang="ro-RO" sz="1600" dirty="0">
              <a:solidFill>
                <a:schemeClr val="tx2">
                  <a:lumMod val="75000"/>
                </a:schemeClr>
              </a:solidFill>
            </a:endParaRPr>
          </a:p>
          <a:p>
            <a:pPr algn="just">
              <a:buFont typeface="Arial" panose="020B0604020202020204" pitchFamily="34" charset="0"/>
              <a:buChar char="•"/>
            </a:pPr>
            <a:endParaRPr lang="en-US" altLang="en-US" sz="1600" dirty="0">
              <a:solidFill>
                <a:schemeClr val="tx2">
                  <a:lumMod val="75000"/>
                </a:schemeClr>
              </a:solidFill>
            </a:endParaRPr>
          </a:p>
          <a:p>
            <a:pPr algn="just">
              <a:buFont typeface="Arial" panose="020B0604020202020204" pitchFamily="34" charset="0"/>
              <a:buChar char="•"/>
            </a:pPr>
            <a:r>
              <a:rPr lang="en-US" altLang="en-US" sz="1600" dirty="0">
                <a:solidFill>
                  <a:schemeClr val="tx2">
                    <a:lumMod val="75000"/>
                  </a:schemeClr>
                </a:solidFill>
              </a:rPr>
              <a:t>A</a:t>
            </a:r>
            <a:r>
              <a:rPr lang="vi-VN" altLang="en-US" sz="1600" dirty="0">
                <a:solidFill>
                  <a:schemeClr val="tx2">
                    <a:lumMod val="75000"/>
                  </a:schemeClr>
                </a:solidFill>
              </a:rPr>
              <a:t>mortizarea</a:t>
            </a:r>
            <a:endParaRPr lang="en-US" altLang="en-US" sz="1600" dirty="0">
              <a:solidFill>
                <a:schemeClr val="tx2">
                  <a:lumMod val="75000"/>
                </a:schemeClr>
              </a:solidFill>
            </a:endParaRPr>
          </a:p>
          <a:p>
            <a:pPr algn="just">
              <a:buFont typeface="Arial" panose="020B0604020202020204" pitchFamily="34" charset="0"/>
              <a:buChar char="•"/>
            </a:pPr>
            <a:endParaRPr lang="vi-VN" altLang="en-US" sz="1600" dirty="0">
              <a:solidFill>
                <a:schemeClr val="tx2">
                  <a:lumMod val="75000"/>
                </a:schemeClr>
              </a:solidFill>
            </a:endParaRPr>
          </a:p>
          <a:p>
            <a:pPr algn="just">
              <a:buFont typeface="Arial" panose="020B0604020202020204" pitchFamily="34" charset="0"/>
              <a:buChar char="•"/>
            </a:pPr>
            <a:r>
              <a:rPr lang="en-US" altLang="en-US" sz="1600" dirty="0">
                <a:solidFill>
                  <a:schemeClr val="tx2">
                    <a:lumMod val="75000"/>
                  </a:schemeClr>
                </a:solidFill>
              </a:rPr>
              <a:t>C</a:t>
            </a:r>
            <a:r>
              <a:rPr lang="vi-VN" altLang="en-US" sz="1600" dirty="0">
                <a:solidFill>
                  <a:schemeClr val="tx2">
                    <a:lumMod val="75000"/>
                  </a:schemeClr>
                </a:solidFill>
              </a:rPr>
              <a:t>heltuielile cu leasingul prevăzute la art. 9 din HG nr. 399/2015</a:t>
            </a:r>
            <a:endParaRPr lang="en-US" altLang="en-US" sz="1600" dirty="0">
              <a:solidFill>
                <a:schemeClr val="tx2">
                  <a:lumMod val="75000"/>
                </a:schemeClr>
              </a:solidFill>
            </a:endParaRPr>
          </a:p>
          <a:p>
            <a:pPr algn="just">
              <a:buFont typeface="Arial" panose="020B0604020202020204" pitchFamily="34" charset="0"/>
              <a:buChar char="•"/>
            </a:pPr>
            <a:endParaRPr lang="vi-VN" altLang="en-US" sz="1600" dirty="0">
              <a:solidFill>
                <a:schemeClr val="tx2">
                  <a:lumMod val="75000"/>
                </a:schemeClr>
              </a:solidFill>
            </a:endParaRPr>
          </a:p>
          <a:p>
            <a:pPr algn="just">
              <a:buFont typeface="Arial" panose="020B0604020202020204" pitchFamily="34" charset="0"/>
              <a:buChar char="•"/>
            </a:pPr>
            <a:r>
              <a:rPr lang="en-US" altLang="en-US" sz="1600" dirty="0">
                <a:solidFill>
                  <a:schemeClr val="tx2">
                    <a:lumMod val="75000"/>
                  </a:schemeClr>
                </a:solidFill>
              </a:rPr>
              <a:t>C</a:t>
            </a:r>
            <a:r>
              <a:rPr lang="vi-VN" altLang="en-US" sz="1600" dirty="0">
                <a:solidFill>
                  <a:schemeClr val="tx2">
                    <a:lumMod val="75000"/>
                  </a:schemeClr>
                </a:solidFill>
              </a:rPr>
              <a:t>heltuielile cu achiziţionarea autovehiculelor și a mijloacelor de transport, aşa cum sunt ele clasificate în Subgrupa 2.3. „Mijloace de transport” din HG 2139/2004</a:t>
            </a:r>
            <a:endParaRPr lang="en-US" altLang="en-US" sz="1600" dirty="0">
              <a:solidFill>
                <a:schemeClr val="tx2">
                  <a:lumMod val="75000"/>
                </a:schemeClr>
              </a:solidFill>
            </a:endParaRPr>
          </a:p>
          <a:p>
            <a:pPr algn="just">
              <a:buFont typeface="Arial" panose="020B0604020202020204" pitchFamily="34" charset="0"/>
              <a:buChar char="•"/>
            </a:pPr>
            <a:endParaRPr lang="en-US" altLang="en-US" sz="1600" dirty="0">
              <a:solidFill>
                <a:schemeClr val="tx2">
                  <a:lumMod val="75000"/>
                </a:schemeClr>
              </a:solidFill>
            </a:endParaRPr>
          </a:p>
          <a:p>
            <a:pPr algn="just">
              <a:buFont typeface="Arial" panose="020B0604020202020204" pitchFamily="34" charset="0"/>
              <a:buChar char="•"/>
            </a:pPr>
            <a:r>
              <a:rPr lang="en-US" altLang="en-US" sz="1600" dirty="0">
                <a:solidFill>
                  <a:schemeClr val="tx2">
                    <a:lumMod val="75000"/>
                  </a:schemeClr>
                </a:solidFill>
              </a:rPr>
              <a:t>C</a:t>
            </a:r>
            <a:r>
              <a:rPr lang="vi-VN" altLang="en-US" sz="1600" dirty="0">
                <a:solidFill>
                  <a:schemeClr val="tx2">
                    <a:lumMod val="75000"/>
                  </a:schemeClr>
                </a:solidFill>
              </a:rPr>
              <a:t>heltuielile prevăzute la art. 13 din HG. Nr. 399/2015 privind regulile de eligibilitate a cheltuielilor efectuate în cadrul operatiunilor finantate prin FEDR, FSE, FC 2014-2020</a:t>
            </a:r>
            <a:endParaRPr lang="en-US" sz="3600" dirty="0"/>
          </a:p>
          <a:p>
            <a:endParaRPr lang="en-US" sz="1600" dirty="0">
              <a:solidFill>
                <a:schemeClr val="tx2">
                  <a:lumMod val="75000"/>
                </a:schemeClr>
              </a:solidFill>
            </a:endParaRPr>
          </a:p>
          <a:p>
            <a:r>
              <a:rPr lang="en-US" sz="1600" dirty="0" err="1">
                <a:solidFill>
                  <a:schemeClr val="tx2">
                    <a:lumMod val="75000"/>
                  </a:schemeClr>
                </a:solidFill>
              </a:rPr>
              <a:t>Costuri</a:t>
            </a:r>
            <a:r>
              <a:rPr lang="en-US" sz="1600" dirty="0">
                <a:solidFill>
                  <a:schemeClr val="tx2">
                    <a:lumMod val="75000"/>
                  </a:schemeClr>
                </a:solidFill>
              </a:rPr>
              <a:t> administrative </a:t>
            </a:r>
          </a:p>
          <a:p>
            <a:endParaRPr lang="en-US" sz="1600" dirty="0">
              <a:solidFill>
                <a:schemeClr val="tx2">
                  <a:lumMod val="75000"/>
                </a:schemeClr>
              </a:solidFill>
            </a:endParaRPr>
          </a:p>
          <a:p>
            <a:r>
              <a:rPr lang="it-IT" sz="1600" dirty="0">
                <a:solidFill>
                  <a:schemeClr val="tx2">
                    <a:lumMod val="75000"/>
                  </a:schemeClr>
                </a:solidFill>
              </a:rPr>
              <a:t>Costurile operationale, de functionare, de testare și intretinere</a:t>
            </a:r>
            <a:endParaRPr lang="en-US" sz="1600" dirty="0">
              <a:solidFill>
                <a:schemeClr val="tx2">
                  <a:lumMod val="75000"/>
                </a:schemeClr>
              </a:solidFill>
            </a:endParaRPr>
          </a:p>
          <a:p>
            <a:pPr algn="just">
              <a:buFont typeface="Arial" panose="020B0604020202020204" pitchFamily="34" charset="0"/>
              <a:buChar char="•"/>
            </a:pPr>
            <a:endParaRPr lang="vi-VN" altLang="en-US" sz="1600" dirty="0">
              <a:solidFill>
                <a:schemeClr val="tx2">
                  <a:lumMod val="75000"/>
                </a:schemeClr>
              </a:solidFill>
            </a:endParaRPr>
          </a:p>
        </p:txBody>
      </p:sp>
      <p:sp>
        <p:nvSpPr>
          <p:cNvPr id="5"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b="1" kern="0" dirty="0" err="1">
                <a:solidFill>
                  <a:schemeClr val="tx2">
                    <a:lumMod val="50000"/>
                  </a:schemeClr>
                </a:solidFill>
              </a:rPr>
              <a:t>Criterii</a:t>
            </a:r>
            <a:r>
              <a:rPr lang="en-US" sz="2400" b="1" kern="0" dirty="0">
                <a:solidFill>
                  <a:schemeClr val="tx2">
                    <a:lumMod val="50000"/>
                  </a:schemeClr>
                </a:solidFill>
              </a:rPr>
              <a:t> de </a:t>
            </a:r>
            <a:r>
              <a:rPr lang="en-US" sz="2400" b="1" kern="0" dirty="0" err="1">
                <a:solidFill>
                  <a:schemeClr val="tx2">
                    <a:lumMod val="50000"/>
                  </a:schemeClr>
                </a:solidFill>
              </a:rPr>
              <a:t>eligibilitate</a:t>
            </a:r>
            <a:r>
              <a:rPr lang="en-US" sz="2400" b="1" kern="0" dirty="0">
                <a:solidFill>
                  <a:schemeClr val="tx2">
                    <a:lumMod val="50000"/>
                  </a:schemeClr>
                </a:solidFill>
              </a:rPr>
              <a:t>: </a:t>
            </a:r>
            <a:r>
              <a:rPr lang="en-US" sz="3200" b="1" kern="0" dirty="0">
                <a:solidFill>
                  <a:schemeClr val="tx2">
                    <a:lumMod val="50000"/>
                  </a:schemeClr>
                </a:solidFill>
              </a:rPr>
              <a:t> </a:t>
            </a:r>
            <a:r>
              <a:rPr lang="ro-RO" sz="3200" dirty="0">
                <a:solidFill>
                  <a:schemeClr val="tx2">
                    <a:lumMod val="75000"/>
                  </a:schemeClr>
                </a:solidFill>
              </a:rPr>
              <a:t>Eligibilitatea </a:t>
            </a:r>
            <a:r>
              <a:rPr lang="en-US" sz="3200" dirty="0" err="1">
                <a:solidFill>
                  <a:schemeClr val="tx2">
                    <a:lumMod val="75000"/>
                  </a:schemeClr>
                </a:solidFill>
              </a:rPr>
              <a:t>cheltuielilor</a:t>
            </a:r>
            <a:endParaRPr lang="ro-RO" sz="3200" dirty="0">
              <a:solidFill>
                <a:schemeClr val="tx2">
                  <a:lumMod val="75000"/>
                </a:schemeClr>
              </a:solidFill>
            </a:endParaRPr>
          </a:p>
        </p:txBody>
      </p:sp>
    </p:spTree>
    <p:extLst>
      <p:ext uri="{BB962C8B-B14F-4D97-AF65-F5344CB8AC3E}">
        <p14:creationId xmlns:p14="http://schemas.microsoft.com/office/powerpoint/2010/main" val="1600417692"/>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Content Placeholder 2"/>
          <p:cNvSpPr>
            <a:spLocks noGrp="1"/>
          </p:cNvSpPr>
          <p:nvPr>
            <p:ph idx="1"/>
          </p:nvPr>
        </p:nvSpPr>
        <p:spPr>
          <a:xfrm>
            <a:off x="228600" y="1066800"/>
            <a:ext cx="8610600" cy="5486400"/>
          </a:xfrm>
        </p:spPr>
        <p:txBody>
          <a:bodyPr/>
          <a:lstStyle/>
          <a:p>
            <a:pPr algn="just">
              <a:spcAft>
                <a:spcPts val="600"/>
              </a:spcAft>
              <a:buFontTx/>
              <a:buNone/>
            </a:pPr>
            <a:r>
              <a:rPr lang="ro-RO" sz="1600" dirty="0">
                <a:solidFill>
                  <a:schemeClr val="tx2">
                    <a:lumMod val="75000"/>
                  </a:schemeClr>
                </a:solidFill>
              </a:rPr>
              <a:t>Cererea de finanțare este compusă din:</a:t>
            </a:r>
          </a:p>
          <a:p>
            <a:pPr algn="just">
              <a:spcAft>
                <a:spcPts val="600"/>
              </a:spcAft>
            </a:pPr>
            <a:r>
              <a:rPr lang="vi-VN" sz="1400" dirty="0">
                <a:solidFill>
                  <a:schemeClr val="tx2">
                    <a:lumMod val="75000"/>
                  </a:schemeClr>
                </a:solidFill>
              </a:rPr>
              <a:t>Formularul cererii de finanțare, ale cărui secțiuni se completează </a:t>
            </a:r>
            <a:r>
              <a:rPr lang="vi-VN" sz="1400" b="1" u="sng" dirty="0">
                <a:solidFill>
                  <a:schemeClr val="tx2">
                    <a:lumMod val="75000"/>
                  </a:schemeClr>
                </a:solidFill>
              </a:rPr>
              <a:t>exclusiv</a:t>
            </a:r>
            <a:r>
              <a:rPr lang="vi-VN" sz="1400" dirty="0">
                <a:solidFill>
                  <a:schemeClr val="tx2">
                    <a:lumMod val="75000"/>
                  </a:schemeClr>
                </a:solidFill>
              </a:rPr>
              <a:t> în aplicația electronică MySMIS</a:t>
            </a:r>
            <a:endParaRPr lang="ro-RO" sz="1400" dirty="0">
              <a:solidFill>
                <a:schemeClr val="tx2">
                  <a:lumMod val="75000"/>
                </a:schemeClr>
              </a:solidFill>
            </a:endParaRPr>
          </a:p>
          <a:p>
            <a:pPr algn="just">
              <a:spcAft>
                <a:spcPts val="600"/>
              </a:spcAft>
            </a:pPr>
            <a:r>
              <a:rPr lang="vi-VN" sz="1400" dirty="0">
                <a:solidFill>
                  <a:schemeClr val="tx2">
                    <a:lumMod val="75000"/>
                  </a:schemeClr>
                </a:solidFill>
              </a:rPr>
              <a:t>Anexele la formularul cererii de finanțare. Toate aceste documente vor fi încărcate în MySMIS, în format PDF, după ce au fost semnate digital</a:t>
            </a:r>
            <a:r>
              <a:rPr lang="ro-RO" sz="1400" dirty="0">
                <a:solidFill>
                  <a:schemeClr val="tx2">
                    <a:lumMod val="75000"/>
                  </a:schemeClr>
                </a:solidFill>
              </a:rPr>
              <a:t>. Pentru unele din anexele enumerate mai jos, acest ghid conține modele standard</a:t>
            </a:r>
          </a:p>
          <a:p>
            <a:pPr algn="just">
              <a:spcAft>
                <a:spcPts val="600"/>
              </a:spcAft>
              <a:buFontTx/>
              <a:buNone/>
            </a:pPr>
            <a:endParaRPr lang="ro-RO" sz="1400" dirty="0">
              <a:solidFill>
                <a:schemeClr val="tx2">
                  <a:lumMod val="75000"/>
                </a:schemeClr>
              </a:solidFill>
            </a:endParaRPr>
          </a:p>
          <a:p>
            <a:pPr algn="just">
              <a:spcAft>
                <a:spcPts val="600"/>
              </a:spcAft>
              <a:buFontTx/>
              <a:buNone/>
            </a:pPr>
            <a:r>
              <a:rPr lang="ro-RO" sz="1800" b="1" dirty="0">
                <a:solidFill>
                  <a:schemeClr val="tx2">
                    <a:lumMod val="75000"/>
                  </a:schemeClr>
                </a:solidFill>
              </a:rPr>
              <a:t>Anexele obligatorii la cererea de finanțare</a:t>
            </a:r>
            <a:r>
              <a:rPr lang="en-US" sz="1800" b="1" dirty="0">
                <a:solidFill>
                  <a:schemeClr val="tx2">
                    <a:lumMod val="75000"/>
                  </a:schemeClr>
                </a:solidFill>
              </a:rPr>
              <a:t>:</a:t>
            </a:r>
            <a:endParaRPr lang="ro-RO" sz="1800" b="1" dirty="0">
              <a:solidFill>
                <a:schemeClr val="tx2">
                  <a:lumMod val="75000"/>
                </a:schemeClr>
              </a:solidFill>
            </a:endParaRPr>
          </a:p>
          <a:p>
            <a:pPr algn="just">
              <a:spcAft>
                <a:spcPts val="600"/>
              </a:spcAft>
              <a:buFont typeface="+mj-lt"/>
              <a:buAutoNum type="arabicPeriod"/>
            </a:pPr>
            <a:r>
              <a:rPr lang="en-US" sz="1400" dirty="0" err="1">
                <a:solidFill>
                  <a:schemeClr val="tx2">
                    <a:lumMod val="75000"/>
                  </a:schemeClr>
                </a:solidFill>
              </a:rPr>
              <a:t>Actul</a:t>
            </a:r>
            <a:r>
              <a:rPr lang="en-US" sz="1400" dirty="0">
                <a:solidFill>
                  <a:schemeClr val="tx2">
                    <a:lumMod val="75000"/>
                  </a:schemeClr>
                </a:solidFill>
              </a:rPr>
              <a:t> de </a:t>
            </a:r>
            <a:r>
              <a:rPr lang="en-US" sz="1400" dirty="0" err="1">
                <a:solidFill>
                  <a:schemeClr val="tx2">
                    <a:lumMod val="75000"/>
                  </a:schemeClr>
                </a:solidFill>
              </a:rPr>
              <a:t>identificare</a:t>
            </a:r>
            <a:r>
              <a:rPr lang="en-US" sz="1400" dirty="0">
                <a:solidFill>
                  <a:schemeClr val="tx2">
                    <a:lumMod val="75000"/>
                  </a:schemeClr>
                </a:solidFill>
              </a:rPr>
              <a:t> a </a:t>
            </a:r>
            <a:r>
              <a:rPr lang="en-US" sz="1400" dirty="0" err="1">
                <a:solidFill>
                  <a:schemeClr val="tx2">
                    <a:lumMod val="75000"/>
                  </a:schemeClr>
                </a:solidFill>
              </a:rPr>
              <a:t>reprezentantului</a:t>
            </a:r>
            <a:r>
              <a:rPr lang="en-US" sz="1400" dirty="0">
                <a:solidFill>
                  <a:schemeClr val="tx2">
                    <a:lumMod val="75000"/>
                  </a:schemeClr>
                </a:solidFill>
              </a:rPr>
              <a:t> legal al </a:t>
            </a:r>
            <a:r>
              <a:rPr lang="en-US" sz="1400" dirty="0" err="1">
                <a:solidFill>
                  <a:schemeClr val="tx2">
                    <a:lumMod val="75000"/>
                  </a:schemeClr>
                </a:solidFill>
              </a:rPr>
              <a:t>solicitantului</a:t>
            </a:r>
            <a:endParaRPr lang="en-US" sz="1400" dirty="0">
              <a:solidFill>
                <a:schemeClr val="tx2">
                  <a:lumMod val="75000"/>
                </a:schemeClr>
              </a:solidFill>
            </a:endParaRPr>
          </a:p>
          <a:p>
            <a:pPr algn="just">
              <a:spcAft>
                <a:spcPts val="600"/>
              </a:spcAft>
              <a:buFont typeface="+mj-lt"/>
              <a:buAutoNum type="arabicPeriod"/>
            </a:pPr>
            <a:r>
              <a:rPr lang="ro-RO" sz="1400" dirty="0">
                <a:solidFill>
                  <a:schemeClr val="tx2">
                    <a:lumMod val="75000"/>
                  </a:schemeClr>
                </a:solidFill>
              </a:rPr>
              <a:t>Mandatul special/ împuternicire specială pentru semnarea (digitală) a anumitor documente</a:t>
            </a:r>
            <a:r>
              <a:rPr lang="en-US" sz="1400" dirty="0">
                <a:solidFill>
                  <a:schemeClr val="tx2">
                    <a:lumMod val="75000"/>
                  </a:schemeClr>
                </a:solidFill>
              </a:rPr>
              <a:t> </a:t>
            </a:r>
            <a:r>
              <a:rPr lang="ro-RO" sz="1400" dirty="0">
                <a:solidFill>
                  <a:schemeClr val="tx2">
                    <a:lumMod val="75000"/>
                  </a:schemeClr>
                </a:solidFill>
              </a:rPr>
              <a:t>din cererea de finanțare </a:t>
            </a:r>
            <a:endParaRPr lang="en-US" sz="1400" dirty="0">
              <a:solidFill>
                <a:schemeClr val="tx2">
                  <a:lumMod val="75000"/>
                </a:schemeClr>
              </a:solidFill>
            </a:endParaRPr>
          </a:p>
          <a:p>
            <a:pPr algn="just">
              <a:spcAft>
                <a:spcPts val="600"/>
              </a:spcAft>
              <a:buFont typeface="+mj-lt"/>
              <a:buAutoNum type="arabicPeriod"/>
            </a:pPr>
            <a:r>
              <a:rPr lang="ro-RO" sz="1400" dirty="0">
                <a:solidFill>
                  <a:schemeClr val="tx2">
                    <a:lumMod val="75000"/>
                  </a:schemeClr>
                </a:solidFill>
              </a:rPr>
              <a:t>Documentele statutare ale solicitantului, după caz: act constitutiv, contract de societate,</a:t>
            </a:r>
          </a:p>
          <a:p>
            <a:pPr algn="just">
              <a:spcAft>
                <a:spcPts val="600"/>
              </a:spcAft>
              <a:buFont typeface="+mj-lt"/>
              <a:buAutoNum type="arabicPeriod"/>
            </a:pPr>
            <a:r>
              <a:rPr lang="ro-RO" sz="1400" dirty="0">
                <a:solidFill>
                  <a:schemeClr val="tx2">
                    <a:lumMod val="75000"/>
                  </a:schemeClr>
                </a:solidFill>
              </a:rPr>
              <a:t>Certificatul constatator și Furnizare informații extinse, emise de Oficiul Registrului Comerţului</a:t>
            </a:r>
          </a:p>
          <a:p>
            <a:pPr algn="just">
              <a:spcAft>
                <a:spcPts val="600"/>
              </a:spcAft>
              <a:buFont typeface="+mj-lt"/>
              <a:buAutoNum type="arabicPeriod"/>
            </a:pPr>
            <a:r>
              <a:rPr lang="vi-VN" sz="1400" dirty="0">
                <a:solidFill>
                  <a:schemeClr val="tx2">
                    <a:lumMod val="75000"/>
                  </a:schemeClr>
                </a:solidFill>
              </a:rPr>
              <a:t>Certificatul de înregistrare în scopuri de TVA</a:t>
            </a:r>
            <a:r>
              <a:rPr lang="en-US" sz="1400" dirty="0">
                <a:solidFill>
                  <a:schemeClr val="tx2">
                    <a:lumMod val="75000"/>
                  </a:schemeClr>
                </a:solidFill>
              </a:rPr>
              <a:t> </a:t>
            </a:r>
            <a:r>
              <a:rPr lang="vi-VN" sz="1400" dirty="0">
                <a:solidFill>
                  <a:schemeClr val="tx2">
                    <a:lumMod val="75000"/>
                  </a:schemeClr>
                </a:solidFill>
              </a:rPr>
              <a:t>(dacă este cazul)</a:t>
            </a:r>
            <a:endParaRPr lang="ro-RO" sz="1400" dirty="0">
              <a:solidFill>
                <a:schemeClr val="tx2">
                  <a:lumMod val="75000"/>
                </a:schemeClr>
              </a:solidFill>
            </a:endParaRPr>
          </a:p>
          <a:p>
            <a:pPr algn="just">
              <a:spcAft>
                <a:spcPts val="600"/>
              </a:spcAft>
              <a:buFont typeface="+mj-lt"/>
              <a:buAutoNum type="arabicPeriod"/>
            </a:pPr>
            <a:r>
              <a:rPr lang="ro-RO" sz="1400" dirty="0">
                <a:solidFill>
                  <a:schemeClr val="tx2">
                    <a:lumMod val="75000"/>
                  </a:schemeClr>
                </a:solidFill>
              </a:rPr>
              <a:t>Declarație privind eligibilitatea TVA aferente cheltuielilor ce vor fi efectuate în cadrul proiectului propus spre finanțare din instrumente structurale (model standard în Anexa 1.4 la prezentul ghid)</a:t>
            </a:r>
          </a:p>
          <a:p>
            <a:pPr algn="just">
              <a:spcAft>
                <a:spcPts val="600"/>
              </a:spcAft>
              <a:buFont typeface="+mj-lt"/>
              <a:buAutoNum type="arabicPeriod"/>
            </a:pPr>
            <a:r>
              <a:rPr lang="ro-RO" sz="1400" dirty="0">
                <a:solidFill>
                  <a:schemeClr val="tx2">
                    <a:lumMod val="75000"/>
                  </a:schemeClr>
                </a:solidFill>
              </a:rPr>
              <a:t>Declarația de eligibilitate - Anexa 1.1</a:t>
            </a:r>
          </a:p>
          <a:p>
            <a:pPr algn="just">
              <a:spcAft>
                <a:spcPts val="600"/>
              </a:spcAft>
              <a:buFont typeface="+mj-lt"/>
              <a:buAutoNum type="arabicPeriod"/>
            </a:pPr>
            <a:endParaRPr lang="ro-RO" sz="1400" dirty="0">
              <a:solidFill>
                <a:schemeClr val="tx2">
                  <a:lumMod val="75000"/>
                </a:schemeClr>
              </a:solidFill>
            </a:endParaRPr>
          </a:p>
        </p:txBody>
      </p:sp>
      <p:sp>
        <p:nvSpPr>
          <p:cNvPr id="5"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kern="0" dirty="0" err="1">
                <a:solidFill>
                  <a:schemeClr val="tx2">
                    <a:lumMod val="50000"/>
                  </a:schemeClr>
                </a:solidFill>
              </a:rPr>
              <a:t>Completarea</a:t>
            </a:r>
            <a:r>
              <a:rPr lang="en-US" sz="2400" kern="0" dirty="0">
                <a:solidFill>
                  <a:schemeClr val="tx2">
                    <a:lumMod val="50000"/>
                  </a:schemeClr>
                </a:solidFill>
              </a:rPr>
              <a:t> </a:t>
            </a:r>
            <a:r>
              <a:rPr lang="en-US" sz="2400" kern="0" dirty="0" err="1">
                <a:solidFill>
                  <a:schemeClr val="tx2">
                    <a:lumMod val="50000"/>
                  </a:schemeClr>
                </a:solidFill>
              </a:rPr>
              <a:t>cererii</a:t>
            </a:r>
            <a:r>
              <a:rPr lang="en-US" sz="2400" kern="0" dirty="0">
                <a:solidFill>
                  <a:schemeClr val="tx2">
                    <a:lumMod val="50000"/>
                  </a:schemeClr>
                </a:solidFill>
              </a:rPr>
              <a:t> de </a:t>
            </a:r>
            <a:r>
              <a:rPr lang="en-US" sz="2400" kern="0" dirty="0" err="1">
                <a:solidFill>
                  <a:schemeClr val="tx2">
                    <a:lumMod val="50000"/>
                  </a:schemeClr>
                </a:solidFill>
              </a:rPr>
              <a:t>finațare</a:t>
            </a:r>
            <a:r>
              <a:rPr lang="en-US" sz="2400" kern="0" dirty="0">
                <a:solidFill>
                  <a:schemeClr val="tx2">
                    <a:lumMod val="50000"/>
                  </a:schemeClr>
                </a:solidFill>
              </a:rPr>
              <a:t> </a:t>
            </a: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b="1" dirty="0" err="1">
                <a:solidFill>
                  <a:schemeClr val="tx2">
                    <a:lumMod val="75000"/>
                  </a:schemeClr>
                </a:solidFill>
              </a:rPr>
              <a:t>Informa</a:t>
            </a:r>
            <a:r>
              <a:rPr lang="ro-RO" sz="3200" b="1" dirty="0">
                <a:solidFill>
                  <a:schemeClr val="tx2">
                    <a:lumMod val="75000"/>
                  </a:schemeClr>
                </a:solidFill>
              </a:rPr>
              <a:t>ț</a:t>
            </a:r>
            <a:r>
              <a:rPr lang="en-US" sz="3200" b="1" dirty="0">
                <a:solidFill>
                  <a:schemeClr val="tx2">
                    <a:lumMod val="75000"/>
                  </a:schemeClr>
                </a:solidFill>
              </a:rPr>
              <a:t>ii</a:t>
            </a:r>
            <a:r>
              <a:rPr lang="ro-RO" sz="3200" b="1" dirty="0">
                <a:solidFill>
                  <a:schemeClr val="tx2">
                    <a:lumMod val="75000"/>
                  </a:schemeClr>
                </a:solidFill>
              </a:rPr>
              <a:t> despre apelul de proiecte</a:t>
            </a:r>
            <a:endParaRPr lang="ro-RO" dirty="0">
              <a:solidFill>
                <a:schemeClr val="tx2">
                  <a:lumMod val="75000"/>
                </a:schemeClr>
              </a:solidFill>
            </a:endParaRPr>
          </a:p>
        </p:txBody>
      </p:sp>
      <p:sp>
        <p:nvSpPr>
          <p:cNvPr id="3" name="Content Placeholder 2"/>
          <p:cNvSpPr>
            <a:spLocks noGrp="1"/>
          </p:cNvSpPr>
          <p:nvPr>
            <p:ph idx="1"/>
          </p:nvPr>
        </p:nvSpPr>
        <p:spPr>
          <a:xfrm>
            <a:off x="457200" y="914400"/>
            <a:ext cx="8229600" cy="5410200"/>
          </a:xfrm>
        </p:spPr>
        <p:txBody>
          <a:bodyPr/>
          <a:lstStyle/>
          <a:p>
            <a:pPr algn="just">
              <a:lnSpc>
                <a:spcPct val="150000"/>
              </a:lnSpc>
            </a:pPr>
            <a:r>
              <a:rPr lang="vi-VN" sz="1800" b="1" dirty="0">
                <a:solidFill>
                  <a:schemeClr val="tx2">
                    <a:lumMod val="75000"/>
                  </a:schemeClr>
                </a:solidFill>
              </a:rPr>
              <a:t>Obiectivul specific </a:t>
            </a:r>
            <a:r>
              <a:rPr lang="vi-VN" sz="1800" dirty="0">
                <a:solidFill>
                  <a:schemeClr val="tx2">
                    <a:lumMod val="75000"/>
                  </a:schemeClr>
                </a:solidFill>
              </a:rPr>
              <a:t>al axe</a:t>
            </a:r>
            <a:r>
              <a:rPr lang="en-US" sz="1800" dirty="0" err="1">
                <a:solidFill>
                  <a:schemeClr val="tx2">
                    <a:lumMod val="75000"/>
                  </a:schemeClr>
                </a:solidFill>
              </a:rPr>
              <a:t>i</a:t>
            </a:r>
            <a:r>
              <a:rPr lang="vi-VN" sz="1800" dirty="0">
                <a:solidFill>
                  <a:schemeClr val="tx2">
                    <a:lumMod val="75000"/>
                  </a:schemeClr>
                </a:solidFill>
              </a:rPr>
              <a:t> prioritare îl reprezintă îmbunătățirea competitivității economice prin</a:t>
            </a:r>
            <a:r>
              <a:rPr lang="en-US" sz="1800" dirty="0">
                <a:solidFill>
                  <a:schemeClr val="tx2">
                    <a:lumMod val="75000"/>
                  </a:schemeClr>
                </a:solidFill>
              </a:rPr>
              <a:t> </a:t>
            </a:r>
            <a:r>
              <a:rPr lang="vi-VN" sz="1800" dirty="0">
                <a:solidFill>
                  <a:schemeClr val="tx2">
                    <a:lumMod val="75000"/>
                  </a:schemeClr>
                </a:solidFill>
              </a:rPr>
              <a:t>creșterea productivității muncii în IMM-uri în sectoarele competitive identificate în Strategia</a:t>
            </a:r>
            <a:r>
              <a:rPr lang="en-US" sz="1800" dirty="0">
                <a:solidFill>
                  <a:schemeClr val="tx2">
                    <a:lumMod val="75000"/>
                  </a:schemeClr>
                </a:solidFill>
              </a:rPr>
              <a:t> </a:t>
            </a:r>
            <a:r>
              <a:rPr lang="vi-VN" sz="1800" dirty="0">
                <a:solidFill>
                  <a:schemeClr val="tx2">
                    <a:lumMod val="75000"/>
                  </a:schemeClr>
                </a:solidFill>
              </a:rPr>
              <a:t>Națională pentru </a:t>
            </a:r>
            <a:r>
              <a:rPr lang="en-US" sz="1800" dirty="0">
                <a:solidFill>
                  <a:schemeClr val="tx2">
                    <a:lumMod val="75000"/>
                  </a:schemeClr>
                </a:solidFill>
              </a:rPr>
              <a:t>C</a:t>
            </a:r>
            <a:r>
              <a:rPr lang="vi-VN" sz="1800" dirty="0" smtClean="0">
                <a:solidFill>
                  <a:schemeClr val="tx2">
                    <a:lumMod val="75000"/>
                  </a:schemeClr>
                </a:solidFill>
              </a:rPr>
              <a:t>ompetitivitate</a:t>
            </a:r>
            <a:endParaRPr lang="en-US" sz="1800" dirty="0">
              <a:solidFill>
                <a:schemeClr val="tx2">
                  <a:lumMod val="75000"/>
                </a:schemeClr>
              </a:solidFill>
            </a:endParaRPr>
          </a:p>
          <a:p>
            <a:pPr marL="0" indent="0">
              <a:lnSpc>
                <a:spcPct val="150000"/>
              </a:lnSpc>
              <a:buNone/>
            </a:pPr>
            <a:endParaRPr lang="en-US" sz="1800" dirty="0">
              <a:solidFill>
                <a:schemeClr val="tx2">
                  <a:lumMod val="75000"/>
                </a:schemeClr>
              </a:solidFill>
            </a:endParaRPr>
          </a:p>
          <a:p>
            <a:pPr>
              <a:lnSpc>
                <a:spcPct val="150000"/>
              </a:lnSpc>
            </a:pPr>
            <a:r>
              <a:rPr lang="en-US" sz="1800" dirty="0" err="1">
                <a:solidFill>
                  <a:schemeClr val="tx2">
                    <a:lumMod val="75000"/>
                  </a:schemeClr>
                </a:solidFill>
              </a:rPr>
              <a:t>Prin</a:t>
            </a:r>
            <a:r>
              <a:rPr lang="en-US" sz="1800" dirty="0">
                <a:solidFill>
                  <a:schemeClr val="tx2">
                    <a:lumMod val="75000"/>
                  </a:schemeClr>
                </a:solidFill>
              </a:rPr>
              <a:t> a</a:t>
            </a:r>
            <a:r>
              <a:rPr lang="vi-VN" sz="1800" dirty="0">
                <a:solidFill>
                  <a:schemeClr val="tx2">
                    <a:lumMod val="75000"/>
                  </a:schemeClr>
                </a:solidFill>
              </a:rPr>
              <a:t>ceastă prioritate de investiție</a:t>
            </a:r>
            <a:r>
              <a:rPr lang="en-US" sz="1800" dirty="0">
                <a:solidFill>
                  <a:schemeClr val="tx2">
                    <a:lumMod val="75000"/>
                  </a:schemeClr>
                </a:solidFill>
              </a:rPr>
              <a:t> </a:t>
            </a:r>
            <a:r>
              <a:rPr lang="vi-VN" sz="1800" dirty="0">
                <a:solidFill>
                  <a:schemeClr val="tx2">
                    <a:lumMod val="75000"/>
                  </a:schemeClr>
                </a:solidFill>
              </a:rPr>
              <a:t>POR își propune să sprijine companiile care</a:t>
            </a:r>
            <a:r>
              <a:rPr lang="en-US" sz="1800" dirty="0">
                <a:solidFill>
                  <a:schemeClr val="tx2">
                    <a:lumMod val="75000"/>
                  </a:schemeClr>
                </a:solidFill>
              </a:rPr>
              <a:t> </a:t>
            </a:r>
            <a:r>
              <a:rPr lang="vi-VN" sz="1800" dirty="0">
                <a:solidFill>
                  <a:schemeClr val="tx2">
                    <a:lumMod val="75000"/>
                  </a:schemeClr>
                </a:solidFill>
              </a:rPr>
              <a:t>au potențial să-și dezvolte</a:t>
            </a:r>
            <a:r>
              <a:rPr lang="en-US" sz="1800" dirty="0">
                <a:solidFill>
                  <a:schemeClr val="tx2">
                    <a:lumMod val="75000"/>
                  </a:schemeClr>
                </a:solidFill>
              </a:rPr>
              <a:t>/</a:t>
            </a:r>
            <a:r>
              <a:rPr lang="vi-VN" sz="1800" dirty="0">
                <a:solidFill>
                  <a:schemeClr val="tx2">
                    <a:lumMod val="75000"/>
                  </a:schemeClr>
                </a:solidFill>
              </a:rPr>
              <a:t>mențină poziția pe piață prin consolidarea unor competențe superioare</a:t>
            </a:r>
            <a:r>
              <a:rPr lang="en-US" sz="1800" dirty="0">
                <a:solidFill>
                  <a:schemeClr val="tx2">
                    <a:lumMod val="75000"/>
                  </a:schemeClr>
                </a:solidFill>
              </a:rPr>
              <a:t> </a:t>
            </a:r>
            <a:r>
              <a:rPr lang="vi-VN" sz="1800" dirty="0">
                <a:solidFill>
                  <a:schemeClr val="tx2">
                    <a:lumMod val="75000"/>
                  </a:schemeClr>
                </a:solidFill>
              </a:rPr>
              <a:t>concurenței</a:t>
            </a:r>
            <a:endParaRPr lang="en-US" sz="1800" dirty="0">
              <a:solidFill>
                <a:schemeClr val="tx2">
                  <a:lumMod val="75000"/>
                </a:schemeClr>
              </a:solidFill>
            </a:endParaRPr>
          </a:p>
          <a:p>
            <a:pPr marL="0" indent="0">
              <a:lnSpc>
                <a:spcPct val="150000"/>
              </a:lnSpc>
              <a:buNone/>
            </a:pPr>
            <a:endParaRPr lang="en-US" sz="1800" dirty="0">
              <a:solidFill>
                <a:schemeClr val="tx2">
                  <a:lumMod val="75000"/>
                </a:schemeClr>
              </a:solidFill>
            </a:endParaRPr>
          </a:p>
          <a:p>
            <a:pPr algn="just">
              <a:lnSpc>
                <a:spcPct val="150000"/>
              </a:lnSpc>
            </a:pPr>
            <a:r>
              <a:rPr lang="en-US" sz="1800" dirty="0">
                <a:solidFill>
                  <a:schemeClr val="tx2">
                    <a:lumMod val="75000"/>
                  </a:schemeClr>
                </a:solidFill>
              </a:rPr>
              <a:t>S</a:t>
            </a:r>
            <a:r>
              <a:rPr lang="vi-VN" sz="1800" dirty="0">
                <a:solidFill>
                  <a:schemeClr val="tx2">
                    <a:lumMod val="75000"/>
                  </a:schemeClr>
                </a:solidFill>
              </a:rPr>
              <a:t>e vor sprijini acele IMM-uri care își desfășoară activitatea în domeniile cu</a:t>
            </a:r>
            <a:r>
              <a:rPr lang="en-US" sz="1800" dirty="0">
                <a:solidFill>
                  <a:schemeClr val="tx2">
                    <a:lumMod val="75000"/>
                  </a:schemeClr>
                </a:solidFill>
              </a:rPr>
              <a:t> </a:t>
            </a:r>
            <a:r>
              <a:rPr lang="vi-VN" sz="1800" dirty="0">
                <a:solidFill>
                  <a:schemeClr val="tx2">
                    <a:lumMod val="75000"/>
                  </a:schemeClr>
                </a:solidFill>
              </a:rPr>
              <a:t>potențial competitiv, precum și a celor care intenționează să își adapteze</a:t>
            </a:r>
            <a:r>
              <a:rPr lang="en-US" sz="1800" dirty="0">
                <a:solidFill>
                  <a:schemeClr val="tx2">
                    <a:lumMod val="75000"/>
                  </a:schemeClr>
                </a:solidFill>
              </a:rPr>
              <a:t> </a:t>
            </a:r>
            <a:r>
              <a:rPr lang="vi-VN" sz="1800" dirty="0">
                <a:solidFill>
                  <a:schemeClr val="tx2">
                    <a:lumMod val="75000"/>
                  </a:schemeClr>
                </a:solidFill>
              </a:rPr>
              <a:t>activitatea la aceste domenii</a:t>
            </a:r>
            <a:r>
              <a:rPr lang="en-US" sz="1800" dirty="0">
                <a:solidFill>
                  <a:schemeClr val="tx2">
                    <a:lumMod val="75000"/>
                  </a:schemeClr>
                </a:solidFill>
              </a:rPr>
              <a:t>, </a:t>
            </a:r>
            <a:r>
              <a:rPr lang="en-US" sz="1800" dirty="0" err="1">
                <a:solidFill>
                  <a:schemeClr val="tx2">
                    <a:lumMod val="75000"/>
                  </a:schemeClr>
                </a:solidFill>
              </a:rPr>
              <a:t>indentificate</a:t>
            </a:r>
            <a:r>
              <a:rPr lang="en-US" sz="1800" dirty="0">
                <a:solidFill>
                  <a:schemeClr val="tx2">
                    <a:lumMod val="75000"/>
                  </a:schemeClr>
                </a:solidFill>
              </a:rPr>
              <a:t> conform SNC</a:t>
            </a:r>
            <a:endParaRPr lang="ro-RO" sz="1800" dirty="0">
              <a:solidFill>
                <a:schemeClr val="tx2">
                  <a:lumMod val="75000"/>
                </a:schemeClr>
              </a:solidFill>
            </a:endParaRPr>
          </a:p>
        </p:txBody>
      </p:sp>
    </p:spTree>
    <p:extLst>
      <p:ext uri="{BB962C8B-B14F-4D97-AF65-F5344CB8AC3E}">
        <p14:creationId xmlns:p14="http://schemas.microsoft.com/office/powerpoint/2010/main" val="189647118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Content Placeholder 2"/>
          <p:cNvSpPr>
            <a:spLocks noGrp="1"/>
          </p:cNvSpPr>
          <p:nvPr>
            <p:ph idx="1"/>
          </p:nvPr>
        </p:nvSpPr>
        <p:spPr>
          <a:xfrm>
            <a:off x="228600" y="990600"/>
            <a:ext cx="8686800" cy="5638800"/>
          </a:xfrm>
        </p:spPr>
        <p:txBody>
          <a:bodyPr/>
          <a:lstStyle/>
          <a:p>
            <a:pPr marL="0" indent="0" algn="just">
              <a:spcAft>
                <a:spcPts val="600"/>
              </a:spcAft>
              <a:buNone/>
            </a:pPr>
            <a:r>
              <a:rPr lang="ro-RO" sz="1800" b="1" dirty="0">
                <a:solidFill>
                  <a:schemeClr val="tx2">
                    <a:lumMod val="75000"/>
                  </a:schemeClr>
                </a:solidFill>
              </a:rPr>
              <a:t>Anexele obligatorii la cererea de finanțare</a:t>
            </a:r>
            <a:r>
              <a:rPr lang="en-US" sz="1800" b="1" dirty="0">
                <a:solidFill>
                  <a:schemeClr val="tx2">
                    <a:lumMod val="75000"/>
                  </a:schemeClr>
                </a:solidFill>
              </a:rPr>
              <a:t>:</a:t>
            </a:r>
            <a:endParaRPr lang="en-US" sz="1400" dirty="0">
              <a:solidFill>
                <a:schemeClr val="tx2">
                  <a:lumMod val="75000"/>
                </a:schemeClr>
              </a:solidFill>
            </a:endParaRPr>
          </a:p>
          <a:p>
            <a:pPr algn="just">
              <a:spcAft>
                <a:spcPts val="600"/>
              </a:spcAft>
              <a:buFont typeface="+mj-lt"/>
              <a:buAutoNum type="arabicPeriod" startAt="8"/>
            </a:pPr>
            <a:r>
              <a:rPr lang="vi-VN" sz="1400" dirty="0">
                <a:solidFill>
                  <a:schemeClr val="tx2">
                    <a:lumMod val="75000"/>
                  </a:schemeClr>
                </a:solidFill>
              </a:rPr>
              <a:t>Declarația privind încadrarea în categoria IMM și, dacă este cazul, Calculul pentru întreprinderi partenere sau legate</a:t>
            </a:r>
            <a:r>
              <a:rPr lang="ro-RO" sz="1400" dirty="0">
                <a:solidFill>
                  <a:schemeClr val="tx2">
                    <a:lumMod val="75000"/>
                  </a:schemeClr>
                </a:solidFill>
              </a:rPr>
              <a:t> – Anexa 1.3</a:t>
            </a:r>
          </a:p>
          <a:p>
            <a:pPr algn="just">
              <a:spcAft>
                <a:spcPts val="600"/>
              </a:spcAft>
              <a:buFont typeface="+mj-lt"/>
              <a:buAutoNum type="arabicPeriod" startAt="8"/>
            </a:pPr>
            <a:r>
              <a:rPr lang="ro-RO" sz="1400" dirty="0">
                <a:solidFill>
                  <a:schemeClr val="tx2">
                    <a:lumMod val="75000"/>
                  </a:schemeClr>
                </a:solidFill>
              </a:rPr>
              <a:t>Declarația de angajament Anexa 1.2 </a:t>
            </a:r>
          </a:p>
          <a:p>
            <a:pPr algn="just">
              <a:spcAft>
                <a:spcPts val="600"/>
              </a:spcAft>
              <a:buFont typeface="+mj-lt"/>
              <a:buAutoNum type="arabicPeriod" startAt="8"/>
            </a:pPr>
            <a:r>
              <a:rPr lang="vi-VN" sz="1400" dirty="0">
                <a:solidFill>
                  <a:schemeClr val="tx2">
                    <a:lumMod val="75000"/>
                  </a:schemeClr>
                </a:solidFill>
              </a:rPr>
              <a:t>Situaţiile financiare anuale ale solicitantului depuse la unitățile teritoriale ale Ministerului Finanțelor Publice, aferente exercițiului fiscal anterior depunerii cererii de finanțare, în copie conformă cu originalul</a:t>
            </a:r>
          </a:p>
          <a:p>
            <a:pPr lvl="1" algn="just">
              <a:spcAft>
                <a:spcPts val="600"/>
              </a:spcAft>
              <a:buFont typeface="Arial" panose="020B0604020202020204" pitchFamily="34" charset="0"/>
              <a:buChar char="•"/>
            </a:pPr>
            <a:r>
              <a:rPr lang="vi-VN" sz="1400" dirty="0">
                <a:solidFill>
                  <a:schemeClr val="tx2">
                    <a:lumMod val="75000"/>
                  </a:schemeClr>
                </a:solidFill>
                <a:ea typeface="+mn-ea"/>
                <a:cs typeface="+mn-cs"/>
              </a:rPr>
              <a:t>Bilanţul prescurtat (Formular 10)</a:t>
            </a:r>
          </a:p>
          <a:p>
            <a:pPr lvl="1" algn="just">
              <a:spcAft>
                <a:spcPts val="600"/>
              </a:spcAft>
              <a:buFont typeface="Arial" panose="020B0604020202020204" pitchFamily="34" charset="0"/>
              <a:buChar char="•"/>
            </a:pPr>
            <a:r>
              <a:rPr lang="vi-VN" sz="1400" dirty="0">
                <a:solidFill>
                  <a:schemeClr val="tx2">
                    <a:lumMod val="75000"/>
                  </a:schemeClr>
                </a:solidFill>
                <a:ea typeface="+mn-ea"/>
                <a:cs typeface="+mn-cs"/>
              </a:rPr>
              <a:t>Contul de profit şi pierdere (Formular 20)</a:t>
            </a:r>
          </a:p>
          <a:p>
            <a:pPr lvl="1" algn="just">
              <a:spcAft>
                <a:spcPts val="600"/>
              </a:spcAft>
              <a:buFont typeface="Arial" panose="020B0604020202020204" pitchFamily="34" charset="0"/>
              <a:buChar char="•"/>
            </a:pPr>
            <a:r>
              <a:rPr lang="vi-VN" sz="1400" dirty="0">
                <a:solidFill>
                  <a:schemeClr val="tx2">
                    <a:lumMod val="75000"/>
                  </a:schemeClr>
                </a:solidFill>
                <a:ea typeface="+mn-ea"/>
                <a:cs typeface="+mn-cs"/>
              </a:rPr>
              <a:t>Datele informative (Formular 30)</a:t>
            </a:r>
          </a:p>
          <a:p>
            <a:pPr lvl="1" algn="just">
              <a:spcAft>
                <a:spcPts val="600"/>
              </a:spcAft>
              <a:buFont typeface="Arial" panose="020B0604020202020204" pitchFamily="34" charset="0"/>
              <a:buChar char="•"/>
            </a:pPr>
            <a:r>
              <a:rPr lang="vi-VN" sz="1400" dirty="0">
                <a:solidFill>
                  <a:schemeClr val="tx2">
                    <a:lumMod val="75000"/>
                  </a:schemeClr>
                </a:solidFill>
                <a:ea typeface="+mn-ea"/>
                <a:cs typeface="+mn-cs"/>
              </a:rPr>
              <a:t>Situația activelor imobilizate (Formular 40)</a:t>
            </a:r>
          </a:p>
          <a:p>
            <a:pPr lvl="1" algn="just">
              <a:spcAft>
                <a:spcPts val="600"/>
              </a:spcAft>
              <a:buFont typeface="Arial" panose="020B0604020202020204" pitchFamily="34" charset="0"/>
              <a:buChar char="•"/>
            </a:pPr>
            <a:r>
              <a:rPr lang="vi-VN" sz="1400" dirty="0">
                <a:solidFill>
                  <a:schemeClr val="tx2">
                    <a:lumMod val="75000"/>
                  </a:schemeClr>
                </a:solidFill>
                <a:ea typeface="+mn-ea"/>
                <a:cs typeface="+mn-cs"/>
              </a:rPr>
              <a:t>Notele explicative la situațiile financiare</a:t>
            </a:r>
            <a:endParaRPr lang="ro-RO" sz="1400" dirty="0">
              <a:solidFill>
                <a:schemeClr val="tx2">
                  <a:lumMod val="75000"/>
                </a:schemeClr>
              </a:solidFill>
              <a:ea typeface="+mn-ea"/>
              <a:cs typeface="+mn-cs"/>
            </a:endParaRPr>
          </a:p>
          <a:p>
            <a:pPr marL="0" indent="-395287" algn="just">
              <a:spcAft>
                <a:spcPts val="600"/>
              </a:spcAft>
              <a:buFont typeface="+mj-lt"/>
              <a:buAutoNum type="arabicPeriod" startAt="8"/>
            </a:pPr>
            <a:r>
              <a:rPr lang="vi-VN" sz="1400" dirty="0">
                <a:solidFill>
                  <a:schemeClr val="tx2">
                    <a:lumMod val="75000"/>
                  </a:schemeClr>
                </a:solidFill>
              </a:rPr>
              <a:t>Situaţiile financiare anuale ale entităților identificate ca întreprinderi partenere și/sau legate cu solicitantul</a:t>
            </a:r>
            <a:endParaRPr lang="en-US" sz="1400" dirty="0">
              <a:solidFill>
                <a:schemeClr val="tx2">
                  <a:lumMod val="75000"/>
                </a:schemeClr>
              </a:solidFill>
            </a:endParaRPr>
          </a:p>
          <a:p>
            <a:pPr marL="0" indent="-395287" algn="just">
              <a:spcAft>
                <a:spcPts val="600"/>
              </a:spcAft>
              <a:buFont typeface="+mj-lt"/>
              <a:buAutoNum type="arabicPeriod" startAt="8"/>
            </a:pPr>
            <a:r>
              <a:rPr lang="vi-VN" sz="1400" dirty="0">
                <a:solidFill>
                  <a:schemeClr val="tx2">
                    <a:lumMod val="75000"/>
                  </a:schemeClr>
                </a:solidFill>
              </a:rPr>
              <a:t>Documentele privind dreptul solicitantului asupra imobilului (teren și/sau clădiri)</a:t>
            </a:r>
            <a:endParaRPr lang="ro-RO" sz="1400" dirty="0">
              <a:solidFill>
                <a:schemeClr val="tx2">
                  <a:lumMod val="75000"/>
                </a:schemeClr>
              </a:solidFill>
            </a:endParaRPr>
          </a:p>
          <a:p>
            <a:pPr marL="342900" lvl="1" indent="-342900" algn="just">
              <a:buFont typeface="+mj-lt"/>
              <a:buAutoNum type="arabicPeriod" startAt="13"/>
            </a:pPr>
            <a:r>
              <a:rPr lang="ro-RO" sz="1400" dirty="0">
                <a:solidFill>
                  <a:schemeClr val="tx2">
                    <a:lumMod val="75000"/>
                  </a:schemeClr>
                </a:solidFill>
              </a:rPr>
              <a:t>Certificatul de urbanism, în termen de valabilitate </a:t>
            </a:r>
          </a:p>
          <a:p>
            <a:pPr marL="290513" lvl="1" algn="just">
              <a:spcAft>
                <a:spcPts val="600"/>
              </a:spcAft>
              <a:buFontTx/>
              <a:buChar char="-"/>
            </a:pPr>
            <a:endParaRPr lang="ro-RO" sz="1400" dirty="0">
              <a:solidFill>
                <a:schemeClr val="tx2">
                  <a:lumMod val="75000"/>
                </a:schemeClr>
              </a:solidFill>
              <a:ea typeface="+mn-ea"/>
              <a:cs typeface="+mn-cs"/>
            </a:endParaRPr>
          </a:p>
          <a:p>
            <a:pPr marL="290513" lvl="1" algn="just">
              <a:spcAft>
                <a:spcPts val="600"/>
              </a:spcAft>
              <a:buFontTx/>
              <a:buChar char="-"/>
            </a:pPr>
            <a:endParaRPr lang="ro-RO" sz="1400" dirty="0">
              <a:solidFill>
                <a:schemeClr val="tx2">
                  <a:lumMod val="75000"/>
                </a:schemeClr>
              </a:solidFill>
              <a:ea typeface="+mn-ea"/>
              <a:cs typeface="+mn-cs"/>
            </a:endParaRPr>
          </a:p>
          <a:p>
            <a:pPr marL="290513" lvl="1" algn="just">
              <a:spcAft>
                <a:spcPts val="600"/>
              </a:spcAft>
              <a:buFontTx/>
              <a:buChar char="-"/>
            </a:pPr>
            <a:endParaRPr lang="ro-RO" sz="1400" dirty="0">
              <a:solidFill>
                <a:schemeClr val="tx2">
                  <a:lumMod val="75000"/>
                </a:schemeClr>
              </a:solidFill>
              <a:ea typeface="+mn-ea"/>
              <a:cs typeface="+mn-cs"/>
            </a:endParaRPr>
          </a:p>
          <a:p>
            <a:pPr marL="290513" lvl="1" algn="just">
              <a:spcAft>
                <a:spcPts val="600"/>
              </a:spcAft>
              <a:buFontTx/>
              <a:buChar char="-"/>
            </a:pPr>
            <a:endParaRPr lang="ro-RO" sz="1400" dirty="0">
              <a:solidFill>
                <a:schemeClr val="tx2">
                  <a:lumMod val="75000"/>
                </a:schemeClr>
              </a:solidFill>
              <a:ea typeface="+mn-ea"/>
              <a:cs typeface="+mn-cs"/>
            </a:endParaRPr>
          </a:p>
        </p:txBody>
      </p:sp>
      <p:sp>
        <p:nvSpPr>
          <p:cNvPr id="5"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kern="0" dirty="0" err="1">
                <a:solidFill>
                  <a:schemeClr val="tx2">
                    <a:lumMod val="50000"/>
                  </a:schemeClr>
                </a:solidFill>
              </a:rPr>
              <a:t>Completarea</a:t>
            </a:r>
            <a:r>
              <a:rPr lang="en-US" sz="2400" kern="0" dirty="0">
                <a:solidFill>
                  <a:schemeClr val="tx2">
                    <a:lumMod val="50000"/>
                  </a:schemeClr>
                </a:solidFill>
              </a:rPr>
              <a:t> </a:t>
            </a:r>
            <a:r>
              <a:rPr lang="en-US" sz="2400" kern="0" dirty="0" err="1">
                <a:solidFill>
                  <a:schemeClr val="tx2">
                    <a:lumMod val="50000"/>
                  </a:schemeClr>
                </a:solidFill>
              </a:rPr>
              <a:t>cererii</a:t>
            </a:r>
            <a:r>
              <a:rPr lang="en-US" sz="2400" kern="0" dirty="0">
                <a:solidFill>
                  <a:schemeClr val="tx2">
                    <a:lumMod val="50000"/>
                  </a:schemeClr>
                </a:solidFill>
              </a:rPr>
              <a:t> de </a:t>
            </a:r>
            <a:r>
              <a:rPr lang="en-US" sz="2400" kern="0" dirty="0" err="1">
                <a:solidFill>
                  <a:schemeClr val="tx2">
                    <a:lumMod val="50000"/>
                  </a:schemeClr>
                </a:solidFill>
              </a:rPr>
              <a:t>finațare</a:t>
            </a:r>
            <a:r>
              <a:rPr lang="en-US" sz="2400" kern="0" dirty="0">
                <a:solidFill>
                  <a:schemeClr val="tx2">
                    <a:lumMod val="50000"/>
                  </a:schemeClr>
                </a:solidFill>
              </a:rPr>
              <a:t> </a:t>
            </a:r>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Content Placeholder 2"/>
          <p:cNvSpPr>
            <a:spLocks noGrp="1"/>
          </p:cNvSpPr>
          <p:nvPr>
            <p:ph idx="1"/>
          </p:nvPr>
        </p:nvSpPr>
        <p:spPr>
          <a:xfrm>
            <a:off x="304800" y="914400"/>
            <a:ext cx="8686800" cy="5562600"/>
          </a:xfrm>
        </p:spPr>
        <p:txBody>
          <a:bodyPr/>
          <a:lstStyle/>
          <a:p>
            <a:pPr marL="0" lvl="1" indent="0" algn="just">
              <a:buNone/>
            </a:pPr>
            <a:r>
              <a:rPr lang="ro-RO" sz="1800" b="1" dirty="0">
                <a:solidFill>
                  <a:schemeClr val="tx2">
                    <a:lumMod val="75000"/>
                  </a:schemeClr>
                </a:solidFill>
              </a:rPr>
              <a:t>Anexele obligatorii la cererea de finanțare</a:t>
            </a:r>
            <a:r>
              <a:rPr lang="en-US" sz="1800" b="1" dirty="0">
                <a:solidFill>
                  <a:schemeClr val="tx2">
                    <a:lumMod val="75000"/>
                  </a:schemeClr>
                </a:solidFill>
              </a:rPr>
              <a:t>:</a:t>
            </a:r>
            <a:endParaRPr lang="en-US" sz="1800" dirty="0">
              <a:solidFill>
                <a:schemeClr val="tx2">
                  <a:lumMod val="75000"/>
                </a:schemeClr>
              </a:solidFill>
            </a:endParaRPr>
          </a:p>
          <a:p>
            <a:pPr marL="342900" lvl="1" indent="-342900" algn="just">
              <a:buFont typeface="+mj-lt"/>
              <a:buAutoNum type="arabicPeriod" startAt="14"/>
            </a:pPr>
            <a:r>
              <a:rPr lang="vi-VN" sz="1400" dirty="0">
                <a:solidFill>
                  <a:schemeClr val="tx2">
                    <a:lumMod val="75000"/>
                  </a:schemeClr>
                </a:solidFill>
              </a:rPr>
              <a:t>Documentele cadastrale şi înregistrarea imobilelor în registre:</a:t>
            </a:r>
          </a:p>
          <a:p>
            <a:pPr marL="571500" lvl="1" algn="just">
              <a:buFont typeface="Arial" panose="020B0604020202020204" pitchFamily="34" charset="0"/>
              <a:buChar char="•"/>
            </a:pPr>
            <a:r>
              <a:rPr lang="vi-VN" sz="1400" dirty="0">
                <a:solidFill>
                  <a:schemeClr val="tx2">
                    <a:lumMod val="75000"/>
                  </a:schemeClr>
                </a:solidFill>
              </a:rPr>
              <a:t>extras de carte funciară din care să rezulte intabularea, precum și încheierea, în copie, emis cu maximum 30 de zile înaintea depunerii</a:t>
            </a:r>
            <a:endParaRPr lang="ro-RO" sz="1400" dirty="0">
              <a:solidFill>
                <a:schemeClr val="tx2">
                  <a:lumMod val="75000"/>
                </a:schemeClr>
              </a:solidFill>
            </a:endParaRPr>
          </a:p>
          <a:p>
            <a:pPr marL="571500" lvl="1" algn="just">
              <a:buFont typeface="Arial" panose="020B0604020202020204" pitchFamily="34" charset="0"/>
              <a:buChar char="•"/>
            </a:pPr>
            <a:r>
              <a:rPr lang="ro-RO" sz="1400" dirty="0">
                <a:solidFill>
                  <a:schemeClr val="tx2">
                    <a:lumMod val="75000"/>
                  </a:schemeClr>
                </a:solidFill>
              </a:rPr>
              <a:t>tabel centralizator asupra numerelor cadastrale și suprafețele aferente imobilelor ce fac obiectul investiției propuse în proiect</a:t>
            </a:r>
          </a:p>
          <a:p>
            <a:pPr marL="571500" lvl="1" algn="just">
              <a:buFont typeface="Arial" panose="020B0604020202020204" pitchFamily="34" charset="0"/>
              <a:buChar char="•"/>
            </a:pPr>
            <a:r>
              <a:rPr lang="vi-VN" sz="1400" dirty="0">
                <a:solidFill>
                  <a:schemeClr val="tx2">
                    <a:lumMod val="75000"/>
                  </a:schemeClr>
                </a:solidFill>
              </a:rPr>
              <a:t>plan de amplasament vizat de OCPI pentru imobilele pe care se propune a se realiza investiţia în cadrul proiectului, plan în care să fie evidențiate inclusiv numerele cadastrale</a:t>
            </a:r>
          </a:p>
          <a:p>
            <a:pPr marL="571500" lvl="1" algn="just">
              <a:buFont typeface="Arial" panose="020B0604020202020204" pitchFamily="34" charset="0"/>
              <a:buChar char="•"/>
            </a:pPr>
            <a:r>
              <a:rPr lang="en-US" sz="1400" dirty="0">
                <a:solidFill>
                  <a:schemeClr val="tx2">
                    <a:lumMod val="75000"/>
                  </a:schemeClr>
                </a:solidFill>
              </a:rPr>
              <a:t>p</a:t>
            </a:r>
            <a:r>
              <a:rPr lang="vi-VN" sz="1400" dirty="0">
                <a:solidFill>
                  <a:schemeClr val="tx2">
                    <a:lumMod val="75000"/>
                  </a:schemeClr>
                </a:solidFill>
              </a:rPr>
              <a:t>lan de situație propus pentru realizarea investiţiei, elaborat de proiectant</a:t>
            </a:r>
            <a:endParaRPr lang="ro-RO" sz="1400" dirty="0">
              <a:solidFill>
                <a:schemeClr val="tx2">
                  <a:lumMod val="75000"/>
                </a:schemeClr>
              </a:solidFill>
            </a:endParaRPr>
          </a:p>
          <a:p>
            <a:pPr marL="342900" lvl="1" indent="-342900" algn="just">
              <a:buFont typeface="+mj-lt"/>
              <a:buAutoNum type="arabicPeriod" startAt="15"/>
            </a:pPr>
            <a:r>
              <a:rPr lang="ro-RO" sz="1400" dirty="0">
                <a:solidFill>
                  <a:schemeClr val="tx2">
                    <a:lumMod val="75000"/>
                  </a:schemeClr>
                </a:solidFill>
              </a:rPr>
              <a:t>Plan de amplasare a echipamentelor/ utilajelor achiziționate prin proiect</a:t>
            </a:r>
          </a:p>
          <a:p>
            <a:pPr marL="342900" lvl="1" indent="-342900" algn="just">
              <a:buFont typeface="+mj-lt"/>
              <a:buAutoNum type="arabicPeriod" startAt="15"/>
            </a:pPr>
            <a:r>
              <a:rPr lang="vi-VN" sz="1400" dirty="0">
                <a:solidFill>
                  <a:schemeClr val="tx2">
                    <a:lumMod val="75000"/>
                  </a:schemeClr>
                </a:solidFill>
              </a:rPr>
              <a:t>Adresa Primăriei care atestă că lucrările de intervenție prevăzute prin proiect nu se supun procedurii de autorizare a executarii lucrarilor</a:t>
            </a:r>
            <a:endParaRPr lang="ro-RO" sz="1400" dirty="0">
              <a:solidFill>
                <a:schemeClr val="tx2">
                  <a:lumMod val="75000"/>
                </a:schemeClr>
              </a:solidFill>
            </a:endParaRPr>
          </a:p>
          <a:p>
            <a:pPr marL="342900" lvl="1" indent="-342900" algn="just">
              <a:buFont typeface="+mj-lt"/>
              <a:buAutoNum type="arabicPeriod" startAt="15"/>
            </a:pPr>
            <a:r>
              <a:rPr lang="vi-VN" sz="1400" dirty="0">
                <a:solidFill>
                  <a:schemeClr val="tx2">
                    <a:lumMod val="75000"/>
                  </a:schemeClr>
                </a:solidFill>
              </a:rPr>
              <a:t>Decizia etapei de încadrare a proiectului în procedura de evaluare a impactului asupra mediului, sau Clasarea notificarii emisă de autoritatea pentru protecția mediului, în conformitate cu HG nr. 445/2009 privind evaluarea impactului anumitor proiecte publice şi private asupra mediului</a:t>
            </a:r>
            <a:r>
              <a:rPr lang="ro-RO" sz="1400" dirty="0">
                <a:solidFill>
                  <a:schemeClr val="tx2">
                    <a:lumMod val="75000"/>
                  </a:schemeClr>
                </a:solidFill>
              </a:rPr>
              <a:t> – </a:t>
            </a:r>
            <a:r>
              <a:rPr lang="vi-VN" sz="1400" dirty="0">
                <a:solidFill>
                  <a:schemeClr val="tx2">
                    <a:lumMod val="75000"/>
                  </a:schemeClr>
                </a:solidFill>
              </a:rPr>
              <a:t>includ execuția de lucrări de construcții ce se supun autorizării</a:t>
            </a:r>
            <a:endParaRPr lang="ro-RO" sz="1400" dirty="0">
              <a:solidFill>
                <a:schemeClr val="tx2">
                  <a:lumMod val="75000"/>
                </a:schemeClr>
              </a:solidFill>
            </a:endParaRPr>
          </a:p>
          <a:p>
            <a:pPr marL="342900" lvl="1" indent="-342900" algn="just">
              <a:buFont typeface="+mj-lt"/>
              <a:buAutoNum type="arabicPeriod" startAt="15"/>
            </a:pPr>
            <a:r>
              <a:rPr lang="ro-RO" sz="1400" dirty="0">
                <a:solidFill>
                  <a:schemeClr val="tx2">
                    <a:lumMod val="75000"/>
                  </a:schemeClr>
                </a:solidFill>
              </a:rPr>
              <a:t> </a:t>
            </a:r>
            <a:r>
              <a:rPr lang="vi-VN" sz="1400" dirty="0">
                <a:solidFill>
                  <a:schemeClr val="tx2">
                    <a:lumMod val="75000"/>
                  </a:schemeClr>
                </a:solidFill>
              </a:rPr>
              <a:t>Devizul general pentru proiectele de lucrări în conformitate cu legislația în vigoare</a:t>
            </a:r>
            <a:endParaRPr lang="ro-RO" sz="1400" dirty="0">
              <a:solidFill>
                <a:schemeClr val="tx2">
                  <a:lumMod val="75000"/>
                </a:schemeClr>
              </a:solidFill>
            </a:endParaRPr>
          </a:p>
          <a:p>
            <a:pPr marL="342900" lvl="1" indent="-342900" algn="just">
              <a:buFont typeface="+mj-lt"/>
              <a:buAutoNum type="arabicPeriod" startAt="15"/>
            </a:pPr>
            <a:r>
              <a:rPr lang="ro-RO" sz="1400" dirty="0">
                <a:solidFill>
                  <a:schemeClr val="tx2">
                    <a:lumMod val="75000"/>
                  </a:schemeClr>
                </a:solidFill>
              </a:rPr>
              <a:t>Planul de afaceri </a:t>
            </a:r>
            <a:r>
              <a:rPr lang="vi-VN" sz="1400" dirty="0">
                <a:solidFill>
                  <a:schemeClr val="tx2">
                    <a:lumMod val="75000"/>
                  </a:schemeClr>
                </a:solidFill>
              </a:rPr>
              <a:t>inclusiv Macheta – Analiza și previziunea financiară</a:t>
            </a:r>
            <a:endParaRPr lang="ro-RO" sz="1400" dirty="0">
              <a:solidFill>
                <a:schemeClr val="tx2">
                  <a:lumMod val="75000"/>
                </a:schemeClr>
              </a:solidFill>
            </a:endParaRPr>
          </a:p>
          <a:p>
            <a:pPr marL="0" indent="0">
              <a:buNone/>
            </a:pPr>
            <a:r>
              <a:rPr lang="en-US" sz="1400" b="1" i="1" dirty="0" err="1">
                <a:solidFill>
                  <a:srgbClr val="FF0000"/>
                </a:solidFill>
              </a:rPr>
              <a:t>Atentie</a:t>
            </a:r>
            <a:r>
              <a:rPr lang="en-US" sz="1400" b="1" i="1" dirty="0">
                <a:solidFill>
                  <a:srgbClr val="FF0000"/>
                </a:solidFill>
              </a:rPr>
              <a:t>!!! </a:t>
            </a:r>
            <a:r>
              <a:rPr lang="vi-VN" sz="1400" b="1" i="1" dirty="0">
                <a:solidFill>
                  <a:srgbClr val="FF0000"/>
                </a:solidFill>
              </a:rPr>
              <a:t>Lipsa oricărui document din lista celor de mai sus, din cererea de finanțare depusă în cadrul MySMIS</a:t>
            </a:r>
            <a:r>
              <a:rPr lang="en-US" sz="1400" b="1" i="1" dirty="0">
                <a:solidFill>
                  <a:srgbClr val="FF0000"/>
                </a:solidFill>
              </a:rPr>
              <a:t> </a:t>
            </a:r>
            <a:r>
              <a:rPr lang="vi-VN" sz="1400" b="1" i="1" dirty="0">
                <a:solidFill>
                  <a:srgbClr val="FF0000"/>
                </a:solidFill>
              </a:rPr>
              <a:t>conduce la respingerea cererii de finanțare pe motiv de neconformitate.</a:t>
            </a:r>
            <a:endParaRPr lang="ro-RO" sz="1400" b="1" i="1" dirty="0">
              <a:solidFill>
                <a:srgbClr val="FF0000"/>
              </a:solidFill>
            </a:endParaRPr>
          </a:p>
          <a:p>
            <a:endParaRPr lang="ro-RO" sz="1400" i="1" dirty="0">
              <a:solidFill>
                <a:schemeClr val="tx2">
                  <a:lumMod val="75000"/>
                </a:schemeClr>
              </a:solidFill>
            </a:endParaRPr>
          </a:p>
          <a:p>
            <a:pPr>
              <a:buFont typeface="+mj-lt"/>
              <a:buAutoNum type="arabicPeriod" startAt="13"/>
            </a:pPr>
            <a:endParaRPr lang="ro-RO" sz="1400" b="1" u="sng" dirty="0">
              <a:solidFill>
                <a:schemeClr val="tx2">
                  <a:lumMod val="75000"/>
                </a:schemeClr>
              </a:solidFill>
            </a:endParaRPr>
          </a:p>
        </p:txBody>
      </p:sp>
      <p:sp>
        <p:nvSpPr>
          <p:cNvPr id="5"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kern="0" dirty="0" err="1">
                <a:solidFill>
                  <a:schemeClr val="tx2">
                    <a:lumMod val="50000"/>
                  </a:schemeClr>
                </a:solidFill>
              </a:rPr>
              <a:t>Completarea</a:t>
            </a:r>
            <a:r>
              <a:rPr lang="en-US" sz="2400" kern="0" dirty="0">
                <a:solidFill>
                  <a:schemeClr val="tx2">
                    <a:lumMod val="50000"/>
                  </a:schemeClr>
                </a:solidFill>
              </a:rPr>
              <a:t> </a:t>
            </a:r>
            <a:r>
              <a:rPr lang="en-US" sz="2400" kern="0" dirty="0" err="1">
                <a:solidFill>
                  <a:schemeClr val="tx2">
                    <a:lumMod val="50000"/>
                  </a:schemeClr>
                </a:solidFill>
              </a:rPr>
              <a:t>cererii</a:t>
            </a:r>
            <a:r>
              <a:rPr lang="en-US" sz="2400" kern="0" dirty="0">
                <a:solidFill>
                  <a:schemeClr val="tx2">
                    <a:lumMod val="50000"/>
                  </a:schemeClr>
                </a:solidFill>
              </a:rPr>
              <a:t> de </a:t>
            </a:r>
            <a:r>
              <a:rPr lang="en-US" sz="2400" kern="0" dirty="0" err="1">
                <a:solidFill>
                  <a:schemeClr val="tx2">
                    <a:lumMod val="50000"/>
                  </a:schemeClr>
                </a:solidFill>
              </a:rPr>
              <a:t>finațare</a:t>
            </a:r>
            <a:r>
              <a:rPr lang="en-US" sz="2400" kern="0" dirty="0">
                <a:solidFill>
                  <a:schemeClr val="tx2">
                    <a:lumMod val="50000"/>
                  </a:schemeClr>
                </a:solidFill>
              </a:rPr>
              <a:t> </a:t>
            </a:r>
          </a:p>
        </p:txBody>
      </p:sp>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Content Placeholder 2"/>
          <p:cNvSpPr>
            <a:spLocks noGrp="1"/>
          </p:cNvSpPr>
          <p:nvPr>
            <p:ph idx="1"/>
          </p:nvPr>
        </p:nvSpPr>
        <p:spPr>
          <a:xfrm>
            <a:off x="228600" y="1066800"/>
            <a:ext cx="8610600" cy="5334000"/>
          </a:xfrm>
        </p:spPr>
        <p:txBody>
          <a:bodyPr/>
          <a:lstStyle/>
          <a:p>
            <a:pPr>
              <a:buFontTx/>
              <a:buNone/>
            </a:pPr>
            <a:r>
              <a:rPr lang="ro-RO" sz="1800" b="1" dirty="0">
                <a:solidFill>
                  <a:schemeClr val="tx2">
                    <a:lumMod val="75000"/>
                  </a:schemeClr>
                </a:solidFill>
              </a:rPr>
              <a:t>Documente obligatorii în etapa contractuală:</a:t>
            </a:r>
          </a:p>
          <a:p>
            <a:pPr>
              <a:buFontTx/>
              <a:buNone/>
            </a:pPr>
            <a:endParaRPr lang="ro-RO" sz="1400" b="1" u="sng" dirty="0">
              <a:solidFill>
                <a:schemeClr val="tx2">
                  <a:lumMod val="75000"/>
                </a:schemeClr>
              </a:solidFill>
            </a:endParaRPr>
          </a:p>
          <a:p>
            <a:pPr>
              <a:buFont typeface="+mj-lt"/>
              <a:buAutoNum type="arabicPeriod"/>
            </a:pPr>
            <a:r>
              <a:rPr lang="pt-BR" sz="1400" dirty="0">
                <a:solidFill>
                  <a:schemeClr val="tx2">
                    <a:lumMod val="75000"/>
                  </a:schemeClr>
                </a:solidFill>
              </a:rPr>
              <a:t>Autorizaţia de construire, emisă pentru realizarea investiției</a:t>
            </a:r>
            <a:endParaRPr lang="ro-RO" sz="1400" dirty="0">
              <a:solidFill>
                <a:schemeClr val="tx2">
                  <a:lumMod val="75000"/>
                </a:schemeClr>
              </a:solidFill>
            </a:endParaRPr>
          </a:p>
          <a:p>
            <a:pPr>
              <a:buFont typeface="+mj-lt"/>
              <a:buAutoNum type="arabicPeriod"/>
            </a:pPr>
            <a:r>
              <a:rPr lang="pt-BR" sz="1400" dirty="0">
                <a:solidFill>
                  <a:schemeClr val="tx2">
                    <a:lumMod val="75000"/>
                  </a:schemeClr>
                </a:solidFill>
              </a:rPr>
              <a:t>Extras de carte funciară, emis cu maximum 30 de zile înaintea depunerii</a:t>
            </a:r>
            <a:endParaRPr lang="ro-RO" sz="1400" dirty="0">
              <a:solidFill>
                <a:schemeClr val="tx2">
                  <a:lumMod val="75000"/>
                </a:schemeClr>
              </a:solidFill>
            </a:endParaRPr>
          </a:p>
          <a:p>
            <a:pPr>
              <a:buFont typeface="+mj-lt"/>
              <a:buAutoNum type="arabicPeriod"/>
            </a:pPr>
            <a:r>
              <a:rPr lang="vi-VN" sz="1400" dirty="0">
                <a:solidFill>
                  <a:schemeClr val="tx2">
                    <a:lumMod val="75000"/>
                  </a:schemeClr>
                </a:solidFill>
              </a:rPr>
              <a:t>Avizul administratorului/ custodelui/ clasarea solicitării pentru intervenţiile care au loc într-o arie naturală protejată, în conformitate cu prevederile OUG 57/2007</a:t>
            </a:r>
            <a:endParaRPr lang="ro-RO" sz="1400" dirty="0">
              <a:solidFill>
                <a:schemeClr val="tx2">
                  <a:lumMod val="75000"/>
                </a:schemeClr>
              </a:solidFill>
            </a:endParaRPr>
          </a:p>
          <a:p>
            <a:pPr>
              <a:buFont typeface="+mj-lt"/>
              <a:buAutoNum type="arabicPeriod"/>
            </a:pPr>
            <a:r>
              <a:rPr lang="it-IT" sz="1400" dirty="0">
                <a:solidFill>
                  <a:schemeClr val="tx2">
                    <a:lumMod val="75000"/>
                  </a:schemeClr>
                </a:solidFill>
              </a:rPr>
              <a:t>Avizul Natura 2000/ Clasarea notificării, după caz, în conformitate cu prevederile OUG 57/2007</a:t>
            </a:r>
            <a:r>
              <a:rPr lang="ro-RO" sz="1400" dirty="0">
                <a:solidFill>
                  <a:schemeClr val="tx2">
                    <a:lumMod val="75000"/>
                  </a:schemeClr>
                </a:solidFill>
              </a:rPr>
              <a:t> (</a:t>
            </a:r>
            <a:r>
              <a:rPr lang="vi-VN" sz="1400" dirty="0">
                <a:solidFill>
                  <a:schemeClr val="tx2">
                    <a:lumMod val="75000"/>
                  </a:schemeClr>
                </a:solidFill>
              </a:rPr>
              <a:t>Pentru proiecte care includ execuția de lucrări de construcții ce se supun autorizării</a:t>
            </a:r>
            <a:r>
              <a:rPr lang="ro-RO" sz="1400" dirty="0">
                <a:solidFill>
                  <a:schemeClr val="tx2">
                    <a:lumMod val="75000"/>
                  </a:schemeClr>
                </a:solidFill>
              </a:rPr>
              <a:t>)</a:t>
            </a:r>
          </a:p>
          <a:p>
            <a:pPr>
              <a:buFont typeface="+mj-lt"/>
              <a:buAutoNum type="arabicPeriod"/>
            </a:pPr>
            <a:r>
              <a:rPr lang="it-IT" sz="1400" dirty="0">
                <a:solidFill>
                  <a:schemeClr val="tx2">
                    <a:lumMod val="75000"/>
                  </a:schemeClr>
                </a:solidFill>
              </a:rPr>
              <a:t>Cele mai recente situații financiare anuale ale solicitantului, dacă sunt diferite de cele depuse deja la cererea de finanțare</a:t>
            </a:r>
            <a:endParaRPr lang="ro-RO" sz="1400" dirty="0">
              <a:solidFill>
                <a:schemeClr val="tx2">
                  <a:lumMod val="75000"/>
                </a:schemeClr>
              </a:solidFill>
            </a:endParaRPr>
          </a:p>
          <a:p>
            <a:pPr>
              <a:buFont typeface="+mj-lt"/>
              <a:buAutoNum type="arabicPeriod"/>
            </a:pPr>
            <a:r>
              <a:rPr lang="vi-VN" sz="1400" dirty="0">
                <a:solidFill>
                  <a:schemeClr val="tx2">
                    <a:lumMod val="75000"/>
                  </a:schemeClr>
                </a:solidFill>
              </a:rPr>
              <a:t>Cele mai recente situații financiare anuale ale entităților identificate ca întreprinderi partenere și/sau legate cu solicitantul, conform Declarației privind încadrarea în categoria IMM</a:t>
            </a:r>
            <a:endParaRPr lang="ro-RO" sz="1400" dirty="0">
              <a:solidFill>
                <a:schemeClr val="tx2">
                  <a:lumMod val="75000"/>
                </a:schemeClr>
              </a:solidFill>
            </a:endParaRPr>
          </a:p>
          <a:p>
            <a:pPr>
              <a:buFont typeface="+mj-lt"/>
              <a:buAutoNum type="arabicPeriod"/>
            </a:pPr>
            <a:r>
              <a:rPr lang="ro-RO" sz="1400" dirty="0">
                <a:solidFill>
                  <a:schemeClr val="tx2">
                    <a:lumMod val="75000"/>
                  </a:schemeClr>
                </a:solidFill>
              </a:rPr>
              <a:t>Declarația de eligibilitate - </a:t>
            </a:r>
            <a:r>
              <a:rPr lang="vi-VN" sz="1400" b="1" dirty="0">
                <a:solidFill>
                  <a:schemeClr val="tx2">
                    <a:lumMod val="75000"/>
                  </a:schemeClr>
                </a:solidFill>
              </a:rPr>
              <a:t>se vor evidenția</a:t>
            </a:r>
            <a:r>
              <a:rPr lang="vi-VN" sz="1400" dirty="0">
                <a:solidFill>
                  <a:schemeClr val="tx2">
                    <a:lumMod val="75000"/>
                  </a:schemeClr>
                </a:solidFill>
              </a:rPr>
              <a:t>, ajutoarele de minimis și de stat primite/ solicitate </a:t>
            </a:r>
            <a:r>
              <a:rPr lang="vi-VN" sz="1400" b="1" dirty="0">
                <a:solidFill>
                  <a:schemeClr val="tx2">
                    <a:lumMod val="75000"/>
                  </a:schemeClr>
                </a:solidFill>
              </a:rPr>
              <a:t>în perioada scursă de la depunerea cererii de finanțare</a:t>
            </a:r>
            <a:endParaRPr lang="ro-RO" sz="1400" b="1" dirty="0">
              <a:solidFill>
                <a:schemeClr val="tx2">
                  <a:lumMod val="75000"/>
                </a:schemeClr>
              </a:solidFill>
            </a:endParaRPr>
          </a:p>
          <a:p>
            <a:pPr>
              <a:buFont typeface="+mj-lt"/>
              <a:buAutoNum type="arabicPeriod"/>
            </a:pPr>
            <a:r>
              <a:rPr lang="vi-VN" sz="1400" dirty="0">
                <a:solidFill>
                  <a:schemeClr val="tx2">
                    <a:lumMod val="75000"/>
                  </a:schemeClr>
                </a:solidFill>
              </a:rPr>
              <a:t>Declarația de angajament actualizată</a:t>
            </a:r>
            <a:endParaRPr lang="ro-RO" sz="1400" dirty="0">
              <a:solidFill>
                <a:schemeClr val="tx2">
                  <a:lumMod val="75000"/>
                </a:schemeClr>
              </a:solidFill>
            </a:endParaRPr>
          </a:p>
          <a:p>
            <a:pPr>
              <a:buFont typeface="+mj-lt"/>
              <a:buAutoNum type="arabicPeriod"/>
            </a:pPr>
            <a:r>
              <a:rPr lang="vi-VN" sz="1400" dirty="0">
                <a:solidFill>
                  <a:schemeClr val="tx2">
                    <a:lumMod val="75000"/>
                  </a:schemeClr>
                </a:solidFill>
              </a:rPr>
              <a:t>Declarația privind încadrarea în categoria IMM și, dacă este cazul, Calculul pentru întreprinderi partenere sau legate, actualizată</a:t>
            </a:r>
            <a:endParaRPr lang="ro-RO" sz="1400" dirty="0">
              <a:solidFill>
                <a:schemeClr val="tx2">
                  <a:lumMod val="75000"/>
                </a:schemeClr>
              </a:solidFill>
            </a:endParaRPr>
          </a:p>
          <a:p>
            <a:pPr>
              <a:buFont typeface="+mj-lt"/>
              <a:buAutoNum type="arabicPeriod"/>
            </a:pPr>
            <a:r>
              <a:rPr lang="vi-VN" sz="1400" dirty="0">
                <a:solidFill>
                  <a:schemeClr val="tx2">
                    <a:lumMod val="75000"/>
                  </a:schemeClr>
                </a:solidFill>
              </a:rPr>
              <a:t>Certificatul constatator în forma extinsă emis de oficiul registrului comerţului</a:t>
            </a:r>
            <a:endParaRPr lang="ro-RO" sz="1400" dirty="0">
              <a:solidFill>
                <a:schemeClr val="tx2">
                  <a:lumMod val="75000"/>
                </a:schemeClr>
              </a:solidFill>
            </a:endParaRPr>
          </a:p>
          <a:p>
            <a:pPr>
              <a:buFont typeface="+mj-lt"/>
              <a:buAutoNum type="arabicPeriod"/>
            </a:pPr>
            <a:r>
              <a:rPr lang="vi-VN" sz="1400" dirty="0">
                <a:solidFill>
                  <a:schemeClr val="tx2">
                    <a:lumMod val="75000"/>
                  </a:schemeClr>
                </a:solidFill>
              </a:rPr>
              <a:t>Certificatul de atestare fiscală, referitor la obligațiile de plată la bugetul local și bugetul de stat</a:t>
            </a:r>
            <a:endParaRPr lang="en-US" sz="1400" dirty="0">
              <a:solidFill>
                <a:schemeClr val="tx2">
                  <a:lumMod val="75000"/>
                </a:schemeClr>
              </a:solidFill>
            </a:endParaRPr>
          </a:p>
          <a:p>
            <a:pPr>
              <a:buFont typeface="+mj-lt"/>
              <a:buAutoNum type="arabicPeriod"/>
            </a:pPr>
            <a:endParaRPr lang="ro-RO" sz="1400" dirty="0">
              <a:solidFill>
                <a:schemeClr val="tx2">
                  <a:lumMod val="75000"/>
                </a:schemeClr>
              </a:solidFill>
            </a:endParaRPr>
          </a:p>
          <a:p>
            <a:pPr>
              <a:buFont typeface="+mj-lt"/>
              <a:buAutoNum type="arabicPeriod"/>
            </a:pPr>
            <a:endParaRPr lang="ro-RO" sz="1400" dirty="0">
              <a:solidFill>
                <a:schemeClr val="tx2">
                  <a:lumMod val="75000"/>
                </a:schemeClr>
              </a:solidFill>
            </a:endParaRPr>
          </a:p>
        </p:txBody>
      </p:sp>
      <p:sp>
        <p:nvSpPr>
          <p:cNvPr id="5"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kern="0" dirty="0" err="1">
                <a:solidFill>
                  <a:schemeClr val="tx2">
                    <a:lumMod val="50000"/>
                  </a:schemeClr>
                </a:solidFill>
              </a:rPr>
              <a:t>Completarea</a:t>
            </a:r>
            <a:r>
              <a:rPr lang="en-US" sz="2400" kern="0" dirty="0">
                <a:solidFill>
                  <a:schemeClr val="tx2">
                    <a:lumMod val="50000"/>
                  </a:schemeClr>
                </a:solidFill>
              </a:rPr>
              <a:t> </a:t>
            </a:r>
            <a:r>
              <a:rPr lang="en-US" sz="2400" kern="0" dirty="0" err="1">
                <a:solidFill>
                  <a:schemeClr val="tx2">
                    <a:lumMod val="50000"/>
                  </a:schemeClr>
                </a:solidFill>
              </a:rPr>
              <a:t>cererii</a:t>
            </a:r>
            <a:r>
              <a:rPr lang="en-US" sz="2400" kern="0" dirty="0">
                <a:solidFill>
                  <a:schemeClr val="tx2">
                    <a:lumMod val="50000"/>
                  </a:schemeClr>
                </a:solidFill>
              </a:rPr>
              <a:t> de </a:t>
            </a:r>
            <a:r>
              <a:rPr lang="en-US" sz="2400" kern="0" dirty="0" err="1">
                <a:solidFill>
                  <a:schemeClr val="tx2">
                    <a:lumMod val="50000"/>
                  </a:schemeClr>
                </a:solidFill>
              </a:rPr>
              <a:t>finațare</a:t>
            </a:r>
            <a:r>
              <a:rPr lang="en-US" sz="2400" kern="0" dirty="0">
                <a:solidFill>
                  <a:schemeClr val="tx2">
                    <a:lumMod val="50000"/>
                  </a:schemeClr>
                </a:solidFill>
              </a:rPr>
              <a:t> </a:t>
            </a:r>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Content Placeholder 2"/>
          <p:cNvSpPr>
            <a:spLocks noGrp="1"/>
          </p:cNvSpPr>
          <p:nvPr>
            <p:ph idx="1"/>
          </p:nvPr>
        </p:nvSpPr>
        <p:spPr>
          <a:xfrm>
            <a:off x="228600" y="1524000"/>
            <a:ext cx="8534400" cy="4800600"/>
          </a:xfrm>
        </p:spPr>
        <p:txBody>
          <a:bodyPr/>
          <a:lstStyle/>
          <a:p>
            <a:pPr algn="just">
              <a:buFontTx/>
              <a:buNone/>
            </a:pPr>
            <a:r>
              <a:rPr lang="ro-RO" sz="1400" dirty="0">
                <a:solidFill>
                  <a:srgbClr val="003399"/>
                </a:solidFill>
              </a:rPr>
              <a:t>		</a:t>
            </a:r>
            <a:endParaRPr lang="ro-RO" sz="1400" dirty="0"/>
          </a:p>
          <a:p>
            <a:pPr algn="just">
              <a:spcAft>
                <a:spcPts val="600"/>
              </a:spcAft>
              <a:buFontTx/>
              <a:buNone/>
            </a:pPr>
            <a:endParaRPr lang="ro-RO" sz="1400" b="1" u="sng" dirty="0">
              <a:solidFill>
                <a:srgbClr val="003399"/>
              </a:solidFill>
            </a:endParaRPr>
          </a:p>
          <a:p>
            <a:pPr>
              <a:buFontTx/>
              <a:buNone/>
            </a:pPr>
            <a:r>
              <a:rPr lang="ro-RO" sz="1400" b="1" dirty="0"/>
              <a:t>	</a:t>
            </a:r>
            <a:endParaRPr lang="ro-RO" sz="1400" b="1" u="sng" dirty="0">
              <a:solidFill>
                <a:srgbClr val="003399"/>
              </a:solidFill>
            </a:endParaRPr>
          </a:p>
        </p:txBody>
      </p:sp>
      <p:sp>
        <p:nvSpPr>
          <p:cNvPr id="2" name="TextBox 1"/>
          <p:cNvSpPr txBox="1"/>
          <p:nvPr/>
        </p:nvSpPr>
        <p:spPr>
          <a:xfrm>
            <a:off x="304800" y="1107168"/>
            <a:ext cx="8534400" cy="5539978"/>
          </a:xfrm>
          <a:prstGeom prst="rect">
            <a:avLst/>
          </a:prstGeom>
          <a:noFill/>
        </p:spPr>
        <p:txBody>
          <a:bodyPr wrap="square" rtlCol="0">
            <a:spAutoFit/>
          </a:bodyPr>
          <a:lstStyle/>
          <a:p>
            <a:r>
              <a:rPr lang="ro-RO" sz="1800" dirty="0">
                <a:solidFill>
                  <a:schemeClr val="tx2">
                    <a:lumMod val="75000"/>
                  </a:schemeClr>
                </a:solidFill>
              </a:rPr>
              <a:t>Documente obligatorii în etapa contractuală:</a:t>
            </a:r>
            <a:endParaRPr lang="en-US" sz="1800" dirty="0">
              <a:solidFill>
                <a:schemeClr val="tx2">
                  <a:lumMod val="75000"/>
                </a:schemeClr>
              </a:solidFill>
            </a:endParaRPr>
          </a:p>
          <a:p>
            <a:endParaRPr lang="ro-RO" sz="1400" dirty="0">
              <a:solidFill>
                <a:schemeClr val="tx2">
                  <a:lumMod val="75000"/>
                </a:schemeClr>
              </a:solidFill>
            </a:endParaRPr>
          </a:p>
          <a:p>
            <a:pPr marL="342900" indent="-342900">
              <a:buFont typeface="+mj-lt"/>
              <a:buAutoNum type="arabicPeriod" startAt="12"/>
            </a:pPr>
            <a:r>
              <a:rPr lang="vi-VN" sz="1400" b="0" dirty="0">
                <a:solidFill>
                  <a:schemeClr val="tx2">
                    <a:lumMod val="75000"/>
                  </a:schemeClr>
                </a:solidFill>
                <a:latin typeface="+mn-lt"/>
                <a:cs typeface="+mn-cs"/>
              </a:rPr>
              <a:t>Certificatul de cazier fiscal al solicitantului</a:t>
            </a:r>
            <a:endParaRPr lang="ro-RO" sz="1400" b="0" dirty="0">
              <a:solidFill>
                <a:schemeClr val="tx2">
                  <a:lumMod val="75000"/>
                </a:schemeClr>
              </a:solidFill>
              <a:latin typeface="+mn-lt"/>
              <a:cs typeface="+mn-cs"/>
            </a:endParaRPr>
          </a:p>
          <a:p>
            <a:pPr marL="342900" indent="-342900">
              <a:buFont typeface="+mj-lt"/>
              <a:buAutoNum type="arabicPeriod" startAt="12"/>
            </a:pPr>
            <a:r>
              <a:rPr lang="en-US" sz="1400" b="0" dirty="0" err="1">
                <a:solidFill>
                  <a:schemeClr val="tx2">
                    <a:lumMod val="75000"/>
                  </a:schemeClr>
                </a:solidFill>
                <a:latin typeface="+mn-lt"/>
                <a:cs typeface="+mn-cs"/>
              </a:rPr>
              <a:t>Declaraţia</a:t>
            </a:r>
            <a:r>
              <a:rPr lang="en-US" sz="1400" b="0" dirty="0">
                <a:solidFill>
                  <a:schemeClr val="tx2">
                    <a:lumMod val="75000"/>
                  </a:schemeClr>
                </a:solidFill>
                <a:latin typeface="+mn-lt"/>
                <a:cs typeface="+mn-cs"/>
              </a:rPr>
              <a:t> </a:t>
            </a:r>
            <a:r>
              <a:rPr lang="en-US" sz="1400" b="0" dirty="0" err="1">
                <a:solidFill>
                  <a:schemeClr val="tx2">
                    <a:lumMod val="75000"/>
                  </a:schemeClr>
                </a:solidFill>
                <a:latin typeface="+mn-lt"/>
                <a:cs typeface="+mn-cs"/>
              </a:rPr>
              <a:t>reprezentantului</a:t>
            </a:r>
            <a:r>
              <a:rPr lang="en-US" sz="1400" b="0" dirty="0">
                <a:solidFill>
                  <a:schemeClr val="tx2">
                    <a:lumMod val="75000"/>
                  </a:schemeClr>
                </a:solidFill>
                <a:latin typeface="+mn-lt"/>
                <a:cs typeface="+mn-cs"/>
              </a:rPr>
              <a:t> legal </a:t>
            </a:r>
            <a:r>
              <a:rPr lang="en-US" sz="1400" b="0" dirty="0" err="1">
                <a:solidFill>
                  <a:schemeClr val="tx2">
                    <a:lumMod val="75000"/>
                  </a:schemeClr>
                </a:solidFill>
                <a:latin typeface="+mn-lt"/>
                <a:cs typeface="+mn-cs"/>
              </a:rPr>
              <a:t>prin</a:t>
            </a:r>
            <a:r>
              <a:rPr lang="en-US" sz="1400" b="0" dirty="0">
                <a:solidFill>
                  <a:schemeClr val="tx2">
                    <a:lumMod val="75000"/>
                  </a:schemeClr>
                </a:solidFill>
                <a:latin typeface="+mn-lt"/>
                <a:cs typeface="+mn-cs"/>
              </a:rPr>
              <a:t> care se </a:t>
            </a:r>
            <a:r>
              <a:rPr lang="en-US" sz="1400" b="0" dirty="0" err="1">
                <a:solidFill>
                  <a:schemeClr val="tx2">
                    <a:lumMod val="75000"/>
                  </a:schemeClr>
                </a:solidFill>
                <a:latin typeface="+mn-lt"/>
                <a:cs typeface="+mn-cs"/>
              </a:rPr>
              <a:t>certifică</a:t>
            </a:r>
            <a:r>
              <a:rPr lang="en-US" sz="1400" b="0" dirty="0">
                <a:solidFill>
                  <a:schemeClr val="tx2">
                    <a:lumMod val="75000"/>
                  </a:schemeClr>
                </a:solidFill>
                <a:latin typeface="+mn-lt"/>
                <a:cs typeface="+mn-cs"/>
              </a:rPr>
              <a:t> </a:t>
            </a:r>
            <a:r>
              <a:rPr lang="en-US" sz="1400" b="0" dirty="0" err="1">
                <a:solidFill>
                  <a:schemeClr val="tx2">
                    <a:lumMod val="75000"/>
                  </a:schemeClr>
                </a:solidFill>
                <a:latin typeface="+mn-lt"/>
                <a:cs typeface="+mn-cs"/>
              </a:rPr>
              <a:t>faptul</a:t>
            </a:r>
            <a:r>
              <a:rPr lang="en-US" sz="1400" b="0" dirty="0">
                <a:solidFill>
                  <a:schemeClr val="tx2">
                    <a:lumMod val="75000"/>
                  </a:schemeClr>
                </a:solidFill>
                <a:latin typeface="+mn-lt"/>
                <a:cs typeface="+mn-cs"/>
              </a:rPr>
              <a:t> </a:t>
            </a:r>
            <a:r>
              <a:rPr lang="en-US" sz="1400" b="0" dirty="0" err="1">
                <a:solidFill>
                  <a:schemeClr val="tx2">
                    <a:lumMod val="75000"/>
                  </a:schemeClr>
                </a:solidFill>
                <a:latin typeface="+mn-lt"/>
                <a:cs typeface="+mn-cs"/>
              </a:rPr>
              <a:t>că</a:t>
            </a:r>
            <a:r>
              <a:rPr lang="en-US" sz="1400" b="0" dirty="0">
                <a:solidFill>
                  <a:schemeClr val="tx2">
                    <a:lumMod val="75000"/>
                  </a:schemeClr>
                </a:solidFill>
                <a:latin typeface="+mn-lt"/>
                <a:cs typeface="+mn-cs"/>
              </a:rPr>
              <a:t>, </a:t>
            </a:r>
            <a:r>
              <a:rPr lang="en-US" sz="1400" b="0" dirty="0" err="1">
                <a:solidFill>
                  <a:schemeClr val="tx2">
                    <a:lumMod val="75000"/>
                  </a:schemeClr>
                </a:solidFill>
                <a:latin typeface="+mn-lt"/>
                <a:cs typeface="+mn-cs"/>
              </a:rPr>
              <a:t>pe</a:t>
            </a:r>
            <a:r>
              <a:rPr lang="en-US" sz="1400" b="0" dirty="0">
                <a:solidFill>
                  <a:schemeClr val="tx2">
                    <a:lumMod val="75000"/>
                  </a:schemeClr>
                </a:solidFill>
                <a:latin typeface="+mn-lt"/>
                <a:cs typeface="+mn-cs"/>
              </a:rPr>
              <a:t> </a:t>
            </a:r>
            <a:r>
              <a:rPr lang="en-US" sz="1400" b="0" dirty="0" err="1">
                <a:solidFill>
                  <a:schemeClr val="tx2">
                    <a:lumMod val="75000"/>
                  </a:schemeClr>
                </a:solidFill>
                <a:latin typeface="+mn-lt"/>
                <a:cs typeface="+mn-cs"/>
              </a:rPr>
              <a:t>parcursul</a:t>
            </a:r>
            <a:r>
              <a:rPr lang="en-US" sz="1400" b="0" dirty="0">
                <a:solidFill>
                  <a:schemeClr val="tx2">
                    <a:lumMod val="75000"/>
                  </a:schemeClr>
                </a:solidFill>
                <a:latin typeface="+mn-lt"/>
                <a:cs typeface="+mn-cs"/>
              </a:rPr>
              <a:t> </a:t>
            </a:r>
            <a:r>
              <a:rPr lang="en-US" sz="1400" b="0" dirty="0" err="1">
                <a:solidFill>
                  <a:schemeClr val="tx2">
                    <a:lumMod val="75000"/>
                  </a:schemeClr>
                </a:solidFill>
                <a:latin typeface="+mn-lt"/>
                <a:cs typeface="+mn-cs"/>
              </a:rPr>
              <a:t>procesului</a:t>
            </a:r>
            <a:r>
              <a:rPr lang="en-US" sz="1400" b="0" dirty="0">
                <a:solidFill>
                  <a:schemeClr val="tx2">
                    <a:lumMod val="75000"/>
                  </a:schemeClr>
                </a:solidFill>
                <a:latin typeface="+mn-lt"/>
                <a:cs typeface="+mn-cs"/>
              </a:rPr>
              <a:t> de </a:t>
            </a:r>
            <a:r>
              <a:rPr lang="en-US" sz="1400" b="0" dirty="0" err="1">
                <a:solidFill>
                  <a:schemeClr val="tx2">
                    <a:lumMod val="75000"/>
                  </a:schemeClr>
                </a:solidFill>
                <a:latin typeface="+mn-lt"/>
                <a:cs typeface="+mn-cs"/>
              </a:rPr>
              <a:t>evaluare</a:t>
            </a:r>
            <a:r>
              <a:rPr lang="en-US" sz="1400" b="0" dirty="0">
                <a:solidFill>
                  <a:schemeClr val="tx2">
                    <a:lumMod val="75000"/>
                  </a:schemeClr>
                </a:solidFill>
                <a:latin typeface="+mn-lt"/>
                <a:cs typeface="+mn-cs"/>
              </a:rPr>
              <a:t> </a:t>
            </a:r>
            <a:r>
              <a:rPr lang="en-US" sz="1400" b="0" dirty="0" err="1">
                <a:solidFill>
                  <a:schemeClr val="tx2">
                    <a:lumMod val="75000"/>
                  </a:schemeClr>
                </a:solidFill>
                <a:latin typeface="+mn-lt"/>
                <a:cs typeface="+mn-cs"/>
              </a:rPr>
              <a:t>şi</a:t>
            </a:r>
            <a:r>
              <a:rPr lang="en-US" sz="1400" b="0" dirty="0">
                <a:solidFill>
                  <a:schemeClr val="tx2">
                    <a:lumMod val="75000"/>
                  </a:schemeClr>
                </a:solidFill>
                <a:latin typeface="+mn-lt"/>
                <a:cs typeface="+mn-cs"/>
              </a:rPr>
              <a:t> </a:t>
            </a:r>
            <a:r>
              <a:rPr lang="en-US" sz="1400" b="0" dirty="0" err="1">
                <a:solidFill>
                  <a:schemeClr val="tx2">
                    <a:lumMod val="75000"/>
                  </a:schemeClr>
                </a:solidFill>
                <a:latin typeface="+mn-lt"/>
                <a:cs typeface="+mn-cs"/>
              </a:rPr>
              <a:t>selecţie</a:t>
            </a:r>
            <a:r>
              <a:rPr lang="en-US" sz="1400" b="0" dirty="0">
                <a:solidFill>
                  <a:schemeClr val="tx2">
                    <a:lumMod val="75000"/>
                  </a:schemeClr>
                </a:solidFill>
                <a:latin typeface="+mn-lt"/>
                <a:cs typeface="+mn-cs"/>
              </a:rPr>
              <a:t> au </a:t>
            </a:r>
            <a:r>
              <a:rPr lang="en-US" sz="1400" b="0" dirty="0" err="1">
                <a:solidFill>
                  <a:schemeClr val="tx2">
                    <a:lumMod val="75000"/>
                  </a:schemeClr>
                </a:solidFill>
                <a:latin typeface="+mn-lt"/>
                <a:cs typeface="+mn-cs"/>
              </a:rPr>
              <a:t>fost</a:t>
            </a:r>
            <a:r>
              <a:rPr lang="en-US" sz="1400" b="0" dirty="0">
                <a:solidFill>
                  <a:schemeClr val="tx2">
                    <a:lumMod val="75000"/>
                  </a:schemeClr>
                </a:solidFill>
                <a:latin typeface="+mn-lt"/>
                <a:cs typeface="+mn-cs"/>
              </a:rPr>
              <a:t>/ nu au </a:t>
            </a:r>
            <a:r>
              <a:rPr lang="en-US" sz="1400" b="0" dirty="0" err="1">
                <a:solidFill>
                  <a:schemeClr val="tx2">
                    <a:lumMod val="75000"/>
                  </a:schemeClr>
                </a:solidFill>
                <a:latin typeface="+mn-lt"/>
                <a:cs typeface="+mn-cs"/>
              </a:rPr>
              <a:t>fost</a:t>
            </a:r>
            <a:r>
              <a:rPr lang="en-US" sz="1400" b="0" dirty="0">
                <a:solidFill>
                  <a:schemeClr val="tx2">
                    <a:lumMod val="75000"/>
                  </a:schemeClr>
                </a:solidFill>
                <a:latin typeface="+mn-lt"/>
                <a:cs typeface="+mn-cs"/>
              </a:rPr>
              <a:t> </a:t>
            </a:r>
            <a:r>
              <a:rPr lang="en-US" sz="1400" b="0" dirty="0" err="1">
                <a:solidFill>
                  <a:schemeClr val="tx2">
                    <a:lumMod val="75000"/>
                  </a:schemeClr>
                </a:solidFill>
                <a:latin typeface="+mn-lt"/>
                <a:cs typeface="+mn-cs"/>
              </a:rPr>
              <a:t>înregistrate</a:t>
            </a:r>
            <a:r>
              <a:rPr lang="en-US" sz="1400" b="0" dirty="0">
                <a:solidFill>
                  <a:schemeClr val="tx2">
                    <a:lumMod val="75000"/>
                  </a:schemeClr>
                </a:solidFill>
                <a:latin typeface="+mn-lt"/>
                <a:cs typeface="+mn-cs"/>
              </a:rPr>
              <a:t> </a:t>
            </a:r>
            <a:r>
              <a:rPr lang="en-US" sz="1400" b="0" dirty="0" err="1">
                <a:solidFill>
                  <a:schemeClr val="tx2">
                    <a:lumMod val="75000"/>
                  </a:schemeClr>
                </a:solidFill>
                <a:latin typeface="+mn-lt"/>
                <a:cs typeface="+mn-cs"/>
              </a:rPr>
              <a:t>modificări</a:t>
            </a:r>
            <a:endParaRPr lang="en-US" sz="1400" b="0" dirty="0">
              <a:solidFill>
                <a:schemeClr val="tx2">
                  <a:lumMod val="75000"/>
                </a:schemeClr>
              </a:solidFill>
              <a:latin typeface="+mn-lt"/>
              <a:cs typeface="+mn-cs"/>
            </a:endParaRPr>
          </a:p>
          <a:p>
            <a:pPr marL="342900" indent="-342900">
              <a:buFont typeface="+mj-lt"/>
              <a:buAutoNum type="arabicPeriod" startAt="12"/>
            </a:pPr>
            <a:r>
              <a:rPr lang="vi-VN" sz="1400" b="0" dirty="0">
                <a:solidFill>
                  <a:schemeClr val="tx2">
                    <a:lumMod val="75000"/>
                  </a:schemeClr>
                </a:solidFill>
                <a:latin typeface="+mn-lt"/>
                <a:cs typeface="+mn-cs"/>
              </a:rPr>
              <a:t>Dovada capacității financiare, respectiv un document din următoarele: extras de cont bancar, dovada unei linii/contract de credit emise de bancă/instituţie financiar bancară.</a:t>
            </a:r>
            <a:endParaRPr lang="ro-RO" sz="1400" b="0" dirty="0">
              <a:solidFill>
                <a:schemeClr val="tx2">
                  <a:lumMod val="75000"/>
                </a:schemeClr>
              </a:solidFill>
              <a:latin typeface="+mn-lt"/>
              <a:cs typeface="+mn-cs"/>
            </a:endParaRPr>
          </a:p>
          <a:p>
            <a:pPr marL="342900" indent="-342900">
              <a:buFont typeface="+mj-lt"/>
              <a:buAutoNum type="arabicPeriod" startAt="12"/>
            </a:pPr>
            <a:r>
              <a:rPr lang="vi-VN" sz="1400" b="0" dirty="0">
                <a:solidFill>
                  <a:schemeClr val="tx2">
                    <a:lumMod val="75000"/>
                  </a:schemeClr>
                </a:solidFill>
                <a:latin typeface="+mn-lt"/>
                <a:cs typeface="+mn-cs"/>
              </a:rPr>
              <a:t>Orice alt document din lista celor anexate la formularul cererii de finanțare, actualizat, dacă au intervenit modificări</a:t>
            </a:r>
            <a:endParaRPr lang="ro-RO" sz="1400" b="0" dirty="0">
              <a:solidFill>
                <a:schemeClr val="tx2">
                  <a:lumMod val="75000"/>
                </a:schemeClr>
              </a:solidFill>
              <a:latin typeface="+mn-lt"/>
              <a:cs typeface="+mn-cs"/>
            </a:endParaRPr>
          </a:p>
          <a:p>
            <a:pPr marL="285750" indent="-285750">
              <a:buFontTx/>
              <a:buChar char="-"/>
            </a:pPr>
            <a:endParaRPr lang="vi-VN" sz="1400" b="0" dirty="0">
              <a:solidFill>
                <a:schemeClr val="tx2">
                  <a:lumMod val="75000"/>
                </a:schemeClr>
              </a:solidFill>
              <a:latin typeface="+mn-lt"/>
              <a:cs typeface="+mn-cs"/>
            </a:endParaRPr>
          </a:p>
          <a:p>
            <a:r>
              <a:rPr lang="en-US" sz="1400" i="1" dirty="0" err="1">
                <a:solidFill>
                  <a:srgbClr val="FF0000"/>
                </a:solidFill>
                <a:latin typeface="+mn-lt"/>
                <a:cs typeface="+mn-cs"/>
              </a:rPr>
              <a:t>Atentie</a:t>
            </a:r>
            <a:r>
              <a:rPr lang="en-US" sz="1400" i="1" dirty="0">
                <a:solidFill>
                  <a:srgbClr val="FF0000"/>
                </a:solidFill>
                <a:latin typeface="+mn-lt"/>
                <a:cs typeface="+mn-cs"/>
              </a:rPr>
              <a:t>!!! </a:t>
            </a:r>
            <a:r>
              <a:rPr lang="vi-VN" sz="1400" i="1" dirty="0">
                <a:solidFill>
                  <a:srgbClr val="FF0000"/>
                </a:solidFill>
                <a:latin typeface="+mn-lt"/>
                <a:cs typeface="+mn-cs"/>
              </a:rPr>
              <a:t>Netransmiterea, în etapa contractuală, a oricărui document obligatoriu, în termenul solicitat, conduce la respingerea cererii de finanțare</a:t>
            </a:r>
            <a:r>
              <a:rPr lang="en-US" sz="1400" i="1" dirty="0">
                <a:solidFill>
                  <a:srgbClr val="FF0000"/>
                </a:solidFill>
                <a:latin typeface="+mn-lt"/>
                <a:cs typeface="+mn-cs"/>
              </a:rPr>
              <a:t>.</a:t>
            </a:r>
            <a:endParaRPr lang="ro-RO" sz="1400" i="1" dirty="0">
              <a:solidFill>
                <a:srgbClr val="FF0000"/>
              </a:solidFill>
              <a:latin typeface="+mn-lt"/>
              <a:cs typeface="+mn-cs"/>
            </a:endParaRPr>
          </a:p>
          <a:p>
            <a:endParaRPr lang="ro-RO" sz="1400" i="1" dirty="0">
              <a:solidFill>
                <a:schemeClr val="tx2">
                  <a:lumMod val="75000"/>
                </a:schemeClr>
              </a:solidFill>
              <a:latin typeface="+mn-lt"/>
              <a:cs typeface="+mn-cs"/>
            </a:endParaRPr>
          </a:p>
          <a:p>
            <a:endParaRPr lang="ro-RO" sz="1400" i="1" dirty="0">
              <a:solidFill>
                <a:schemeClr val="tx2">
                  <a:lumMod val="75000"/>
                </a:schemeClr>
              </a:solidFill>
              <a:latin typeface="+mn-lt"/>
              <a:cs typeface="+mn-cs"/>
            </a:endParaRPr>
          </a:p>
          <a:p>
            <a:endParaRPr lang="ro-RO" sz="1400" b="0" dirty="0">
              <a:solidFill>
                <a:schemeClr val="tx2">
                  <a:lumMod val="75000"/>
                </a:schemeClr>
              </a:solidFill>
              <a:latin typeface="+mn-lt"/>
              <a:cs typeface="+mn-cs"/>
            </a:endParaRPr>
          </a:p>
          <a:p>
            <a:endParaRPr lang="ro-RO" sz="1400" b="0" dirty="0">
              <a:solidFill>
                <a:schemeClr val="tx2">
                  <a:lumMod val="75000"/>
                </a:schemeClr>
              </a:solidFill>
              <a:latin typeface="+mn-lt"/>
              <a:cs typeface="+mn-cs"/>
            </a:endParaRPr>
          </a:p>
          <a:p>
            <a:endParaRPr lang="ro-RO" sz="1400" b="0" dirty="0">
              <a:solidFill>
                <a:schemeClr val="tx2">
                  <a:lumMod val="75000"/>
                </a:schemeClr>
              </a:solidFill>
              <a:latin typeface="+mn-lt"/>
              <a:cs typeface="+mn-cs"/>
            </a:endParaRPr>
          </a:p>
          <a:p>
            <a:endParaRPr lang="ro-RO" sz="1400" b="0" dirty="0">
              <a:solidFill>
                <a:schemeClr val="tx2">
                  <a:lumMod val="75000"/>
                </a:schemeClr>
              </a:solidFill>
              <a:latin typeface="+mn-lt"/>
              <a:cs typeface="+mn-cs"/>
            </a:endParaRPr>
          </a:p>
          <a:p>
            <a:endParaRPr lang="ro-RO" sz="1400" b="0" dirty="0">
              <a:solidFill>
                <a:schemeClr val="tx2">
                  <a:lumMod val="75000"/>
                </a:schemeClr>
              </a:solidFill>
              <a:latin typeface="+mn-lt"/>
              <a:cs typeface="+mn-cs"/>
            </a:endParaRPr>
          </a:p>
          <a:p>
            <a:endParaRPr lang="ro-RO" sz="1400" b="0" dirty="0">
              <a:solidFill>
                <a:schemeClr val="tx2">
                  <a:lumMod val="75000"/>
                </a:schemeClr>
              </a:solidFill>
              <a:latin typeface="+mn-lt"/>
              <a:cs typeface="+mn-cs"/>
            </a:endParaRPr>
          </a:p>
          <a:p>
            <a:endParaRPr lang="ro-RO" sz="1400" b="0" dirty="0">
              <a:solidFill>
                <a:schemeClr val="tx2">
                  <a:lumMod val="75000"/>
                </a:schemeClr>
              </a:solidFill>
              <a:latin typeface="+mn-lt"/>
              <a:cs typeface="+mn-cs"/>
            </a:endParaRPr>
          </a:p>
          <a:p>
            <a:endParaRPr lang="ro-RO" sz="1400" b="0" dirty="0">
              <a:solidFill>
                <a:schemeClr val="tx2">
                  <a:lumMod val="75000"/>
                </a:schemeClr>
              </a:solidFill>
              <a:latin typeface="+mn-lt"/>
              <a:cs typeface="+mn-cs"/>
            </a:endParaRPr>
          </a:p>
          <a:p>
            <a:endParaRPr lang="ro-RO" sz="1400" b="0" dirty="0">
              <a:solidFill>
                <a:schemeClr val="tx2">
                  <a:lumMod val="75000"/>
                </a:schemeClr>
              </a:solidFill>
              <a:latin typeface="+mn-lt"/>
              <a:cs typeface="+mn-cs"/>
            </a:endParaRPr>
          </a:p>
          <a:p>
            <a:endParaRPr lang="ro-RO" sz="1400" b="0" dirty="0">
              <a:solidFill>
                <a:schemeClr val="tx2">
                  <a:lumMod val="75000"/>
                </a:schemeClr>
              </a:solidFill>
              <a:latin typeface="+mn-lt"/>
              <a:cs typeface="+mn-cs"/>
            </a:endParaRPr>
          </a:p>
          <a:p>
            <a:endParaRPr lang="ro-RO" sz="1400" b="0" dirty="0">
              <a:solidFill>
                <a:schemeClr val="tx2">
                  <a:lumMod val="75000"/>
                </a:schemeClr>
              </a:solidFill>
              <a:latin typeface="+mn-lt"/>
              <a:cs typeface="+mn-cs"/>
            </a:endParaRPr>
          </a:p>
        </p:txBody>
      </p:sp>
      <p:sp>
        <p:nvSpPr>
          <p:cNvPr id="5" name="Title 1"/>
          <p:cNvSpPr txBox="1">
            <a:spLocks/>
          </p:cNvSpPr>
          <p:nvPr/>
        </p:nvSpPr>
        <p:spPr>
          <a:xfrm>
            <a:off x="76200" y="381000"/>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indent="0" algn="just">
              <a:buNone/>
            </a:pPr>
            <a:r>
              <a:rPr lang="en-US" sz="2400" kern="0" dirty="0" err="1">
                <a:solidFill>
                  <a:schemeClr val="tx2">
                    <a:lumMod val="50000"/>
                  </a:schemeClr>
                </a:solidFill>
              </a:rPr>
              <a:t>Completarea</a:t>
            </a:r>
            <a:r>
              <a:rPr lang="en-US" sz="2400" kern="0" dirty="0">
                <a:solidFill>
                  <a:schemeClr val="tx2">
                    <a:lumMod val="50000"/>
                  </a:schemeClr>
                </a:solidFill>
              </a:rPr>
              <a:t> </a:t>
            </a:r>
            <a:r>
              <a:rPr lang="en-US" sz="2400" kern="0" dirty="0" err="1">
                <a:solidFill>
                  <a:schemeClr val="tx2">
                    <a:lumMod val="50000"/>
                  </a:schemeClr>
                </a:solidFill>
              </a:rPr>
              <a:t>cererii</a:t>
            </a:r>
            <a:r>
              <a:rPr lang="en-US" sz="2400" kern="0" dirty="0">
                <a:solidFill>
                  <a:schemeClr val="tx2">
                    <a:lumMod val="50000"/>
                  </a:schemeClr>
                </a:solidFill>
              </a:rPr>
              <a:t> de </a:t>
            </a:r>
            <a:r>
              <a:rPr lang="en-US" sz="2400" kern="0" dirty="0" err="1">
                <a:solidFill>
                  <a:schemeClr val="tx2">
                    <a:lumMod val="50000"/>
                  </a:schemeClr>
                </a:solidFill>
              </a:rPr>
              <a:t>finațare</a:t>
            </a:r>
            <a:r>
              <a:rPr lang="en-US" sz="2400" kern="0" dirty="0">
                <a:solidFill>
                  <a:schemeClr val="tx2">
                    <a:lumMod val="50000"/>
                  </a:schemeClr>
                </a:solidFill>
              </a:rPr>
              <a:t> </a:t>
            </a:r>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Content Placeholder 2"/>
          <p:cNvSpPr>
            <a:spLocks noGrp="1"/>
          </p:cNvSpPr>
          <p:nvPr>
            <p:ph idx="1"/>
          </p:nvPr>
        </p:nvSpPr>
        <p:spPr>
          <a:xfrm>
            <a:off x="152400" y="990600"/>
            <a:ext cx="8915400" cy="5562600"/>
          </a:xfrm>
        </p:spPr>
        <p:txBody>
          <a:bodyPr/>
          <a:lstStyle/>
          <a:p>
            <a:r>
              <a:rPr lang="ro-RO" sz="1600" dirty="0">
                <a:solidFill>
                  <a:schemeClr val="accent5">
                    <a:lumMod val="75000"/>
                  </a:schemeClr>
                </a:solidFill>
              </a:rPr>
              <a:t>Investițiile finanțabile prin ajutor de stat regional sunt eligibile doar dacă constituie o investiție</a:t>
            </a:r>
          </a:p>
          <a:p>
            <a:pPr marL="0" indent="358775">
              <a:buNone/>
            </a:pPr>
            <a:r>
              <a:rPr lang="ro-RO" sz="1600" dirty="0">
                <a:solidFill>
                  <a:schemeClr val="accent5">
                    <a:lumMod val="75000"/>
                  </a:schemeClr>
                </a:solidFill>
              </a:rPr>
              <a:t>inițială.</a:t>
            </a:r>
            <a:endParaRPr lang="en-US" sz="1600" dirty="0">
              <a:solidFill>
                <a:schemeClr val="accent5">
                  <a:lumMod val="75000"/>
                </a:schemeClr>
              </a:solidFill>
            </a:endParaRPr>
          </a:p>
          <a:p>
            <a:pPr marL="0" indent="0">
              <a:buNone/>
            </a:pPr>
            <a:endParaRPr lang="ro-RO" sz="1400" dirty="0">
              <a:solidFill>
                <a:schemeClr val="accent5">
                  <a:lumMod val="75000"/>
                </a:schemeClr>
              </a:solidFill>
            </a:endParaRPr>
          </a:p>
          <a:p>
            <a:r>
              <a:rPr lang="ro-RO" sz="1600" dirty="0">
                <a:solidFill>
                  <a:schemeClr val="accent5">
                    <a:lumMod val="75000"/>
                  </a:schemeClr>
                </a:solidFill>
              </a:rPr>
              <a:t>Dacă după aplicarea regulilor de cumul, </a:t>
            </a:r>
            <a:r>
              <a:rPr lang="vi-VN" sz="1600" dirty="0">
                <a:solidFill>
                  <a:schemeClr val="accent5">
                    <a:lumMod val="75000"/>
                  </a:schemeClr>
                </a:solidFill>
              </a:rPr>
              <a:t>valoarea finanțării nerambursabile solicitate prin cererea de finanțare depășește plafonul de minimis specific (respectiv 200.000 euro sau 100.000 euro), cererea de finanțare va fi respinsă. În acest caz nu poate fi acordat un nou ajutor de minimis doar pentru acea parte din finanțarea solicitată care s-ar încadra în plafonul de minimis aplicabil</a:t>
            </a:r>
            <a:endParaRPr lang="en-US" sz="1600" dirty="0">
              <a:solidFill>
                <a:schemeClr val="accent5">
                  <a:lumMod val="75000"/>
                </a:schemeClr>
              </a:solidFill>
            </a:endParaRPr>
          </a:p>
          <a:p>
            <a:pPr marL="0" indent="0">
              <a:buNone/>
            </a:pPr>
            <a:endParaRPr lang="en-US" sz="1400" dirty="0">
              <a:solidFill>
                <a:schemeClr val="accent5">
                  <a:lumMod val="75000"/>
                </a:schemeClr>
              </a:solidFill>
            </a:endParaRPr>
          </a:p>
          <a:p>
            <a:r>
              <a:rPr lang="en-US" sz="1600" dirty="0" err="1">
                <a:solidFill>
                  <a:schemeClr val="accent5">
                    <a:lumMod val="75000"/>
                  </a:schemeClr>
                </a:solidFill>
              </a:rPr>
              <a:t>Perioada</a:t>
            </a:r>
            <a:r>
              <a:rPr lang="ro-RO" sz="1600" dirty="0">
                <a:solidFill>
                  <a:schemeClr val="accent5">
                    <a:lumMod val="75000"/>
                  </a:schemeClr>
                </a:solidFill>
              </a:rPr>
              <a:t> </a:t>
            </a:r>
            <a:r>
              <a:rPr lang="en-US" sz="1600" dirty="0">
                <a:solidFill>
                  <a:schemeClr val="accent5">
                    <a:lumMod val="75000"/>
                  </a:schemeClr>
                </a:solidFill>
              </a:rPr>
              <a:t>de 6 </a:t>
            </a:r>
            <a:r>
              <a:rPr lang="en-US" sz="1600" dirty="0" err="1">
                <a:solidFill>
                  <a:schemeClr val="accent5">
                    <a:lumMod val="75000"/>
                  </a:schemeClr>
                </a:solidFill>
              </a:rPr>
              <a:t>luni</a:t>
            </a:r>
            <a:r>
              <a:rPr lang="en-US" sz="1600" dirty="0">
                <a:solidFill>
                  <a:schemeClr val="accent5">
                    <a:lumMod val="75000"/>
                  </a:schemeClr>
                </a:solidFill>
              </a:rPr>
              <a:t> </a:t>
            </a:r>
            <a:r>
              <a:rPr lang="ro-RO" sz="1600" dirty="0">
                <a:solidFill>
                  <a:schemeClr val="accent5">
                    <a:lumMod val="75000"/>
                  </a:schemeClr>
                </a:solidFill>
              </a:rPr>
              <a:t>de depunere a cererii de finanțare </a:t>
            </a:r>
            <a:r>
              <a:rPr lang="en-US" sz="1600" dirty="0" err="1">
                <a:solidFill>
                  <a:schemeClr val="accent5">
                    <a:lumMod val="75000"/>
                  </a:schemeClr>
                </a:solidFill>
              </a:rPr>
              <a:t>poate</a:t>
            </a:r>
            <a:r>
              <a:rPr lang="en-US" sz="1600" dirty="0">
                <a:solidFill>
                  <a:schemeClr val="accent5">
                    <a:lumMod val="75000"/>
                  </a:schemeClr>
                </a:solidFill>
              </a:rPr>
              <a:t> fi </a:t>
            </a:r>
            <a:r>
              <a:rPr lang="en-US" sz="1600" dirty="0" err="1">
                <a:solidFill>
                  <a:schemeClr val="accent5">
                    <a:lumMod val="75000"/>
                  </a:schemeClr>
                </a:solidFill>
              </a:rPr>
              <a:t>redusă</a:t>
            </a:r>
            <a:r>
              <a:rPr lang="en-US" sz="1600" dirty="0">
                <a:solidFill>
                  <a:schemeClr val="accent5">
                    <a:lumMod val="75000"/>
                  </a:schemeClr>
                </a:solidFill>
              </a:rPr>
              <a:t> </a:t>
            </a:r>
            <a:r>
              <a:rPr lang="en-US" sz="1600" dirty="0" err="1">
                <a:solidFill>
                  <a:schemeClr val="accent5">
                    <a:lumMod val="75000"/>
                  </a:schemeClr>
                </a:solidFill>
              </a:rPr>
              <a:t>în</a:t>
            </a:r>
            <a:r>
              <a:rPr lang="en-US" sz="1600" dirty="0">
                <a:solidFill>
                  <a:schemeClr val="accent5">
                    <a:lumMod val="75000"/>
                  </a:schemeClr>
                </a:solidFill>
              </a:rPr>
              <a:t> </a:t>
            </a:r>
            <a:r>
              <a:rPr lang="en-US" sz="1600" dirty="0" err="1">
                <a:solidFill>
                  <a:schemeClr val="accent5">
                    <a:lumMod val="75000"/>
                  </a:schemeClr>
                </a:solidFill>
              </a:rPr>
              <a:t>cazul</a:t>
            </a:r>
            <a:r>
              <a:rPr lang="en-US" sz="1600" dirty="0">
                <a:solidFill>
                  <a:schemeClr val="accent5">
                    <a:lumMod val="75000"/>
                  </a:schemeClr>
                </a:solidFill>
              </a:rPr>
              <a:t> </a:t>
            </a:r>
            <a:r>
              <a:rPr lang="en-US" sz="1600" dirty="0" err="1">
                <a:solidFill>
                  <a:schemeClr val="accent5">
                    <a:lumMod val="75000"/>
                  </a:schemeClr>
                </a:solidFill>
              </a:rPr>
              <a:t>în</a:t>
            </a:r>
            <a:r>
              <a:rPr lang="en-US" sz="1600" dirty="0">
                <a:solidFill>
                  <a:schemeClr val="accent5">
                    <a:lumMod val="75000"/>
                  </a:schemeClr>
                </a:solidFill>
              </a:rPr>
              <a:t> care </a:t>
            </a:r>
            <a:r>
              <a:rPr lang="en-US" sz="1600" dirty="0" err="1">
                <a:solidFill>
                  <a:schemeClr val="accent5">
                    <a:lumMod val="75000"/>
                  </a:schemeClr>
                </a:solidFill>
              </a:rPr>
              <a:t>bugetul</a:t>
            </a:r>
            <a:r>
              <a:rPr lang="en-US" sz="1600" dirty="0">
                <a:solidFill>
                  <a:schemeClr val="accent5">
                    <a:lumMod val="75000"/>
                  </a:schemeClr>
                </a:solidFill>
              </a:rPr>
              <a:t> </a:t>
            </a:r>
            <a:r>
              <a:rPr lang="en-US" sz="1600" dirty="0" err="1">
                <a:solidFill>
                  <a:schemeClr val="accent5">
                    <a:lumMod val="75000"/>
                  </a:schemeClr>
                </a:solidFill>
              </a:rPr>
              <a:t>apelului</a:t>
            </a:r>
            <a:r>
              <a:rPr lang="en-US" sz="1600" dirty="0">
                <a:solidFill>
                  <a:schemeClr val="accent5">
                    <a:lumMod val="75000"/>
                  </a:schemeClr>
                </a:solidFill>
              </a:rPr>
              <a:t> </a:t>
            </a:r>
            <a:r>
              <a:rPr lang="en-US" sz="1600" dirty="0" err="1">
                <a:solidFill>
                  <a:schemeClr val="accent5">
                    <a:lumMod val="75000"/>
                  </a:schemeClr>
                </a:solidFill>
              </a:rPr>
              <a:t>este</a:t>
            </a:r>
            <a:r>
              <a:rPr lang="en-US" sz="1600" dirty="0">
                <a:solidFill>
                  <a:schemeClr val="accent5">
                    <a:lumMod val="75000"/>
                  </a:schemeClr>
                </a:solidFill>
              </a:rPr>
              <a:t> </a:t>
            </a:r>
            <a:r>
              <a:rPr lang="en-US" sz="1600" dirty="0" err="1">
                <a:solidFill>
                  <a:schemeClr val="accent5">
                    <a:lumMod val="75000"/>
                  </a:schemeClr>
                </a:solidFill>
              </a:rPr>
              <a:t>consumat</a:t>
            </a:r>
            <a:r>
              <a:rPr lang="en-US" sz="1600" dirty="0">
                <a:solidFill>
                  <a:schemeClr val="accent5">
                    <a:lumMod val="75000"/>
                  </a:schemeClr>
                </a:solidFill>
              </a:rPr>
              <a:t> </a:t>
            </a:r>
            <a:r>
              <a:rPr lang="en-US" sz="1600" dirty="0" err="1">
                <a:solidFill>
                  <a:schemeClr val="accent5">
                    <a:lumMod val="75000"/>
                  </a:schemeClr>
                </a:solidFill>
              </a:rPr>
              <a:t>mai</a:t>
            </a:r>
            <a:r>
              <a:rPr lang="en-US" sz="1600" dirty="0">
                <a:solidFill>
                  <a:schemeClr val="accent5">
                    <a:lumMod val="75000"/>
                  </a:schemeClr>
                </a:solidFill>
              </a:rPr>
              <a:t> </a:t>
            </a:r>
            <a:r>
              <a:rPr lang="en-US" sz="1600" dirty="0" err="1">
                <a:solidFill>
                  <a:schemeClr val="accent5">
                    <a:lumMod val="75000"/>
                  </a:schemeClr>
                </a:solidFill>
              </a:rPr>
              <a:t>devreme</a:t>
            </a:r>
            <a:r>
              <a:rPr lang="en-US" sz="1600" dirty="0">
                <a:solidFill>
                  <a:schemeClr val="accent5">
                    <a:lumMod val="75000"/>
                  </a:schemeClr>
                </a:solidFill>
              </a:rPr>
              <a:t>, </a:t>
            </a:r>
            <a:r>
              <a:rPr lang="en-US" sz="1600" dirty="0" err="1">
                <a:solidFill>
                  <a:schemeClr val="accent5">
                    <a:lumMod val="75000"/>
                  </a:schemeClr>
                </a:solidFill>
              </a:rPr>
              <a:t>dar</a:t>
            </a:r>
            <a:r>
              <a:rPr lang="en-US" sz="1600" dirty="0">
                <a:solidFill>
                  <a:schemeClr val="accent5">
                    <a:lumMod val="75000"/>
                  </a:schemeClr>
                </a:solidFill>
              </a:rPr>
              <a:t> nu </a:t>
            </a:r>
            <a:r>
              <a:rPr lang="en-US" sz="1600" dirty="0" err="1">
                <a:solidFill>
                  <a:schemeClr val="accent5">
                    <a:lumMod val="75000"/>
                  </a:schemeClr>
                </a:solidFill>
              </a:rPr>
              <a:t>mai</a:t>
            </a:r>
            <a:r>
              <a:rPr lang="en-US" sz="1600" dirty="0">
                <a:solidFill>
                  <a:schemeClr val="accent5">
                    <a:lumMod val="75000"/>
                  </a:schemeClr>
                </a:solidFill>
              </a:rPr>
              <a:t> </a:t>
            </a:r>
            <a:r>
              <a:rPr lang="en-US" sz="1600" dirty="0" err="1">
                <a:solidFill>
                  <a:schemeClr val="accent5">
                    <a:lumMod val="75000"/>
                  </a:schemeClr>
                </a:solidFill>
              </a:rPr>
              <a:t>devreme</a:t>
            </a:r>
            <a:r>
              <a:rPr lang="en-US" sz="1600" dirty="0">
                <a:solidFill>
                  <a:schemeClr val="accent5">
                    <a:lumMod val="75000"/>
                  </a:schemeClr>
                </a:solidFill>
              </a:rPr>
              <a:t> de </a:t>
            </a:r>
            <a:r>
              <a:rPr lang="en-US" sz="1600" dirty="0" err="1">
                <a:solidFill>
                  <a:schemeClr val="accent5">
                    <a:lumMod val="75000"/>
                  </a:schemeClr>
                </a:solidFill>
              </a:rPr>
              <a:t>primele</a:t>
            </a:r>
            <a:r>
              <a:rPr lang="en-US" sz="1600" dirty="0">
                <a:solidFill>
                  <a:schemeClr val="accent5">
                    <a:lumMod val="75000"/>
                  </a:schemeClr>
                </a:solidFill>
              </a:rPr>
              <a:t> 2 </a:t>
            </a:r>
            <a:r>
              <a:rPr lang="en-US" sz="1600" dirty="0" err="1">
                <a:solidFill>
                  <a:schemeClr val="accent5">
                    <a:lumMod val="75000"/>
                  </a:schemeClr>
                </a:solidFill>
              </a:rPr>
              <a:t>luni</a:t>
            </a:r>
            <a:r>
              <a:rPr lang="en-US" sz="1600" dirty="0">
                <a:solidFill>
                  <a:schemeClr val="accent5">
                    <a:lumMod val="75000"/>
                  </a:schemeClr>
                </a:solidFill>
              </a:rPr>
              <a:t>. </a:t>
            </a:r>
          </a:p>
          <a:p>
            <a:endParaRPr lang="en-US" sz="1600" dirty="0">
              <a:solidFill>
                <a:schemeClr val="accent5">
                  <a:lumMod val="75000"/>
                </a:schemeClr>
              </a:solidFill>
            </a:endParaRPr>
          </a:p>
          <a:p>
            <a:r>
              <a:rPr lang="en-US" sz="1600" dirty="0">
                <a:solidFill>
                  <a:schemeClr val="accent5">
                    <a:lumMod val="75000"/>
                  </a:schemeClr>
                </a:solidFill>
              </a:rPr>
              <a:t>O </a:t>
            </a:r>
            <a:r>
              <a:rPr lang="en-US" sz="1600" dirty="0" err="1">
                <a:solidFill>
                  <a:schemeClr val="accent5">
                    <a:lumMod val="75000"/>
                  </a:schemeClr>
                </a:solidFill>
              </a:rPr>
              <a:t>cerere</a:t>
            </a:r>
            <a:r>
              <a:rPr lang="en-US" sz="1600" dirty="0">
                <a:solidFill>
                  <a:schemeClr val="accent5">
                    <a:lumMod val="75000"/>
                  </a:schemeClr>
                </a:solidFill>
              </a:rPr>
              <a:t> </a:t>
            </a:r>
            <a:r>
              <a:rPr lang="en-US" sz="1600" dirty="0" err="1">
                <a:solidFill>
                  <a:schemeClr val="accent5">
                    <a:lumMod val="75000"/>
                  </a:schemeClr>
                </a:solidFill>
              </a:rPr>
              <a:t>respinsa</a:t>
            </a:r>
            <a:r>
              <a:rPr lang="en-US" sz="1600" dirty="0">
                <a:solidFill>
                  <a:schemeClr val="accent5">
                    <a:lumMod val="75000"/>
                  </a:schemeClr>
                </a:solidFill>
              </a:rPr>
              <a:t> in </a:t>
            </a:r>
            <a:r>
              <a:rPr lang="en-US" sz="1600" dirty="0" err="1">
                <a:solidFill>
                  <a:schemeClr val="accent5">
                    <a:lumMod val="75000"/>
                  </a:schemeClr>
                </a:solidFill>
              </a:rPr>
              <a:t>etapa</a:t>
            </a:r>
            <a:r>
              <a:rPr lang="en-US" sz="1600" dirty="0">
                <a:solidFill>
                  <a:schemeClr val="accent5">
                    <a:lumMod val="75000"/>
                  </a:schemeClr>
                </a:solidFill>
              </a:rPr>
              <a:t> de </a:t>
            </a:r>
            <a:r>
              <a:rPr lang="en-US" sz="1600" dirty="0" err="1">
                <a:solidFill>
                  <a:schemeClr val="accent5">
                    <a:lumMod val="75000"/>
                  </a:schemeClr>
                </a:solidFill>
              </a:rPr>
              <a:t>verificare</a:t>
            </a:r>
            <a:r>
              <a:rPr lang="en-US" sz="1600" dirty="0">
                <a:solidFill>
                  <a:schemeClr val="accent5">
                    <a:lumMod val="75000"/>
                  </a:schemeClr>
                </a:solidFill>
              </a:rPr>
              <a:t> a </a:t>
            </a:r>
            <a:r>
              <a:rPr lang="en-US" sz="1600" dirty="0" err="1" smtClean="0">
                <a:solidFill>
                  <a:schemeClr val="accent5">
                    <a:lumMod val="75000"/>
                  </a:schemeClr>
                </a:solidFill>
              </a:rPr>
              <a:t>conformit</a:t>
            </a:r>
            <a:r>
              <a:rPr lang="ro-RO" sz="1600" dirty="0" err="1" smtClean="0">
                <a:solidFill>
                  <a:schemeClr val="accent5">
                    <a:lumMod val="75000"/>
                  </a:schemeClr>
                </a:solidFill>
              </a:rPr>
              <a:t>ăț</a:t>
            </a:r>
            <a:r>
              <a:rPr lang="en-US" sz="1600" dirty="0" smtClean="0">
                <a:solidFill>
                  <a:schemeClr val="accent5">
                    <a:lumMod val="75000"/>
                  </a:schemeClr>
                </a:solidFill>
              </a:rPr>
              <a:t>ii </a:t>
            </a:r>
            <a:r>
              <a:rPr lang="en-US" sz="1600" dirty="0">
                <a:solidFill>
                  <a:schemeClr val="accent5">
                    <a:lumMod val="75000"/>
                  </a:schemeClr>
                </a:solidFill>
              </a:rPr>
              <a:t>administrative </a:t>
            </a:r>
            <a:r>
              <a:rPr lang="ro-RO" sz="1600" dirty="0" err="1">
                <a:solidFill>
                  <a:schemeClr val="accent5">
                    <a:lumMod val="75000"/>
                  </a:schemeClr>
                </a:solidFill>
              </a:rPr>
              <a:t>ș</a:t>
            </a:r>
            <a:r>
              <a:rPr lang="en-US" sz="1600" dirty="0" err="1" smtClean="0">
                <a:solidFill>
                  <a:schemeClr val="accent5">
                    <a:lumMod val="75000"/>
                  </a:schemeClr>
                </a:solidFill>
              </a:rPr>
              <a:t>i</a:t>
            </a:r>
            <a:r>
              <a:rPr lang="en-US" sz="1600" dirty="0" smtClean="0">
                <a:solidFill>
                  <a:schemeClr val="accent5">
                    <a:lumMod val="75000"/>
                  </a:schemeClr>
                </a:solidFill>
              </a:rPr>
              <a:t> </a:t>
            </a:r>
            <a:r>
              <a:rPr lang="en-US" sz="1600" dirty="0" err="1" smtClean="0">
                <a:solidFill>
                  <a:schemeClr val="accent5">
                    <a:lumMod val="75000"/>
                  </a:schemeClr>
                </a:solidFill>
              </a:rPr>
              <a:t>eligibilit</a:t>
            </a:r>
            <a:r>
              <a:rPr lang="ro-RO" sz="1600" dirty="0" err="1" smtClean="0">
                <a:solidFill>
                  <a:schemeClr val="accent5">
                    <a:lumMod val="75000"/>
                  </a:schemeClr>
                </a:solidFill>
              </a:rPr>
              <a:t>ăț</a:t>
            </a:r>
            <a:r>
              <a:rPr lang="en-US" sz="1600" dirty="0" smtClean="0">
                <a:solidFill>
                  <a:schemeClr val="accent5">
                    <a:lumMod val="75000"/>
                  </a:schemeClr>
                </a:solidFill>
              </a:rPr>
              <a:t>ii </a:t>
            </a:r>
            <a:r>
              <a:rPr lang="en-US" sz="1600" dirty="0" err="1">
                <a:solidFill>
                  <a:schemeClr val="accent5">
                    <a:lumMod val="75000"/>
                  </a:schemeClr>
                </a:solidFill>
              </a:rPr>
              <a:t>poate</a:t>
            </a:r>
            <a:r>
              <a:rPr lang="en-US" sz="1600" dirty="0">
                <a:solidFill>
                  <a:schemeClr val="accent5">
                    <a:lumMod val="75000"/>
                  </a:schemeClr>
                </a:solidFill>
              </a:rPr>
              <a:t> fi </a:t>
            </a:r>
            <a:r>
              <a:rPr lang="en-US" sz="1600" dirty="0" err="1" smtClean="0">
                <a:solidFill>
                  <a:schemeClr val="accent5">
                    <a:lumMod val="75000"/>
                  </a:schemeClr>
                </a:solidFill>
              </a:rPr>
              <a:t>redepus</a:t>
            </a:r>
            <a:r>
              <a:rPr lang="ro-RO" sz="1600" dirty="0" smtClean="0">
                <a:solidFill>
                  <a:schemeClr val="accent5">
                    <a:lumMod val="75000"/>
                  </a:schemeClr>
                </a:solidFill>
              </a:rPr>
              <a:t>ă</a:t>
            </a:r>
            <a:endParaRPr lang="en-US" sz="1600" dirty="0">
              <a:solidFill>
                <a:schemeClr val="accent5">
                  <a:lumMod val="75000"/>
                </a:schemeClr>
              </a:solidFill>
            </a:endParaRPr>
          </a:p>
          <a:p>
            <a:endParaRPr lang="ro-RO" sz="1400" dirty="0">
              <a:solidFill>
                <a:schemeClr val="accent5">
                  <a:lumMod val="75000"/>
                </a:schemeClr>
              </a:solidFill>
            </a:endParaRPr>
          </a:p>
          <a:p>
            <a:r>
              <a:rPr lang="en-US" sz="1600" dirty="0" err="1">
                <a:solidFill>
                  <a:schemeClr val="accent5">
                    <a:lumMod val="75000"/>
                  </a:schemeClr>
                </a:solidFill>
              </a:rPr>
              <a:t>Cererile</a:t>
            </a:r>
            <a:r>
              <a:rPr lang="en-US" sz="1600" dirty="0">
                <a:solidFill>
                  <a:schemeClr val="accent5">
                    <a:lumMod val="75000"/>
                  </a:schemeClr>
                </a:solidFill>
              </a:rPr>
              <a:t> de </a:t>
            </a:r>
            <a:r>
              <a:rPr lang="en-US" sz="1600" dirty="0" err="1">
                <a:solidFill>
                  <a:schemeClr val="accent5">
                    <a:lumMod val="75000"/>
                  </a:schemeClr>
                </a:solidFill>
              </a:rPr>
              <a:t>finan</a:t>
            </a:r>
            <a:r>
              <a:rPr lang="ro-RO" sz="1600" dirty="0">
                <a:solidFill>
                  <a:schemeClr val="accent5">
                    <a:lumMod val="75000"/>
                  </a:schemeClr>
                </a:solidFill>
              </a:rPr>
              <a:t>ț</a:t>
            </a:r>
            <a:r>
              <a:rPr lang="en-US" sz="1600" dirty="0">
                <a:solidFill>
                  <a:schemeClr val="accent5">
                    <a:lumMod val="75000"/>
                  </a:schemeClr>
                </a:solidFill>
              </a:rPr>
              <a:t>are se </a:t>
            </a:r>
            <a:r>
              <a:rPr lang="en-US" sz="1600" dirty="0" err="1">
                <a:solidFill>
                  <a:schemeClr val="accent5">
                    <a:lumMod val="75000"/>
                  </a:schemeClr>
                </a:solidFill>
              </a:rPr>
              <a:t>vor</a:t>
            </a:r>
            <a:r>
              <a:rPr lang="en-US" sz="1600" dirty="0">
                <a:solidFill>
                  <a:schemeClr val="accent5">
                    <a:lumMod val="75000"/>
                  </a:schemeClr>
                </a:solidFill>
              </a:rPr>
              <a:t> </a:t>
            </a:r>
            <a:r>
              <a:rPr lang="en-US" sz="1600" dirty="0" err="1">
                <a:solidFill>
                  <a:schemeClr val="accent5">
                    <a:lumMod val="75000"/>
                  </a:schemeClr>
                </a:solidFill>
              </a:rPr>
              <a:t>depune</a:t>
            </a:r>
            <a:r>
              <a:rPr lang="en-US" sz="1600" dirty="0">
                <a:solidFill>
                  <a:schemeClr val="accent5">
                    <a:lumMod val="75000"/>
                  </a:schemeClr>
                </a:solidFill>
              </a:rPr>
              <a:t> </a:t>
            </a:r>
            <a:r>
              <a:rPr lang="en-US" sz="1600" dirty="0" err="1">
                <a:solidFill>
                  <a:schemeClr val="accent5">
                    <a:lumMod val="75000"/>
                  </a:schemeClr>
                </a:solidFill>
              </a:rPr>
              <a:t>exclusiv</a:t>
            </a:r>
            <a:r>
              <a:rPr lang="en-US" sz="1600" dirty="0">
                <a:solidFill>
                  <a:schemeClr val="accent5">
                    <a:lumMod val="75000"/>
                  </a:schemeClr>
                </a:solidFill>
              </a:rPr>
              <a:t> </a:t>
            </a:r>
            <a:r>
              <a:rPr lang="en-US" sz="1600" dirty="0" err="1">
                <a:solidFill>
                  <a:schemeClr val="accent5">
                    <a:lumMod val="75000"/>
                  </a:schemeClr>
                </a:solidFill>
              </a:rPr>
              <a:t>prin</a:t>
            </a:r>
            <a:r>
              <a:rPr lang="en-US" sz="1600" dirty="0">
                <a:solidFill>
                  <a:schemeClr val="accent5">
                    <a:lumMod val="75000"/>
                  </a:schemeClr>
                </a:solidFill>
              </a:rPr>
              <a:t> </a:t>
            </a:r>
            <a:r>
              <a:rPr lang="en-US" sz="1600" dirty="0" err="1">
                <a:solidFill>
                  <a:schemeClr val="accent5">
                    <a:lumMod val="75000"/>
                  </a:schemeClr>
                </a:solidFill>
              </a:rPr>
              <a:t>aplica</a:t>
            </a:r>
            <a:r>
              <a:rPr lang="ro-RO" sz="1600" dirty="0">
                <a:solidFill>
                  <a:schemeClr val="accent5">
                    <a:lumMod val="75000"/>
                  </a:schemeClr>
                </a:solidFill>
              </a:rPr>
              <a:t>ț</a:t>
            </a:r>
            <a:r>
              <a:rPr lang="en-US" sz="1600" dirty="0" err="1">
                <a:solidFill>
                  <a:schemeClr val="accent5">
                    <a:lumMod val="75000"/>
                  </a:schemeClr>
                </a:solidFill>
              </a:rPr>
              <a:t>ia</a:t>
            </a:r>
            <a:r>
              <a:rPr lang="en-US" sz="1600" dirty="0">
                <a:solidFill>
                  <a:schemeClr val="accent5">
                    <a:lumMod val="75000"/>
                  </a:schemeClr>
                </a:solidFill>
              </a:rPr>
              <a:t> </a:t>
            </a:r>
            <a:r>
              <a:rPr lang="en-US" sz="1600" dirty="0" err="1">
                <a:solidFill>
                  <a:schemeClr val="accent5">
                    <a:lumMod val="75000"/>
                  </a:schemeClr>
                </a:solidFill>
              </a:rPr>
              <a:t>electronică</a:t>
            </a:r>
            <a:r>
              <a:rPr lang="en-US" sz="1600" dirty="0">
                <a:solidFill>
                  <a:schemeClr val="accent5">
                    <a:lumMod val="75000"/>
                  </a:schemeClr>
                </a:solidFill>
              </a:rPr>
              <a:t> </a:t>
            </a:r>
            <a:r>
              <a:rPr lang="en-US" sz="1600" dirty="0" err="1">
                <a:solidFill>
                  <a:schemeClr val="accent5">
                    <a:lumMod val="75000"/>
                  </a:schemeClr>
                </a:solidFill>
              </a:rPr>
              <a:t>MySMIS</a:t>
            </a:r>
            <a:r>
              <a:rPr lang="en-US" sz="1600" dirty="0">
                <a:solidFill>
                  <a:schemeClr val="accent5">
                    <a:lumMod val="75000"/>
                  </a:schemeClr>
                </a:solidFill>
              </a:rPr>
              <a:t> </a:t>
            </a:r>
          </a:p>
          <a:p>
            <a:endParaRPr lang="en-US" sz="1600" dirty="0"/>
          </a:p>
          <a:p>
            <a:pPr marL="0" indent="0">
              <a:buNone/>
            </a:pPr>
            <a:endParaRPr lang="ro-RO" sz="1600" dirty="0">
              <a:solidFill>
                <a:schemeClr val="accent5">
                  <a:lumMod val="75000"/>
                </a:schemeClr>
              </a:solidFill>
            </a:endParaRPr>
          </a:p>
        </p:txBody>
      </p:sp>
      <p:sp>
        <p:nvSpPr>
          <p:cNvPr id="5" name="Title 1"/>
          <p:cNvSpPr txBox="1">
            <a:spLocks/>
          </p:cNvSpPr>
          <p:nvPr/>
        </p:nvSpPr>
        <p:spPr>
          <a:xfrm>
            <a:off x="381000" y="268077"/>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buFontTx/>
              <a:buNone/>
            </a:pPr>
            <a:r>
              <a:rPr lang="ro-RO" sz="2400" u="sng" dirty="0">
                <a:solidFill>
                  <a:schemeClr val="accent5">
                    <a:lumMod val="75000"/>
                  </a:schemeClr>
                </a:solidFill>
              </a:rPr>
              <a:t>De reținut</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8600" y="0"/>
            <a:ext cx="1066800" cy="1066800"/>
          </a:xfrm>
          <a:prstGeom prst="rect">
            <a:avLst/>
          </a:prstGeom>
        </p:spPr>
      </p:pic>
    </p:spTree>
    <p:extLst>
      <p:ext uri="{BB962C8B-B14F-4D97-AF65-F5344CB8AC3E}">
        <p14:creationId xmlns:p14="http://schemas.microsoft.com/office/powerpoint/2010/main" val="3419411121"/>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Content Placeholder 2"/>
          <p:cNvSpPr>
            <a:spLocks noGrp="1"/>
          </p:cNvSpPr>
          <p:nvPr>
            <p:ph idx="1"/>
          </p:nvPr>
        </p:nvSpPr>
        <p:spPr>
          <a:xfrm>
            <a:off x="152400" y="990600"/>
            <a:ext cx="8763000" cy="5638800"/>
          </a:xfrm>
        </p:spPr>
        <p:txBody>
          <a:bodyPr/>
          <a:lstStyle/>
          <a:p>
            <a:pPr marL="0" indent="0">
              <a:buNone/>
            </a:pPr>
            <a:endParaRPr lang="en-US" sz="1600" dirty="0">
              <a:solidFill>
                <a:schemeClr val="accent5">
                  <a:lumMod val="75000"/>
                </a:schemeClr>
              </a:solidFill>
            </a:endParaRPr>
          </a:p>
          <a:p>
            <a:r>
              <a:rPr lang="en-US" sz="1600" dirty="0" err="1">
                <a:solidFill>
                  <a:schemeClr val="accent5">
                    <a:lumMod val="75000"/>
                  </a:schemeClr>
                </a:solidFill>
              </a:rPr>
              <a:t>Pentru</a:t>
            </a:r>
            <a:r>
              <a:rPr lang="en-US" sz="1600" dirty="0">
                <a:solidFill>
                  <a:schemeClr val="accent5">
                    <a:lumMod val="75000"/>
                  </a:schemeClr>
                </a:solidFill>
              </a:rPr>
              <a:t> </a:t>
            </a:r>
            <a:r>
              <a:rPr lang="ro-RO" sz="1600" dirty="0">
                <a:solidFill>
                  <a:schemeClr val="accent5">
                    <a:lumMod val="75000"/>
                  </a:schemeClr>
                </a:solidFill>
              </a:rPr>
              <a:t>încadrarea</a:t>
            </a:r>
            <a:r>
              <a:rPr lang="en-US" sz="1600" dirty="0">
                <a:solidFill>
                  <a:schemeClr val="accent5">
                    <a:lumMod val="75000"/>
                  </a:schemeClr>
                </a:solidFill>
              </a:rPr>
              <a:t> </a:t>
            </a:r>
            <a:r>
              <a:rPr lang="ro-RO" sz="1600" dirty="0">
                <a:solidFill>
                  <a:schemeClr val="accent5">
                    <a:lumMod val="75000"/>
                  </a:schemeClr>
                </a:solidFill>
              </a:rPr>
              <a:t>î</a:t>
            </a:r>
            <a:r>
              <a:rPr lang="en-US" sz="1600" dirty="0">
                <a:solidFill>
                  <a:schemeClr val="accent5">
                    <a:lumMod val="75000"/>
                  </a:schemeClr>
                </a:solidFill>
              </a:rPr>
              <a:t>n </a:t>
            </a:r>
            <a:r>
              <a:rPr lang="en-US" sz="1600" dirty="0" err="1">
                <a:solidFill>
                  <a:schemeClr val="accent5">
                    <a:lumMod val="75000"/>
                  </a:schemeClr>
                </a:solidFill>
              </a:rPr>
              <a:t>categorie</a:t>
            </a:r>
            <a:r>
              <a:rPr lang="en-US" sz="1600" dirty="0">
                <a:solidFill>
                  <a:schemeClr val="accent5">
                    <a:lumMod val="75000"/>
                  </a:schemeClr>
                </a:solidFill>
              </a:rPr>
              <a:t> a IMM-</a:t>
            </a:r>
            <a:r>
              <a:rPr lang="en-US" sz="1600" dirty="0" err="1">
                <a:solidFill>
                  <a:schemeClr val="accent5">
                    <a:lumMod val="75000"/>
                  </a:schemeClr>
                </a:solidFill>
              </a:rPr>
              <a:t>ului</a:t>
            </a:r>
            <a:r>
              <a:rPr lang="en-US" sz="1600" dirty="0">
                <a:solidFill>
                  <a:schemeClr val="accent5">
                    <a:lumMod val="75000"/>
                  </a:schemeClr>
                </a:solidFill>
              </a:rPr>
              <a:t>  se </a:t>
            </a:r>
            <a:r>
              <a:rPr lang="en-US" sz="1600" dirty="0" err="1">
                <a:solidFill>
                  <a:schemeClr val="accent5">
                    <a:lumMod val="75000"/>
                  </a:schemeClr>
                </a:solidFill>
              </a:rPr>
              <a:t>vor</a:t>
            </a:r>
            <a:r>
              <a:rPr lang="en-US" sz="1600" dirty="0">
                <a:solidFill>
                  <a:schemeClr val="accent5">
                    <a:lumMod val="75000"/>
                  </a:schemeClr>
                </a:solidFill>
              </a:rPr>
              <a:t> </a:t>
            </a:r>
            <a:r>
              <a:rPr lang="en-US" sz="1600" dirty="0" err="1">
                <a:solidFill>
                  <a:schemeClr val="accent5">
                    <a:lumMod val="75000"/>
                  </a:schemeClr>
                </a:solidFill>
              </a:rPr>
              <a:t>avea</a:t>
            </a:r>
            <a:r>
              <a:rPr lang="en-US" sz="1600" dirty="0">
                <a:solidFill>
                  <a:schemeClr val="accent5">
                    <a:lumMod val="75000"/>
                  </a:schemeClr>
                </a:solidFill>
              </a:rPr>
              <a:t> </a:t>
            </a:r>
            <a:r>
              <a:rPr lang="ro-RO" sz="1600" dirty="0">
                <a:solidFill>
                  <a:schemeClr val="accent5">
                    <a:lumMod val="75000"/>
                  </a:schemeClr>
                </a:solidFill>
              </a:rPr>
              <a:t>î</a:t>
            </a:r>
            <a:r>
              <a:rPr lang="en-US" sz="1600" dirty="0">
                <a:solidFill>
                  <a:schemeClr val="accent5">
                    <a:lumMod val="75000"/>
                  </a:schemeClr>
                </a:solidFill>
              </a:rPr>
              <a:t>n </a:t>
            </a:r>
            <a:r>
              <a:rPr lang="en-US" sz="1600" dirty="0" err="1">
                <a:solidFill>
                  <a:schemeClr val="accent5">
                    <a:lumMod val="75000"/>
                  </a:schemeClr>
                </a:solidFill>
              </a:rPr>
              <a:t>vedere</a:t>
            </a:r>
            <a:r>
              <a:rPr lang="en-US" sz="1600" dirty="0">
                <a:solidFill>
                  <a:schemeClr val="accent5">
                    <a:lumMod val="75000"/>
                  </a:schemeClr>
                </a:solidFill>
              </a:rPr>
              <a:t> </a:t>
            </a:r>
            <a:r>
              <a:rPr lang="en-US" sz="1600" dirty="0" err="1">
                <a:solidFill>
                  <a:schemeClr val="accent5">
                    <a:lumMod val="75000"/>
                  </a:schemeClr>
                </a:solidFill>
              </a:rPr>
              <a:t>toate</a:t>
            </a:r>
            <a:r>
              <a:rPr lang="en-US" sz="1600" dirty="0">
                <a:solidFill>
                  <a:schemeClr val="accent5">
                    <a:lumMod val="75000"/>
                  </a:schemeClr>
                </a:solidFill>
              </a:rPr>
              <a:t> leg</a:t>
            </a:r>
            <a:r>
              <a:rPr lang="ro-RO" sz="1600" dirty="0">
                <a:solidFill>
                  <a:schemeClr val="accent5">
                    <a:lumMod val="75000"/>
                  </a:schemeClr>
                </a:solidFill>
              </a:rPr>
              <a:t>ă</a:t>
            </a:r>
            <a:r>
              <a:rPr lang="en-US" sz="1600" dirty="0" err="1">
                <a:solidFill>
                  <a:schemeClr val="accent5">
                    <a:lumMod val="75000"/>
                  </a:schemeClr>
                </a:solidFill>
              </a:rPr>
              <a:t>turile</a:t>
            </a:r>
            <a:r>
              <a:rPr lang="en-US" sz="1600" dirty="0">
                <a:solidFill>
                  <a:schemeClr val="accent5">
                    <a:lumMod val="75000"/>
                  </a:schemeClr>
                </a:solidFill>
              </a:rPr>
              <a:t>/ </a:t>
            </a:r>
            <a:r>
              <a:rPr lang="en-US" sz="1600" dirty="0" err="1">
                <a:solidFill>
                  <a:schemeClr val="accent5">
                    <a:lumMod val="75000"/>
                  </a:schemeClr>
                </a:solidFill>
              </a:rPr>
              <a:t>parteneriatele</a:t>
            </a:r>
            <a:r>
              <a:rPr lang="en-US" sz="1600" dirty="0">
                <a:solidFill>
                  <a:schemeClr val="accent5">
                    <a:lumMod val="75000"/>
                  </a:schemeClr>
                </a:solidFill>
              </a:rPr>
              <a:t> </a:t>
            </a:r>
            <a:r>
              <a:rPr lang="en-US" sz="1600" dirty="0" err="1">
                <a:solidFill>
                  <a:schemeClr val="accent5">
                    <a:lumMod val="75000"/>
                  </a:schemeClr>
                </a:solidFill>
              </a:rPr>
              <a:t>stabilite</a:t>
            </a:r>
            <a:r>
              <a:rPr lang="en-US" sz="1600" dirty="0">
                <a:solidFill>
                  <a:schemeClr val="accent5">
                    <a:lumMod val="75000"/>
                  </a:schemeClr>
                </a:solidFill>
              </a:rPr>
              <a:t> </a:t>
            </a:r>
            <a:r>
              <a:rPr lang="ro-RO" sz="1600" dirty="0" err="1">
                <a:solidFill>
                  <a:schemeClr val="accent5">
                    <a:lumMod val="75000"/>
                  </a:schemeClr>
                </a:solidFill>
              </a:rPr>
              <a:t>î</a:t>
            </a:r>
            <a:r>
              <a:rPr lang="en-US" sz="1600" dirty="0" err="1">
                <a:solidFill>
                  <a:schemeClr val="accent5">
                    <a:lumMod val="75000"/>
                  </a:schemeClr>
                </a:solidFill>
              </a:rPr>
              <a:t>ntre</a:t>
            </a:r>
            <a:r>
              <a:rPr lang="en-US" sz="1600" dirty="0">
                <a:solidFill>
                  <a:schemeClr val="accent5">
                    <a:lumMod val="75000"/>
                  </a:schemeClr>
                </a:solidFill>
              </a:rPr>
              <a:t> solicitant </a:t>
            </a:r>
            <a:r>
              <a:rPr lang="ro-RO" sz="1600" dirty="0">
                <a:solidFill>
                  <a:schemeClr val="accent5">
                    <a:lumMod val="75000"/>
                  </a:schemeClr>
                </a:solidFill>
              </a:rPr>
              <a:t>ș</a:t>
            </a:r>
            <a:r>
              <a:rPr lang="en-US" sz="1600" dirty="0" err="1">
                <a:solidFill>
                  <a:schemeClr val="accent5">
                    <a:lumMod val="75000"/>
                  </a:schemeClr>
                </a:solidFill>
              </a:rPr>
              <a:t>i</a:t>
            </a:r>
            <a:r>
              <a:rPr lang="en-US" sz="1600" dirty="0">
                <a:solidFill>
                  <a:schemeClr val="accent5">
                    <a:lumMod val="75000"/>
                  </a:schemeClr>
                </a:solidFill>
              </a:rPr>
              <a:t> </a:t>
            </a:r>
            <a:r>
              <a:rPr lang="en-US" sz="1600" dirty="0" err="1">
                <a:solidFill>
                  <a:schemeClr val="accent5">
                    <a:lumMod val="75000"/>
                  </a:schemeClr>
                </a:solidFill>
              </a:rPr>
              <a:t>alte</a:t>
            </a:r>
            <a:r>
              <a:rPr lang="en-US" sz="1600" dirty="0">
                <a:solidFill>
                  <a:schemeClr val="accent5">
                    <a:lumMod val="75000"/>
                  </a:schemeClr>
                </a:solidFill>
              </a:rPr>
              <a:t> </a:t>
            </a:r>
            <a:r>
              <a:rPr lang="ro-RO" sz="1600" dirty="0" err="1">
                <a:solidFill>
                  <a:schemeClr val="accent5">
                    <a:lumMod val="75000"/>
                  </a:schemeClr>
                </a:solidFill>
              </a:rPr>
              <a:t>î</a:t>
            </a:r>
            <a:r>
              <a:rPr lang="en-US" sz="1600" dirty="0" err="1">
                <a:solidFill>
                  <a:schemeClr val="accent5">
                    <a:lumMod val="75000"/>
                  </a:schemeClr>
                </a:solidFill>
              </a:rPr>
              <a:t>ntreprinderi</a:t>
            </a:r>
            <a:r>
              <a:rPr lang="en-US" sz="1600" dirty="0">
                <a:solidFill>
                  <a:schemeClr val="accent5">
                    <a:lumMod val="75000"/>
                  </a:schemeClr>
                </a:solidFill>
              </a:rPr>
              <a:t>, </a:t>
            </a:r>
            <a:r>
              <a:rPr lang="en-US" sz="1600" dirty="0" err="1">
                <a:solidFill>
                  <a:schemeClr val="accent5">
                    <a:lumMod val="75000"/>
                  </a:schemeClr>
                </a:solidFill>
              </a:rPr>
              <a:t>indiferent</a:t>
            </a:r>
            <a:r>
              <a:rPr lang="en-US" sz="1600" dirty="0">
                <a:solidFill>
                  <a:schemeClr val="accent5">
                    <a:lumMod val="75000"/>
                  </a:schemeClr>
                </a:solidFill>
              </a:rPr>
              <a:t> de </a:t>
            </a:r>
            <a:r>
              <a:rPr lang="en-US" sz="1600" dirty="0" err="1">
                <a:solidFill>
                  <a:schemeClr val="accent5">
                    <a:lumMod val="75000"/>
                  </a:schemeClr>
                </a:solidFill>
              </a:rPr>
              <a:t>loca</a:t>
            </a:r>
            <a:r>
              <a:rPr lang="ro-RO" sz="1600" dirty="0">
                <a:solidFill>
                  <a:schemeClr val="accent5">
                    <a:lumMod val="75000"/>
                  </a:schemeClr>
                </a:solidFill>
              </a:rPr>
              <a:t>ț</a:t>
            </a:r>
            <a:r>
              <a:rPr lang="en-US" sz="1600" dirty="0" err="1">
                <a:solidFill>
                  <a:schemeClr val="accent5">
                    <a:lumMod val="75000"/>
                  </a:schemeClr>
                </a:solidFill>
              </a:rPr>
              <a:t>ia</a:t>
            </a:r>
            <a:r>
              <a:rPr lang="en-US" sz="1600" dirty="0">
                <a:solidFill>
                  <a:schemeClr val="accent5">
                    <a:lumMod val="75000"/>
                  </a:schemeClr>
                </a:solidFill>
              </a:rPr>
              <a:t> </a:t>
            </a:r>
            <a:r>
              <a:rPr lang="en-US" sz="1600" dirty="0" err="1">
                <a:solidFill>
                  <a:schemeClr val="accent5">
                    <a:lumMod val="75000"/>
                  </a:schemeClr>
                </a:solidFill>
              </a:rPr>
              <a:t>acestora</a:t>
            </a:r>
            <a:r>
              <a:rPr lang="en-US" sz="1600" dirty="0">
                <a:solidFill>
                  <a:schemeClr val="accent5">
                    <a:lumMod val="75000"/>
                  </a:schemeClr>
                </a:solidFill>
              </a:rPr>
              <a:t> </a:t>
            </a:r>
            <a:r>
              <a:rPr lang="ro-RO" sz="1600" dirty="0">
                <a:solidFill>
                  <a:schemeClr val="accent5">
                    <a:lumMod val="75000"/>
                  </a:schemeClr>
                </a:solidFill>
              </a:rPr>
              <a:t>ș</a:t>
            </a:r>
            <a:r>
              <a:rPr lang="en-US" sz="1600" dirty="0" err="1">
                <a:solidFill>
                  <a:schemeClr val="accent5">
                    <a:lumMod val="75000"/>
                  </a:schemeClr>
                </a:solidFill>
              </a:rPr>
              <a:t>i</a:t>
            </a:r>
            <a:r>
              <a:rPr lang="en-US" sz="1600" dirty="0">
                <a:solidFill>
                  <a:schemeClr val="accent5">
                    <a:lumMod val="75000"/>
                  </a:schemeClr>
                </a:solidFill>
              </a:rPr>
              <a:t> de </a:t>
            </a:r>
            <a:r>
              <a:rPr lang="en-US" sz="1600" dirty="0" err="1">
                <a:solidFill>
                  <a:schemeClr val="accent5">
                    <a:lumMod val="75000"/>
                  </a:schemeClr>
                </a:solidFill>
              </a:rPr>
              <a:t>tipul</a:t>
            </a:r>
            <a:r>
              <a:rPr lang="en-US" sz="1600" dirty="0">
                <a:solidFill>
                  <a:schemeClr val="accent5">
                    <a:lumMod val="75000"/>
                  </a:schemeClr>
                </a:solidFill>
              </a:rPr>
              <a:t> leg</a:t>
            </a:r>
            <a:r>
              <a:rPr lang="ro-RO" sz="1600" dirty="0">
                <a:solidFill>
                  <a:schemeClr val="accent5">
                    <a:lumMod val="75000"/>
                  </a:schemeClr>
                </a:solidFill>
              </a:rPr>
              <a:t>ă</a:t>
            </a:r>
            <a:r>
              <a:rPr lang="en-US" sz="1600" dirty="0" err="1">
                <a:solidFill>
                  <a:schemeClr val="accent5">
                    <a:lumMod val="75000"/>
                  </a:schemeClr>
                </a:solidFill>
              </a:rPr>
              <a:t>turii</a:t>
            </a:r>
            <a:r>
              <a:rPr lang="en-US" sz="1600" dirty="0">
                <a:solidFill>
                  <a:schemeClr val="accent5">
                    <a:lumMod val="75000"/>
                  </a:schemeClr>
                </a:solidFill>
              </a:rPr>
              <a:t> (</a:t>
            </a:r>
            <a:r>
              <a:rPr lang="en-US" sz="1600" dirty="0" err="1">
                <a:solidFill>
                  <a:schemeClr val="accent5">
                    <a:lumMod val="75000"/>
                  </a:schemeClr>
                </a:solidFill>
              </a:rPr>
              <a:t>prin</a:t>
            </a:r>
            <a:r>
              <a:rPr lang="en-US" sz="1600" dirty="0">
                <a:solidFill>
                  <a:schemeClr val="accent5">
                    <a:lumMod val="75000"/>
                  </a:schemeClr>
                </a:solidFill>
              </a:rPr>
              <a:t> </a:t>
            </a:r>
            <a:r>
              <a:rPr lang="en-US" sz="1600" dirty="0" err="1">
                <a:solidFill>
                  <a:schemeClr val="accent5">
                    <a:lumMod val="75000"/>
                  </a:schemeClr>
                </a:solidFill>
              </a:rPr>
              <a:t>persoana</a:t>
            </a:r>
            <a:r>
              <a:rPr lang="en-US" sz="1600" dirty="0">
                <a:solidFill>
                  <a:schemeClr val="accent5">
                    <a:lumMod val="75000"/>
                  </a:schemeClr>
                </a:solidFill>
              </a:rPr>
              <a:t> </a:t>
            </a:r>
            <a:r>
              <a:rPr lang="en-US" sz="1600" dirty="0" err="1">
                <a:solidFill>
                  <a:schemeClr val="accent5">
                    <a:lumMod val="75000"/>
                  </a:schemeClr>
                </a:solidFill>
              </a:rPr>
              <a:t>juridic</a:t>
            </a:r>
            <a:r>
              <a:rPr lang="ro-RO" sz="1600" dirty="0">
                <a:solidFill>
                  <a:schemeClr val="accent5">
                    <a:lumMod val="75000"/>
                  </a:schemeClr>
                </a:solidFill>
              </a:rPr>
              <a:t>ă</a:t>
            </a:r>
            <a:r>
              <a:rPr lang="en-US" sz="1600" dirty="0">
                <a:solidFill>
                  <a:schemeClr val="accent5">
                    <a:lumMod val="75000"/>
                  </a:schemeClr>
                </a:solidFill>
              </a:rPr>
              <a:t> </a:t>
            </a:r>
            <a:r>
              <a:rPr lang="en-US" sz="1600" dirty="0" err="1">
                <a:solidFill>
                  <a:schemeClr val="accent5">
                    <a:lumMod val="75000"/>
                  </a:schemeClr>
                </a:solidFill>
              </a:rPr>
              <a:t>sau</a:t>
            </a:r>
            <a:r>
              <a:rPr lang="en-US" sz="1600" dirty="0">
                <a:solidFill>
                  <a:schemeClr val="accent5">
                    <a:lumMod val="75000"/>
                  </a:schemeClr>
                </a:solidFill>
              </a:rPr>
              <a:t> </a:t>
            </a:r>
            <a:r>
              <a:rPr lang="en-US" sz="1600" dirty="0" err="1">
                <a:solidFill>
                  <a:schemeClr val="accent5">
                    <a:lumMod val="75000"/>
                  </a:schemeClr>
                </a:solidFill>
              </a:rPr>
              <a:t>fizic</a:t>
            </a:r>
            <a:r>
              <a:rPr lang="ro-RO" sz="1600" dirty="0">
                <a:solidFill>
                  <a:schemeClr val="accent5">
                    <a:lumMod val="75000"/>
                  </a:schemeClr>
                </a:solidFill>
              </a:rPr>
              <a:t>ă</a:t>
            </a:r>
            <a:r>
              <a:rPr lang="en-US" sz="1600" dirty="0">
                <a:solidFill>
                  <a:schemeClr val="accent5">
                    <a:lumMod val="75000"/>
                  </a:schemeClr>
                </a:solidFill>
              </a:rPr>
              <a:t>)</a:t>
            </a:r>
          </a:p>
          <a:p>
            <a:endParaRPr lang="en-US" sz="1600" dirty="0">
              <a:solidFill>
                <a:schemeClr val="accent5">
                  <a:lumMod val="75000"/>
                </a:schemeClr>
              </a:solidFill>
            </a:endParaRPr>
          </a:p>
          <a:p>
            <a:r>
              <a:rPr lang="en-US" sz="1600" dirty="0" err="1">
                <a:solidFill>
                  <a:schemeClr val="accent5">
                    <a:lumMod val="75000"/>
                  </a:schemeClr>
                </a:solidFill>
              </a:rPr>
              <a:t>Solicitantul</a:t>
            </a:r>
            <a:r>
              <a:rPr lang="en-US" sz="1600" dirty="0">
                <a:solidFill>
                  <a:schemeClr val="accent5">
                    <a:lumMod val="75000"/>
                  </a:schemeClr>
                </a:solidFill>
              </a:rPr>
              <a:t> a </a:t>
            </a:r>
            <a:r>
              <a:rPr lang="en-US" sz="1600" dirty="0" err="1">
                <a:solidFill>
                  <a:schemeClr val="accent5">
                    <a:lumMod val="75000"/>
                  </a:schemeClr>
                </a:solidFill>
              </a:rPr>
              <a:t>desfăşurat</a:t>
            </a:r>
            <a:r>
              <a:rPr lang="en-US" sz="1600" dirty="0">
                <a:solidFill>
                  <a:schemeClr val="accent5">
                    <a:lumMod val="75000"/>
                  </a:schemeClr>
                </a:solidFill>
              </a:rPr>
              <a:t> </a:t>
            </a:r>
            <a:r>
              <a:rPr lang="en-US" sz="1600" dirty="0" err="1">
                <a:solidFill>
                  <a:schemeClr val="accent5">
                    <a:lumMod val="75000"/>
                  </a:schemeClr>
                </a:solidFill>
              </a:rPr>
              <a:t>activitate</a:t>
            </a:r>
            <a:r>
              <a:rPr lang="en-US" sz="1600" dirty="0">
                <a:solidFill>
                  <a:schemeClr val="accent5">
                    <a:lumMod val="75000"/>
                  </a:schemeClr>
                </a:solidFill>
              </a:rPr>
              <a:t> </a:t>
            </a:r>
            <a:r>
              <a:rPr lang="en-US" sz="1600" dirty="0" err="1">
                <a:solidFill>
                  <a:schemeClr val="accent5">
                    <a:lumMod val="75000"/>
                  </a:schemeClr>
                </a:solidFill>
              </a:rPr>
              <a:t>pe</a:t>
            </a:r>
            <a:r>
              <a:rPr lang="en-US" sz="1600" dirty="0">
                <a:solidFill>
                  <a:schemeClr val="accent5">
                    <a:lumMod val="75000"/>
                  </a:schemeClr>
                </a:solidFill>
              </a:rPr>
              <a:t> o </a:t>
            </a:r>
            <a:r>
              <a:rPr lang="en-US" sz="1600" dirty="0" err="1">
                <a:solidFill>
                  <a:schemeClr val="accent5">
                    <a:lumMod val="75000"/>
                  </a:schemeClr>
                </a:solidFill>
              </a:rPr>
              <a:t>perioadă</a:t>
            </a:r>
            <a:r>
              <a:rPr lang="en-US" sz="1600" dirty="0">
                <a:solidFill>
                  <a:schemeClr val="accent5">
                    <a:lumMod val="75000"/>
                  </a:schemeClr>
                </a:solidFill>
              </a:rPr>
              <a:t> </a:t>
            </a:r>
            <a:r>
              <a:rPr lang="en-US" sz="1600" dirty="0" err="1">
                <a:solidFill>
                  <a:schemeClr val="accent5">
                    <a:lumMod val="75000"/>
                  </a:schemeClr>
                </a:solidFill>
              </a:rPr>
              <a:t>corespunzătoare</a:t>
            </a:r>
            <a:r>
              <a:rPr lang="en-US" sz="1600" dirty="0">
                <a:solidFill>
                  <a:schemeClr val="accent5">
                    <a:lumMod val="75000"/>
                  </a:schemeClr>
                </a:solidFill>
              </a:rPr>
              <a:t> </a:t>
            </a:r>
            <a:r>
              <a:rPr lang="en-US" sz="1600" dirty="0" err="1">
                <a:solidFill>
                  <a:schemeClr val="accent5">
                    <a:lumMod val="75000"/>
                  </a:schemeClr>
                </a:solidFill>
              </a:rPr>
              <a:t>cel</a:t>
            </a:r>
            <a:r>
              <a:rPr lang="en-US" sz="1600" dirty="0">
                <a:solidFill>
                  <a:schemeClr val="accent5">
                    <a:lumMod val="75000"/>
                  </a:schemeClr>
                </a:solidFill>
              </a:rPr>
              <a:t> </a:t>
            </a:r>
            <a:r>
              <a:rPr lang="en-US" sz="1600" dirty="0" err="1">
                <a:solidFill>
                  <a:schemeClr val="accent5">
                    <a:lumMod val="75000"/>
                  </a:schemeClr>
                </a:solidFill>
              </a:rPr>
              <a:t>puţin</a:t>
            </a:r>
            <a:r>
              <a:rPr lang="en-US" sz="1600" dirty="0">
                <a:solidFill>
                  <a:schemeClr val="accent5">
                    <a:lumMod val="75000"/>
                  </a:schemeClr>
                </a:solidFill>
              </a:rPr>
              <a:t> </a:t>
            </a:r>
            <a:r>
              <a:rPr lang="en-US" sz="1600" dirty="0" err="1">
                <a:solidFill>
                  <a:schemeClr val="accent5">
                    <a:lumMod val="75000"/>
                  </a:schemeClr>
                </a:solidFill>
              </a:rPr>
              <a:t>unui</a:t>
            </a:r>
            <a:r>
              <a:rPr lang="en-US" sz="1600" dirty="0">
                <a:solidFill>
                  <a:schemeClr val="accent5">
                    <a:lumMod val="75000"/>
                  </a:schemeClr>
                </a:solidFill>
              </a:rPr>
              <a:t> an fiscal integral, nu a </a:t>
            </a:r>
            <a:r>
              <a:rPr lang="en-US" sz="1600" dirty="0" err="1">
                <a:solidFill>
                  <a:schemeClr val="accent5">
                    <a:lumMod val="75000"/>
                  </a:schemeClr>
                </a:solidFill>
              </a:rPr>
              <a:t>avut</a:t>
            </a:r>
            <a:r>
              <a:rPr lang="en-US" sz="1600" dirty="0">
                <a:solidFill>
                  <a:schemeClr val="accent5">
                    <a:lumMod val="75000"/>
                  </a:schemeClr>
                </a:solidFill>
              </a:rPr>
              <a:t> </a:t>
            </a:r>
            <a:r>
              <a:rPr lang="en-US" sz="1600" dirty="0" err="1">
                <a:solidFill>
                  <a:schemeClr val="accent5">
                    <a:lumMod val="75000"/>
                  </a:schemeClr>
                </a:solidFill>
              </a:rPr>
              <a:t>activitatea</a:t>
            </a:r>
            <a:r>
              <a:rPr lang="en-US" sz="1600" dirty="0">
                <a:solidFill>
                  <a:schemeClr val="accent5">
                    <a:lumMod val="75000"/>
                  </a:schemeClr>
                </a:solidFill>
              </a:rPr>
              <a:t> </a:t>
            </a:r>
            <a:r>
              <a:rPr lang="en-US" sz="1600" dirty="0" err="1">
                <a:solidFill>
                  <a:schemeClr val="accent5">
                    <a:lumMod val="75000"/>
                  </a:schemeClr>
                </a:solidFill>
              </a:rPr>
              <a:t>suspendată</a:t>
            </a:r>
            <a:r>
              <a:rPr lang="en-US" sz="1600" dirty="0">
                <a:solidFill>
                  <a:schemeClr val="accent5">
                    <a:lumMod val="75000"/>
                  </a:schemeClr>
                </a:solidFill>
              </a:rPr>
              <a:t> </a:t>
            </a:r>
            <a:r>
              <a:rPr lang="en-US" sz="1600" dirty="0" err="1">
                <a:solidFill>
                  <a:schemeClr val="accent5">
                    <a:lumMod val="75000"/>
                  </a:schemeClr>
                </a:solidFill>
              </a:rPr>
              <a:t>temporar</a:t>
            </a:r>
            <a:r>
              <a:rPr lang="en-US" sz="1600" dirty="0">
                <a:solidFill>
                  <a:schemeClr val="accent5">
                    <a:lumMod val="75000"/>
                  </a:schemeClr>
                </a:solidFill>
              </a:rPr>
              <a:t> </a:t>
            </a:r>
            <a:r>
              <a:rPr lang="en-US" sz="1600" dirty="0" err="1">
                <a:solidFill>
                  <a:schemeClr val="accent5">
                    <a:lumMod val="75000"/>
                  </a:schemeClr>
                </a:solidFill>
              </a:rPr>
              <a:t>oricând</a:t>
            </a:r>
            <a:r>
              <a:rPr lang="en-US" sz="1600" dirty="0">
                <a:solidFill>
                  <a:schemeClr val="accent5">
                    <a:lumMod val="75000"/>
                  </a:schemeClr>
                </a:solidFill>
              </a:rPr>
              <a:t> </a:t>
            </a:r>
            <a:r>
              <a:rPr lang="en-US" sz="1600" dirty="0" err="1">
                <a:solidFill>
                  <a:schemeClr val="accent5">
                    <a:lumMod val="75000"/>
                  </a:schemeClr>
                </a:solidFill>
              </a:rPr>
              <a:t>în</a:t>
            </a:r>
            <a:r>
              <a:rPr lang="en-US" sz="1600" dirty="0">
                <a:solidFill>
                  <a:schemeClr val="accent5">
                    <a:lumMod val="75000"/>
                  </a:schemeClr>
                </a:solidFill>
              </a:rPr>
              <a:t> </a:t>
            </a:r>
            <a:r>
              <a:rPr lang="en-US" sz="1600" dirty="0" err="1">
                <a:solidFill>
                  <a:schemeClr val="accent5">
                    <a:lumMod val="75000"/>
                  </a:schemeClr>
                </a:solidFill>
              </a:rPr>
              <a:t>anul</a:t>
            </a:r>
            <a:r>
              <a:rPr lang="en-US" sz="1600" dirty="0">
                <a:solidFill>
                  <a:schemeClr val="accent5">
                    <a:lumMod val="75000"/>
                  </a:schemeClr>
                </a:solidFill>
              </a:rPr>
              <a:t> </a:t>
            </a:r>
            <a:r>
              <a:rPr lang="en-US" sz="1600" dirty="0" err="1">
                <a:solidFill>
                  <a:schemeClr val="accent5">
                    <a:lumMod val="75000"/>
                  </a:schemeClr>
                </a:solidFill>
              </a:rPr>
              <a:t>curent</a:t>
            </a:r>
            <a:r>
              <a:rPr lang="en-US" sz="1600" dirty="0">
                <a:solidFill>
                  <a:schemeClr val="accent5">
                    <a:lumMod val="75000"/>
                  </a:schemeClr>
                </a:solidFill>
              </a:rPr>
              <a:t> </a:t>
            </a:r>
            <a:r>
              <a:rPr lang="en-US" sz="1600" dirty="0" err="1">
                <a:solidFill>
                  <a:schemeClr val="accent5">
                    <a:lumMod val="75000"/>
                  </a:schemeClr>
                </a:solidFill>
              </a:rPr>
              <a:t>depunerii</a:t>
            </a:r>
            <a:r>
              <a:rPr lang="en-US" sz="1600" dirty="0">
                <a:solidFill>
                  <a:schemeClr val="accent5">
                    <a:lumMod val="75000"/>
                  </a:schemeClr>
                </a:solidFill>
              </a:rPr>
              <a:t> </a:t>
            </a:r>
            <a:r>
              <a:rPr lang="en-US" sz="1600" dirty="0" err="1">
                <a:solidFill>
                  <a:schemeClr val="accent5">
                    <a:lumMod val="75000"/>
                  </a:schemeClr>
                </a:solidFill>
              </a:rPr>
              <a:t>cererii</a:t>
            </a:r>
            <a:r>
              <a:rPr lang="en-US" sz="1600" dirty="0">
                <a:solidFill>
                  <a:schemeClr val="accent5">
                    <a:lumMod val="75000"/>
                  </a:schemeClr>
                </a:solidFill>
              </a:rPr>
              <a:t> de </a:t>
            </a:r>
            <a:r>
              <a:rPr lang="en-US" sz="1600" dirty="0" err="1">
                <a:solidFill>
                  <a:schemeClr val="accent5">
                    <a:lumMod val="75000"/>
                  </a:schemeClr>
                </a:solidFill>
              </a:rPr>
              <a:t>finanțare</a:t>
            </a:r>
            <a:r>
              <a:rPr lang="en-US" sz="1600" dirty="0">
                <a:solidFill>
                  <a:schemeClr val="accent5">
                    <a:lumMod val="75000"/>
                  </a:schemeClr>
                </a:solidFill>
              </a:rPr>
              <a:t> </a:t>
            </a:r>
            <a:r>
              <a:rPr lang="en-US" sz="1600" dirty="0" err="1">
                <a:solidFill>
                  <a:schemeClr val="accent5">
                    <a:lumMod val="75000"/>
                  </a:schemeClr>
                </a:solidFill>
              </a:rPr>
              <a:t>și</a:t>
            </a:r>
            <a:r>
              <a:rPr lang="en-US" sz="1600" dirty="0">
                <a:solidFill>
                  <a:schemeClr val="accent5">
                    <a:lumMod val="75000"/>
                  </a:schemeClr>
                </a:solidFill>
              </a:rPr>
              <a:t> </a:t>
            </a:r>
            <a:r>
              <a:rPr lang="en-US" sz="1600" dirty="0" err="1">
                <a:solidFill>
                  <a:schemeClr val="accent5">
                    <a:lumMod val="75000"/>
                  </a:schemeClr>
                </a:solidFill>
              </a:rPr>
              <a:t>în</a:t>
            </a:r>
            <a:r>
              <a:rPr lang="en-US" sz="1600" dirty="0">
                <a:solidFill>
                  <a:schemeClr val="accent5">
                    <a:lumMod val="75000"/>
                  </a:schemeClr>
                </a:solidFill>
              </a:rPr>
              <a:t> </a:t>
            </a:r>
            <a:r>
              <a:rPr lang="en-US" sz="1600" dirty="0" err="1">
                <a:solidFill>
                  <a:schemeClr val="accent5">
                    <a:lumMod val="75000"/>
                  </a:schemeClr>
                </a:solidFill>
              </a:rPr>
              <a:t>anul</a:t>
            </a:r>
            <a:r>
              <a:rPr lang="en-US" sz="1600" dirty="0">
                <a:solidFill>
                  <a:schemeClr val="accent5">
                    <a:lumMod val="75000"/>
                  </a:schemeClr>
                </a:solidFill>
              </a:rPr>
              <a:t> fiscal anterior </a:t>
            </a:r>
            <a:r>
              <a:rPr lang="ro-RO" sz="1600" dirty="0" err="1">
                <a:solidFill>
                  <a:schemeClr val="accent5">
                    <a:lumMod val="75000"/>
                  </a:schemeClr>
                </a:solidFill>
              </a:rPr>
              <a:t>ș</a:t>
            </a:r>
            <a:r>
              <a:rPr lang="en-US" sz="1600" dirty="0" err="1">
                <a:solidFill>
                  <a:schemeClr val="accent5">
                    <a:lumMod val="75000"/>
                  </a:schemeClr>
                </a:solidFill>
              </a:rPr>
              <a:t>i</a:t>
            </a:r>
            <a:r>
              <a:rPr lang="en-US" sz="1600" dirty="0">
                <a:solidFill>
                  <a:schemeClr val="accent5">
                    <a:lumMod val="75000"/>
                  </a:schemeClr>
                </a:solidFill>
              </a:rPr>
              <a:t> a </a:t>
            </a:r>
            <a:r>
              <a:rPr lang="en-US" sz="1600" dirty="0" err="1">
                <a:solidFill>
                  <a:schemeClr val="accent5">
                    <a:lumMod val="75000"/>
                  </a:schemeClr>
                </a:solidFill>
              </a:rPr>
              <a:t>înregistrat</a:t>
            </a:r>
            <a:r>
              <a:rPr lang="en-US" sz="1600" dirty="0">
                <a:solidFill>
                  <a:schemeClr val="accent5">
                    <a:lumMod val="75000"/>
                  </a:schemeClr>
                </a:solidFill>
              </a:rPr>
              <a:t> profit din </a:t>
            </a:r>
            <a:r>
              <a:rPr lang="en-US" sz="1600" dirty="0" err="1">
                <a:solidFill>
                  <a:schemeClr val="accent5">
                    <a:lumMod val="75000"/>
                  </a:schemeClr>
                </a:solidFill>
              </a:rPr>
              <a:t>exploatare</a:t>
            </a:r>
            <a:r>
              <a:rPr lang="en-US" sz="1600" dirty="0">
                <a:solidFill>
                  <a:schemeClr val="accent5">
                    <a:lumMod val="75000"/>
                  </a:schemeClr>
                </a:solidFill>
              </a:rPr>
              <a:t> (&gt;0 lei) </a:t>
            </a:r>
            <a:r>
              <a:rPr lang="en-US" sz="1600" dirty="0" err="1">
                <a:solidFill>
                  <a:schemeClr val="accent5">
                    <a:lumMod val="75000"/>
                  </a:schemeClr>
                </a:solidFill>
              </a:rPr>
              <a:t>în</a:t>
            </a:r>
            <a:r>
              <a:rPr lang="en-US" sz="1600" dirty="0">
                <a:solidFill>
                  <a:schemeClr val="accent5">
                    <a:lumMod val="75000"/>
                  </a:schemeClr>
                </a:solidFill>
              </a:rPr>
              <a:t> </a:t>
            </a:r>
            <a:r>
              <a:rPr lang="en-US" sz="1600" dirty="0" err="1">
                <a:solidFill>
                  <a:schemeClr val="accent5">
                    <a:lumMod val="75000"/>
                  </a:schemeClr>
                </a:solidFill>
              </a:rPr>
              <a:t>anul</a:t>
            </a:r>
            <a:r>
              <a:rPr lang="en-US" sz="1600" dirty="0">
                <a:solidFill>
                  <a:schemeClr val="accent5">
                    <a:lumMod val="75000"/>
                  </a:schemeClr>
                </a:solidFill>
              </a:rPr>
              <a:t> fiscal anterior </a:t>
            </a:r>
            <a:r>
              <a:rPr lang="en-US" sz="1600" dirty="0" err="1">
                <a:solidFill>
                  <a:schemeClr val="accent5">
                    <a:lumMod val="75000"/>
                  </a:schemeClr>
                </a:solidFill>
              </a:rPr>
              <a:t>depunerii</a:t>
            </a:r>
            <a:r>
              <a:rPr lang="en-US" sz="1600" dirty="0">
                <a:solidFill>
                  <a:schemeClr val="accent5">
                    <a:lumMod val="75000"/>
                  </a:schemeClr>
                </a:solidFill>
              </a:rPr>
              <a:t> </a:t>
            </a:r>
            <a:r>
              <a:rPr lang="en-US" sz="1600" dirty="0" err="1">
                <a:solidFill>
                  <a:schemeClr val="accent5">
                    <a:lumMod val="75000"/>
                  </a:schemeClr>
                </a:solidFill>
              </a:rPr>
              <a:t>cererii</a:t>
            </a:r>
            <a:r>
              <a:rPr lang="en-US" sz="1600" dirty="0">
                <a:solidFill>
                  <a:schemeClr val="accent5">
                    <a:lumMod val="75000"/>
                  </a:schemeClr>
                </a:solidFill>
              </a:rPr>
              <a:t> de </a:t>
            </a:r>
            <a:r>
              <a:rPr lang="en-US" sz="1600" dirty="0" err="1">
                <a:solidFill>
                  <a:schemeClr val="accent5">
                    <a:lumMod val="75000"/>
                  </a:schemeClr>
                </a:solidFill>
              </a:rPr>
              <a:t>finanțare</a:t>
            </a:r>
            <a:endParaRPr lang="en-US" sz="1600" dirty="0">
              <a:solidFill>
                <a:schemeClr val="accent5">
                  <a:lumMod val="75000"/>
                </a:schemeClr>
              </a:solidFill>
            </a:endParaRPr>
          </a:p>
          <a:p>
            <a:endParaRPr lang="en-US" sz="1600" dirty="0">
              <a:solidFill>
                <a:schemeClr val="accent5">
                  <a:lumMod val="75000"/>
                </a:schemeClr>
              </a:solidFill>
            </a:endParaRPr>
          </a:p>
          <a:p>
            <a:r>
              <a:rPr lang="en-US" sz="1600" dirty="0" err="1">
                <a:solidFill>
                  <a:schemeClr val="accent5">
                    <a:lumMod val="75000"/>
                  </a:schemeClr>
                </a:solidFill>
              </a:rPr>
              <a:t>După</a:t>
            </a:r>
            <a:r>
              <a:rPr lang="en-US" sz="1600" dirty="0">
                <a:solidFill>
                  <a:schemeClr val="accent5">
                    <a:lumMod val="75000"/>
                  </a:schemeClr>
                </a:solidFill>
              </a:rPr>
              <a:t> </a:t>
            </a:r>
            <a:r>
              <a:rPr lang="en-US" sz="1600" dirty="0" err="1">
                <a:solidFill>
                  <a:schemeClr val="accent5">
                    <a:lumMod val="75000"/>
                  </a:schemeClr>
                </a:solidFill>
              </a:rPr>
              <a:t>etapa</a:t>
            </a:r>
            <a:r>
              <a:rPr lang="en-US" sz="1600" dirty="0">
                <a:solidFill>
                  <a:schemeClr val="accent5">
                    <a:lumMod val="75000"/>
                  </a:schemeClr>
                </a:solidFill>
              </a:rPr>
              <a:t> de </a:t>
            </a:r>
            <a:r>
              <a:rPr lang="en-US" sz="1600" dirty="0" err="1">
                <a:solidFill>
                  <a:schemeClr val="accent5">
                    <a:lumMod val="75000"/>
                  </a:schemeClr>
                </a:solidFill>
              </a:rPr>
              <a:t>evaluare</a:t>
            </a:r>
            <a:r>
              <a:rPr lang="en-US" sz="1600" dirty="0">
                <a:solidFill>
                  <a:schemeClr val="accent5">
                    <a:lumMod val="75000"/>
                  </a:schemeClr>
                </a:solidFill>
              </a:rPr>
              <a:t> </a:t>
            </a:r>
            <a:r>
              <a:rPr lang="en-US" sz="1600" dirty="0" err="1">
                <a:solidFill>
                  <a:schemeClr val="accent5">
                    <a:lumMod val="75000"/>
                  </a:schemeClr>
                </a:solidFill>
              </a:rPr>
              <a:t>tehnică</a:t>
            </a:r>
            <a:r>
              <a:rPr lang="en-US" sz="1600" dirty="0">
                <a:solidFill>
                  <a:schemeClr val="accent5">
                    <a:lumMod val="75000"/>
                  </a:schemeClr>
                </a:solidFill>
              </a:rPr>
              <a:t> </a:t>
            </a:r>
            <a:r>
              <a:rPr lang="en-US" sz="1600" dirty="0" err="1">
                <a:solidFill>
                  <a:schemeClr val="accent5">
                    <a:lumMod val="75000"/>
                  </a:schemeClr>
                </a:solidFill>
              </a:rPr>
              <a:t>și</a:t>
            </a:r>
            <a:r>
              <a:rPr lang="en-US" sz="1600" dirty="0">
                <a:solidFill>
                  <a:schemeClr val="accent5">
                    <a:lumMod val="75000"/>
                  </a:schemeClr>
                </a:solidFill>
              </a:rPr>
              <a:t> </a:t>
            </a:r>
            <a:r>
              <a:rPr lang="en-US" sz="1600" dirty="0" err="1">
                <a:solidFill>
                  <a:schemeClr val="accent5">
                    <a:lumMod val="75000"/>
                  </a:schemeClr>
                </a:solidFill>
              </a:rPr>
              <a:t>financiară</a:t>
            </a:r>
            <a:r>
              <a:rPr lang="en-US" sz="1600" dirty="0">
                <a:solidFill>
                  <a:schemeClr val="accent5">
                    <a:lumMod val="75000"/>
                  </a:schemeClr>
                </a:solidFill>
              </a:rPr>
              <a:t>, </a:t>
            </a:r>
            <a:r>
              <a:rPr lang="en-US" sz="1600" dirty="0" err="1">
                <a:solidFill>
                  <a:schemeClr val="accent5">
                    <a:lumMod val="75000"/>
                  </a:schemeClr>
                </a:solidFill>
              </a:rPr>
              <a:t>solicitantul</a:t>
            </a:r>
            <a:r>
              <a:rPr lang="en-US" sz="1600" dirty="0">
                <a:solidFill>
                  <a:schemeClr val="accent5">
                    <a:lumMod val="75000"/>
                  </a:schemeClr>
                </a:solidFill>
              </a:rPr>
              <a:t> </a:t>
            </a:r>
            <a:r>
              <a:rPr lang="en-US" sz="1600" dirty="0" err="1">
                <a:solidFill>
                  <a:schemeClr val="accent5">
                    <a:lumMod val="75000"/>
                  </a:schemeClr>
                </a:solidFill>
              </a:rPr>
              <a:t>va</a:t>
            </a:r>
            <a:r>
              <a:rPr lang="en-US" sz="1600" dirty="0">
                <a:solidFill>
                  <a:schemeClr val="accent5">
                    <a:lumMod val="75000"/>
                  </a:schemeClr>
                </a:solidFill>
              </a:rPr>
              <a:t> </a:t>
            </a:r>
            <a:r>
              <a:rPr lang="en-US" sz="1600" dirty="0" err="1">
                <a:solidFill>
                  <a:schemeClr val="accent5">
                    <a:lumMod val="75000"/>
                  </a:schemeClr>
                </a:solidFill>
              </a:rPr>
              <a:t>prezenta</a:t>
            </a:r>
            <a:r>
              <a:rPr lang="en-US" sz="1600" dirty="0">
                <a:solidFill>
                  <a:schemeClr val="accent5">
                    <a:lumMod val="75000"/>
                  </a:schemeClr>
                </a:solidFill>
              </a:rPr>
              <a:t> </a:t>
            </a:r>
            <a:r>
              <a:rPr lang="en-US" sz="1600" dirty="0" err="1">
                <a:solidFill>
                  <a:schemeClr val="accent5">
                    <a:lumMod val="75000"/>
                  </a:schemeClr>
                </a:solidFill>
              </a:rPr>
              <a:t>dovada</a:t>
            </a:r>
            <a:r>
              <a:rPr lang="en-US" sz="1600" dirty="0">
                <a:solidFill>
                  <a:schemeClr val="accent5">
                    <a:lumMod val="75000"/>
                  </a:schemeClr>
                </a:solidFill>
              </a:rPr>
              <a:t> </a:t>
            </a:r>
            <a:r>
              <a:rPr lang="en-US" sz="1600" dirty="0" err="1">
                <a:solidFill>
                  <a:schemeClr val="accent5">
                    <a:lumMod val="75000"/>
                  </a:schemeClr>
                </a:solidFill>
              </a:rPr>
              <a:t>capacității</a:t>
            </a:r>
            <a:r>
              <a:rPr lang="en-US" sz="1600" dirty="0">
                <a:solidFill>
                  <a:schemeClr val="accent5">
                    <a:lumMod val="75000"/>
                  </a:schemeClr>
                </a:solidFill>
              </a:rPr>
              <a:t> </a:t>
            </a:r>
            <a:r>
              <a:rPr lang="en-US" sz="1600" dirty="0" err="1">
                <a:solidFill>
                  <a:schemeClr val="accent5">
                    <a:lumMod val="75000"/>
                  </a:schemeClr>
                </a:solidFill>
              </a:rPr>
              <a:t>financiare</a:t>
            </a:r>
            <a:r>
              <a:rPr lang="en-US" sz="1600" dirty="0">
                <a:solidFill>
                  <a:schemeClr val="accent5">
                    <a:lumMod val="75000"/>
                  </a:schemeClr>
                </a:solidFill>
              </a:rPr>
              <a:t> (extras de </a:t>
            </a:r>
            <a:r>
              <a:rPr lang="en-US" sz="1600" dirty="0" err="1">
                <a:solidFill>
                  <a:schemeClr val="accent5">
                    <a:lumMod val="75000"/>
                  </a:schemeClr>
                </a:solidFill>
              </a:rPr>
              <a:t>cont</a:t>
            </a:r>
            <a:r>
              <a:rPr lang="en-US" sz="1600" dirty="0">
                <a:solidFill>
                  <a:schemeClr val="accent5">
                    <a:lumMod val="75000"/>
                  </a:schemeClr>
                </a:solidFill>
              </a:rPr>
              <a:t> </a:t>
            </a:r>
            <a:r>
              <a:rPr lang="en-US" sz="1600" dirty="0" err="1">
                <a:solidFill>
                  <a:schemeClr val="accent5">
                    <a:lumMod val="75000"/>
                  </a:schemeClr>
                </a:solidFill>
              </a:rPr>
              <a:t>bancar</a:t>
            </a:r>
            <a:r>
              <a:rPr lang="en-US" sz="1600" dirty="0">
                <a:solidFill>
                  <a:schemeClr val="accent5">
                    <a:lumMod val="75000"/>
                  </a:schemeClr>
                </a:solidFill>
              </a:rPr>
              <a:t>, </a:t>
            </a:r>
            <a:r>
              <a:rPr lang="en-US" sz="1600" dirty="0" err="1">
                <a:solidFill>
                  <a:schemeClr val="accent5">
                    <a:lumMod val="75000"/>
                  </a:schemeClr>
                </a:solidFill>
              </a:rPr>
              <a:t>dovada</a:t>
            </a:r>
            <a:r>
              <a:rPr lang="en-US" sz="1600" dirty="0">
                <a:solidFill>
                  <a:schemeClr val="accent5">
                    <a:lumMod val="75000"/>
                  </a:schemeClr>
                </a:solidFill>
              </a:rPr>
              <a:t> </a:t>
            </a:r>
            <a:r>
              <a:rPr lang="en-US" sz="1600" dirty="0" err="1">
                <a:solidFill>
                  <a:schemeClr val="accent5">
                    <a:lumMod val="75000"/>
                  </a:schemeClr>
                </a:solidFill>
              </a:rPr>
              <a:t>unei</a:t>
            </a:r>
            <a:r>
              <a:rPr lang="en-US" sz="1600" dirty="0">
                <a:solidFill>
                  <a:schemeClr val="accent5">
                    <a:lumMod val="75000"/>
                  </a:schemeClr>
                </a:solidFill>
              </a:rPr>
              <a:t> </a:t>
            </a:r>
            <a:r>
              <a:rPr lang="en-US" sz="1600" dirty="0" err="1">
                <a:solidFill>
                  <a:schemeClr val="accent5">
                    <a:lumMod val="75000"/>
                  </a:schemeClr>
                </a:solidFill>
              </a:rPr>
              <a:t>linii</a:t>
            </a:r>
            <a:r>
              <a:rPr lang="en-US" sz="1600" dirty="0">
                <a:solidFill>
                  <a:schemeClr val="accent5">
                    <a:lumMod val="75000"/>
                  </a:schemeClr>
                </a:solidFill>
              </a:rPr>
              <a:t>/ contract de credit </a:t>
            </a:r>
            <a:r>
              <a:rPr lang="en-US" sz="1600" dirty="0" err="1">
                <a:solidFill>
                  <a:schemeClr val="accent5">
                    <a:lumMod val="75000"/>
                  </a:schemeClr>
                </a:solidFill>
              </a:rPr>
              <a:t>emise</a:t>
            </a:r>
            <a:r>
              <a:rPr lang="en-US" sz="1600" dirty="0">
                <a:solidFill>
                  <a:schemeClr val="accent5">
                    <a:lumMod val="75000"/>
                  </a:schemeClr>
                </a:solidFill>
              </a:rPr>
              <a:t> de </a:t>
            </a:r>
            <a:r>
              <a:rPr lang="en-US" sz="1600" dirty="0" err="1">
                <a:solidFill>
                  <a:schemeClr val="accent5">
                    <a:lumMod val="75000"/>
                  </a:schemeClr>
                </a:solidFill>
              </a:rPr>
              <a:t>bancă</a:t>
            </a:r>
            <a:r>
              <a:rPr lang="en-US" sz="1600" dirty="0">
                <a:solidFill>
                  <a:schemeClr val="accent5">
                    <a:lumMod val="75000"/>
                  </a:schemeClr>
                </a:solidFill>
              </a:rPr>
              <a:t>/ </a:t>
            </a:r>
            <a:r>
              <a:rPr lang="en-US" sz="1600" dirty="0" err="1">
                <a:solidFill>
                  <a:schemeClr val="accent5">
                    <a:lumMod val="75000"/>
                  </a:schemeClr>
                </a:solidFill>
              </a:rPr>
              <a:t>instituţie</a:t>
            </a:r>
            <a:r>
              <a:rPr lang="en-US" sz="1600" dirty="0">
                <a:solidFill>
                  <a:schemeClr val="accent5">
                    <a:lumMod val="75000"/>
                  </a:schemeClr>
                </a:solidFill>
              </a:rPr>
              <a:t> </a:t>
            </a:r>
            <a:r>
              <a:rPr lang="en-US" sz="1600" dirty="0" err="1">
                <a:solidFill>
                  <a:schemeClr val="accent5">
                    <a:lumMod val="75000"/>
                  </a:schemeClr>
                </a:solidFill>
              </a:rPr>
              <a:t>financiar</a:t>
            </a:r>
            <a:r>
              <a:rPr lang="en-US" sz="1600" dirty="0">
                <a:solidFill>
                  <a:schemeClr val="accent5">
                    <a:lumMod val="75000"/>
                  </a:schemeClr>
                </a:solidFill>
              </a:rPr>
              <a:t> </a:t>
            </a:r>
            <a:r>
              <a:rPr lang="en-US" sz="1600" dirty="0" err="1">
                <a:solidFill>
                  <a:schemeClr val="accent5">
                    <a:lumMod val="75000"/>
                  </a:schemeClr>
                </a:solidFill>
              </a:rPr>
              <a:t>bancară</a:t>
            </a:r>
            <a:r>
              <a:rPr lang="en-US" sz="1600" dirty="0">
                <a:solidFill>
                  <a:schemeClr val="accent5">
                    <a:lumMod val="75000"/>
                  </a:schemeClr>
                </a:solidFill>
              </a:rPr>
              <a:t>).</a:t>
            </a:r>
          </a:p>
          <a:p>
            <a:pPr marL="0" indent="0">
              <a:buNone/>
            </a:pPr>
            <a:endParaRPr lang="ro-RO" sz="1600" dirty="0">
              <a:solidFill>
                <a:schemeClr val="accent5">
                  <a:lumMod val="75000"/>
                </a:schemeClr>
              </a:solidFill>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1000" y="144137"/>
            <a:ext cx="1066800" cy="1066800"/>
          </a:xfrm>
          <a:prstGeom prst="rect">
            <a:avLst/>
          </a:prstGeom>
        </p:spPr>
      </p:pic>
      <p:sp>
        <p:nvSpPr>
          <p:cNvPr id="8" name="Title 1"/>
          <p:cNvSpPr txBox="1">
            <a:spLocks/>
          </p:cNvSpPr>
          <p:nvPr/>
        </p:nvSpPr>
        <p:spPr>
          <a:xfrm>
            <a:off x="381000" y="268077"/>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buFontTx/>
              <a:buNone/>
            </a:pPr>
            <a:r>
              <a:rPr lang="ro-RO" sz="2400" u="sng" dirty="0">
                <a:solidFill>
                  <a:schemeClr val="accent5">
                    <a:lumMod val="75000"/>
                  </a:schemeClr>
                </a:solidFill>
              </a:rPr>
              <a:t>De reținut</a:t>
            </a:r>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Content Placeholder 2"/>
          <p:cNvSpPr>
            <a:spLocks noGrp="1"/>
          </p:cNvSpPr>
          <p:nvPr>
            <p:ph idx="1"/>
          </p:nvPr>
        </p:nvSpPr>
        <p:spPr>
          <a:xfrm>
            <a:off x="152400" y="838200"/>
            <a:ext cx="8763000" cy="5638800"/>
          </a:xfrm>
        </p:spPr>
        <p:txBody>
          <a:bodyPr/>
          <a:lstStyle/>
          <a:p>
            <a:r>
              <a:rPr lang="vi-VN" sz="1600" dirty="0">
                <a:solidFill>
                  <a:schemeClr val="accent5">
                    <a:lumMod val="75000"/>
                  </a:schemeClr>
                </a:solidFill>
              </a:rPr>
              <a:t>Investiția propusă prin proiect trebuie să vizeze o singură clasă CAEN</a:t>
            </a:r>
            <a:endParaRPr lang="en-US" sz="1600" dirty="0">
              <a:solidFill>
                <a:schemeClr val="accent5">
                  <a:lumMod val="75000"/>
                </a:schemeClr>
              </a:solidFill>
            </a:endParaRPr>
          </a:p>
          <a:p>
            <a:pPr marL="0" indent="0">
              <a:buNone/>
            </a:pPr>
            <a:endParaRPr lang="ro-RO" sz="1600" dirty="0">
              <a:solidFill>
                <a:schemeClr val="accent5">
                  <a:lumMod val="75000"/>
                </a:schemeClr>
              </a:solidFill>
            </a:endParaRPr>
          </a:p>
          <a:p>
            <a:r>
              <a:rPr lang="en-US" sz="1600" dirty="0">
                <a:solidFill>
                  <a:schemeClr val="accent5">
                    <a:lumMod val="75000"/>
                  </a:schemeClr>
                </a:solidFill>
              </a:rPr>
              <a:t>NU</a:t>
            </a:r>
            <a:r>
              <a:rPr lang="ro-RO" sz="1600" dirty="0">
                <a:solidFill>
                  <a:schemeClr val="accent5">
                    <a:lumMod val="75000"/>
                  </a:schemeClr>
                </a:solidFill>
              </a:rPr>
              <a:t> sunt eligibile proiectele care includ doar investiții în active necorporale ori lucrări de modernizare</a:t>
            </a:r>
            <a:endParaRPr lang="en-US" sz="1600" dirty="0">
              <a:solidFill>
                <a:schemeClr val="accent5">
                  <a:lumMod val="75000"/>
                </a:schemeClr>
              </a:solidFill>
            </a:endParaRPr>
          </a:p>
          <a:p>
            <a:endParaRPr lang="en-US" sz="1600" dirty="0">
              <a:solidFill>
                <a:schemeClr val="accent5">
                  <a:lumMod val="75000"/>
                </a:schemeClr>
              </a:solidFill>
            </a:endParaRPr>
          </a:p>
          <a:p>
            <a:r>
              <a:rPr lang="en-US" sz="1600" dirty="0" err="1" smtClean="0">
                <a:solidFill>
                  <a:schemeClr val="accent5">
                    <a:lumMod val="75000"/>
                  </a:schemeClr>
                </a:solidFill>
              </a:rPr>
              <a:t>Lucr</a:t>
            </a:r>
            <a:r>
              <a:rPr lang="ro-RO" sz="1600" dirty="0" smtClean="0">
                <a:solidFill>
                  <a:schemeClr val="accent5">
                    <a:lumMod val="75000"/>
                  </a:schemeClr>
                </a:solidFill>
              </a:rPr>
              <a:t>ă</a:t>
            </a:r>
            <a:r>
              <a:rPr lang="en-US" sz="1600" dirty="0" smtClean="0">
                <a:solidFill>
                  <a:schemeClr val="accent5">
                    <a:lumMod val="75000"/>
                  </a:schemeClr>
                </a:solidFill>
              </a:rPr>
              <a:t>rile </a:t>
            </a:r>
            <a:r>
              <a:rPr lang="en-US" sz="1600" dirty="0">
                <a:solidFill>
                  <a:schemeClr val="accent5">
                    <a:lumMod val="75000"/>
                  </a:schemeClr>
                </a:solidFill>
              </a:rPr>
              <a:t>de </a:t>
            </a:r>
            <a:r>
              <a:rPr lang="en-US" sz="1600" dirty="0" err="1">
                <a:solidFill>
                  <a:schemeClr val="accent5">
                    <a:lumMod val="75000"/>
                  </a:schemeClr>
                </a:solidFill>
              </a:rPr>
              <a:t>modernizare</a:t>
            </a:r>
            <a:r>
              <a:rPr lang="en-US" sz="1600" dirty="0">
                <a:solidFill>
                  <a:schemeClr val="accent5">
                    <a:lumMod val="75000"/>
                  </a:schemeClr>
                </a:solidFill>
              </a:rPr>
              <a:t> </a:t>
            </a:r>
            <a:r>
              <a:rPr lang="en-US" sz="1600" dirty="0" err="1">
                <a:solidFill>
                  <a:schemeClr val="accent5">
                    <a:lumMod val="75000"/>
                  </a:schemeClr>
                </a:solidFill>
              </a:rPr>
              <a:t>sunt</a:t>
            </a:r>
            <a:r>
              <a:rPr lang="en-US" sz="1600" dirty="0">
                <a:solidFill>
                  <a:schemeClr val="accent5">
                    <a:lumMod val="75000"/>
                  </a:schemeClr>
                </a:solidFill>
              </a:rPr>
              <a:t> </a:t>
            </a:r>
            <a:r>
              <a:rPr lang="en-US" sz="1600" dirty="0" err="1">
                <a:solidFill>
                  <a:schemeClr val="accent5">
                    <a:lumMod val="75000"/>
                  </a:schemeClr>
                </a:solidFill>
              </a:rPr>
              <a:t>eligibile</a:t>
            </a:r>
            <a:r>
              <a:rPr lang="en-US" sz="1600" dirty="0">
                <a:solidFill>
                  <a:schemeClr val="accent5">
                    <a:lumMod val="75000"/>
                  </a:schemeClr>
                </a:solidFill>
              </a:rPr>
              <a:t> </a:t>
            </a:r>
            <a:r>
              <a:rPr lang="en-US" sz="1600" dirty="0" err="1">
                <a:solidFill>
                  <a:schemeClr val="accent5">
                    <a:lumMod val="75000"/>
                  </a:schemeClr>
                </a:solidFill>
              </a:rPr>
              <a:t>doar</a:t>
            </a:r>
            <a:r>
              <a:rPr lang="en-US" sz="1600" dirty="0">
                <a:solidFill>
                  <a:schemeClr val="accent5">
                    <a:lumMod val="75000"/>
                  </a:schemeClr>
                </a:solidFill>
              </a:rPr>
              <a:t> </a:t>
            </a:r>
            <a:r>
              <a:rPr lang="en-US" sz="1600" dirty="0" err="1" smtClean="0">
                <a:solidFill>
                  <a:schemeClr val="accent5">
                    <a:lumMod val="75000"/>
                  </a:schemeClr>
                </a:solidFill>
              </a:rPr>
              <a:t>dac</a:t>
            </a:r>
            <a:r>
              <a:rPr lang="ro-RO" sz="1600" dirty="0" smtClean="0">
                <a:solidFill>
                  <a:schemeClr val="accent5">
                    <a:lumMod val="75000"/>
                  </a:schemeClr>
                </a:solidFill>
              </a:rPr>
              <a:t>ă</a:t>
            </a:r>
            <a:r>
              <a:rPr lang="en-US" sz="1600" dirty="0" smtClean="0">
                <a:solidFill>
                  <a:schemeClr val="accent5">
                    <a:lumMod val="75000"/>
                  </a:schemeClr>
                </a:solidFill>
              </a:rPr>
              <a:t> </a:t>
            </a:r>
            <a:r>
              <a:rPr lang="en-US" sz="1600" dirty="0" err="1">
                <a:solidFill>
                  <a:schemeClr val="accent5">
                    <a:lumMod val="75000"/>
                  </a:schemeClr>
                </a:solidFill>
              </a:rPr>
              <a:t>sunt</a:t>
            </a:r>
            <a:r>
              <a:rPr lang="en-US" sz="1600" dirty="0">
                <a:solidFill>
                  <a:schemeClr val="accent5">
                    <a:lumMod val="75000"/>
                  </a:schemeClr>
                </a:solidFill>
              </a:rPr>
              <a:t> </a:t>
            </a:r>
            <a:r>
              <a:rPr lang="en-US" sz="1600" dirty="0" err="1">
                <a:solidFill>
                  <a:schemeClr val="accent5">
                    <a:lumMod val="75000"/>
                  </a:schemeClr>
                </a:solidFill>
              </a:rPr>
              <a:t>aferente</a:t>
            </a:r>
            <a:r>
              <a:rPr lang="en-US" sz="1600" dirty="0">
                <a:solidFill>
                  <a:schemeClr val="accent5">
                    <a:lumMod val="75000"/>
                  </a:schemeClr>
                </a:solidFill>
              </a:rPr>
              <a:t> </a:t>
            </a:r>
            <a:r>
              <a:rPr lang="en-US" sz="1600" dirty="0" err="1">
                <a:solidFill>
                  <a:schemeClr val="accent5">
                    <a:lumMod val="75000"/>
                  </a:schemeClr>
                </a:solidFill>
              </a:rPr>
              <a:t>unei</a:t>
            </a:r>
            <a:r>
              <a:rPr lang="en-US" sz="1600" dirty="0">
                <a:solidFill>
                  <a:schemeClr val="accent5">
                    <a:lumMod val="75000"/>
                  </a:schemeClr>
                </a:solidFill>
              </a:rPr>
              <a:t> </a:t>
            </a:r>
            <a:r>
              <a:rPr lang="en-US" sz="1600" dirty="0" err="1" smtClean="0">
                <a:solidFill>
                  <a:schemeClr val="accent5">
                    <a:lumMod val="75000"/>
                  </a:schemeClr>
                </a:solidFill>
              </a:rPr>
              <a:t>investi</a:t>
            </a:r>
            <a:r>
              <a:rPr lang="ro-RO" sz="1600" dirty="0" smtClean="0">
                <a:solidFill>
                  <a:schemeClr val="accent5">
                    <a:lumMod val="75000"/>
                  </a:schemeClr>
                </a:solidFill>
              </a:rPr>
              <a:t>ț</a:t>
            </a:r>
            <a:r>
              <a:rPr lang="en-US" sz="1600" dirty="0" smtClean="0">
                <a:solidFill>
                  <a:schemeClr val="accent5">
                    <a:lumMod val="75000"/>
                  </a:schemeClr>
                </a:solidFill>
              </a:rPr>
              <a:t>ii </a:t>
            </a:r>
            <a:r>
              <a:rPr lang="en-US" sz="1600" dirty="0" err="1" smtClean="0">
                <a:solidFill>
                  <a:schemeClr val="accent5">
                    <a:lumMod val="75000"/>
                  </a:schemeClr>
                </a:solidFill>
              </a:rPr>
              <a:t>ini</a:t>
            </a:r>
            <a:r>
              <a:rPr lang="ro-RO" sz="1600" dirty="0" smtClean="0">
                <a:solidFill>
                  <a:schemeClr val="accent5">
                    <a:lumMod val="75000"/>
                  </a:schemeClr>
                </a:solidFill>
              </a:rPr>
              <a:t>ț</a:t>
            </a:r>
            <a:r>
              <a:rPr lang="en-US" sz="1600" dirty="0" err="1" smtClean="0">
                <a:solidFill>
                  <a:schemeClr val="accent5">
                    <a:lumMod val="75000"/>
                  </a:schemeClr>
                </a:solidFill>
              </a:rPr>
              <a:t>iale</a:t>
            </a:r>
            <a:endParaRPr lang="en-US" sz="1600" dirty="0">
              <a:solidFill>
                <a:schemeClr val="accent5">
                  <a:lumMod val="75000"/>
                </a:schemeClr>
              </a:solidFill>
            </a:endParaRPr>
          </a:p>
          <a:p>
            <a:endParaRPr lang="ro-RO" sz="1200" dirty="0">
              <a:solidFill>
                <a:schemeClr val="accent5">
                  <a:lumMod val="75000"/>
                </a:schemeClr>
              </a:solidFill>
            </a:endParaRPr>
          </a:p>
          <a:p>
            <a:r>
              <a:rPr lang="vi-VN" sz="1600" dirty="0">
                <a:solidFill>
                  <a:schemeClr val="accent5">
                    <a:lumMod val="75000"/>
                  </a:schemeClr>
                </a:solidFill>
              </a:rPr>
              <a:t>Nu sunt eligibile proiectele care includ investiții demarate (i.e. a fost începută execuția lucrărilor de construcții sau a fost dată o comandă fermă de bunuri) înainte de semnarea contractului de finanțare</a:t>
            </a:r>
            <a:endParaRPr lang="en-US" sz="1600" dirty="0">
              <a:solidFill>
                <a:schemeClr val="accent5">
                  <a:lumMod val="75000"/>
                </a:schemeClr>
              </a:solidFill>
            </a:endParaRPr>
          </a:p>
          <a:p>
            <a:endParaRPr lang="en-US" sz="1600" dirty="0">
              <a:solidFill>
                <a:schemeClr val="accent5">
                  <a:lumMod val="75000"/>
                </a:schemeClr>
              </a:solidFill>
            </a:endParaRPr>
          </a:p>
          <a:p>
            <a:r>
              <a:rPr lang="en-US" sz="1600" dirty="0">
                <a:solidFill>
                  <a:schemeClr val="accent5">
                    <a:lumMod val="75000"/>
                  </a:schemeClr>
                </a:solidFill>
              </a:rPr>
              <a:t>Nu </a:t>
            </a:r>
            <a:r>
              <a:rPr lang="en-US" sz="1600" dirty="0" err="1">
                <a:solidFill>
                  <a:schemeClr val="accent5">
                    <a:lumMod val="75000"/>
                  </a:schemeClr>
                </a:solidFill>
              </a:rPr>
              <a:t>sunt</a:t>
            </a:r>
            <a:r>
              <a:rPr lang="en-US" sz="1600" dirty="0">
                <a:solidFill>
                  <a:schemeClr val="accent5">
                    <a:lumMod val="75000"/>
                  </a:schemeClr>
                </a:solidFill>
              </a:rPr>
              <a:t> </a:t>
            </a:r>
            <a:r>
              <a:rPr lang="en-US" sz="1600" dirty="0" err="1">
                <a:solidFill>
                  <a:schemeClr val="accent5">
                    <a:lumMod val="75000"/>
                  </a:schemeClr>
                </a:solidFill>
              </a:rPr>
              <a:t>eligibile</a:t>
            </a:r>
            <a:r>
              <a:rPr lang="en-US" sz="1600" dirty="0">
                <a:solidFill>
                  <a:schemeClr val="accent5">
                    <a:lumMod val="75000"/>
                  </a:schemeClr>
                </a:solidFill>
              </a:rPr>
              <a:t> </a:t>
            </a:r>
            <a:r>
              <a:rPr lang="en-US" sz="1600" dirty="0" err="1">
                <a:solidFill>
                  <a:schemeClr val="accent5">
                    <a:lumMod val="75000"/>
                  </a:schemeClr>
                </a:solidFill>
              </a:rPr>
              <a:t>cheltuielile</a:t>
            </a:r>
            <a:r>
              <a:rPr lang="en-US" sz="1600" dirty="0">
                <a:solidFill>
                  <a:schemeClr val="accent5">
                    <a:lumMod val="75000"/>
                  </a:schemeClr>
                </a:solidFill>
              </a:rPr>
              <a:t> </a:t>
            </a:r>
            <a:r>
              <a:rPr lang="en-US" sz="1600" dirty="0" err="1">
                <a:solidFill>
                  <a:schemeClr val="accent5">
                    <a:lumMod val="75000"/>
                  </a:schemeClr>
                </a:solidFill>
              </a:rPr>
              <a:t>pentru</a:t>
            </a:r>
            <a:r>
              <a:rPr lang="en-US" sz="1600" dirty="0">
                <a:solidFill>
                  <a:schemeClr val="accent5">
                    <a:lumMod val="75000"/>
                  </a:schemeClr>
                </a:solidFill>
              </a:rPr>
              <a:t> </a:t>
            </a:r>
            <a:r>
              <a:rPr lang="en-US" sz="1600" dirty="0" err="1">
                <a:solidFill>
                  <a:schemeClr val="accent5">
                    <a:lumMod val="75000"/>
                  </a:schemeClr>
                </a:solidFill>
              </a:rPr>
              <a:t>procurarea</a:t>
            </a:r>
            <a:r>
              <a:rPr lang="en-US" sz="1600" dirty="0">
                <a:solidFill>
                  <a:schemeClr val="accent5">
                    <a:lumMod val="75000"/>
                  </a:schemeClr>
                </a:solidFill>
              </a:rPr>
              <a:t> de </a:t>
            </a:r>
            <a:r>
              <a:rPr lang="en-US" sz="1600" dirty="0" err="1">
                <a:solidFill>
                  <a:schemeClr val="accent5">
                    <a:lumMod val="75000"/>
                  </a:schemeClr>
                </a:solidFill>
              </a:rPr>
              <a:t>bunuri</a:t>
            </a:r>
            <a:r>
              <a:rPr lang="en-US" sz="1600" dirty="0">
                <a:solidFill>
                  <a:schemeClr val="accent5">
                    <a:lumMod val="75000"/>
                  </a:schemeClr>
                </a:solidFill>
              </a:rPr>
              <a:t> care, conform </a:t>
            </a:r>
            <a:r>
              <a:rPr lang="en-US" sz="1600" dirty="0" err="1">
                <a:solidFill>
                  <a:schemeClr val="accent5">
                    <a:lumMod val="75000"/>
                  </a:schemeClr>
                </a:solidFill>
              </a:rPr>
              <a:t>legii</a:t>
            </a:r>
            <a:r>
              <a:rPr lang="en-US" sz="1600" dirty="0">
                <a:solidFill>
                  <a:schemeClr val="accent5">
                    <a:lumMod val="75000"/>
                  </a:schemeClr>
                </a:solidFill>
              </a:rPr>
              <a:t>, </a:t>
            </a:r>
            <a:r>
              <a:rPr lang="en-US" sz="1600" dirty="0" err="1">
                <a:solidFill>
                  <a:schemeClr val="accent5">
                    <a:lumMod val="75000"/>
                  </a:schemeClr>
                </a:solidFill>
              </a:rPr>
              <a:t>intră</a:t>
            </a:r>
            <a:r>
              <a:rPr lang="en-US" sz="1600" dirty="0">
                <a:solidFill>
                  <a:schemeClr val="accent5">
                    <a:lumMod val="75000"/>
                  </a:schemeClr>
                </a:solidFill>
              </a:rPr>
              <a:t> </a:t>
            </a:r>
            <a:r>
              <a:rPr lang="en-US" sz="1600" dirty="0" err="1">
                <a:solidFill>
                  <a:schemeClr val="accent5">
                    <a:lumMod val="75000"/>
                  </a:schemeClr>
                </a:solidFill>
              </a:rPr>
              <a:t>în</a:t>
            </a:r>
            <a:r>
              <a:rPr lang="en-US" sz="1600" dirty="0">
                <a:solidFill>
                  <a:schemeClr val="accent5">
                    <a:lumMod val="75000"/>
                  </a:schemeClr>
                </a:solidFill>
              </a:rPr>
              <a:t> </a:t>
            </a:r>
            <a:r>
              <a:rPr lang="en-US" sz="1600" dirty="0" err="1">
                <a:solidFill>
                  <a:schemeClr val="accent5">
                    <a:lumMod val="75000"/>
                  </a:schemeClr>
                </a:solidFill>
              </a:rPr>
              <a:t>categoria</a:t>
            </a:r>
            <a:r>
              <a:rPr lang="en-US" sz="1600" dirty="0">
                <a:solidFill>
                  <a:schemeClr val="accent5">
                    <a:lumMod val="75000"/>
                  </a:schemeClr>
                </a:solidFill>
              </a:rPr>
              <a:t> </a:t>
            </a:r>
            <a:r>
              <a:rPr lang="en-US" sz="1600" dirty="0" err="1">
                <a:solidFill>
                  <a:schemeClr val="accent5">
                    <a:lumMod val="75000"/>
                  </a:schemeClr>
                </a:solidFill>
              </a:rPr>
              <a:t>obiectelor</a:t>
            </a:r>
            <a:r>
              <a:rPr lang="en-US" sz="1600" dirty="0">
                <a:solidFill>
                  <a:schemeClr val="accent5">
                    <a:lumMod val="75000"/>
                  </a:schemeClr>
                </a:solidFill>
              </a:rPr>
              <a:t> de </a:t>
            </a:r>
            <a:r>
              <a:rPr lang="en-US" sz="1600" dirty="0" err="1">
                <a:solidFill>
                  <a:schemeClr val="accent5">
                    <a:lumMod val="75000"/>
                  </a:schemeClr>
                </a:solidFill>
              </a:rPr>
              <a:t>inventar</a:t>
            </a:r>
            <a:endParaRPr lang="en-US" sz="1600" dirty="0">
              <a:solidFill>
                <a:schemeClr val="accent5">
                  <a:lumMod val="75000"/>
                </a:schemeClr>
              </a:solidFill>
            </a:endParaRPr>
          </a:p>
          <a:p>
            <a:endParaRPr lang="en-US" sz="1600" dirty="0">
              <a:solidFill>
                <a:schemeClr val="accent5">
                  <a:lumMod val="75000"/>
                </a:schemeClr>
              </a:solidFill>
            </a:endParaRPr>
          </a:p>
          <a:p>
            <a:r>
              <a:rPr lang="en-US" sz="1600" dirty="0" err="1">
                <a:solidFill>
                  <a:schemeClr val="accent5">
                    <a:lumMod val="75000"/>
                  </a:schemeClr>
                </a:solidFill>
              </a:rPr>
              <a:t>Ghidul</a:t>
            </a:r>
            <a:r>
              <a:rPr lang="en-US" sz="1600" dirty="0">
                <a:solidFill>
                  <a:schemeClr val="accent5">
                    <a:lumMod val="75000"/>
                  </a:schemeClr>
                </a:solidFill>
              </a:rPr>
              <a:t> </a:t>
            </a:r>
            <a:r>
              <a:rPr lang="en-US" sz="1600" dirty="0" err="1">
                <a:solidFill>
                  <a:schemeClr val="accent5">
                    <a:lumMod val="75000"/>
                  </a:schemeClr>
                </a:solidFill>
              </a:rPr>
              <a:t>solicitantului</a:t>
            </a:r>
            <a:r>
              <a:rPr lang="en-US" sz="1600" dirty="0">
                <a:solidFill>
                  <a:schemeClr val="accent5">
                    <a:lumMod val="75000"/>
                  </a:schemeClr>
                </a:solidFill>
              </a:rPr>
              <a:t> </a:t>
            </a:r>
            <a:r>
              <a:rPr lang="ro-RO" sz="1600" dirty="0">
                <a:solidFill>
                  <a:schemeClr val="accent5">
                    <a:lumMod val="75000"/>
                  </a:schemeClr>
                </a:solidFill>
              </a:rPr>
              <a:t>împreună cu anexele pot fi descărcate de pe site-ul </a:t>
            </a:r>
            <a:r>
              <a:rPr lang="ro-RO" sz="1600" dirty="0" err="1">
                <a:solidFill>
                  <a:schemeClr val="accent5">
                    <a:lumMod val="75000"/>
                  </a:schemeClr>
                </a:solidFill>
              </a:rPr>
              <a:t>wwww.inforegio.ro</a:t>
            </a:r>
            <a:r>
              <a:rPr lang="ro-RO" sz="1600" dirty="0">
                <a:solidFill>
                  <a:schemeClr val="accent5">
                    <a:lumMod val="75000"/>
                  </a:schemeClr>
                </a:solidFill>
              </a:rPr>
              <a:t> secțiunea Programul Operațional 2014-2020 - </a:t>
            </a:r>
            <a:r>
              <a:rPr lang="ro-RO" sz="1600" b="1" dirty="0">
                <a:solidFill>
                  <a:schemeClr val="accent5">
                    <a:lumMod val="75000"/>
                  </a:schemeClr>
                </a:solidFill>
              </a:rPr>
              <a:t>Apeluri de proiecte</a:t>
            </a:r>
            <a:r>
              <a:rPr lang="ro-RO" sz="1600" dirty="0">
                <a:solidFill>
                  <a:schemeClr val="accent5">
                    <a:lumMod val="75000"/>
                  </a:schemeClr>
                </a:solidFill>
              </a:rPr>
              <a:t>.</a:t>
            </a:r>
          </a:p>
          <a:p>
            <a:endParaRPr lang="ro-RO" sz="1600" dirty="0">
              <a:solidFill>
                <a:schemeClr val="accent5">
                  <a:lumMod val="75000"/>
                </a:schemeClr>
              </a:solidFill>
            </a:endParaRPr>
          </a:p>
          <a:p>
            <a:endParaRPr lang="ro-RO" sz="1600" dirty="0">
              <a:solidFill>
                <a:schemeClr val="accent5">
                  <a:lumMod val="75000"/>
                </a:schemeClr>
              </a:solidFill>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01000" y="144137"/>
            <a:ext cx="1066800" cy="1066800"/>
          </a:xfrm>
          <a:prstGeom prst="rect">
            <a:avLst/>
          </a:prstGeom>
        </p:spPr>
      </p:pic>
      <p:sp>
        <p:nvSpPr>
          <p:cNvPr id="8" name="Title 1"/>
          <p:cNvSpPr txBox="1">
            <a:spLocks/>
          </p:cNvSpPr>
          <p:nvPr/>
        </p:nvSpPr>
        <p:spPr>
          <a:xfrm>
            <a:off x="381000" y="268077"/>
            <a:ext cx="8991600" cy="914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buFontTx/>
              <a:buNone/>
            </a:pPr>
            <a:r>
              <a:rPr lang="ro-RO" sz="2400" u="sng" dirty="0">
                <a:solidFill>
                  <a:schemeClr val="accent5">
                    <a:lumMod val="75000"/>
                  </a:schemeClr>
                </a:solidFill>
              </a:rPr>
              <a:t>De reținut</a:t>
            </a:r>
          </a:p>
        </p:txBody>
      </p:sp>
    </p:spTree>
    <p:extLst>
      <p:ext uri="{BB962C8B-B14F-4D97-AF65-F5344CB8AC3E}">
        <p14:creationId xmlns:p14="http://schemas.microsoft.com/office/powerpoint/2010/main" val="3403000778"/>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extBox 1"/>
          <p:cNvSpPr txBox="1"/>
          <p:nvPr/>
        </p:nvSpPr>
        <p:spPr>
          <a:xfrm>
            <a:off x="659219" y="4926419"/>
            <a:ext cx="7467600" cy="1077218"/>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spAutoFit/>
          </a:bodyPr>
          <a:lstStyle>
            <a:lvl1pPr>
              <a:defRPr sz="1600" b="1">
                <a:solidFill>
                  <a:schemeClr val="folHlink"/>
                </a:solidFill>
                <a:latin typeface="Arial" charset="0"/>
                <a:cs typeface="Arial" charset="0"/>
              </a:defRPr>
            </a:lvl1pPr>
            <a:lvl2pPr marL="742950" indent="-285750">
              <a:defRPr sz="1600" b="1">
                <a:solidFill>
                  <a:schemeClr val="folHlink"/>
                </a:solidFill>
                <a:latin typeface="Arial" charset="0"/>
                <a:cs typeface="Arial" charset="0"/>
              </a:defRPr>
            </a:lvl2pPr>
            <a:lvl3pPr marL="1143000" indent="-228600">
              <a:defRPr sz="1600" b="1">
                <a:solidFill>
                  <a:schemeClr val="folHlink"/>
                </a:solidFill>
                <a:latin typeface="Arial" charset="0"/>
                <a:cs typeface="Arial" charset="0"/>
              </a:defRPr>
            </a:lvl3pPr>
            <a:lvl4pPr marL="1600200" indent="-228600">
              <a:defRPr sz="1600" b="1">
                <a:solidFill>
                  <a:schemeClr val="folHlink"/>
                </a:solidFill>
                <a:latin typeface="Arial" charset="0"/>
                <a:cs typeface="Arial" charset="0"/>
              </a:defRPr>
            </a:lvl4pPr>
            <a:lvl5pPr marL="2057400" indent="-228600">
              <a:defRPr sz="1600" b="1">
                <a:solidFill>
                  <a:schemeClr val="folHlink"/>
                </a:solidFill>
                <a:latin typeface="Arial" charset="0"/>
                <a:cs typeface="Arial" charset="0"/>
              </a:defRPr>
            </a:lvl5pPr>
            <a:lvl6pPr marL="2514600" indent="-228600" eaLnBrk="0" fontAlgn="base" hangingPunct="0">
              <a:spcBef>
                <a:spcPct val="0"/>
              </a:spcBef>
              <a:spcAft>
                <a:spcPct val="0"/>
              </a:spcAft>
              <a:defRPr sz="1600" b="1">
                <a:solidFill>
                  <a:schemeClr val="folHlink"/>
                </a:solidFill>
                <a:latin typeface="Arial" charset="0"/>
                <a:cs typeface="Arial" charset="0"/>
              </a:defRPr>
            </a:lvl6pPr>
            <a:lvl7pPr marL="2971800" indent="-228600" eaLnBrk="0" fontAlgn="base" hangingPunct="0">
              <a:spcBef>
                <a:spcPct val="0"/>
              </a:spcBef>
              <a:spcAft>
                <a:spcPct val="0"/>
              </a:spcAft>
              <a:defRPr sz="1600" b="1">
                <a:solidFill>
                  <a:schemeClr val="folHlink"/>
                </a:solidFill>
                <a:latin typeface="Arial" charset="0"/>
                <a:cs typeface="Arial" charset="0"/>
              </a:defRPr>
            </a:lvl7pPr>
            <a:lvl8pPr marL="3429000" indent="-228600" eaLnBrk="0" fontAlgn="base" hangingPunct="0">
              <a:spcBef>
                <a:spcPct val="0"/>
              </a:spcBef>
              <a:spcAft>
                <a:spcPct val="0"/>
              </a:spcAft>
              <a:defRPr sz="1600" b="1">
                <a:solidFill>
                  <a:schemeClr val="folHlink"/>
                </a:solidFill>
                <a:latin typeface="Arial" charset="0"/>
                <a:cs typeface="Arial" charset="0"/>
              </a:defRPr>
            </a:lvl8pPr>
            <a:lvl9pPr marL="3886200" indent="-228600" eaLnBrk="0" fontAlgn="base" hangingPunct="0">
              <a:spcBef>
                <a:spcPct val="0"/>
              </a:spcBef>
              <a:spcAft>
                <a:spcPct val="0"/>
              </a:spcAft>
              <a:defRPr sz="1600" b="1">
                <a:solidFill>
                  <a:schemeClr val="folHlink"/>
                </a:solidFill>
                <a:latin typeface="Arial" charset="0"/>
                <a:cs typeface="Arial" charset="0"/>
              </a:defRPr>
            </a:lvl9pPr>
          </a:lstStyle>
          <a:p>
            <a:pPr algn="ctr" eaLnBrk="1" hangingPunct="1">
              <a:defRPr/>
            </a:pPr>
            <a:r>
              <a:rPr lang="en-US" altLang="en-US" dirty="0">
                <a:solidFill>
                  <a:srgbClr val="002060"/>
                </a:solidFill>
              </a:rPr>
              <a:t>AGEN</a:t>
            </a:r>
            <a:r>
              <a:rPr lang="ro-RO" altLang="en-US" dirty="0">
                <a:solidFill>
                  <a:srgbClr val="002060"/>
                </a:solidFill>
              </a:rPr>
              <a:t>Ț</a:t>
            </a:r>
            <a:r>
              <a:rPr lang="en-US" altLang="en-US" dirty="0">
                <a:solidFill>
                  <a:srgbClr val="002060"/>
                </a:solidFill>
              </a:rPr>
              <a:t>IA DE DEZVOLTARE REGIONAL</a:t>
            </a:r>
            <a:r>
              <a:rPr lang="ro-RO" altLang="en-US" dirty="0">
                <a:solidFill>
                  <a:srgbClr val="002060"/>
                </a:solidFill>
              </a:rPr>
              <a:t>Ă</a:t>
            </a:r>
            <a:r>
              <a:rPr lang="en-US" altLang="en-US" dirty="0">
                <a:solidFill>
                  <a:srgbClr val="002060"/>
                </a:solidFill>
              </a:rPr>
              <a:t> NORD-VEST</a:t>
            </a:r>
            <a:endParaRPr lang="ro-RO" altLang="en-US" dirty="0">
              <a:solidFill>
                <a:srgbClr val="002060"/>
              </a:solidFill>
            </a:endParaRPr>
          </a:p>
          <a:p>
            <a:pPr algn="ctr" eaLnBrk="1" hangingPunct="1">
              <a:defRPr/>
            </a:pPr>
            <a:r>
              <a:rPr lang="en-US" altLang="en-US" dirty="0">
                <a:solidFill>
                  <a:srgbClr val="002060"/>
                </a:solidFill>
              </a:rPr>
              <a:t>Organism </a:t>
            </a:r>
            <a:r>
              <a:rPr lang="en-US" altLang="en-US" dirty="0" err="1">
                <a:solidFill>
                  <a:srgbClr val="002060"/>
                </a:solidFill>
              </a:rPr>
              <a:t>Intermediar</a:t>
            </a:r>
            <a:r>
              <a:rPr lang="en-US" altLang="en-US" dirty="0">
                <a:solidFill>
                  <a:srgbClr val="002060"/>
                </a:solidFill>
              </a:rPr>
              <a:t> </a:t>
            </a:r>
            <a:r>
              <a:rPr lang="ro-RO" altLang="en-US" dirty="0">
                <a:solidFill>
                  <a:srgbClr val="002060"/>
                </a:solidFill>
              </a:rPr>
              <a:t>pentru POR</a:t>
            </a:r>
          </a:p>
          <a:p>
            <a:pPr algn="ctr" eaLnBrk="1" hangingPunct="1">
              <a:defRPr/>
            </a:pPr>
            <a:r>
              <a:rPr lang="ro-RO" altLang="en-US" dirty="0">
                <a:solidFill>
                  <a:srgbClr val="002060"/>
                </a:solidFill>
              </a:rPr>
              <a:t>Tel: </a:t>
            </a:r>
            <a:r>
              <a:rPr lang="en-US" altLang="en-US" dirty="0">
                <a:solidFill>
                  <a:srgbClr val="002060"/>
                </a:solidFill>
              </a:rPr>
              <a:t>0264 431550</a:t>
            </a:r>
            <a:r>
              <a:rPr lang="ro-RO" altLang="en-US" dirty="0">
                <a:solidFill>
                  <a:srgbClr val="002060"/>
                </a:solidFill>
              </a:rPr>
              <a:t>, Fax: </a:t>
            </a:r>
            <a:r>
              <a:rPr lang="en-US" altLang="en-US" dirty="0">
                <a:solidFill>
                  <a:srgbClr val="002060"/>
                </a:solidFill>
              </a:rPr>
              <a:t>0264 439222</a:t>
            </a:r>
            <a:endParaRPr lang="ro-RO" altLang="en-US" dirty="0">
              <a:solidFill>
                <a:srgbClr val="002060"/>
              </a:solidFill>
            </a:endParaRPr>
          </a:p>
          <a:p>
            <a:pPr algn="ctr" eaLnBrk="1" hangingPunct="1">
              <a:defRPr/>
            </a:pPr>
            <a:r>
              <a:rPr lang="ro-RO" altLang="en-US" dirty="0">
                <a:solidFill>
                  <a:srgbClr val="002060"/>
                </a:solidFill>
              </a:rPr>
              <a:t>email: </a:t>
            </a:r>
            <a:r>
              <a:rPr lang="en-US" altLang="en-US" dirty="0">
                <a:solidFill>
                  <a:srgbClr val="002060"/>
                </a:solidFill>
              </a:rPr>
              <a:t>comunicare@nord-vest.ro</a:t>
            </a:r>
            <a:r>
              <a:rPr lang="ro-RO" altLang="en-US" dirty="0">
                <a:solidFill>
                  <a:srgbClr val="002060"/>
                </a:solidFill>
              </a:rPr>
              <a:t>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6600" y="1600200"/>
            <a:ext cx="1790700" cy="2552700"/>
          </a:xfrm>
          <a:prstGeom prst="rect">
            <a:avLst/>
          </a:prstGeom>
        </p:spPr>
      </p:pic>
      <p:sp>
        <p:nvSpPr>
          <p:cNvPr id="5" name="Rectangle 4"/>
          <p:cNvSpPr/>
          <p:nvPr/>
        </p:nvSpPr>
        <p:spPr>
          <a:xfrm>
            <a:off x="1600200" y="2876550"/>
            <a:ext cx="5734171" cy="923330"/>
          </a:xfrm>
          <a:prstGeom prst="rect">
            <a:avLst/>
          </a:prstGeom>
          <a:noFill/>
        </p:spPr>
        <p:txBody>
          <a:bodyPr wrap="square" lIns="91440" tIns="45720" rIns="91440" bIns="45720">
            <a:spAutoFit/>
          </a:bodyPr>
          <a:lstStyle/>
          <a:p>
            <a:pPr algn="ctr"/>
            <a:r>
              <a:rPr lang="en-US" sz="5400" b="0" cap="none" spc="0" noProof="1">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V</a:t>
            </a:r>
            <a:r>
              <a:rPr lang="ro-RO" sz="5400" b="0" cap="none" spc="0" noProof="1">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ă</a:t>
            </a:r>
            <a:r>
              <a:rPr lang="en-US" sz="5400" b="0" cap="none" spc="0" noProof="1">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mul</a:t>
            </a:r>
            <a:r>
              <a:rPr lang="ro-RO" sz="5400" b="0" cap="none" spc="0" noProof="1">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ț</a:t>
            </a:r>
            <a:r>
              <a:rPr lang="en-US" sz="5400" b="0" cap="none" spc="0" noProof="1">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umim</a:t>
            </a:r>
            <a:r>
              <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Title 1"/>
          <p:cNvSpPr>
            <a:spLocks noGrp="1"/>
          </p:cNvSpPr>
          <p:nvPr>
            <p:ph type="title"/>
          </p:nvPr>
        </p:nvSpPr>
        <p:spPr>
          <a:xfrm>
            <a:off x="228600" y="274638"/>
            <a:ext cx="8839200" cy="792162"/>
          </a:xfrm>
        </p:spPr>
        <p:txBody>
          <a:bodyPr/>
          <a:lstStyle/>
          <a:p>
            <a:pPr algn="l"/>
            <a:r>
              <a:rPr lang="en-US" sz="3200" b="1" dirty="0" err="1">
                <a:solidFill>
                  <a:schemeClr val="tx2">
                    <a:lumMod val="75000"/>
                  </a:schemeClr>
                </a:solidFill>
              </a:rPr>
              <a:t>Informa</a:t>
            </a:r>
            <a:r>
              <a:rPr lang="ro-RO" sz="3200" b="1" dirty="0">
                <a:solidFill>
                  <a:schemeClr val="tx2">
                    <a:lumMod val="75000"/>
                  </a:schemeClr>
                </a:solidFill>
              </a:rPr>
              <a:t>ț</a:t>
            </a:r>
            <a:r>
              <a:rPr lang="en-US" sz="3200" b="1" dirty="0">
                <a:solidFill>
                  <a:schemeClr val="tx2">
                    <a:lumMod val="75000"/>
                  </a:schemeClr>
                </a:solidFill>
              </a:rPr>
              <a:t>ii</a:t>
            </a:r>
            <a:r>
              <a:rPr lang="ro-RO" sz="3200" b="1" dirty="0">
                <a:solidFill>
                  <a:schemeClr val="tx2">
                    <a:lumMod val="75000"/>
                  </a:schemeClr>
                </a:solidFill>
              </a:rPr>
              <a:t> despre apelul de proiecte</a:t>
            </a:r>
          </a:p>
        </p:txBody>
      </p:sp>
      <p:sp>
        <p:nvSpPr>
          <p:cNvPr id="3" name="AutoShape 2" descr="Imagini pentru nord ves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o-RO"/>
          </a:p>
        </p:txBody>
      </p:sp>
      <p:sp>
        <p:nvSpPr>
          <p:cNvPr id="5" name="AutoShape 4" descr="Imagini pentru nord ves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o-RO"/>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66242" y="1219200"/>
            <a:ext cx="6966742" cy="5105400"/>
          </a:xfrm>
          <a:prstGeom prst="rect">
            <a:avLst/>
          </a:prstGeom>
        </p:spPr>
      </p:pic>
      <p:sp>
        <p:nvSpPr>
          <p:cNvPr id="7" name="TextBox 6"/>
          <p:cNvSpPr txBox="1"/>
          <p:nvPr/>
        </p:nvSpPr>
        <p:spPr>
          <a:xfrm>
            <a:off x="3733800" y="2057400"/>
            <a:ext cx="2057400" cy="400110"/>
          </a:xfrm>
          <a:prstGeom prst="rect">
            <a:avLst/>
          </a:prstGeom>
          <a:noFill/>
        </p:spPr>
        <p:txBody>
          <a:bodyPr wrap="square" rtlCol="0">
            <a:spAutoFit/>
          </a:bodyPr>
          <a:lstStyle/>
          <a:p>
            <a:r>
              <a:rPr lang="ro-RO" sz="2000" dirty="0">
                <a:solidFill>
                  <a:schemeClr val="tx1"/>
                </a:solidFill>
              </a:rPr>
              <a:t>24,78 mil </a:t>
            </a:r>
            <a:r>
              <a:rPr lang="en-US" sz="2000" dirty="0">
                <a:solidFill>
                  <a:schemeClr val="tx1"/>
                </a:solidFill>
              </a:rPr>
              <a:t>E</a:t>
            </a:r>
            <a:r>
              <a:rPr lang="ro-RO" sz="2000" dirty="0">
                <a:solidFill>
                  <a:schemeClr val="tx1"/>
                </a:solidFill>
              </a:rPr>
              <a:t>uro</a:t>
            </a:r>
          </a:p>
        </p:txBody>
      </p:sp>
      <p:sp>
        <p:nvSpPr>
          <p:cNvPr id="9" name="Rounded Rectangle 8"/>
          <p:cNvSpPr/>
          <p:nvPr/>
        </p:nvSpPr>
        <p:spPr bwMode="auto">
          <a:xfrm>
            <a:off x="76200" y="1191199"/>
            <a:ext cx="2816225" cy="4752401"/>
          </a:xfrm>
          <a:prstGeom prst="roundRect">
            <a:avLst/>
          </a:prstGeom>
          <a:solidFill>
            <a:schemeClr val="tx2">
              <a:lumMod val="20000"/>
              <a:lumOff val="80000"/>
              <a:alpha val="11000"/>
            </a:schemeClr>
          </a:solidFill>
          <a:ln w="9525" cap="flat" cmpd="sng" algn="ctr">
            <a:solidFill>
              <a:schemeClr val="bg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342900" marR="0" indent="-342900" algn="just" defTabSz="914400" eaLnBrk="1" latinLnBrk="0" hangingPunct="1">
              <a:lnSpc>
                <a:spcPct val="150000"/>
              </a:lnSpc>
              <a:buClrTx/>
              <a:buSzTx/>
              <a:buFontTx/>
              <a:buNone/>
              <a:tabLst/>
            </a:pPr>
            <a:r>
              <a:rPr lang="en-US" sz="1800" dirty="0">
                <a:solidFill>
                  <a:schemeClr val="tx2">
                    <a:lumMod val="75000"/>
                  </a:schemeClr>
                </a:solidFill>
              </a:rPr>
              <a:t>PI 2.2 </a:t>
            </a:r>
            <a:r>
              <a:rPr lang="en-US" sz="1800" dirty="0" err="1" smtClean="0">
                <a:solidFill>
                  <a:schemeClr val="tx2">
                    <a:lumMod val="75000"/>
                  </a:schemeClr>
                </a:solidFill>
              </a:rPr>
              <a:t>Beneficiaz</a:t>
            </a:r>
            <a:r>
              <a:rPr lang="ro-RO" sz="1800" dirty="0">
                <a:solidFill>
                  <a:schemeClr val="tx2">
                    <a:lumMod val="75000"/>
                  </a:schemeClr>
                </a:solidFill>
              </a:rPr>
              <a:t>ă</a:t>
            </a:r>
            <a:r>
              <a:rPr lang="en-US" sz="1800" dirty="0" smtClean="0">
                <a:solidFill>
                  <a:schemeClr val="tx2">
                    <a:lumMod val="75000"/>
                  </a:schemeClr>
                </a:solidFill>
              </a:rPr>
              <a:t> </a:t>
            </a:r>
            <a:endParaRPr lang="en-US" sz="1800" dirty="0">
              <a:solidFill>
                <a:schemeClr val="tx2">
                  <a:lumMod val="75000"/>
                </a:schemeClr>
              </a:solidFill>
            </a:endParaRPr>
          </a:p>
          <a:p>
            <a:pPr marL="342900" indent="-342900" algn="just" eaLnBrk="1" hangingPunct="1">
              <a:lnSpc>
                <a:spcPct val="150000"/>
              </a:lnSpc>
            </a:pPr>
            <a:r>
              <a:rPr lang="en-US" sz="1800" dirty="0">
                <a:solidFill>
                  <a:schemeClr val="tx2">
                    <a:lumMod val="75000"/>
                  </a:schemeClr>
                </a:solidFill>
              </a:rPr>
              <a:t>de 172,94 </a:t>
            </a:r>
            <a:r>
              <a:rPr lang="ro-RO" sz="1800" dirty="0">
                <a:solidFill>
                  <a:schemeClr val="tx2">
                    <a:lumMod val="75000"/>
                  </a:schemeClr>
                </a:solidFill>
              </a:rPr>
              <a:t>milioane</a:t>
            </a:r>
            <a:endParaRPr lang="en-US" sz="1800" dirty="0">
              <a:solidFill>
                <a:schemeClr val="tx2">
                  <a:lumMod val="75000"/>
                </a:schemeClr>
              </a:solidFill>
            </a:endParaRPr>
          </a:p>
          <a:p>
            <a:pPr marL="342900" indent="-342900" algn="just" eaLnBrk="1" hangingPunct="1">
              <a:lnSpc>
                <a:spcPct val="150000"/>
              </a:lnSpc>
            </a:pPr>
            <a:r>
              <a:rPr lang="ro-RO" sz="1800" dirty="0">
                <a:solidFill>
                  <a:schemeClr val="tx2">
                    <a:lumMod val="75000"/>
                  </a:schemeClr>
                </a:solidFill>
              </a:rPr>
              <a:t>de </a:t>
            </a:r>
            <a:r>
              <a:rPr lang="en-US" sz="1800" dirty="0">
                <a:solidFill>
                  <a:schemeClr val="tx2">
                    <a:lumMod val="75000"/>
                  </a:schemeClr>
                </a:solidFill>
              </a:rPr>
              <a:t>E</a:t>
            </a:r>
            <a:r>
              <a:rPr lang="ro-RO" sz="1800" dirty="0">
                <a:solidFill>
                  <a:schemeClr val="tx2">
                    <a:lumMod val="75000"/>
                  </a:schemeClr>
                </a:solidFill>
              </a:rPr>
              <a:t>uro, alocare</a:t>
            </a:r>
            <a:endParaRPr lang="en-US" sz="1800" dirty="0">
              <a:solidFill>
                <a:schemeClr val="tx2">
                  <a:lumMod val="75000"/>
                </a:schemeClr>
              </a:solidFill>
            </a:endParaRPr>
          </a:p>
          <a:p>
            <a:pPr marL="342900" indent="-342900" algn="just" eaLnBrk="1" hangingPunct="1">
              <a:lnSpc>
                <a:spcPct val="150000"/>
              </a:lnSpc>
            </a:pPr>
            <a:r>
              <a:rPr lang="ro-RO" sz="1800" dirty="0">
                <a:solidFill>
                  <a:schemeClr val="tx2">
                    <a:lumMod val="75000"/>
                  </a:schemeClr>
                </a:solidFill>
              </a:rPr>
              <a:t>financiară pentru </a:t>
            </a:r>
            <a:endParaRPr lang="en-US" sz="1800" dirty="0">
              <a:solidFill>
                <a:schemeClr val="tx2">
                  <a:lumMod val="75000"/>
                </a:schemeClr>
              </a:solidFill>
            </a:endParaRPr>
          </a:p>
          <a:p>
            <a:pPr marL="342900" indent="-342900" algn="just" eaLnBrk="1" hangingPunct="1">
              <a:lnSpc>
                <a:spcPct val="150000"/>
              </a:lnSpc>
            </a:pPr>
            <a:r>
              <a:rPr lang="ro-RO" sz="1800" dirty="0">
                <a:solidFill>
                  <a:schemeClr val="tx2">
                    <a:lumMod val="75000"/>
                  </a:schemeClr>
                </a:solidFill>
              </a:rPr>
              <a:t>întreaga perioadă </a:t>
            </a:r>
            <a:endParaRPr lang="en-US" sz="1800" dirty="0">
              <a:solidFill>
                <a:schemeClr val="tx2">
                  <a:lumMod val="75000"/>
                </a:schemeClr>
              </a:solidFill>
            </a:endParaRPr>
          </a:p>
          <a:p>
            <a:pPr marL="342900" indent="-342900" algn="just" eaLnBrk="1" hangingPunct="1">
              <a:lnSpc>
                <a:spcPct val="150000"/>
              </a:lnSpc>
            </a:pPr>
            <a:r>
              <a:rPr lang="ro-RO" sz="1800" dirty="0">
                <a:solidFill>
                  <a:schemeClr val="tx2">
                    <a:lumMod val="75000"/>
                  </a:schemeClr>
                </a:solidFill>
              </a:rPr>
              <a:t>de programare </a:t>
            </a:r>
            <a:endParaRPr lang="en-US" sz="1800" dirty="0">
              <a:solidFill>
                <a:schemeClr val="tx2">
                  <a:lumMod val="75000"/>
                </a:schemeClr>
              </a:solidFill>
            </a:endParaRPr>
          </a:p>
          <a:p>
            <a:pPr marL="342900" indent="-342900" algn="just" eaLnBrk="1" hangingPunct="1">
              <a:lnSpc>
                <a:spcPct val="150000"/>
              </a:lnSpc>
            </a:pPr>
            <a:r>
              <a:rPr lang="ro-RO" sz="1800" dirty="0">
                <a:solidFill>
                  <a:schemeClr val="tx2">
                    <a:lumMod val="75000"/>
                  </a:schemeClr>
                </a:solidFill>
              </a:rPr>
              <a:t>financiară 2014–</a:t>
            </a:r>
            <a:r>
              <a:rPr lang="en-US" sz="1800" dirty="0">
                <a:solidFill>
                  <a:schemeClr val="tx2">
                    <a:lumMod val="75000"/>
                  </a:schemeClr>
                </a:solidFill>
              </a:rPr>
              <a:t>2</a:t>
            </a:r>
            <a:r>
              <a:rPr lang="ro-RO" sz="1800" dirty="0">
                <a:solidFill>
                  <a:schemeClr val="tx2">
                    <a:lumMod val="75000"/>
                  </a:schemeClr>
                </a:solidFill>
              </a:rPr>
              <a:t>020</a:t>
            </a:r>
            <a:r>
              <a:rPr lang="en-US" sz="1800" dirty="0">
                <a:solidFill>
                  <a:schemeClr val="tx2">
                    <a:lumMod val="75000"/>
                  </a:schemeClr>
                </a:solidFill>
              </a:rPr>
              <a:t> </a:t>
            </a:r>
          </a:p>
          <a:p>
            <a:pPr marL="342900" indent="-342900" algn="just" eaLnBrk="1" hangingPunct="1">
              <a:lnSpc>
                <a:spcPct val="150000"/>
              </a:lnSpc>
            </a:pPr>
            <a:r>
              <a:rPr lang="en-US" sz="1800" dirty="0">
                <a:solidFill>
                  <a:schemeClr val="tx2">
                    <a:lumMod val="75000"/>
                  </a:schemeClr>
                </a:solidFill>
              </a:rPr>
              <a:t>din care 24,78 </a:t>
            </a:r>
          </a:p>
          <a:p>
            <a:pPr marL="342900" indent="-342900" algn="just" eaLnBrk="1" hangingPunct="1">
              <a:lnSpc>
                <a:spcPct val="150000"/>
              </a:lnSpc>
            </a:pPr>
            <a:r>
              <a:rPr lang="en-US" sz="1800" dirty="0" err="1">
                <a:solidFill>
                  <a:schemeClr val="tx2">
                    <a:lumMod val="75000"/>
                  </a:schemeClr>
                </a:solidFill>
              </a:rPr>
              <a:t>milioane</a:t>
            </a:r>
            <a:r>
              <a:rPr lang="en-US" sz="1800" dirty="0">
                <a:solidFill>
                  <a:schemeClr val="tx2">
                    <a:lumMod val="75000"/>
                  </a:schemeClr>
                </a:solidFill>
              </a:rPr>
              <a:t> </a:t>
            </a:r>
            <a:r>
              <a:rPr lang="en-US" sz="1800" dirty="0" smtClean="0">
                <a:solidFill>
                  <a:schemeClr val="tx2">
                    <a:lumMod val="75000"/>
                  </a:schemeClr>
                </a:solidFill>
              </a:rPr>
              <a:t>Euro</a:t>
            </a:r>
            <a:r>
              <a:rPr lang="ro-RO" sz="1800" dirty="0" smtClean="0">
                <a:solidFill>
                  <a:schemeClr val="tx2">
                    <a:lumMod val="75000"/>
                  </a:schemeClr>
                </a:solidFill>
              </a:rPr>
              <a:t> </a:t>
            </a:r>
            <a:r>
              <a:rPr lang="en-US" sz="1800" dirty="0" err="1" smtClean="0">
                <a:solidFill>
                  <a:schemeClr val="tx2">
                    <a:lumMod val="75000"/>
                  </a:schemeClr>
                </a:solidFill>
              </a:rPr>
              <a:t>pentru</a:t>
            </a:r>
            <a:r>
              <a:rPr lang="en-US" sz="1800" dirty="0" smtClean="0">
                <a:solidFill>
                  <a:schemeClr val="tx2">
                    <a:lumMod val="75000"/>
                  </a:schemeClr>
                </a:solidFill>
              </a:rPr>
              <a:t> </a:t>
            </a:r>
            <a:endParaRPr lang="en-US" sz="1800" dirty="0">
              <a:solidFill>
                <a:schemeClr val="tx2">
                  <a:lumMod val="75000"/>
                </a:schemeClr>
              </a:solidFill>
            </a:endParaRPr>
          </a:p>
          <a:p>
            <a:pPr marL="342900" indent="-342900" algn="just" eaLnBrk="1" hangingPunct="1">
              <a:lnSpc>
                <a:spcPct val="150000"/>
              </a:lnSpc>
            </a:pPr>
            <a:r>
              <a:rPr lang="en-US" sz="1800" dirty="0" err="1">
                <a:solidFill>
                  <a:schemeClr val="tx2">
                    <a:lumMod val="75000"/>
                  </a:schemeClr>
                </a:solidFill>
              </a:rPr>
              <a:t>Regiunea</a:t>
            </a:r>
            <a:r>
              <a:rPr lang="en-US" sz="1800" dirty="0">
                <a:solidFill>
                  <a:schemeClr val="tx2">
                    <a:lumMod val="75000"/>
                  </a:schemeClr>
                </a:solidFill>
              </a:rPr>
              <a:t> Nord Vest</a:t>
            </a:r>
            <a:endParaRPr lang="ro-RO" sz="1800" dirty="0">
              <a:solidFill>
                <a:schemeClr val="tx2">
                  <a:lumMod val="75000"/>
                </a:schemeClr>
              </a:solidFill>
            </a:endParaRPr>
          </a:p>
          <a:p>
            <a:pPr marL="342900" marR="0" indent="-342900" algn="ctr" defTabSz="914400" rtl="0" eaLnBrk="1" fontAlgn="base" latinLnBrk="0" hangingPunct="1">
              <a:lnSpc>
                <a:spcPct val="100000"/>
              </a:lnSpc>
              <a:spcBef>
                <a:spcPct val="0"/>
              </a:spcBef>
              <a:spcAft>
                <a:spcPct val="0"/>
              </a:spcAft>
              <a:buClrTx/>
              <a:buSzTx/>
              <a:buFontTx/>
              <a:buNone/>
              <a:tabLst/>
            </a:pPr>
            <a:endParaRPr kumimoji="0" lang="ro-RO" sz="1600" b="1" i="0" u="none" strike="noStrike" cap="none" normalizeH="0" baseline="0" dirty="0">
              <a:ln>
                <a:noFill/>
              </a:ln>
              <a:solidFill>
                <a:schemeClr val="folHlink"/>
              </a:solidFill>
              <a:effectLst/>
              <a:latin typeface="Arial" charset="0"/>
            </a:endParaRPr>
          </a:p>
        </p:txBody>
      </p:sp>
    </p:spTree>
    <p:extLst>
      <p:ext uri="{BB962C8B-B14F-4D97-AF65-F5344CB8AC3E}">
        <p14:creationId xmlns:p14="http://schemas.microsoft.com/office/powerpoint/2010/main" val="426770081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algn="l"/>
            <a:r>
              <a:rPr lang="en-US" sz="3200" b="1" dirty="0" err="1">
                <a:solidFill>
                  <a:schemeClr val="tx2">
                    <a:lumMod val="75000"/>
                  </a:schemeClr>
                </a:solidFill>
              </a:rPr>
              <a:t>Informa</a:t>
            </a:r>
            <a:r>
              <a:rPr lang="ro-RO" sz="3200" b="1" dirty="0">
                <a:solidFill>
                  <a:schemeClr val="tx2">
                    <a:lumMod val="75000"/>
                  </a:schemeClr>
                </a:solidFill>
              </a:rPr>
              <a:t>ț</a:t>
            </a:r>
            <a:r>
              <a:rPr lang="en-US" sz="3200" b="1" dirty="0">
                <a:solidFill>
                  <a:schemeClr val="tx2">
                    <a:lumMod val="75000"/>
                  </a:schemeClr>
                </a:solidFill>
              </a:rPr>
              <a:t>ii</a:t>
            </a:r>
            <a:r>
              <a:rPr lang="ro-RO" sz="3200" b="1" dirty="0">
                <a:solidFill>
                  <a:schemeClr val="tx2">
                    <a:lumMod val="75000"/>
                  </a:schemeClr>
                </a:solidFill>
              </a:rPr>
              <a:t> despre apelul de proiecte</a:t>
            </a:r>
            <a:r>
              <a:rPr lang="en-US" sz="3200" b="1" dirty="0">
                <a:solidFill>
                  <a:schemeClr val="tx2">
                    <a:lumMod val="50000"/>
                  </a:schemeClr>
                </a:solidFill>
              </a:rPr>
              <a:t/>
            </a:r>
            <a:br>
              <a:rPr lang="en-US" sz="3200" b="1" dirty="0">
                <a:solidFill>
                  <a:schemeClr val="tx2">
                    <a:lumMod val="50000"/>
                  </a:schemeClr>
                </a:solidFill>
              </a:rPr>
            </a:br>
            <a:r>
              <a:rPr lang="ro-RO" sz="2400" b="1" i="1" dirty="0">
                <a:solidFill>
                  <a:schemeClr val="tx2">
                    <a:lumMod val="75000"/>
                  </a:schemeClr>
                </a:solidFill>
              </a:rPr>
              <a:t>Rata de cofinanțare</a:t>
            </a:r>
            <a:endParaRPr lang="ro-RO" sz="3200" b="1" i="1" dirty="0">
              <a:solidFill>
                <a:schemeClr val="tx2">
                  <a:lumMod val="75000"/>
                </a:schemeClr>
              </a:solidFill>
            </a:endParaRPr>
          </a:p>
        </p:txBody>
      </p:sp>
      <p:sp>
        <p:nvSpPr>
          <p:cNvPr id="3" name="Content Placeholder 2"/>
          <p:cNvSpPr>
            <a:spLocks noGrp="1"/>
          </p:cNvSpPr>
          <p:nvPr>
            <p:ph idx="1"/>
          </p:nvPr>
        </p:nvSpPr>
        <p:spPr>
          <a:xfrm>
            <a:off x="512650" y="1239232"/>
            <a:ext cx="8229600" cy="685800"/>
          </a:xfrm>
        </p:spPr>
        <p:txBody>
          <a:bodyPr/>
          <a:lstStyle/>
          <a:p>
            <a:r>
              <a:rPr lang="it-IT" sz="1600" dirty="0">
                <a:solidFill>
                  <a:schemeClr val="tx2">
                    <a:lumMod val="75000"/>
                  </a:schemeClr>
                </a:solidFill>
              </a:rPr>
              <a:t>Contribuția maximă a programului</a:t>
            </a:r>
            <a:r>
              <a:rPr lang="ro-RO" sz="1600" dirty="0">
                <a:solidFill>
                  <a:schemeClr val="tx2">
                    <a:lumMod val="75000"/>
                  </a:schemeClr>
                </a:solidFill>
              </a:rPr>
              <a:t> și a beneficiarului</a:t>
            </a:r>
            <a:r>
              <a:rPr lang="it-IT" sz="1600" dirty="0">
                <a:solidFill>
                  <a:schemeClr val="tx2">
                    <a:lumMod val="75000"/>
                  </a:schemeClr>
                </a:solidFill>
              </a:rPr>
              <a:t> la cheltuielile eligibile finanțabile prin ajutor regional</a:t>
            </a:r>
            <a:r>
              <a:rPr lang="ro-RO" sz="1600" dirty="0">
                <a:solidFill>
                  <a:schemeClr val="tx2">
                    <a:lumMod val="75000"/>
                  </a:schemeClr>
                </a:solidFill>
              </a:rPr>
              <a:t>:</a:t>
            </a:r>
          </a:p>
          <a:p>
            <a:endParaRPr lang="ro-RO" sz="1600" dirty="0">
              <a:solidFill>
                <a:schemeClr val="tx2">
                  <a:lumMod val="75000"/>
                </a:schemeClr>
              </a:solidFill>
            </a:endParaRPr>
          </a:p>
          <a:p>
            <a:pPr marL="0" indent="0">
              <a:buNone/>
            </a:pPr>
            <a:endParaRPr lang="ro-RO" dirty="0"/>
          </a:p>
          <a:p>
            <a:pPr marL="0" indent="0">
              <a:buNone/>
            </a:pPr>
            <a:endParaRPr lang="ro-RO" dirty="0"/>
          </a:p>
          <a:p>
            <a:pPr marL="0" indent="0">
              <a:buNone/>
            </a:pPr>
            <a:endParaRPr lang="ro-RO" dirty="0"/>
          </a:p>
          <a:p>
            <a:pPr lvl="0" algn="ctr"/>
            <a:endParaRPr lang="ro-RO" sz="1600" dirty="0">
              <a:solidFill>
                <a:srgbClr val="4F81BD">
                  <a:lumMod val="50000"/>
                </a:srgbClr>
              </a:solidFill>
            </a:endParaRPr>
          </a:p>
          <a:p>
            <a:pPr marL="0" indent="0">
              <a:buNone/>
            </a:pPr>
            <a:endParaRPr lang="ro-RO" dirty="0"/>
          </a:p>
          <a:p>
            <a:pPr marL="0" indent="0">
              <a:buNone/>
            </a:pPr>
            <a:endParaRPr lang="ro-RO" dirty="0"/>
          </a:p>
        </p:txBody>
      </p:sp>
      <p:graphicFrame>
        <p:nvGraphicFramePr>
          <p:cNvPr id="6" name="Table 5"/>
          <p:cNvGraphicFramePr>
            <a:graphicFrameLocks noGrp="1"/>
          </p:cNvGraphicFramePr>
          <p:nvPr>
            <p:extLst>
              <p:ext uri="{D42A27DB-BD31-4B8C-83A1-F6EECF244321}">
                <p14:modId xmlns:p14="http://schemas.microsoft.com/office/powerpoint/2010/main" val="1789027910"/>
              </p:ext>
            </p:extLst>
          </p:nvPr>
        </p:nvGraphicFramePr>
        <p:xfrm>
          <a:off x="720501" y="1925032"/>
          <a:ext cx="7813897" cy="1813560"/>
        </p:xfrm>
        <a:graphic>
          <a:graphicData uri="http://schemas.openxmlformats.org/drawingml/2006/table">
            <a:tbl>
              <a:tblPr firstRow="1" bandRow="1">
                <a:tableStyleId>{5A111915-BE36-4E01-A7E5-04B1672EAD32}</a:tableStyleId>
              </a:tblPr>
              <a:tblGrid>
                <a:gridCol w="3125559">
                  <a:extLst>
                    <a:ext uri="{9D8B030D-6E8A-4147-A177-3AD203B41FA5}">
                      <a16:colId xmlns:a16="http://schemas.microsoft.com/office/drawing/2014/main" xmlns="" val="20000"/>
                    </a:ext>
                  </a:extLst>
                </a:gridCol>
                <a:gridCol w="2083706">
                  <a:extLst>
                    <a:ext uri="{9D8B030D-6E8A-4147-A177-3AD203B41FA5}">
                      <a16:colId xmlns:a16="http://schemas.microsoft.com/office/drawing/2014/main" xmlns="" val="20001"/>
                    </a:ext>
                  </a:extLst>
                </a:gridCol>
                <a:gridCol w="2604632">
                  <a:extLst>
                    <a:ext uri="{9D8B030D-6E8A-4147-A177-3AD203B41FA5}">
                      <a16:colId xmlns:a16="http://schemas.microsoft.com/office/drawing/2014/main" xmlns="" val="20002"/>
                    </a:ext>
                  </a:extLst>
                </a:gridCol>
              </a:tblGrid>
              <a:tr h="640080">
                <a:tc>
                  <a:txBody>
                    <a:bodyPr/>
                    <a:lstStyle/>
                    <a:p>
                      <a:pPr algn="ctr"/>
                      <a:r>
                        <a:rPr lang="ro-RO" sz="1800" u="none" strike="noStrike" baseline="0" dirty="0"/>
                        <a:t>Categoria IMM/</a:t>
                      </a:r>
                    </a:p>
                    <a:p>
                      <a:pPr algn="ctr"/>
                      <a:r>
                        <a:rPr lang="ro-RO" sz="1800" u="none" strike="noStrike" baseline="0" dirty="0"/>
                        <a:t>Regiunea de dezvoltare</a:t>
                      </a:r>
                      <a:endParaRPr lang="ro-RO" dirty="0"/>
                    </a:p>
                  </a:txBody>
                  <a:tcPr/>
                </a:tc>
                <a:tc>
                  <a:txBody>
                    <a:bodyPr/>
                    <a:lstStyle/>
                    <a:p>
                      <a:pPr algn="ctr"/>
                      <a:r>
                        <a:rPr lang="ro-RO" sz="1800" u="none" strike="noStrike" baseline="0" dirty="0"/>
                        <a:t>Contribuție program</a:t>
                      </a:r>
                      <a:endParaRPr lang="ro-RO" dirty="0"/>
                    </a:p>
                  </a:txBody>
                  <a:tcPr/>
                </a:tc>
                <a:tc>
                  <a:txBody>
                    <a:bodyPr/>
                    <a:lstStyle/>
                    <a:p>
                      <a:r>
                        <a:rPr lang="ro-RO" dirty="0"/>
                        <a:t>Contribuție solicitant</a:t>
                      </a:r>
                    </a:p>
                  </a:txBody>
                  <a:tcPr/>
                </a:tc>
                <a:extLst>
                  <a:ext uri="{0D108BD9-81ED-4DB2-BD59-A6C34878D82A}">
                    <a16:rowId xmlns:a16="http://schemas.microsoft.com/office/drawing/2014/main" xmlns="" val="10000"/>
                  </a:ext>
                </a:extLst>
              </a:tr>
              <a:tr h="533400">
                <a:tc>
                  <a:txBody>
                    <a:bodyPr/>
                    <a:lstStyle/>
                    <a:p>
                      <a:pPr algn="ctr"/>
                      <a:r>
                        <a:rPr lang="ro-RO" sz="1800" u="none" strike="noStrike" baseline="0" dirty="0"/>
                        <a:t>Întreprinderi mijlocii</a:t>
                      </a:r>
                      <a:endParaRPr lang="ro-RO" dirty="0"/>
                    </a:p>
                  </a:txBody>
                  <a:tcPr/>
                </a:tc>
                <a:tc>
                  <a:txBody>
                    <a:bodyPr/>
                    <a:lstStyle/>
                    <a:p>
                      <a:pPr algn="ctr"/>
                      <a:r>
                        <a:rPr lang="ro-RO" dirty="0"/>
                        <a:t>60 %</a:t>
                      </a:r>
                    </a:p>
                  </a:txBody>
                  <a:tcPr/>
                </a:tc>
                <a:tc>
                  <a:txBody>
                    <a:bodyPr/>
                    <a:lstStyle/>
                    <a:p>
                      <a:pPr algn="ctr"/>
                      <a:r>
                        <a:rPr lang="ro-RO" dirty="0"/>
                        <a:t>40 %</a:t>
                      </a:r>
                    </a:p>
                  </a:txBody>
                  <a:tcPr/>
                </a:tc>
                <a:extLst>
                  <a:ext uri="{0D108BD9-81ED-4DB2-BD59-A6C34878D82A}">
                    <a16:rowId xmlns:a16="http://schemas.microsoft.com/office/drawing/2014/main" xmlns="" val="10001"/>
                  </a:ext>
                </a:extLst>
              </a:tr>
              <a:tr h="640080">
                <a:tc>
                  <a:txBody>
                    <a:bodyPr/>
                    <a:lstStyle/>
                    <a:p>
                      <a:pPr algn="ctr"/>
                      <a:r>
                        <a:rPr lang="ro-RO" dirty="0"/>
                        <a:t>Întreprinderi mici și</a:t>
                      </a:r>
                    </a:p>
                    <a:p>
                      <a:pPr algn="ctr"/>
                      <a:r>
                        <a:rPr lang="ro-RO" dirty="0"/>
                        <a:t>microîntreprinderi</a:t>
                      </a:r>
                    </a:p>
                  </a:txBody>
                  <a:tcPr/>
                </a:tc>
                <a:tc>
                  <a:txBody>
                    <a:bodyPr/>
                    <a:lstStyle/>
                    <a:p>
                      <a:pPr algn="ctr"/>
                      <a:r>
                        <a:rPr lang="ro-RO" dirty="0"/>
                        <a:t>70 %</a:t>
                      </a:r>
                    </a:p>
                  </a:txBody>
                  <a:tcPr/>
                </a:tc>
                <a:tc>
                  <a:txBody>
                    <a:bodyPr/>
                    <a:lstStyle/>
                    <a:p>
                      <a:pPr algn="ctr"/>
                      <a:r>
                        <a:rPr lang="ro-RO" dirty="0"/>
                        <a:t>30%</a:t>
                      </a:r>
                    </a:p>
                  </a:txBody>
                  <a:tcPr/>
                </a:tc>
                <a:extLst>
                  <a:ext uri="{0D108BD9-81ED-4DB2-BD59-A6C34878D82A}">
                    <a16:rowId xmlns:a16="http://schemas.microsoft.com/office/drawing/2014/main" xmlns="" val="10002"/>
                  </a:ext>
                </a:extLst>
              </a:tr>
            </a:tbl>
          </a:graphicData>
        </a:graphic>
      </p:graphicFrame>
      <p:graphicFrame>
        <p:nvGraphicFramePr>
          <p:cNvPr id="7" name="Table 6"/>
          <p:cNvGraphicFramePr>
            <a:graphicFrameLocks noGrp="1"/>
          </p:cNvGraphicFramePr>
          <p:nvPr>
            <p:extLst/>
          </p:nvPr>
        </p:nvGraphicFramePr>
        <p:xfrm>
          <a:off x="761999" y="4495800"/>
          <a:ext cx="7772399" cy="1600200"/>
        </p:xfrm>
        <a:graphic>
          <a:graphicData uri="http://schemas.openxmlformats.org/drawingml/2006/table">
            <a:tbl>
              <a:tblPr firstRow="1" bandRow="1">
                <a:tableStyleId>{72833802-FEF1-4C79-8D5D-14CF1EAF98D9}</a:tableStyleId>
              </a:tblPr>
              <a:tblGrid>
                <a:gridCol w="3061854">
                  <a:extLst>
                    <a:ext uri="{9D8B030D-6E8A-4147-A177-3AD203B41FA5}">
                      <a16:colId xmlns:a16="http://schemas.microsoft.com/office/drawing/2014/main" xmlns="" val="20000"/>
                    </a:ext>
                  </a:extLst>
                </a:gridCol>
                <a:gridCol w="2119745">
                  <a:extLst>
                    <a:ext uri="{9D8B030D-6E8A-4147-A177-3AD203B41FA5}">
                      <a16:colId xmlns:a16="http://schemas.microsoft.com/office/drawing/2014/main" xmlns="" val="20001"/>
                    </a:ext>
                  </a:extLst>
                </a:gridCol>
                <a:gridCol w="2590800">
                  <a:extLst>
                    <a:ext uri="{9D8B030D-6E8A-4147-A177-3AD203B41FA5}">
                      <a16:colId xmlns:a16="http://schemas.microsoft.com/office/drawing/2014/main" xmlns="" val="20002"/>
                    </a:ext>
                  </a:extLst>
                </a:gridCol>
              </a:tblGrid>
              <a:tr h="685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800" u="none" strike="noStrike" kern="1200" cap="none" spc="0" normalizeH="0" baseline="0" noProof="0" dirty="0">
                          <a:ln>
                            <a:noFill/>
                          </a:ln>
                          <a:effectLst/>
                          <a:uLnTx/>
                          <a:uFillTx/>
                        </a:rPr>
                        <a:t>Categoria IMM/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800" u="none" strike="noStrike" kern="1200" cap="none" spc="0" normalizeH="0" baseline="0" noProof="0" dirty="0">
                          <a:ln>
                            <a:noFill/>
                          </a:ln>
                          <a:effectLst/>
                          <a:uLnTx/>
                          <a:uFillTx/>
                        </a:rPr>
                        <a:t>Regiunea de dezvoltare</a:t>
                      </a:r>
                      <a:endParaRPr kumimoji="0" lang="ro-RO" sz="1800" b="1" i="0" u="none" strike="noStrike" kern="1200" cap="none" spc="0" normalizeH="0" baseline="0" noProof="0" dirty="0">
                        <a:ln>
                          <a:noFill/>
                        </a:ln>
                        <a:solidFill>
                          <a:prstClr val="white"/>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800" u="none" strike="noStrike" kern="1200" cap="none" spc="0" normalizeH="0" baseline="0" noProof="0" dirty="0">
                          <a:ln>
                            <a:noFill/>
                          </a:ln>
                          <a:effectLst/>
                          <a:uLnTx/>
                          <a:uFillTx/>
                        </a:rPr>
                        <a:t>Contribuție program</a:t>
                      </a:r>
                      <a:endParaRPr kumimoji="0" lang="ro-RO" sz="1800" b="1" i="0" u="none" strike="noStrike" kern="1200" cap="none" spc="0" normalizeH="0" baseline="0" noProof="0" dirty="0">
                        <a:ln>
                          <a:noFill/>
                        </a:ln>
                        <a:solidFill>
                          <a:prstClr val="white"/>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o-RO" sz="1800" u="none" strike="noStrike" kern="1200" cap="none" spc="0" normalizeH="0" baseline="0" noProof="0" dirty="0">
                          <a:ln>
                            <a:noFill/>
                          </a:ln>
                          <a:effectLst/>
                          <a:uLnTx/>
                          <a:uFillTx/>
                        </a:rPr>
                        <a:t>Contribuție solicitant</a:t>
                      </a:r>
                    </a:p>
                    <a:p>
                      <a:endParaRPr lang="ro-RO" dirty="0"/>
                    </a:p>
                  </a:txBody>
                  <a:tcPr/>
                </a:tc>
                <a:extLst>
                  <a:ext uri="{0D108BD9-81ED-4DB2-BD59-A6C34878D82A}">
                    <a16:rowId xmlns:a16="http://schemas.microsoft.com/office/drawing/2014/main" xmlns="" val="10000"/>
                  </a:ext>
                </a:extLst>
              </a:tr>
              <a:tr h="5715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800" u="none" strike="noStrike" kern="1200" cap="none" spc="0" normalizeH="0" baseline="0" noProof="0" dirty="0">
                          <a:ln>
                            <a:noFill/>
                          </a:ln>
                          <a:effectLst/>
                          <a:uLnTx/>
                          <a:uFillTx/>
                        </a:rPr>
                        <a:t>Întreprinderi mici,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800" u="none" strike="noStrike" kern="1200" cap="none" spc="0" normalizeH="0" baseline="0" noProof="0" dirty="0">
                          <a:ln>
                            <a:noFill/>
                          </a:ln>
                          <a:effectLst/>
                          <a:uLnTx/>
                          <a:uFillTx/>
                        </a:rPr>
                        <a:t>Microîntreprinderi, Întreprinderi mijlocii</a:t>
                      </a:r>
                      <a:endParaRPr kumimoji="0" lang="ro-RO" sz="18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ro-RO" dirty="0"/>
                    </a:p>
                    <a:p>
                      <a:pPr algn="ctr"/>
                      <a:r>
                        <a:rPr lang="ro-RO" dirty="0"/>
                        <a:t>90 %</a:t>
                      </a:r>
                    </a:p>
                  </a:txBody>
                  <a:tcPr/>
                </a:tc>
                <a:tc>
                  <a:txBody>
                    <a:bodyPr/>
                    <a:lstStyle/>
                    <a:p>
                      <a:pPr algn="ctr"/>
                      <a:endParaRPr lang="ro-RO" dirty="0"/>
                    </a:p>
                    <a:p>
                      <a:pPr algn="ctr"/>
                      <a:r>
                        <a:rPr lang="ro-RO" dirty="0"/>
                        <a:t>10 %</a:t>
                      </a:r>
                    </a:p>
                  </a:txBody>
                  <a:tcPr/>
                </a:tc>
                <a:extLst>
                  <a:ext uri="{0D108BD9-81ED-4DB2-BD59-A6C34878D82A}">
                    <a16:rowId xmlns:a16="http://schemas.microsoft.com/office/drawing/2014/main" xmlns="" val="10001"/>
                  </a:ext>
                </a:extLst>
              </a:tr>
            </a:tbl>
          </a:graphicData>
        </a:graphic>
      </p:graphicFrame>
      <p:sp>
        <p:nvSpPr>
          <p:cNvPr id="4" name="Rectangle 3"/>
          <p:cNvSpPr/>
          <p:nvPr/>
        </p:nvSpPr>
        <p:spPr>
          <a:xfrm>
            <a:off x="463074" y="3856224"/>
            <a:ext cx="8458200" cy="584775"/>
          </a:xfrm>
          <a:prstGeom prst="rect">
            <a:avLst/>
          </a:prstGeom>
        </p:spPr>
        <p:txBody>
          <a:bodyPr wrap="square">
            <a:spAutoFit/>
          </a:bodyPr>
          <a:lstStyle/>
          <a:p>
            <a:pPr marL="285750" lvl="0" indent="-285750">
              <a:buFont typeface="Arial" panose="020B0604020202020204" pitchFamily="34" charset="0"/>
              <a:buChar char="•"/>
            </a:pPr>
            <a:r>
              <a:rPr lang="it-IT" b="0" dirty="0">
                <a:solidFill>
                  <a:schemeClr val="tx2">
                    <a:lumMod val="75000"/>
                  </a:schemeClr>
                </a:solidFill>
                <a:latin typeface="+mn-lt"/>
                <a:cs typeface="+mn-cs"/>
              </a:rPr>
              <a:t>Contribuția maximă a programului</a:t>
            </a:r>
            <a:r>
              <a:rPr lang="ro-RO" b="0" dirty="0">
                <a:solidFill>
                  <a:schemeClr val="tx2">
                    <a:lumMod val="75000"/>
                  </a:schemeClr>
                </a:solidFill>
                <a:latin typeface="+mn-lt"/>
                <a:cs typeface="+mn-cs"/>
              </a:rPr>
              <a:t> și a beneficiarului</a:t>
            </a:r>
            <a:r>
              <a:rPr lang="it-IT" b="0" dirty="0">
                <a:solidFill>
                  <a:schemeClr val="tx2">
                    <a:lumMod val="75000"/>
                  </a:schemeClr>
                </a:solidFill>
                <a:latin typeface="+mn-lt"/>
                <a:cs typeface="+mn-cs"/>
              </a:rPr>
              <a:t> la cheltuielile eligibile finanțabile prin ajutor </a:t>
            </a:r>
            <a:r>
              <a:rPr lang="ro-RO" b="0" dirty="0">
                <a:solidFill>
                  <a:schemeClr val="tx2">
                    <a:lumMod val="75000"/>
                  </a:schemeClr>
                </a:solidFill>
                <a:latin typeface="+mn-lt"/>
                <a:cs typeface="+mn-cs"/>
              </a:rPr>
              <a:t>de minimis:</a:t>
            </a:r>
          </a:p>
        </p:txBody>
      </p:sp>
    </p:spTree>
    <p:extLst>
      <p:ext uri="{BB962C8B-B14F-4D97-AF65-F5344CB8AC3E}">
        <p14:creationId xmlns:p14="http://schemas.microsoft.com/office/powerpoint/2010/main" val="74898120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Title 1"/>
          <p:cNvSpPr>
            <a:spLocks noGrp="1"/>
          </p:cNvSpPr>
          <p:nvPr>
            <p:ph type="title"/>
          </p:nvPr>
        </p:nvSpPr>
        <p:spPr>
          <a:xfrm>
            <a:off x="228600" y="274638"/>
            <a:ext cx="8839200" cy="792162"/>
          </a:xfrm>
        </p:spPr>
        <p:txBody>
          <a:bodyPr/>
          <a:lstStyle/>
          <a:p>
            <a:pPr algn="l"/>
            <a:r>
              <a:rPr lang="en-US" sz="3200" b="1" dirty="0" err="1">
                <a:solidFill>
                  <a:schemeClr val="tx2">
                    <a:lumMod val="50000"/>
                  </a:schemeClr>
                </a:solidFill>
              </a:rPr>
              <a:t>Informa</a:t>
            </a:r>
            <a:r>
              <a:rPr lang="ro-RO" sz="3200" b="1" dirty="0">
                <a:solidFill>
                  <a:schemeClr val="tx2">
                    <a:lumMod val="50000"/>
                  </a:schemeClr>
                </a:solidFill>
              </a:rPr>
              <a:t>ț</a:t>
            </a:r>
            <a:r>
              <a:rPr lang="en-US" sz="3200" b="1" dirty="0">
                <a:solidFill>
                  <a:schemeClr val="tx2">
                    <a:lumMod val="50000"/>
                  </a:schemeClr>
                </a:solidFill>
              </a:rPr>
              <a:t>ii</a:t>
            </a:r>
            <a:r>
              <a:rPr lang="ro-RO" sz="3200" b="1" dirty="0">
                <a:solidFill>
                  <a:schemeClr val="tx2">
                    <a:lumMod val="50000"/>
                  </a:schemeClr>
                </a:solidFill>
              </a:rPr>
              <a:t> despre apelul de proiecte</a:t>
            </a:r>
          </a:p>
        </p:txBody>
      </p:sp>
      <p:sp>
        <p:nvSpPr>
          <p:cNvPr id="18435" name="Content Placeholder 2"/>
          <p:cNvSpPr>
            <a:spLocks noGrp="1"/>
          </p:cNvSpPr>
          <p:nvPr>
            <p:ph idx="1"/>
          </p:nvPr>
        </p:nvSpPr>
        <p:spPr>
          <a:xfrm>
            <a:off x="228600" y="1079652"/>
            <a:ext cx="8686800" cy="5321147"/>
          </a:xfrm>
        </p:spPr>
        <p:txBody>
          <a:bodyPr/>
          <a:lstStyle/>
          <a:p>
            <a:pPr algn="just"/>
            <a:r>
              <a:rPr lang="ro-RO" sz="2400" b="1" u="sng" dirty="0">
                <a:solidFill>
                  <a:schemeClr val="tx2">
                    <a:lumMod val="75000"/>
                  </a:schemeClr>
                </a:solidFill>
              </a:rPr>
              <a:t>Tipul apelului </a:t>
            </a:r>
          </a:p>
          <a:p>
            <a:pPr lvl="1" algn="just">
              <a:buFont typeface="Courier New" panose="02070309020205020404" pitchFamily="49" charset="0"/>
              <a:buChar char="o"/>
            </a:pPr>
            <a:r>
              <a:rPr lang="ro-RO" sz="1800" b="1" u="sng" dirty="0">
                <a:solidFill>
                  <a:schemeClr val="tx2">
                    <a:lumMod val="75000"/>
                  </a:schemeClr>
                </a:solidFill>
              </a:rPr>
              <a:t>Apel</a:t>
            </a:r>
            <a:r>
              <a:rPr lang="en-US" sz="1800" b="1" u="sng" dirty="0">
                <a:solidFill>
                  <a:schemeClr val="tx2">
                    <a:lumMod val="75000"/>
                  </a:schemeClr>
                </a:solidFill>
              </a:rPr>
              <a:t> </a:t>
            </a:r>
            <a:r>
              <a:rPr lang="ro-RO" sz="1800" b="1" u="sng" dirty="0">
                <a:solidFill>
                  <a:schemeClr val="tx2">
                    <a:lumMod val="75000"/>
                  </a:schemeClr>
                </a:solidFill>
              </a:rPr>
              <a:t>competitiv, </a:t>
            </a:r>
            <a:r>
              <a:rPr lang="ro-RO" sz="1800" u="sng" dirty="0">
                <a:solidFill>
                  <a:schemeClr val="tx2">
                    <a:lumMod val="75000"/>
                  </a:schemeClr>
                </a:solidFill>
              </a:rPr>
              <a:t>cu depunere la termen </a:t>
            </a:r>
          </a:p>
          <a:p>
            <a:pPr lvl="1" algn="just">
              <a:buFont typeface="Courier New" panose="02070309020205020404" pitchFamily="49" charset="0"/>
              <a:buChar char="o"/>
            </a:pPr>
            <a:r>
              <a:rPr lang="ro-RO" sz="1800" dirty="0">
                <a:solidFill>
                  <a:schemeClr val="tx2">
                    <a:lumMod val="75000"/>
                  </a:schemeClr>
                </a:solidFill>
              </a:rPr>
              <a:t>În cadrul acestui apel,</a:t>
            </a:r>
            <a:r>
              <a:rPr lang="vi-VN" sz="1800" dirty="0">
                <a:solidFill>
                  <a:schemeClr val="tx2">
                    <a:lumMod val="75000"/>
                  </a:schemeClr>
                </a:solidFill>
              </a:rPr>
              <a:t> </a:t>
            </a:r>
            <a:r>
              <a:rPr lang="en-US" sz="1800" dirty="0" err="1">
                <a:solidFill>
                  <a:schemeClr val="tx2">
                    <a:lumMod val="75000"/>
                  </a:schemeClr>
                </a:solidFill>
              </a:rPr>
              <a:t>proiectele</a:t>
            </a:r>
            <a:r>
              <a:rPr lang="en-US" sz="1800" dirty="0">
                <a:solidFill>
                  <a:schemeClr val="tx2">
                    <a:lumMod val="75000"/>
                  </a:schemeClr>
                </a:solidFill>
              </a:rPr>
              <a:t> </a:t>
            </a:r>
            <a:r>
              <a:rPr lang="en-US" sz="1800" dirty="0" err="1" smtClean="0">
                <a:solidFill>
                  <a:schemeClr val="tx2">
                    <a:lumMod val="75000"/>
                  </a:schemeClr>
                </a:solidFill>
              </a:rPr>
              <a:t>respinse</a:t>
            </a:r>
            <a:r>
              <a:rPr lang="ro-RO" sz="1800" smtClean="0">
                <a:solidFill>
                  <a:schemeClr val="tx2">
                    <a:lumMod val="75000"/>
                  </a:schemeClr>
                </a:solidFill>
              </a:rPr>
              <a:t> în etapa </a:t>
            </a:r>
            <a:r>
              <a:rPr lang="ro-RO" sz="1800" dirty="0" smtClean="0">
                <a:solidFill>
                  <a:schemeClr val="tx2">
                    <a:lumMod val="75000"/>
                  </a:schemeClr>
                </a:solidFill>
              </a:rPr>
              <a:t>de verificarea CAE</a:t>
            </a:r>
            <a:r>
              <a:rPr lang="en-US" sz="1800" dirty="0" smtClean="0">
                <a:solidFill>
                  <a:schemeClr val="tx2">
                    <a:lumMod val="75000"/>
                  </a:schemeClr>
                </a:solidFill>
              </a:rPr>
              <a:t> </a:t>
            </a:r>
            <a:r>
              <a:rPr lang="en-US" sz="1800" dirty="0">
                <a:solidFill>
                  <a:schemeClr val="tx2">
                    <a:lumMod val="75000"/>
                  </a:schemeClr>
                </a:solidFill>
              </a:rPr>
              <a:t>pot fi </a:t>
            </a:r>
            <a:r>
              <a:rPr lang="en-US" sz="1800" dirty="0" err="1">
                <a:solidFill>
                  <a:schemeClr val="tx2">
                    <a:lumMod val="75000"/>
                  </a:schemeClr>
                </a:solidFill>
              </a:rPr>
              <a:t>redepuse</a:t>
            </a:r>
            <a:endParaRPr lang="en-US" sz="1800" dirty="0">
              <a:solidFill>
                <a:schemeClr val="tx2">
                  <a:lumMod val="75000"/>
                </a:schemeClr>
              </a:solidFill>
            </a:endParaRPr>
          </a:p>
          <a:p>
            <a:pPr lvl="1" algn="just">
              <a:buFont typeface="Courier New" panose="02070309020205020404" pitchFamily="49" charset="0"/>
              <a:buChar char="o"/>
            </a:pPr>
            <a:r>
              <a:rPr lang="en-US" sz="1800" dirty="0">
                <a:solidFill>
                  <a:schemeClr val="tx2">
                    <a:lumMod val="75000"/>
                  </a:schemeClr>
                </a:solidFill>
              </a:rPr>
              <a:t>Nu pot fi </a:t>
            </a:r>
            <a:r>
              <a:rPr lang="en-US" sz="1800" dirty="0" err="1">
                <a:solidFill>
                  <a:schemeClr val="tx2">
                    <a:lumMod val="75000"/>
                  </a:schemeClr>
                </a:solidFill>
              </a:rPr>
              <a:t>redepuse</a:t>
            </a:r>
            <a:r>
              <a:rPr lang="en-US" sz="1800" dirty="0">
                <a:solidFill>
                  <a:schemeClr val="tx2">
                    <a:lumMod val="75000"/>
                  </a:schemeClr>
                </a:solidFill>
              </a:rPr>
              <a:t> </a:t>
            </a:r>
            <a:r>
              <a:rPr lang="en-US" sz="1800" dirty="0" err="1">
                <a:solidFill>
                  <a:schemeClr val="tx2">
                    <a:lumMod val="75000"/>
                  </a:schemeClr>
                </a:solidFill>
              </a:rPr>
              <a:t>proiecte</a:t>
            </a:r>
            <a:r>
              <a:rPr lang="en-US" sz="1800" dirty="0">
                <a:solidFill>
                  <a:schemeClr val="tx2">
                    <a:lumMod val="75000"/>
                  </a:schemeClr>
                </a:solidFill>
              </a:rPr>
              <a:t> </a:t>
            </a:r>
            <a:r>
              <a:rPr lang="en-US" sz="1800" dirty="0" err="1">
                <a:solidFill>
                  <a:schemeClr val="tx2">
                    <a:lumMod val="75000"/>
                  </a:schemeClr>
                </a:solidFill>
              </a:rPr>
              <a:t>respinse</a:t>
            </a:r>
            <a:r>
              <a:rPr lang="en-US" sz="1800" dirty="0">
                <a:solidFill>
                  <a:schemeClr val="tx2">
                    <a:lumMod val="75000"/>
                  </a:schemeClr>
                </a:solidFill>
              </a:rPr>
              <a:t> </a:t>
            </a:r>
            <a:r>
              <a:rPr lang="ro-RO" sz="1800" dirty="0" smtClean="0">
                <a:solidFill>
                  <a:schemeClr val="tx2">
                    <a:lumMod val="75000"/>
                  </a:schemeClr>
                </a:solidFill>
              </a:rPr>
              <a:t>î</a:t>
            </a:r>
            <a:r>
              <a:rPr lang="en-US" sz="1800" dirty="0" smtClean="0">
                <a:solidFill>
                  <a:schemeClr val="tx2">
                    <a:lumMod val="75000"/>
                  </a:schemeClr>
                </a:solidFill>
              </a:rPr>
              <a:t>n </a:t>
            </a:r>
            <a:r>
              <a:rPr lang="en-US" sz="1800" dirty="0" err="1">
                <a:solidFill>
                  <a:schemeClr val="tx2">
                    <a:lumMod val="75000"/>
                  </a:schemeClr>
                </a:solidFill>
              </a:rPr>
              <a:t>cadrul</a:t>
            </a:r>
            <a:r>
              <a:rPr lang="en-US" sz="1800" dirty="0">
                <a:solidFill>
                  <a:schemeClr val="tx2">
                    <a:lumMod val="75000"/>
                  </a:schemeClr>
                </a:solidFill>
              </a:rPr>
              <a:t> ETF</a:t>
            </a:r>
            <a:endParaRPr lang="ro-RO" sz="1800" dirty="0">
              <a:solidFill>
                <a:schemeClr val="tx2">
                  <a:lumMod val="75000"/>
                </a:schemeClr>
              </a:solidFill>
            </a:endParaRPr>
          </a:p>
          <a:p>
            <a:pPr marL="0" indent="0" algn="just">
              <a:buNone/>
            </a:pPr>
            <a:endParaRPr lang="ro-RO" sz="2000" dirty="0">
              <a:solidFill>
                <a:schemeClr val="tx2">
                  <a:lumMod val="75000"/>
                </a:schemeClr>
              </a:solidFill>
            </a:endParaRPr>
          </a:p>
          <a:p>
            <a:pPr algn="just"/>
            <a:r>
              <a:rPr lang="ro-RO" sz="2400" b="1" u="sng" dirty="0">
                <a:solidFill>
                  <a:schemeClr val="tx2">
                    <a:lumMod val="75000"/>
                  </a:schemeClr>
                </a:solidFill>
              </a:rPr>
              <a:t>Perioada de depunere </a:t>
            </a:r>
          </a:p>
          <a:p>
            <a:pPr lvl="1" algn="just">
              <a:buFont typeface="Courier New" panose="02070309020205020404" pitchFamily="49" charset="0"/>
              <a:buChar char="o"/>
            </a:pPr>
            <a:r>
              <a:rPr lang="ro-RO" sz="1800" dirty="0">
                <a:solidFill>
                  <a:schemeClr val="tx2">
                    <a:lumMod val="75000"/>
                  </a:schemeClr>
                </a:solidFill>
              </a:rPr>
              <a:t>Data de la care pot fi depuse cereri de finanțare:  </a:t>
            </a:r>
            <a:r>
              <a:rPr lang="en-US" sz="1800" b="1" dirty="0">
                <a:solidFill>
                  <a:schemeClr val="tx2">
                    <a:lumMod val="75000"/>
                  </a:schemeClr>
                </a:solidFill>
              </a:rPr>
              <a:t>23</a:t>
            </a:r>
            <a:r>
              <a:rPr lang="ro-RO" sz="1800" b="1" dirty="0">
                <a:solidFill>
                  <a:schemeClr val="tx2">
                    <a:lumMod val="75000"/>
                  </a:schemeClr>
                </a:solidFill>
              </a:rPr>
              <a:t>.0</a:t>
            </a:r>
            <a:r>
              <a:rPr lang="en-US" sz="1800" b="1" dirty="0">
                <a:solidFill>
                  <a:schemeClr val="tx2">
                    <a:lumMod val="75000"/>
                  </a:schemeClr>
                </a:solidFill>
              </a:rPr>
              <a:t>2</a:t>
            </a:r>
            <a:r>
              <a:rPr lang="ro-RO" sz="1800" b="1" dirty="0">
                <a:solidFill>
                  <a:schemeClr val="tx2">
                    <a:lumMod val="75000"/>
                  </a:schemeClr>
                </a:solidFill>
              </a:rPr>
              <a:t>.201</a:t>
            </a:r>
            <a:r>
              <a:rPr lang="en-US" sz="1800" b="1" dirty="0">
                <a:solidFill>
                  <a:schemeClr val="tx2">
                    <a:lumMod val="75000"/>
                  </a:schemeClr>
                </a:solidFill>
              </a:rPr>
              <a:t>7</a:t>
            </a:r>
            <a:r>
              <a:rPr lang="ro-RO" sz="1800" b="1" dirty="0">
                <a:solidFill>
                  <a:schemeClr val="tx2">
                    <a:lumMod val="75000"/>
                  </a:schemeClr>
                </a:solidFill>
              </a:rPr>
              <a:t>, ora 1</a:t>
            </a:r>
            <a:r>
              <a:rPr lang="en-US" sz="1800" b="1" dirty="0">
                <a:solidFill>
                  <a:schemeClr val="tx2">
                    <a:lumMod val="75000"/>
                  </a:schemeClr>
                </a:solidFill>
              </a:rPr>
              <a:t>2</a:t>
            </a:r>
            <a:endParaRPr lang="ro-RO" sz="1800" b="1" dirty="0">
              <a:solidFill>
                <a:schemeClr val="tx2">
                  <a:lumMod val="75000"/>
                </a:schemeClr>
              </a:solidFill>
            </a:endParaRPr>
          </a:p>
          <a:p>
            <a:pPr lvl="1" algn="just">
              <a:buFont typeface="Courier New" panose="02070309020205020404" pitchFamily="49" charset="0"/>
              <a:buChar char="o"/>
            </a:pPr>
            <a:r>
              <a:rPr lang="ro-RO" sz="1800" dirty="0">
                <a:solidFill>
                  <a:schemeClr val="tx2">
                    <a:lumMod val="75000"/>
                  </a:schemeClr>
                </a:solidFill>
              </a:rPr>
              <a:t>Data până la care pot fi depuse cereri de finanțare: </a:t>
            </a:r>
            <a:r>
              <a:rPr lang="en-US" sz="1800" b="1" dirty="0">
                <a:solidFill>
                  <a:schemeClr val="tx2">
                    <a:lumMod val="75000"/>
                  </a:schemeClr>
                </a:solidFill>
              </a:rPr>
              <a:t>23</a:t>
            </a:r>
            <a:r>
              <a:rPr lang="ro-RO" sz="1800" b="1" dirty="0">
                <a:solidFill>
                  <a:schemeClr val="tx2">
                    <a:lumMod val="75000"/>
                  </a:schemeClr>
                </a:solidFill>
              </a:rPr>
              <a:t>.</a:t>
            </a:r>
            <a:r>
              <a:rPr lang="en-US" sz="1800" b="1" dirty="0">
                <a:solidFill>
                  <a:schemeClr val="tx2">
                    <a:lumMod val="75000"/>
                  </a:schemeClr>
                </a:solidFill>
              </a:rPr>
              <a:t>08</a:t>
            </a:r>
            <a:r>
              <a:rPr lang="ro-RO" sz="1800" b="1" dirty="0">
                <a:solidFill>
                  <a:schemeClr val="tx2">
                    <a:lumMod val="75000"/>
                  </a:schemeClr>
                </a:solidFill>
              </a:rPr>
              <a:t>.201</a:t>
            </a:r>
            <a:r>
              <a:rPr lang="en-US" sz="1800" b="1" dirty="0">
                <a:solidFill>
                  <a:schemeClr val="tx2">
                    <a:lumMod val="75000"/>
                  </a:schemeClr>
                </a:solidFill>
              </a:rPr>
              <a:t>7</a:t>
            </a:r>
            <a:r>
              <a:rPr lang="ro-RO" sz="1800" b="1" dirty="0">
                <a:solidFill>
                  <a:schemeClr val="tx2">
                    <a:lumMod val="75000"/>
                  </a:schemeClr>
                </a:solidFill>
              </a:rPr>
              <a:t>, ora 1</a:t>
            </a:r>
            <a:r>
              <a:rPr lang="en-US" sz="1800" b="1" dirty="0">
                <a:solidFill>
                  <a:schemeClr val="tx2">
                    <a:lumMod val="75000"/>
                  </a:schemeClr>
                </a:solidFill>
              </a:rPr>
              <a:t>2</a:t>
            </a:r>
            <a:endParaRPr lang="ro-RO" sz="1800" b="1" dirty="0">
              <a:solidFill>
                <a:schemeClr val="tx2">
                  <a:lumMod val="75000"/>
                </a:schemeClr>
              </a:solidFill>
            </a:endParaRPr>
          </a:p>
          <a:p>
            <a:pPr lvl="1" algn="just">
              <a:buFont typeface="Courier New" panose="02070309020205020404" pitchFamily="49" charset="0"/>
              <a:buChar char="o"/>
            </a:pPr>
            <a:r>
              <a:rPr lang="vi-VN" sz="1800" dirty="0">
                <a:solidFill>
                  <a:schemeClr val="tx2">
                    <a:lumMod val="75000"/>
                  </a:schemeClr>
                </a:solidFill>
              </a:rPr>
              <a:t>Perioada </a:t>
            </a:r>
            <a:r>
              <a:rPr lang="ro-RO" sz="1800" dirty="0">
                <a:solidFill>
                  <a:schemeClr val="tx2">
                    <a:lumMod val="75000"/>
                  </a:schemeClr>
                </a:solidFill>
              </a:rPr>
              <a:t> </a:t>
            </a:r>
            <a:r>
              <a:rPr lang="vi-VN" sz="1800" dirty="0">
                <a:solidFill>
                  <a:schemeClr val="tx2">
                    <a:lumMod val="75000"/>
                  </a:schemeClr>
                </a:solidFill>
              </a:rPr>
              <a:t>de depunere a proiectelor </a:t>
            </a:r>
            <a:r>
              <a:rPr lang="vi-VN" sz="1800" b="1" dirty="0">
                <a:solidFill>
                  <a:schemeClr val="tx2">
                    <a:lumMod val="75000"/>
                  </a:schemeClr>
                </a:solidFill>
              </a:rPr>
              <a:t>poate fi redusă </a:t>
            </a:r>
            <a:r>
              <a:rPr lang="vi-VN" sz="1800" dirty="0">
                <a:solidFill>
                  <a:schemeClr val="tx2">
                    <a:lumMod val="75000"/>
                  </a:schemeClr>
                </a:solidFill>
              </a:rPr>
              <a:t>în cazul în care bugetul apelului este consumat mai</a:t>
            </a:r>
            <a:r>
              <a:rPr lang="en-US" sz="1800" dirty="0">
                <a:solidFill>
                  <a:schemeClr val="tx2">
                    <a:lumMod val="75000"/>
                  </a:schemeClr>
                </a:solidFill>
              </a:rPr>
              <a:t> </a:t>
            </a:r>
            <a:r>
              <a:rPr lang="vi-VN" sz="1800" dirty="0">
                <a:solidFill>
                  <a:schemeClr val="tx2">
                    <a:lumMod val="75000"/>
                  </a:schemeClr>
                </a:solidFill>
              </a:rPr>
              <a:t>devreme</a:t>
            </a:r>
            <a:r>
              <a:rPr lang="en-US" sz="1800" dirty="0">
                <a:solidFill>
                  <a:schemeClr val="tx2">
                    <a:lumMod val="75000"/>
                  </a:schemeClr>
                </a:solidFill>
              </a:rPr>
              <a:t>, </a:t>
            </a:r>
            <a:r>
              <a:rPr lang="en-US" sz="1800" dirty="0" err="1">
                <a:solidFill>
                  <a:schemeClr val="tx2">
                    <a:lumMod val="75000"/>
                  </a:schemeClr>
                </a:solidFill>
              </a:rPr>
              <a:t>dar</a:t>
            </a:r>
            <a:r>
              <a:rPr lang="en-US" sz="1800" dirty="0">
                <a:solidFill>
                  <a:schemeClr val="tx2">
                    <a:lumMod val="75000"/>
                  </a:schemeClr>
                </a:solidFill>
              </a:rPr>
              <a:t> nu </a:t>
            </a:r>
            <a:r>
              <a:rPr lang="en-US" sz="1800" dirty="0" err="1">
                <a:solidFill>
                  <a:schemeClr val="tx2">
                    <a:lumMod val="75000"/>
                  </a:schemeClr>
                </a:solidFill>
              </a:rPr>
              <a:t>mai</a:t>
            </a:r>
            <a:r>
              <a:rPr lang="en-US" sz="1800" dirty="0">
                <a:solidFill>
                  <a:schemeClr val="tx2">
                    <a:lumMod val="75000"/>
                  </a:schemeClr>
                </a:solidFill>
              </a:rPr>
              <a:t> </a:t>
            </a:r>
            <a:r>
              <a:rPr lang="en-US" sz="1800" dirty="0" err="1">
                <a:solidFill>
                  <a:schemeClr val="tx2">
                    <a:lumMod val="75000"/>
                  </a:schemeClr>
                </a:solidFill>
              </a:rPr>
              <a:t>devreme</a:t>
            </a:r>
            <a:r>
              <a:rPr lang="en-US" sz="1800" dirty="0">
                <a:solidFill>
                  <a:schemeClr val="tx2">
                    <a:lumMod val="75000"/>
                  </a:schemeClr>
                </a:solidFill>
              </a:rPr>
              <a:t> de </a:t>
            </a:r>
            <a:r>
              <a:rPr lang="en-US" sz="1800" dirty="0" err="1">
                <a:solidFill>
                  <a:schemeClr val="tx2">
                    <a:lumMod val="75000"/>
                  </a:schemeClr>
                </a:solidFill>
              </a:rPr>
              <a:t>primele</a:t>
            </a:r>
            <a:r>
              <a:rPr lang="en-US" sz="1800" dirty="0">
                <a:solidFill>
                  <a:schemeClr val="tx2">
                    <a:lumMod val="75000"/>
                  </a:schemeClr>
                </a:solidFill>
              </a:rPr>
              <a:t> 2 </a:t>
            </a:r>
            <a:r>
              <a:rPr lang="en-US" sz="1800" dirty="0" err="1">
                <a:solidFill>
                  <a:schemeClr val="tx2">
                    <a:lumMod val="75000"/>
                  </a:schemeClr>
                </a:solidFill>
              </a:rPr>
              <a:t>luni</a:t>
            </a:r>
            <a:r>
              <a:rPr lang="en-US" sz="1800" dirty="0">
                <a:solidFill>
                  <a:schemeClr val="tx2">
                    <a:lumMod val="75000"/>
                  </a:schemeClr>
                </a:solidFill>
              </a:rPr>
              <a:t> ale </a:t>
            </a:r>
            <a:r>
              <a:rPr lang="en-US" sz="1800" dirty="0" err="1">
                <a:solidFill>
                  <a:schemeClr val="tx2">
                    <a:lumMod val="75000"/>
                  </a:schemeClr>
                </a:solidFill>
              </a:rPr>
              <a:t>apelului</a:t>
            </a:r>
            <a:endParaRPr lang="ro-RO" sz="1800" dirty="0">
              <a:solidFill>
                <a:schemeClr val="tx2">
                  <a:lumMod val="75000"/>
                </a:schemeClr>
              </a:solidFill>
            </a:endParaRPr>
          </a:p>
          <a:p>
            <a:pPr algn="just">
              <a:buFontTx/>
              <a:buNone/>
            </a:pPr>
            <a:endParaRPr lang="ro-RO" sz="2000" u="sng" dirty="0">
              <a:solidFill>
                <a:schemeClr val="tx2">
                  <a:lumMod val="75000"/>
                </a:schemeClr>
              </a:solidFill>
            </a:endParaRPr>
          </a:p>
          <a:p>
            <a:pPr algn="just">
              <a:buFont typeface="Arial" panose="020B0604020202020204" pitchFamily="34" charset="0"/>
              <a:buChar char="•"/>
            </a:pPr>
            <a:r>
              <a:rPr lang="ro-RO" sz="2400" b="1" u="sng" dirty="0">
                <a:solidFill>
                  <a:schemeClr val="tx2">
                    <a:lumMod val="75000"/>
                  </a:schemeClr>
                </a:solidFill>
              </a:rPr>
              <a:t>Modalitatea de depunere</a:t>
            </a:r>
          </a:p>
          <a:p>
            <a:pPr lvl="1" algn="just">
              <a:buFont typeface="Courier New" panose="02070309020205020404" pitchFamily="49" charset="0"/>
              <a:buChar char="o"/>
            </a:pPr>
            <a:r>
              <a:rPr lang="ro-RO" sz="1800" dirty="0">
                <a:solidFill>
                  <a:schemeClr val="tx2">
                    <a:lumMod val="75000"/>
                  </a:schemeClr>
                </a:solidFill>
              </a:rPr>
              <a:t>C</a:t>
            </a:r>
            <a:r>
              <a:rPr lang="vi-VN" sz="1800" dirty="0">
                <a:solidFill>
                  <a:schemeClr val="tx2">
                    <a:lumMod val="75000"/>
                  </a:schemeClr>
                </a:solidFill>
              </a:rPr>
              <a:t>ererile de finanțare se vor depune exclusiv prin aplicația electronică MySMIS, disponibilă la adresa web </a:t>
            </a:r>
            <a:r>
              <a:rPr lang="vi-VN" sz="1800" dirty="0">
                <a:solidFill>
                  <a:schemeClr val="tx2">
                    <a:lumMod val="75000"/>
                  </a:schemeClr>
                </a:solidFill>
                <a:hlinkClick r:id="rId2"/>
              </a:rPr>
              <a:t>http://www.fonduri-ue.ro/mysmis</a:t>
            </a:r>
            <a:r>
              <a:rPr lang="en-US" sz="1800" dirty="0">
                <a:solidFill>
                  <a:schemeClr val="tx2">
                    <a:lumMod val="75000"/>
                  </a:schemeClr>
                </a:solidFill>
              </a:rPr>
              <a:t> </a:t>
            </a:r>
            <a:endParaRPr lang="ro-RO" sz="1800" dirty="0">
              <a:solidFill>
                <a:schemeClr val="tx2">
                  <a:lumMod val="75000"/>
                </a:schemeClr>
              </a:solidFill>
            </a:endParaRPr>
          </a:p>
          <a:p>
            <a:pPr algn="just">
              <a:buFontTx/>
              <a:buNone/>
            </a:pPr>
            <a:endParaRPr lang="ro-RO" altLang="en-US" sz="2000" i="1" dirty="0">
              <a:solidFill>
                <a:schemeClr val="tx2">
                  <a:lumMod val="75000"/>
                </a:schemeClr>
              </a:solidFill>
              <a:latin typeface="Calibri" pitchFamily="34" charset="0"/>
            </a:endParaRPr>
          </a:p>
          <a:p>
            <a:pPr algn="just">
              <a:spcAft>
                <a:spcPts val="600"/>
              </a:spcAft>
              <a:buFontTx/>
              <a:buNone/>
            </a:pPr>
            <a:endParaRPr lang="vi-VN" altLang="en-US" sz="2000" i="1" dirty="0">
              <a:solidFill>
                <a:schemeClr val="tx2">
                  <a:lumMod val="75000"/>
                </a:schemeClr>
              </a:solidFill>
            </a:endParaRPr>
          </a:p>
        </p:txBody>
      </p:sp>
    </p:spTree>
    <p:extLst>
      <p:ext uri="{BB962C8B-B14F-4D97-AF65-F5344CB8AC3E}">
        <p14:creationId xmlns:p14="http://schemas.microsoft.com/office/powerpoint/2010/main" val="1442819695"/>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Content Placeholder 2"/>
          <p:cNvSpPr>
            <a:spLocks noGrp="1"/>
          </p:cNvSpPr>
          <p:nvPr>
            <p:ph idx="1"/>
          </p:nvPr>
        </p:nvSpPr>
        <p:spPr>
          <a:xfrm>
            <a:off x="228600" y="990600"/>
            <a:ext cx="8610600" cy="5410200"/>
          </a:xfrm>
        </p:spPr>
        <p:txBody>
          <a:bodyPr/>
          <a:lstStyle/>
          <a:p>
            <a:pPr lvl="0" algn="just"/>
            <a:r>
              <a:rPr lang="ro-RO" sz="1800" b="1" u="sng" dirty="0">
                <a:solidFill>
                  <a:schemeClr val="tx2">
                    <a:lumMod val="75000"/>
                  </a:schemeClr>
                </a:solidFill>
              </a:rPr>
              <a:t>Valoarea </a:t>
            </a:r>
            <a:r>
              <a:rPr lang="en-US" sz="1800" b="1" u="sng" dirty="0" err="1">
                <a:solidFill>
                  <a:schemeClr val="tx2">
                    <a:lumMod val="75000"/>
                  </a:schemeClr>
                </a:solidFill>
              </a:rPr>
              <a:t>finantarii</a:t>
            </a:r>
            <a:r>
              <a:rPr lang="en-US" sz="1800" b="1" u="sng" dirty="0">
                <a:solidFill>
                  <a:schemeClr val="tx2">
                    <a:lumMod val="75000"/>
                  </a:schemeClr>
                </a:solidFill>
              </a:rPr>
              <a:t> </a:t>
            </a:r>
            <a:r>
              <a:rPr lang="en-US" sz="1800" b="1" dirty="0" err="1">
                <a:solidFill>
                  <a:schemeClr val="tx2">
                    <a:lumMod val="75000"/>
                  </a:schemeClr>
                </a:solidFill>
              </a:rPr>
              <a:t>nerambursabile</a:t>
            </a:r>
            <a:r>
              <a:rPr lang="en-US" sz="1800" b="1" dirty="0">
                <a:solidFill>
                  <a:schemeClr val="tx2">
                    <a:lumMod val="75000"/>
                  </a:schemeClr>
                </a:solidFill>
              </a:rPr>
              <a:t> </a:t>
            </a:r>
            <a:r>
              <a:rPr lang="ro-RO" sz="1800" b="1" dirty="0">
                <a:solidFill>
                  <a:schemeClr val="tx2">
                    <a:lumMod val="75000"/>
                  </a:schemeClr>
                </a:solidFill>
              </a:rPr>
              <a:t>minimă și maximă a unui proiect: </a:t>
            </a:r>
            <a:endParaRPr lang="ro-RO" sz="1800" dirty="0">
              <a:solidFill>
                <a:schemeClr val="tx2">
                  <a:lumMod val="75000"/>
                </a:schemeClr>
              </a:solidFill>
            </a:endParaRPr>
          </a:p>
          <a:p>
            <a:pPr marL="457200" lvl="1" indent="0" algn="just">
              <a:buNone/>
            </a:pPr>
            <a:endParaRPr lang="en-US" sz="1600" i="1" dirty="0">
              <a:solidFill>
                <a:schemeClr val="tx2">
                  <a:lumMod val="75000"/>
                </a:schemeClr>
              </a:solidFill>
            </a:endParaRPr>
          </a:p>
          <a:p>
            <a:pPr marL="457200" lvl="1" indent="0" algn="just">
              <a:buNone/>
            </a:pPr>
            <a:endParaRPr lang="en-US" sz="1600" i="1" dirty="0">
              <a:solidFill>
                <a:schemeClr val="tx2">
                  <a:lumMod val="75000"/>
                </a:schemeClr>
              </a:solidFill>
            </a:endParaRPr>
          </a:p>
          <a:p>
            <a:pPr lvl="1" algn="just">
              <a:buFont typeface="Courier New" panose="02070309020205020404" pitchFamily="49" charset="0"/>
              <a:buChar char="o"/>
            </a:pPr>
            <a:endParaRPr lang="ro-RO" sz="1600" i="1" dirty="0">
              <a:solidFill>
                <a:schemeClr val="tx2">
                  <a:lumMod val="75000"/>
                </a:schemeClr>
              </a:solidFill>
            </a:endParaRPr>
          </a:p>
          <a:p>
            <a:pPr lvl="0" algn="just">
              <a:buNone/>
            </a:pPr>
            <a:endParaRPr lang="en-US" sz="1400" i="1" dirty="0">
              <a:solidFill>
                <a:schemeClr val="tx2">
                  <a:lumMod val="75000"/>
                </a:schemeClr>
              </a:solidFill>
            </a:endParaRPr>
          </a:p>
          <a:p>
            <a:pPr lvl="0" algn="just">
              <a:buNone/>
            </a:pPr>
            <a:endParaRPr lang="en-US" sz="1400" i="1" dirty="0">
              <a:solidFill>
                <a:schemeClr val="tx2">
                  <a:lumMod val="75000"/>
                </a:schemeClr>
              </a:solidFill>
            </a:endParaRPr>
          </a:p>
          <a:p>
            <a:pPr lvl="0" algn="just">
              <a:buNone/>
            </a:pPr>
            <a:endParaRPr lang="en-US" sz="1400" i="1" dirty="0">
              <a:solidFill>
                <a:schemeClr val="tx2">
                  <a:lumMod val="75000"/>
                </a:schemeClr>
              </a:solidFill>
            </a:endParaRPr>
          </a:p>
          <a:p>
            <a:pPr lvl="0" algn="just">
              <a:buNone/>
            </a:pPr>
            <a:endParaRPr lang="en-US" sz="1400" i="1" dirty="0">
              <a:solidFill>
                <a:schemeClr val="tx2">
                  <a:lumMod val="75000"/>
                </a:schemeClr>
              </a:solidFill>
            </a:endParaRPr>
          </a:p>
          <a:p>
            <a:pPr lvl="0" algn="just">
              <a:buNone/>
            </a:pPr>
            <a:endParaRPr lang="en-US" sz="1400" i="1" dirty="0">
              <a:solidFill>
                <a:schemeClr val="tx2">
                  <a:lumMod val="75000"/>
                </a:schemeClr>
              </a:solidFill>
            </a:endParaRPr>
          </a:p>
          <a:p>
            <a:pPr lvl="0" algn="just">
              <a:buNone/>
            </a:pPr>
            <a:endParaRPr lang="en-US" sz="1200" i="1" dirty="0">
              <a:solidFill>
                <a:schemeClr val="tx2">
                  <a:lumMod val="75000"/>
                </a:schemeClr>
              </a:solidFill>
            </a:endParaRPr>
          </a:p>
          <a:p>
            <a:pPr lvl="0" algn="just">
              <a:buNone/>
            </a:pPr>
            <a:endParaRPr lang="en-US" sz="1200" i="1" dirty="0">
              <a:solidFill>
                <a:schemeClr val="tx2">
                  <a:lumMod val="75000"/>
                </a:schemeClr>
              </a:solidFill>
            </a:endParaRPr>
          </a:p>
          <a:p>
            <a:pPr lvl="0" algn="just">
              <a:buNone/>
            </a:pPr>
            <a:endParaRPr lang="en-US" sz="1200" i="1" dirty="0">
              <a:solidFill>
                <a:schemeClr val="tx2">
                  <a:lumMod val="75000"/>
                </a:schemeClr>
              </a:solidFill>
            </a:endParaRPr>
          </a:p>
          <a:p>
            <a:pPr lvl="0" algn="just">
              <a:buNone/>
            </a:pPr>
            <a:endParaRPr lang="en-US" sz="1200" i="1" dirty="0">
              <a:solidFill>
                <a:schemeClr val="tx2">
                  <a:lumMod val="75000"/>
                </a:schemeClr>
              </a:solidFill>
            </a:endParaRPr>
          </a:p>
          <a:p>
            <a:pPr lvl="0" algn="just">
              <a:buNone/>
            </a:pPr>
            <a:endParaRPr lang="en-US" sz="1200" i="1" dirty="0">
              <a:solidFill>
                <a:schemeClr val="tx2">
                  <a:lumMod val="75000"/>
                </a:schemeClr>
              </a:solidFill>
            </a:endParaRPr>
          </a:p>
          <a:p>
            <a:pPr lvl="0" algn="just">
              <a:buNone/>
            </a:pPr>
            <a:endParaRPr lang="en-US" sz="1400" i="1" dirty="0">
              <a:solidFill>
                <a:schemeClr val="tx2">
                  <a:lumMod val="75000"/>
                </a:schemeClr>
              </a:solidFill>
            </a:endParaRPr>
          </a:p>
          <a:p>
            <a:pPr lvl="0" algn="just">
              <a:buNone/>
            </a:pPr>
            <a:r>
              <a:rPr lang="ro-RO" sz="1400" i="1" dirty="0">
                <a:solidFill>
                  <a:schemeClr val="tx2">
                    <a:lumMod val="75000"/>
                  </a:schemeClr>
                </a:solidFill>
              </a:rPr>
              <a:t>Cursul valutar la care se va calcula încadrarea în valorile minime și maxime este cursul de</a:t>
            </a:r>
            <a:r>
              <a:rPr lang="en-US" sz="1400" i="1" dirty="0">
                <a:solidFill>
                  <a:schemeClr val="tx2">
                    <a:lumMod val="75000"/>
                  </a:schemeClr>
                </a:solidFill>
              </a:rPr>
              <a:t> </a:t>
            </a:r>
            <a:r>
              <a:rPr lang="ro-RO" sz="1400" i="1" dirty="0">
                <a:solidFill>
                  <a:schemeClr val="tx2">
                    <a:lumMod val="75000"/>
                  </a:schemeClr>
                </a:solidFill>
              </a:rPr>
              <a:t>schimb valutar</a:t>
            </a:r>
            <a:endParaRPr lang="en-US" sz="1400" i="1" dirty="0">
              <a:solidFill>
                <a:schemeClr val="tx2">
                  <a:lumMod val="75000"/>
                </a:schemeClr>
              </a:solidFill>
            </a:endParaRPr>
          </a:p>
          <a:p>
            <a:pPr lvl="0" algn="just">
              <a:buNone/>
            </a:pPr>
            <a:r>
              <a:rPr lang="ro-RO" sz="1400" i="1" dirty="0">
                <a:solidFill>
                  <a:schemeClr val="tx2">
                    <a:lumMod val="75000"/>
                  </a:schemeClr>
                </a:solidFill>
              </a:rPr>
              <a:t>InforEuro valabil la</a:t>
            </a:r>
            <a:r>
              <a:rPr lang="en-US" sz="1400" i="1" dirty="0">
                <a:solidFill>
                  <a:schemeClr val="tx2">
                    <a:lumMod val="75000"/>
                  </a:schemeClr>
                </a:solidFill>
              </a:rPr>
              <a:t> </a:t>
            </a:r>
            <a:r>
              <a:rPr lang="ro-RO" sz="1400" i="1" dirty="0">
                <a:solidFill>
                  <a:schemeClr val="tx2">
                    <a:lumMod val="75000"/>
                  </a:schemeClr>
                </a:solidFill>
              </a:rPr>
              <a:t>data lansării apelului de proiecte</a:t>
            </a:r>
            <a:r>
              <a:rPr lang="en-US" sz="1400" i="1" dirty="0">
                <a:solidFill>
                  <a:schemeClr val="tx2">
                    <a:lumMod val="75000"/>
                  </a:schemeClr>
                </a:solidFill>
              </a:rPr>
              <a:t>.</a:t>
            </a:r>
            <a:endParaRPr lang="ro-RO" sz="1400" dirty="0">
              <a:solidFill>
                <a:schemeClr val="tx2">
                  <a:lumMod val="75000"/>
                </a:schemeClr>
              </a:solidFill>
            </a:endParaRPr>
          </a:p>
          <a:p>
            <a:pPr marL="0" indent="0" algn="just">
              <a:buNone/>
            </a:pPr>
            <a:r>
              <a:rPr lang="en-US" sz="1400" i="1" dirty="0" err="1">
                <a:solidFill>
                  <a:schemeClr val="tx2">
                    <a:lumMod val="75000"/>
                  </a:schemeClr>
                </a:solidFill>
              </a:rPr>
              <a:t>Plafoanele</a:t>
            </a:r>
            <a:r>
              <a:rPr lang="en-US" sz="1400" i="1" dirty="0">
                <a:solidFill>
                  <a:schemeClr val="tx2">
                    <a:lumMod val="75000"/>
                  </a:schemeClr>
                </a:solidFill>
              </a:rPr>
              <a:t> se </a:t>
            </a:r>
            <a:r>
              <a:rPr lang="en-US" sz="1400" i="1" dirty="0" err="1" smtClean="0">
                <a:solidFill>
                  <a:schemeClr val="tx2">
                    <a:lumMod val="75000"/>
                  </a:schemeClr>
                </a:solidFill>
              </a:rPr>
              <a:t>aplic</a:t>
            </a:r>
            <a:r>
              <a:rPr lang="ro-RO" sz="1400" i="1" dirty="0" smtClean="0">
                <a:solidFill>
                  <a:schemeClr val="tx2">
                    <a:lumMod val="75000"/>
                  </a:schemeClr>
                </a:solidFill>
              </a:rPr>
              <a:t>ă</a:t>
            </a:r>
            <a:r>
              <a:rPr lang="en-US" sz="1400" i="1" dirty="0" smtClean="0">
                <a:solidFill>
                  <a:schemeClr val="tx2">
                    <a:lumMod val="75000"/>
                  </a:schemeClr>
                </a:solidFill>
              </a:rPr>
              <a:t> </a:t>
            </a:r>
            <a:r>
              <a:rPr lang="ro-RO" sz="1400" i="1" dirty="0" err="1">
                <a:solidFill>
                  <a:schemeClr val="tx2">
                    <a:lumMod val="75000"/>
                  </a:schemeClr>
                </a:solidFill>
              </a:rPr>
              <a:t>î</a:t>
            </a:r>
            <a:r>
              <a:rPr lang="en-US" sz="1400" i="1" dirty="0" err="1" smtClean="0">
                <a:solidFill>
                  <a:schemeClr val="tx2">
                    <a:lumMod val="75000"/>
                  </a:schemeClr>
                </a:solidFill>
              </a:rPr>
              <a:t>ntregii</a:t>
            </a:r>
            <a:r>
              <a:rPr lang="en-US" sz="1400" i="1" dirty="0" smtClean="0">
                <a:solidFill>
                  <a:schemeClr val="tx2">
                    <a:lumMod val="75000"/>
                  </a:schemeClr>
                </a:solidFill>
              </a:rPr>
              <a:t> </a:t>
            </a:r>
            <a:r>
              <a:rPr lang="en-US" sz="1400" i="1" dirty="0" err="1">
                <a:solidFill>
                  <a:schemeClr val="tx2">
                    <a:lumMod val="75000"/>
                  </a:schemeClr>
                </a:solidFill>
              </a:rPr>
              <a:t>valori</a:t>
            </a:r>
            <a:r>
              <a:rPr lang="en-US" sz="1400" i="1" dirty="0">
                <a:solidFill>
                  <a:schemeClr val="tx2">
                    <a:lumMod val="75000"/>
                  </a:schemeClr>
                </a:solidFill>
              </a:rPr>
              <a:t> a </a:t>
            </a:r>
            <a:r>
              <a:rPr lang="en-US" sz="1400" i="1" dirty="0" err="1" smtClean="0">
                <a:solidFill>
                  <a:schemeClr val="tx2">
                    <a:lumMod val="75000"/>
                  </a:schemeClr>
                </a:solidFill>
              </a:rPr>
              <a:t>finan</a:t>
            </a:r>
            <a:r>
              <a:rPr lang="ro-RO" sz="1400" i="1" dirty="0" err="1" smtClean="0">
                <a:solidFill>
                  <a:schemeClr val="tx2">
                    <a:lumMod val="75000"/>
                  </a:schemeClr>
                </a:solidFill>
              </a:rPr>
              <a:t>ță</a:t>
            </a:r>
            <a:r>
              <a:rPr lang="en-US" sz="1400" i="1" dirty="0" err="1" smtClean="0">
                <a:solidFill>
                  <a:schemeClr val="tx2">
                    <a:lumMod val="75000"/>
                  </a:schemeClr>
                </a:solidFill>
              </a:rPr>
              <a:t>rii</a:t>
            </a:r>
            <a:r>
              <a:rPr lang="en-US" sz="1400" i="1" dirty="0" smtClean="0">
                <a:solidFill>
                  <a:schemeClr val="tx2">
                    <a:lumMod val="75000"/>
                  </a:schemeClr>
                </a:solidFill>
              </a:rPr>
              <a:t> </a:t>
            </a:r>
            <a:r>
              <a:rPr lang="en-US" sz="1400" i="1" dirty="0" err="1">
                <a:solidFill>
                  <a:schemeClr val="tx2">
                    <a:lumMod val="75000"/>
                  </a:schemeClr>
                </a:solidFill>
              </a:rPr>
              <a:t>nerambursabile</a:t>
            </a:r>
            <a:r>
              <a:rPr lang="en-US" sz="1400" i="1" dirty="0">
                <a:solidFill>
                  <a:schemeClr val="tx2">
                    <a:lumMod val="75000"/>
                  </a:schemeClr>
                </a:solidFill>
              </a:rPr>
              <a:t>.</a:t>
            </a:r>
            <a:endParaRPr lang="ro-RO" sz="1400" i="1" dirty="0">
              <a:solidFill>
                <a:schemeClr val="tx2">
                  <a:lumMod val="75000"/>
                </a:schemeClr>
              </a:solidFill>
            </a:endParaRPr>
          </a:p>
        </p:txBody>
      </p:sp>
      <p:sp>
        <p:nvSpPr>
          <p:cNvPr id="4" name="Title 1"/>
          <p:cNvSpPr>
            <a:spLocks noGrp="1"/>
          </p:cNvSpPr>
          <p:nvPr>
            <p:ph type="title"/>
          </p:nvPr>
        </p:nvSpPr>
        <p:spPr>
          <a:xfrm>
            <a:off x="228600" y="274638"/>
            <a:ext cx="8839200" cy="792162"/>
          </a:xfrm>
        </p:spPr>
        <p:txBody>
          <a:bodyPr/>
          <a:lstStyle/>
          <a:p>
            <a:pPr algn="l"/>
            <a:r>
              <a:rPr lang="en-US" sz="3200" b="1" dirty="0" err="1">
                <a:solidFill>
                  <a:schemeClr val="tx2">
                    <a:lumMod val="50000"/>
                  </a:schemeClr>
                </a:solidFill>
              </a:rPr>
              <a:t>Informa</a:t>
            </a:r>
            <a:r>
              <a:rPr lang="ro-RO" sz="3200" b="1" dirty="0">
                <a:solidFill>
                  <a:schemeClr val="tx2">
                    <a:lumMod val="50000"/>
                  </a:schemeClr>
                </a:solidFill>
              </a:rPr>
              <a:t>ț</a:t>
            </a:r>
            <a:r>
              <a:rPr lang="en-US" sz="3200" b="1" dirty="0">
                <a:solidFill>
                  <a:schemeClr val="tx2">
                    <a:lumMod val="50000"/>
                  </a:schemeClr>
                </a:solidFill>
              </a:rPr>
              <a:t>ii</a:t>
            </a:r>
            <a:r>
              <a:rPr lang="ro-RO" sz="3200" b="1" dirty="0">
                <a:solidFill>
                  <a:schemeClr val="tx2">
                    <a:lumMod val="50000"/>
                  </a:schemeClr>
                </a:solidFill>
              </a:rPr>
              <a:t> despre apelul de proiecte</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1733" y="2362200"/>
            <a:ext cx="4604334" cy="2496965"/>
          </a:xfrm>
          <a:prstGeom prst="rect">
            <a:avLst/>
          </a:prstGeom>
        </p:spPr>
      </p:pic>
      <p:sp>
        <p:nvSpPr>
          <p:cNvPr id="3" name="TextBox 2"/>
          <p:cNvSpPr txBox="1"/>
          <p:nvPr/>
        </p:nvSpPr>
        <p:spPr>
          <a:xfrm>
            <a:off x="1050633" y="4038600"/>
            <a:ext cx="1905000" cy="707886"/>
          </a:xfrm>
          <a:prstGeom prst="rect">
            <a:avLst/>
          </a:prstGeom>
          <a:noFill/>
        </p:spPr>
        <p:txBody>
          <a:bodyPr wrap="square" rtlCol="0">
            <a:spAutoFit/>
          </a:bodyPr>
          <a:lstStyle/>
          <a:p>
            <a:r>
              <a:rPr lang="en-US" sz="2000" dirty="0">
                <a:solidFill>
                  <a:srgbClr val="FF0000"/>
                </a:solidFill>
              </a:rPr>
              <a:t>Min:</a:t>
            </a:r>
          </a:p>
          <a:p>
            <a:r>
              <a:rPr lang="en-US" sz="2000" dirty="0">
                <a:solidFill>
                  <a:srgbClr val="FF0000"/>
                </a:solidFill>
              </a:rPr>
              <a:t>200.000 Euro</a:t>
            </a:r>
            <a:endParaRPr lang="ro-RO" sz="2000" dirty="0">
              <a:solidFill>
                <a:srgbClr val="FF0000"/>
              </a:solidFill>
            </a:endParaRPr>
          </a:p>
        </p:txBody>
      </p:sp>
      <p:sp>
        <p:nvSpPr>
          <p:cNvPr id="6" name="TextBox 5"/>
          <p:cNvSpPr txBox="1"/>
          <p:nvPr/>
        </p:nvSpPr>
        <p:spPr>
          <a:xfrm>
            <a:off x="6548206" y="1736074"/>
            <a:ext cx="1986193" cy="702326"/>
          </a:xfrm>
          <a:prstGeom prst="rect">
            <a:avLst/>
          </a:prstGeom>
          <a:noFill/>
        </p:spPr>
        <p:txBody>
          <a:bodyPr wrap="square" rtlCol="0">
            <a:spAutoFit/>
          </a:bodyPr>
          <a:lstStyle/>
          <a:p>
            <a:r>
              <a:rPr lang="en-US" sz="2000" dirty="0">
                <a:solidFill>
                  <a:srgbClr val="FF0000"/>
                </a:solidFill>
              </a:rPr>
              <a:t>Max: </a:t>
            </a:r>
          </a:p>
          <a:p>
            <a:r>
              <a:rPr lang="en-US" sz="2000" dirty="0">
                <a:solidFill>
                  <a:srgbClr val="FF0000"/>
                </a:solidFill>
              </a:rPr>
              <a:t>1.000.000 Euro</a:t>
            </a:r>
            <a:endParaRPr lang="ro-RO" sz="2000" dirty="0">
              <a:solidFill>
                <a:srgbClr val="FF0000"/>
              </a:solidFill>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Content Placeholder 2"/>
          <p:cNvSpPr>
            <a:spLocks noGrp="1"/>
          </p:cNvSpPr>
          <p:nvPr>
            <p:ph idx="1"/>
          </p:nvPr>
        </p:nvSpPr>
        <p:spPr>
          <a:xfrm>
            <a:off x="152400" y="914400"/>
            <a:ext cx="8610600" cy="5410200"/>
          </a:xfrm>
        </p:spPr>
        <p:txBody>
          <a:bodyPr/>
          <a:lstStyle/>
          <a:p>
            <a:pPr lvl="0" algn="just">
              <a:buNone/>
            </a:pPr>
            <a:endParaRPr lang="en-US" sz="1400" i="1" dirty="0">
              <a:solidFill>
                <a:schemeClr val="tx2">
                  <a:lumMod val="75000"/>
                </a:schemeClr>
              </a:solidFill>
            </a:endParaRPr>
          </a:p>
          <a:p>
            <a:pPr algn="just"/>
            <a:r>
              <a:rPr lang="ro-RO" sz="1800" b="1" u="sng" dirty="0">
                <a:solidFill>
                  <a:schemeClr val="tx2">
                    <a:lumMod val="75000"/>
                  </a:schemeClr>
                </a:solidFill>
              </a:rPr>
              <a:t>Indicatorul de proiect</a:t>
            </a:r>
            <a:r>
              <a:rPr lang="en-US" sz="1800" b="1" dirty="0">
                <a:solidFill>
                  <a:schemeClr val="tx2">
                    <a:lumMod val="75000"/>
                  </a:schemeClr>
                </a:solidFill>
              </a:rPr>
              <a:t> </a:t>
            </a:r>
            <a:r>
              <a:rPr lang="vi-VN" sz="1600" dirty="0">
                <a:solidFill>
                  <a:schemeClr val="tx2">
                    <a:lumMod val="75000"/>
                  </a:schemeClr>
                </a:solidFill>
              </a:rPr>
              <a:t>se</a:t>
            </a:r>
            <a:r>
              <a:rPr lang="en-US" sz="1600" dirty="0">
                <a:solidFill>
                  <a:schemeClr val="tx2">
                    <a:lumMod val="75000"/>
                  </a:schemeClr>
                </a:solidFill>
              </a:rPr>
              <a:t> </a:t>
            </a:r>
            <a:r>
              <a:rPr lang="vi-VN" sz="1600" dirty="0">
                <a:solidFill>
                  <a:schemeClr val="tx2">
                    <a:lumMod val="75000"/>
                  </a:schemeClr>
                </a:solidFill>
              </a:rPr>
              <a:t>referă la realizarea unei investiții iniția</a:t>
            </a:r>
            <a:r>
              <a:rPr lang="en-US" sz="1600" dirty="0">
                <a:solidFill>
                  <a:schemeClr val="tx2">
                    <a:lumMod val="75000"/>
                  </a:schemeClr>
                </a:solidFill>
              </a:rPr>
              <a:t>le</a:t>
            </a:r>
            <a:r>
              <a:rPr lang="vi-VN" sz="1600" dirty="0">
                <a:solidFill>
                  <a:schemeClr val="tx2">
                    <a:lumMod val="75000"/>
                  </a:schemeClr>
                </a:solidFill>
              </a:rPr>
              <a:t> prin una din următoarele categorii de investiții</a:t>
            </a:r>
            <a:r>
              <a:rPr lang="vi-VN" sz="1600" dirty="0" smtClean="0">
                <a:solidFill>
                  <a:schemeClr val="tx2">
                    <a:lumMod val="75000"/>
                  </a:schemeClr>
                </a:solidFill>
              </a:rPr>
              <a:t>:</a:t>
            </a:r>
            <a:endParaRPr lang="ro-RO" sz="1600" dirty="0" smtClean="0">
              <a:solidFill>
                <a:schemeClr val="tx2">
                  <a:lumMod val="75000"/>
                </a:schemeClr>
              </a:solidFill>
            </a:endParaRPr>
          </a:p>
          <a:p>
            <a:pPr algn="just"/>
            <a:endParaRPr lang="vi-VN" sz="1600" dirty="0">
              <a:solidFill>
                <a:schemeClr val="tx2">
                  <a:lumMod val="75000"/>
                </a:schemeClr>
              </a:solidFill>
            </a:endParaRPr>
          </a:p>
          <a:p>
            <a:pPr lvl="1" algn="just">
              <a:buFont typeface="Courier New" panose="02070309020205020404" pitchFamily="49" charset="0"/>
              <a:buChar char="o"/>
            </a:pPr>
            <a:r>
              <a:rPr lang="vi-VN" sz="1600" dirty="0">
                <a:solidFill>
                  <a:schemeClr val="tx2">
                    <a:lumMod val="75000"/>
                  </a:schemeClr>
                </a:solidFill>
              </a:rPr>
              <a:t>Crearea unei noi unități de producție/prestare servicii, în domeniul de activitate vizat de investiție</a:t>
            </a:r>
            <a:endParaRPr lang="en-US" sz="1600" dirty="0">
              <a:solidFill>
                <a:schemeClr val="tx2">
                  <a:lumMod val="75000"/>
                </a:schemeClr>
              </a:solidFill>
            </a:endParaRPr>
          </a:p>
          <a:p>
            <a:pPr lvl="1" algn="just">
              <a:buFont typeface="Courier New" panose="02070309020205020404" pitchFamily="49" charset="0"/>
              <a:buChar char="o"/>
            </a:pPr>
            <a:endParaRPr lang="en-US" sz="1600" dirty="0">
              <a:solidFill>
                <a:schemeClr val="tx2">
                  <a:lumMod val="75000"/>
                </a:schemeClr>
              </a:solidFill>
            </a:endParaRPr>
          </a:p>
          <a:p>
            <a:pPr lvl="1" algn="just">
              <a:buFont typeface="Courier New" panose="02070309020205020404" pitchFamily="49" charset="0"/>
              <a:buChar char="o"/>
            </a:pPr>
            <a:endParaRPr lang="en-US" sz="1600" dirty="0">
              <a:solidFill>
                <a:schemeClr val="tx2">
                  <a:lumMod val="75000"/>
                </a:schemeClr>
              </a:solidFill>
            </a:endParaRPr>
          </a:p>
          <a:p>
            <a:pPr lvl="1" algn="just">
              <a:buFont typeface="Courier New" panose="02070309020205020404" pitchFamily="49" charset="0"/>
              <a:buChar char="o"/>
            </a:pPr>
            <a:endParaRPr lang="vi-VN" sz="1600" dirty="0">
              <a:solidFill>
                <a:schemeClr val="tx2">
                  <a:lumMod val="75000"/>
                </a:schemeClr>
              </a:solidFill>
            </a:endParaRPr>
          </a:p>
          <a:p>
            <a:pPr lvl="1" algn="just">
              <a:buFont typeface="Courier New" panose="02070309020205020404" pitchFamily="49" charset="0"/>
              <a:buChar char="o"/>
            </a:pPr>
            <a:r>
              <a:rPr lang="vi-VN" sz="1600" dirty="0">
                <a:solidFill>
                  <a:schemeClr val="tx2">
                    <a:lumMod val="75000"/>
                  </a:schemeClr>
                </a:solidFill>
              </a:rPr>
              <a:t>Extinderea capacității unei unități existente, prin creșterea volumului cel puțin unui</a:t>
            </a:r>
            <a:r>
              <a:rPr lang="en-US" sz="1600" dirty="0">
                <a:solidFill>
                  <a:schemeClr val="tx2">
                    <a:lumMod val="75000"/>
                  </a:schemeClr>
                </a:solidFill>
              </a:rPr>
              <a:t> </a:t>
            </a:r>
            <a:r>
              <a:rPr lang="vi-VN" sz="1600" dirty="0">
                <a:solidFill>
                  <a:schemeClr val="tx2">
                    <a:lumMod val="75000"/>
                  </a:schemeClr>
                </a:solidFill>
              </a:rPr>
              <a:t>produs/serviciu aferent domeniului de activitate vizat de investiție</a:t>
            </a:r>
            <a:endParaRPr lang="en-US" sz="1600" dirty="0">
              <a:solidFill>
                <a:schemeClr val="tx2">
                  <a:lumMod val="75000"/>
                </a:schemeClr>
              </a:solidFill>
            </a:endParaRPr>
          </a:p>
          <a:p>
            <a:pPr lvl="1" algn="just">
              <a:buFont typeface="Courier New" panose="02070309020205020404" pitchFamily="49" charset="0"/>
              <a:buChar char="o"/>
            </a:pPr>
            <a:endParaRPr lang="en-US" sz="1600" dirty="0">
              <a:solidFill>
                <a:schemeClr val="tx2">
                  <a:lumMod val="75000"/>
                </a:schemeClr>
              </a:solidFill>
            </a:endParaRPr>
          </a:p>
          <a:p>
            <a:pPr lvl="1" algn="just">
              <a:buFont typeface="Courier New" panose="02070309020205020404" pitchFamily="49" charset="0"/>
              <a:buChar char="o"/>
            </a:pPr>
            <a:endParaRPr lang="en-US" sz="1600" dirty="0">
              <a:solidFill>
                <a:schemeClr val="tx2">
                  <a:lumMod val="75000"/>
                </a:schemeClr>
              </a:solidFill>
            </a:endParaRPr>
          </a:p>
          <a:p>
            <a:pPr lvl="1" algn="just">
              <a:buFont typeface="Courier New" panose="02070309020205020404" pitchFamily="49" charset="0"/>
              <a:buChar char="o"/>
            </a:pPr>
            <a:endParaRPr lang="en-US" sz="1600" dirty="0">
              <a:solidFill>
                <a:schemeClr val="tx2">
                  <a:lumMod val="75000"/>
                </a:schemeClr>
              </a:solidFill>
            </a:endParaRPr>
          </a:p>
          <a:p>
            <a:pPr lvl="1" algn="just">
              <a:buFont typeface="Courier New" panose="02070309020205020404" pitchFamily="49" charset="0"/>
              <a:buChar char="o"/>
            </a:pPr>
            <a:r>
              <a:rPr lang="vi-VN" sz="1600" dirty="0">
                <a:solidFill>
                  <a:schemeClr val="tx2">
                    <a:lumMod val="75000"/>
                  </a:schemeClr>
                </a:solidFill>
              </a:rPr>
              <a:t>Diversificarea producției unei unități existente, prin produse/servicii care nu au fost</a:t>
            </a:r>
            <a:r>
              <a:rPr lang="en-US" sz="1600" dirty="0">
                <a:solidFill>
                  <a:schemeClr val="tx2">
                    <a:lumMod val="75000"/>
                  </a:schemeClr>
                </a:solidFill>
              </a:rPr>
              <a:t> </a:t>
            </a:r>
            <a:r>
              <a:rPr lang="vi-VN" sz="1600" dirty="0">
                <a:solidFill>
                  <a:schemeClr val="tx2">
                    <a:lumMod val="75000"/>
                  </a:schemeClr>
                </a:solidFill>
              </a:rPr>
              <a:t>fabricate/prestate anterior în unitate, în domeniul de activitate vizat de</a:t>
            </a:r>
            <a:r>
              <a:rPr lang="en-US" sz="1600" dirty="0">
                <a:solidFill>
                  <a:schemeClr val="tx2">
                    <a:lumMod val="75000"/>
                  </a:schemeClr>
                </a:solidFill>
              </a:rPr>
              <a:t> </a:t>
            </a:r>
            <a:r>
              <a:rPr lang="vi-VN" sz="1600" dirty="0">
                <a:solidFill>
                  <a:schemeClr val="tx2">
                    <a:lumMod val="75000"/>
                  </a:schemeClr>
                </a:solidFill>
              </a:rPr>
              <a:t>investiție</a:t>
            </a:r>
            <a:endParaRPr lang="en-US" sz="1600" dirty="0">
              <a:solidFill>
                <a:schemeClr val="tx2">
                  <a:lumMod val="75000"/>
                </a:schemeClr>
              </a:solidFill>
            </a:endParaRPr>
          </a:p>
          <a:p>
            <a:pPr lvl="1" algn="just">
              <a:buFont typeface="Courier New" panose="02070309020205020404" pitchFamily="49" charset="0"/>
              <a:buChar char="o"/>
            </a:pPr>
            <a:endParaRPr lang="en-US" sz="1600" dirty="0">
              <a:solidFill>
                <a:schemeClr val="tx2">
                  <a:lumMod val="75000"/>
                </a:schemeClr>
              </a:solidFill>
            </a:endParaRPr>
          </a:p>
          <a:p>
            <a:pPr algn="just">
              <a:buFontTx/>
              <a:buNone/>
            </a:pPr>
            <a:endParaRPr lang="ro-RO" sz="1800" dirty="0">
              <a:solidFill>
                <a:schemeClr val="tx2">
                  <a:lumMod val="75000"/>
                </a:schemeClr>
              </a:solidFill>
            </a:endParaRPr>
          </a:p>
          <a:p>
            <a:pPr algn="just"/>
            <a:endParaRPr lang="ro-RO" sz="1800" dirty="0">
              <a:solidFill>
                <a:schemeClr val="tx2">
                  <a:lumMod val="75000"/>
                </a:schemeClr>
              </a:solidFill>
            </a:endParaRPr>
          </a:p>
        </p:txBody>
      </p:sp>
      <p:sp>
        <p:nvSpPr>
          <p:cNvPr id="4" name="Title 1"/>
          <p:cNvSpPr>
            <a:spLocks noGrp="1"/>
          </p:cNvSpPr>
          <p:nvPr>
            <p:ph type="title"/>
          </p:nvPr>
        </p:nvSpPr>
        <p:spPr>
          <a:xfrm>
            <a:off x="228600" y="274638"/>
            <a:ext cx="8839200" cy="792162"/>
          </a:xfrm>
        </p:spPr>
        <p:txBody>
          <a:bodyPr/>
          <a:lstStyle/>
          <a:p>
            <a:pPr algn="l"/>
            <a:r>
              <a:rPr lang="en-US" sz="3200" b="1" dirty="0" err="1">
                <a:solidFill>
                  <a:schemeClr val="tx2">
                    <a:lumMod val="50000"/>
                  </a:schemeClr>
                </a:solidFill>
              </a:rPr>
              <a:t>Informa</a:t>
            </a:r>
            <a:r>
              <a:rPr lang="ro-RO" sz="3200" b="1" dirty="0">
                <a:solidFill>
                  <a:schemeClr val="tx2">
                    <a:lumMod val="50000"/>
                  </a:schemeClr>
                </a:solidFill>
              </a:rPr>
              <a:t>ț</a:t>
            </a:r>
            <a:r>
              <a:rPr lang="en-US" sz="3200" b="1" dirty="0">
                <a:solidFill>
                  <a:schemeClr val="tx2">
                    <a:lumMod val="50000"/>
                  </a:schemeClr>
                </a:solidFill>
              </a:rPr>
              <a:t>ii</a:t>
            </a:r>
            <a:r>
              <a:rPr lang="ro-RO" sz="3200" b="1" dirty="0">
                <a:solidFill>
                  <a:schemeClr val="tx2">
                    <a:lumMod val="50000"/>
                  </a:schemeClr>
                </a:solidFill>
              </a:rPr>
              <a:t> despre apelul de proiecte</a:t>
            </a:r>
          </a:p>
        </p:txBody>
      </p:sp>
    </p:spTree>
    <p:extLst>
      <p:ext uri="{BB962C8B-B14F-4D97-AF65-F5344CB8AC3E}">
        <p14:creationId xmlns:p14="http://schemas.microsoft.com/office/powerpoint/2010/main" val="4130458961"/>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792162"/>
          </a:xfrm>
        </p:spPr>
        <p:txBody>
          <a:bodyPr/>
          <a:lstStyle/>
          <a:p>
            <a:pPr algn="l"/>
            <a:r>
              <a:rPr lang="en-US" sz="3200" b="1" dirty="0" err="1">
                <a:solidFill>
                  <a:schemeClr val="tx2">
                    <a:lumMod val="50000"/>
                  </a:schemeClr>
                </a:solidFill>
              </a:rPr>
              <a:t>Informa</a:t>
            </a:r>
            <a:r>
              <a:rPr lang="ro-RO" sz="3200" b="1" dirty="0">
                <a:solidFill>
                  <a:schemeClr val="tx2">
                    <a:lumMod val="50000"/>
                  </a:schemeClr>
                </a:solidFill>
              </a:rPr>
              <a:t>ț</a:t>
            </a:r>
            <a:r>
              <a:rPr lang="en-US" sz="3200" b="1" dirty="0">
                <a:solidFill>
                  <a:schemeClr val="tx2">
                    <a:lumMod val="50000"/>
                  </a:schemeClr>
                </a:solidFill>
              </a:rPr>
              <a:t>ii</a:t>
            </a:r>
            <a:r>
              <a:rPr lang="ro-RO" sz="3200" b="1" dirty="0">
                <a:solidFill>
                  <a:schemeClr val="tx2">
                    <a:lumMod val="50000"/>
                  </a:schemeClr>
                </a:solidFill>
              </a:rPr>
              <a:t> despre apelul de proiecte</a:t>
            </a:r>
            <a:r>
              <a:rPr lang="en-US" sz="3200" b="1" dirty="0">
                <a:solidFill>
                  <a:schemeClr val="tx2">
                    <a:lumMod val="50000"/>
                  </a:schemeClr>
                </a:solidFill>
              </a:rPr>
              <a:t/>
            </a:r>
            <a:br>
              <a:rPr lang="en-US" sz="3200" b="1" dirty="0">
                <a:solidFill>
                  <a:schemeClr val="tx2">
                    <a:lumMod val="50000"/>
                  </a:schemeClr>
                </a:solidFill>
              </a:rPr>
            </a:br>
            <a:r>
              <a:rPr lang="ro-RO" sz="2400" b="1" i="1" dirty="0">
                <a:solidFill>
                  <a:schemeClr val="tx2">
                    <a:lumMod val="75000"/>
                  </a:schemeClr>
                </a:solidFill>
              </a:rPr>
              <a:t>Solicitanți eligibili</a:t>
            </a:r>
            <a:endParaRPr lang="ro-RO" sz="3200" b="1" i="1" dirty="0">
              <a:solidFill>
                <a:schemeClr val="tx2">
                  <a:lumMod val="75000"/>
                </a:schemeClr>
              </a:solidFill>
            </a:endParaRPr>
          </a:p>
        </p:txBody>
      </p:sp>
      <p:sp>
        <p:nvSpPr>
          <p:cNvPr id="3" name="Content Placeholder 2"/>
          <p:cNvSpPr>
            <a:spLocks noGrp="1"/>
          </p:cNvSpPr>
          <p:nvPr>
            <p:ph idx="1"/>
          </p:nvPr>
        </p:nvSpPr>
        <p:spPr>
          <a:xfrm>
            <a:off x="457200" y="1219200"/>
            <a:ext cx="3505200" cy="4876799"/>
          </a:xfrm>
        </p:spPr>
        <p:txBody>
          <a:bodyPr/>
          <a:lstStyle/>
          <a:p>
            <a:pPr marL="0" indent="0" algn="just">
              <a:buNone/>
            </a:pPr>
            <a:r>
              <a:rPr lang="vi-VN" altLang="en-US" sz="1600" b="1" dirty="0">
                <a:solidFill>
                  <a:schemeClr val="tx2">
                    <a:lumMod val="75000"/>
                  </a:schemeClr>
                </a:solidFill>
              </a:rPr>
              <a:t>Solicitanții eligibili</a:t>
            </a:r>
            <a:r>
              <a:rPr lang="ro-RO" altLang="en-US" sz="1600" b="1" dirty="0">
                <a:solidFill>
                  <a:schemeClr val="tx2">
                    <a:lumMod val="75000"/>
                  </a:schemeClr>
                </a:solidFill>
              </a:rPr>
              <a:t> </a:t>
            </a:r>
            <a:r>
              <a:rPr lang="ro-RO" altLang="en-US" sz="1600" dirty="0">
                <a:solidFill>
                  <a:schemeClr val="tx2">
                    <a:lumMod val="75000"/>
                  </a:schemeClr>
                </a:solidFill>
              </a:rPr>
              <a:t> </a:t>
            </a:r>
            <a:r>
              <a:rPr lang="en-US" altLang="en-US" sz="1600" dirty="0" err="1">
                <a:solidFill>
                  <a:schemeClr val="tx2">
                    <a:lumMod val="75000"/>
                  </a:schemeClr>
                </a:solidFill>
              </a:rPr>
              <a:t>sunt</a:t>
            </a:r>
            <a:r>
              <a:rPr lang="ro-RO" altLang="en-US" sz="1600" dirty="0">
                <a:solidFill>
                  <a:schemeClr val="tx2">
                    <a:lumMod val="75000"/>
                  </a:schemeClr>
                </a:solidFill>
              </a:rPr>
              <a:t> </a:t>
            </a:r>
            <a:r>
              <a:rPr lang="vi-VN" altLang="en-US" sz="1600" dirty="0">
                <a:solidFill>
                  <a:schemeClr val="tx2">
                    <a:lumMod val="75000"/>
                  </a:schemeClr>
                </a:solidFill>
              </a:rPr>
              <a:t>societățile </a:t>
            </a:r>
            <a:endParaRPr lang="en-US" sz="1600" dirty="0"/>
          </a:p>
          <a:p>
            <a:pPr marL="0" indent="0" algn="just">
              <a:buNone/>
            </a:pPr>
            <a:r>
              <a:rPr lang="vi-VN" altLang="en-US" sz="1600" dirty="0">
                <a:solidFill>
                  <a:schemeClr val="tx2">
                    <a:lumMod val="75000"/>
                  </a:schemeClr>
                </a:solidFill>
              </a:rPr>
              <a:t>care se încadrează în categoria </a:t>
            </a:r>
            <a:r>
              <a:rPr lang="vi-VN" altLang="en-US" sz="1600">
                <a:solidFill>
                  <a:schemeClr val="tx2">
                    <a:lumMod val="75000"/>
                  </a:schemeClr>
                </a:solidFill>
              </a:rPr>
              <a:t>IMM-urilor </a:t>
            </a:r>
            <a:r>
              <a:rPr lang="vi-VN" altLang="en-US" sz="1600" smtClean="0">
                <a:solidFill>
                  <a:schemeClr val="tx2">
                    <a:lumMod val="75000"/>
                  </a:schemeClr>
                </a:solidFill>
              </a:rPr>
              <a:t>din </a:t>
            </a:r>
            <a:r>
              <a:rPr lang="vi-VN" altLang="en-US" sz="1600" dirty="0">
                <a:solidFill>
                  <a:schemeClr val="tx2">
                    <a:lumMod val="75000"/>
                  </a:schemeClr>
                </a:solidFill>
              </a:rPr>
              <a:t>mediul urban, sau a</a:t>
            </a:r>
            <a:r>
              <a:rPr lang="ro-RO" altLang="en-US" sz="1600" dirty="0">
                <a:solidFill>
                  <a:schemeClr val="tx2">
                    <a:lumMod val="75000"/>
                  </a:schemeClr>
                </a:solidFill>
              </a:rPr>
              <a:t> </a:t>
            </a:r>
            <a:r>
              <a:rPr lang="vi-VN" altLang="en-US" sz="1600" dirty="0">
                <a:solidFill>
                  <a:schemeClr val="tx2">
                    <a:lumMod val="75000"/>
                  </a:schemeClr>
                </a:solidFill>
              </a:rPr>
              <a:t>întreprinderilor mijlocii non-agricole din mediul rural</a:t>
            </a:r>
            <a:r>
              <a:rPr lang="en-US" altLang="en-US" sz="1600" dirty="0">
                <a:solidFill>
                  <a:schemeClr val="tx2">
                    <a:lumMod val="75000"/>
                  </a:schemeClr>
                </a:solidFill>
              </a:rPr>
              <a:t> </a:t>
            </a:r>
            <a:r>
              <a:rPr lang="vi-VN" altLang="en-US" sz="1600" dirty="0">
                <a:solidFill>
                  <a:schemeClr val="tx2">
                    <a:lumMod val="75000"/>
                  </a:schemeClr>
                </a:solidFill>
              </a:rPr>
              <a:t>constituite în baza Legi</a:t>
            </a:r>
            <a:r>
              <a:rPr lang="ro-RO" altLang="en-US" sz="1600" dirty="0">
                <a:solidFill>
                  <a:schemeClr val="tx2">
                    <a:lumMod val="75000"/>
                  </a:schemeClr>
                </a:solidFill>
              </a:rPr>
              <a:t>lor:</a:t>
            </a:r>
          </a:p>
          <a:p>
            <a:pPr lvl="0" algn="just">
              <a:buFont typeface="Arial" panose="020B0604020202020204" pitchFamily="34" charset="0"/>
              <a:buChar char="•"/>
            </a:pPr>
            <a:endParaRPr lang="ro-RO" altLang="en-US" sz="1600" dirty="0">
              <a:solidFill>
                <a:schemeClr val="tx2">
                  <a:lumMod val="75000"/>
                </a:schemeClr>
              </a:solidFill>
            </a:endParaRPr>
          </a:p>
          <a:p>
            <a:pPr lvl="0" indent="284163" algn="just">
              <a:buFontTx/>
              <a:buChar char="-"/>
            </a:pPr>
            <a:r>
              <a:rPr lang="vi-VN" altLang="en-US" sz="1600" b="1" dirty="0">
                <a:solidFill>
                  <a:schemeClr val="tx2">
                    <a:lumMod val="75000"/>
                  </a:schemeClr>
                </a:solidFill>
              </a:rPr>
              <a:t>nr.</a:t>
            </a:r>
            <a:r>
              <a:rPr lang="ro-RO" altLang="en-US" sz="1600" b="1" dirty="0">
                <a:solidFill>
                  <a:schemeClr val="tx2">
                    <a:lumMod val="75000"/>
                  </a:schemeClr>
                </a:solidFill>
              </a:rPr>
              <a:t> </a:t>
            </a:r>
            <a:r>
              <a:rPr lang="vi-VN" altLang="en-US" sz="1600" b="1" dirty="0">
                <a:solidFill>
                  <a:schemeClr val="tx2">
                    <a:lumMod val="75000"/>
                  </a:schemeClr>
                </a:solidFill>
              </a:rPr>
              <a:t>31/1990 </a:t>
            </a:r>
            <a:r>
              <a:rPr lang="vi-VN" altLang="en-US" sz="1600" dirty="0">
                <a:solidFill>
                  <a:schemeClr val="tx2">
                    <a:lumMod val="75000"/>
                  </a:schemeClr>
                </a:solidFill>
              </a:rPr>
              <a:t>privind societățile, republicată, cu modificările și completările ulterioare</a:t>
            </a:r>
            <a:r>
              <a:rPr lang="ro-RO" altLang="en-US" sz="1600" dirty="0">
                <a:solidFill>
                  <a:schemeClr val="tx2">
                    <a:lumMod val="75000"/>
                  </a:schemeClr>
                </a:solidFill>
              </a:rPr>
              <a:t>,</a:t>
            </a:r>
          </a:p>
          <a:p>
            <a:pPr marL="0" lvl="0" indent="0" algn="just">
              <a:buNone/>
            </a:pPr>
            <a:endParaRPr lang="ro-RO" altLang="en-US" sz="1600" dirty="0">
              <a:solidFill>
                <a:schemeClr val="tx2">
                  <a:lumMod val="75000"/>
                </a:schemeClr>
              </a:solidFill>
            </a:endParaRPr>
          </a:p>
          <a:p>
            <a:pPr lvl="0" indent="19050" algn="just">
              <a:buFontTx/>
              <a:buChar char="-"/>
            </a:pPr>
            <a:r>
              <a:rPr lang="ro-RO" altLang="en-US" sz="1600" dirty="0">
                <a:solidFill>
                  <a:schemeClr val="tx2">
                    <a:lumMod val="75000"/>
                  </a:schemeClr>
                </a:solidFill>
              </a:rPr>
              <a:t>    </a:t>
            </a:r>
            <a:r>
              <a:rPr lang="vi-VN" altLang="en-US" sz="1600" b="1" dirty="0">
                <a:solidFill>
                  <a:schemeClr val="tx2">
                    <a:lumMod val="75000"/>
                  </a:schemeClr>
                </a:solidFill>
              </a:rPr>
              <a:t>nr.</a:t>
            </a:r>
            <a:r>
              <a:rPr lang="ro-RO" altLang="en-US" sz="1600" b="1" dirty="0">
                <a:solidFill>
                  <a:schemeClr val="tx2">
                    <a:lumMod val="75000"/>
                  </a:schemeClr>
                </a:solidFill>
              </a:rPr>
              <a:t> </a:t>
            </a:r>
            <a:r>
              <a:rPr lang="vi-VN" altLang="en-US" sz="1600" b="1" dirty="0">
                <a:solidFill>
                  <a:schemeClr val="tx2">
                    <a:lumMod val="75000"/>
                  </a:schemeClr>
                </a:solidFill>
              </a:rPr>
              <a:t>1/2005 </a:t>
            </a:r>
            <a:r>
              <a:rPr lang="vi-VN" altLang="en-US" sz="1600" dirty="0">
                <a:solidFill>
                  <a:schemeClr val="tx2">
                    <a:lumMod val="75000"/>
                  </a:schemeClr>
                </a:solidFill>
              </a:rPr>
              <a:t>privind organizarea şi funcţionarea cooperaţiei, republicată, cu modificările și completările</a:t>
            </a:r>
            <a:r>
              <a:rPr lang="ro-RO" altLang="en-US" sz="1600" dirty="0">
                <a:solidFill>
                  <a:schemeClr val="tx2">
                    <a:lumMod val="75000"/>
                  </a:schemeClr>
                </a:solidFill>
              </a:rPr>
              <a:t> </a:t>
            </a:r>
            <a:r>
              <a:rPr lang="vi-VN" altLang="en-US" sz="1600" dirty="0">
                <a:solidFill>
                  <a:schemeClr val="tx2">
                    <a:lumMod val="75000"/>
                  </a:schemeClr>
                </a:solidFill>
              </a:rPr>
              <a:t>ulterioare</a:t>
            </a:r>
            <a:r>
              <a:rPr lang="en-US" altLang="en-US" sz="1600" dirty="0">
                <a:solidFill>
                  <a:schemeClr val="tx2">
                    <a:lumMod val="75000"/>
                  </a:schemeClr>
                </a:solidFill>
              </a:rPr>
              <a:t>.</a:t>
            </a:r>
            <a:endParaRPr lang="ro-RO" dirty="0"/>
          </a:p>
          <a:p>
            <a:pPr marL="0" indent="0">
              <a:buNone/>
            </a:pPr>
            <a:endParaRPr lang="ro-RO" dirty="0"/>
          </a:p>
          <a:p>
            <a:pPr marL="0" indent="0">
              <a:buNone/>
            </a:pPr>
            <a:endParaRPr lang="ro-RO" dirty="0"/>
          </a:p>
        </p:txBody>
      </p:sp>
      <p:graphicFrame>
        <p:nvGraphicFramePr>
          <p:cNvPr id="12" name="Diagram 11"/>
          <p:cNvGraphicFramePr/>
          <p:nvPr>
            <p:extLst>
              <p:ext uri="{D42A27DB-BD31-4B8C-83A1-F6EECF244321}">
                <p14:modId xmlns:p14="http://schemas.microsoft.com/office/powerpoint/2010/main" val="2391700430"/>
              </p:ext>
            </p:extLst>
          </p:nvPr>
        </p:nvGraphicFramePr>
        <p:xfrm>
          <a:off x="4038600" y="457200"/>
          <a:ext cx="5181600" cy="4953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70023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12" grpId="0">
        <p:bldAsOne/>
      </p:bldGraphic>
    </p:bld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342900" marR="0" indent="-34290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folHlink"/>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342900" marR="0" indent="-34290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folHlink"/>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24619</TotalTime>
  <Words>3960</Words>
  <Application>Microsoft Office PowerPoint</Application>
  <PresentationFormat>On-screen Show (4:3)</PresentationFormat>
  <Paragraphs>532</Paragraphs>
  <Slides>37</Slides>
  <Notes>4</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Default Design</vt:lpstr>
      <vt:lpstr>Custom Design</vt:lpstr>
      <vt:lpstr>PowerPoint Presentation</vt:lpstr>
      <vt:lpstr>PowerPoint Presentation</vt:lpstr>
      <vt:lpstr>Informații despre apelul de proiecte</vt:lpstr>
      <vt:lpstr>Informații despre apelul de proiecte</vt:lpstr>
      <vt:lpstr>Informații despre apelul de proiecte Rata de cofinanțare</vt:lpstr>
      <vt:lpstr>Informații despre apelul de proiecte</vt:lpstr>
      <vt:lpstr>Informații despre apelul de proiecte</vt:lpstr>
      <vt:lpstr>Informații despre apelul de proiecte</vt:lpstr>
      <vt:lpstr>Informații despre apelul de proiecte Solicitanți eligibili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antiputz</dc:creator>
  <cp:lastModifiedBy>Iulian Miclea</cp:lastModifiedBy>
  <cp:revision>2576</cp:revision>
  <cp:lastPrinted>2015-05-04T17:43:58Z</cp:lastPrinted>
  <dcterms:created xsi:type="dcterms:W3CDTF">2006-08-16T00:00:00Z</dcterms:created>
  <dcterms:modified xsi:type="dcterms:W3CDTF">2017-01-27T13:13:10Z</dcterms:modified>
</cp:coreProperties>
</file>